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harts/chart113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10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256" r:id="rId2"/>
    <p:sldId id="363" r:id="rId3"/>
    <p:sldId id="326" r:id="rId4"/>
    <p:sldId id="277" r:id="rId5"/>
    <p:sldId id="258" r:id="rId6"/>
    <p:sldId id="309" r:id="rId7"/>
    <p:sldId id="344" r:id="rId8"/>
    <p:sldId id="281" r:id="rId9"/>
    <p:sldId id="278" r:id="rId10"/>
    <p:sldId id="285" r:id="rId11"/>
    <p:sldId id="286" r:id="rId12"/>
    <p:sldId id="287" r:id="rId13"/>
    <p:sldId id="288" r:id="rId14"/>
    <p:sldId id="306" r:id="rId15"/>
    <p:sldId id="300" r:id="rId16"/>
    <p:sldId id="289" r:id="rId17"/>
    <p:sldId id="305" r:id="rId18"/>
    <p:sldId id="291" r:id="rId19"/>
    <p:sldId id="292" r:id="rId20"/>
    <p:sldId id="293" r:id="rId21"/>
    <p:sldId id="294" r:id="rId22"/>
    <p:sldId id="301" r:id="rId23"/>
    <p:sldId id="297" r:id="rId24"/>
    <p:sldId id="307" r:id="rId25"/>
    <p:sldId id="308" r:id="rId26"/>
    <p:sldId id="298" r:id="rId27"/>
    <p:sldId id="299" r:id="rId28"/>
    <p:sldId id="280" r:id="rId29"/>
    <p:sldId id="327" r:id="rId30"/>
    <p:sldId id="279" r:id="rId31"/>
    <p:sldId id="328" r:id="rId32"/>
    <p:sldId id="262" r:id="rId33"/>
    <p:sldId id="329" r:id="rId34"/>
    <p:sldId id="359" r:id="rId35"/>
    <p:sldId id="360" r:id="rId36"/>
    <p:sldId id="263" r:id="rId37"/>
    <p:sldId id="330" r:id="rId38"/>
    <p:sldId id="264" r:id="rId39"/>
    <p:sldId id="358" r:id="rId40"/>
    <p:sldId id="323" r:id="rId41"/>
    <p:sldId id="331" r:id="rId42"/>
    <p:sldId id="265" r:id="rId43"/>
    <p:sldId id="332" r:id="rId44"/>
    <p:sldId id="266" r:id="rId45"/>
    <p:sldId id="333" r:id="rId46"/>
    <p:sldId id="267" r:id="rId47"/>
    <p:sldId id="334" r:id="rId48"/>
    <p:sldId id="268" r:id="rId49"/>
    <p:sldId id="346" r:id="rId50"/>
    <p:sldId id="269" r:id="rId51"/>
    <p:sldId id="335" r:id="rId52"/>
    <p:sldId id="324" r:id="rId53"/>
    <p:sldId id="336" r:id="rId54"/>
    <p:sldId id="270" r:id="rId55"/>
    <p:sldId id="337" r:id="rId56"/>
    <p:sldId id="271" r:id="rId57"/>
    <p:sldId id="338" r:id="rId58"/>
    <p:sldId id="272" r:id="rId59"/>
    <p:sldId id="339" r:id="rId60"/>
    <p:sldId id="273" r:id="rId61"/>
    <p:sldId id="340" r:id="rId62"/>
    <p:sldId id="274" r:id="rId63"/>
    <p:sldId id="354" r:id="rId64"/>
    <p:sldId id="352" r:id="rId65"/>
    <p:sldId id="341" r:id="rId66"/>
    <p:sldId id="351" r:id="rId67"/>
    <p:sldId id="353" r:id="rId68"/>
    <p:sldId id="275" r:id="rId69"/>
    <p:sldId id="342" r:id="rId70"/>
    <p:sldId id="312" r:id="rId71"/>
    <p:sldId id="348" r:id="rId72"/>
    <p:sldId id="313" r:id="rId73"/>
    <p:sldId id="349" r:id="rId74"/>
    <p:sldId id="325" r:id="rId75"/>
    <p:sldId id="350" r:id="rId76"/>
    <p:sldId id="276" r:id="rId77"/>
    <p:sldId id="343" r:id="rId78"/>
    <p:sldId id="282" r:id="rId79"/>
    <p:sldId id="283" r:id="rId80"/>
    <p:sldId id="284" r:id="rId81"/>
    <p:sldId id="315" r:id="rId82"/>
    <p:sldId id="355" r:id="rId83"/>
    <p:sldId id="362" r:id="rId84"/>
    <p:sldId id="364" r:id="rId85"/>
    <p:sldId id="304" r:id="rId86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99CC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2" autoAdjust="0"/>
    <p:restoredTop sz="94667" autoAdjust="0"/>
  </p:normalViewPr>
  <p:slideViewPr>
    <p:cSldViewPr>
      <p:cViewPr>
        <p:scale>
          <a:sx n="80" d="100"/>
          <a:sy n="80" d="100"/>
        </p:scale>
        <p:origin x="-1818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322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</c:numCache>
            </c:numRef>
          </c:val>
        </c:ser>
        <c:axId val="97408128"/>
        <c:axId val="97410048"/>
      </c:barChart>
      <c:catAx>
        <c:axId val="97408128"/>
        <c:scaling>
          <c:orientation val="minMax"/>
        </c:scaling>
        <c:axPos val="b"/>
        <c:numFmt formatCode="General" sourceLinked="1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7410048"/>
        <c:crosses val="autoZero"/>
        <c:auto val="1"/>
        <c:lblAlgn val="ctr"/>
        <c:lblOffset val="100"/>
        <c:tickLblSkip val="1"/>
        <c:tickMarkSkip val="1"/>
      </c:catAx>
      <c:valAx>
        <c:axId val="97410048"/>
        <c:scaling>
          <c:orientation val="minMax"/>
        </c:scaling>
        <c:axPos val="l"/>
        <c:numFmt formatCode="General" sourceLinked="1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740812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5.2058504150536769E-2"/>
                  <c:y val="0.12852762667070497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7.2273293386988985E-2"/>
                  <c:y val="-6.7522434953004487E-2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1952</c:v>
                </c:pt>
                <c:pt idx="1">
                  <c:v>1289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pl-PL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</c:numCache>
            </c:numRef>
          </c:val>
        </c:ser>
        <c:dLbls>
          <c:showVal val="1"/>
        </c:dLbls>
        <c:axId val="121125888"/>
        <c:axId val="121152256"/>
      </c:barChart>
      <c:catAx>
        <c:axId val="12112588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152256"/>
        <c:crosses val="autoZero"/>
        <c:auto val="1"/>
        <c:lblAlgn val="ctr"/>
        <c:lblOffset val="100"/>
        <c:tickLblSkip val="1"/>
        <c:tickMarkSkip val="1"/>
      </c:catAx>
      <c:valAx>
        <c:axId val="12115225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12588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561745341731618"/>
          <c:y val="6.7458686649028252E-2"/>
          <c:w val="0.83962264150943633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1002177919249457E-2"/>
                  <c:y val="-7.45551340495393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5029988272742504E-2"/>
                  <c:y val="-7.746947623449902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8722063997319483E-2"/>
                  <c:y val="-9.14224234116484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7.1422683866644326E-2"/>
                  <c:y val="-7.64327839586853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6808510638297871E-2"/>
                  <c:y val="-5.2631578947368418E-2"/>
                </c:manualLayout>
              </c:layout>
              <c:showVal val="1"/>
            </c:dLbl>
            <c:dLbl>
              <c:idx val="6"/>
              <c:layout>
                <c:manualLayout>
                  <c:x val="-2.1276595744680851E-2"/>
                  <c:y val="-6.0728744939271238E-2"/>
                </c:manualLayout>
              </c:layout>
              <c:showVal val="1"/>
            </c:dLbl>
            <c:dLbl>
              <c:idx val="7"/>
              <c:layout>
                <c:manualLayout>
                  <c:x val="-4.2553191489361701E-2"/>
                  <c:y val="-3.2388663967611371E-2"/>
                </c:manualLayout>
              </c:layout>
              <c:showVal val="1"/>
            </c:dLbl>
            <c:dLbl>
              <c:idx val="8"/>
              <c:layout>
                <c:manualLayout>
                  <c:x val="-2.9787234042553193E-2"/>
                  <c:y val="-4.4534412955465584E-2"/>
                </c:manualLayout>
              </c:layout>
              <c:showVal val="1"/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dLbls>
            <c:dLbl>
              <c:idx val="0"/>
              <c:layout>
                <c:manualLayout>
                  <c:x val="-6.3829787234042548E-2"/>
                  <c:y val="-2.8340080971659846E-2"/>
                </c:manualLayout>
              </c:layout>
              <c:showVal val="1"/>
            </c:dLbl>
            <c:dLbl>
              <c:idx val="1"/>
              <c:layout>
                <c:manualLayout>
                  <c:x val="-3.829787234042549E-2"/>
                  <c:y val="-1.6194331983805595E-2"/>
                </c:manualLayout>
              </c:layout>
              <c:showVal val="1"/>
            </c:dLbl>
            <c:dLbl>
              <c:idx val="2"/>
              <c:layout>
                <c:manualLayout>
                  <c:x val="-3.8297872340425532E-2"/>
                  <c:y val="-5.6680161943319762E-2"/>
                </c:manualLayout>
              </c:layout>
              <c:showVal val="1"/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Val val="1"/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Val val="1"/>
            </c:dLbl>
            <c:dLbl>
              <c:idx val="5"/>
              <c:layout>
                <c:manualLayout>
                  <c:x val="-5.5319148936170209E-2"/>
                  <c:y val="-4.0485829959514094E-2"/>
                </c:manualLayout>
              </c:layout>
              <c:showVal val="1"/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Val val="1"/>
            </c:dLbl>
            <c:dLbl>
              <c:idx val="7"/>
              <c:layout>
                <c:manualLayout>
                  <c:x val="-5.5319148936170209E-2"/>
                  <c:y val="-2.8340080971659846E-2"/>
                </c:manualLayout>
              </c:layout>
              <c:showVal val="1"/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Val val="1"/>
            </c:dLbl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</c:numCache>
            </c:numRef>
          </c:val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axId val="121128832"/>
        <c:axId val="121130368"/>
      </c:lineChart>
      <c:catAx>
        <c:axId val="121128832"/>
        <c:scaling>
          <c:orientation val="minMax"/>
        </c:scaling>
        <c:axPos val="b"/>
        <c:numFmt formatCode="General" sourceLinked="0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130368"/>
        <c:crosses val="autoZero"/>
        <c:auto val="1"/>
        <c:lblAlgn val="ctr"/>
        <c:lblOffset val="100"/>
        <c:tickLblSkip val="1"/>
        <c:tickMarkSkip val="1"/>
      </c:catAx>
      <c:valAx>
        <c:axId val="121130368"/>
        <c:scaling>
          <c:orientation val="minMax"/>
        </c:scaling>
        <c:axPos val="l"/>
        <c:numFmt formatCode="General" sourceLinked="1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12883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30</c:v>
                </c:pt>
                <c:pt idx="1">
                  <c:v>68</c:v>
                </c:pt>
                <c:pt idx="2">
                  <c:v>51</c:v>
                </c:pt>
                <c:pt idx="3">
                  <c:v>11</c:v>
                </c:pt>
                <c:pt idx="4">
                  <c:v>15</c:v>
                </c:pt>
                <c:pt idx="5">
                  <c:v>0</c:v>
                </c:pt>
                <c:pt idx="6">
                  <c:v>9</c:v>
                </c:pt>
                <c:pt idx="7">
                  <c:v>15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</c:ser>
        <c:axId val="121420416"/>
        <c:axId val="121422208"/>
      </c:barChart>
      <c:catAx>
        <c:axId val="121420416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22208"/>
        <c:crosses val="autoZero"/>
        <c:auto val="1"/>
        <c:lblAlgn val="ctr"/>
        <c:lblOffset val="100"/>
        <c:tickMarkSkip val="1"/>
      </c:catAx>
      <c:valAx>
        <c:axId val="121422208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20416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</c:numCache>
            </c:numRef>
          </c:val>
        </c:ser>
        <c:dLbls>
          <c:showVal val="1"/>
        </c:dLbls>
        <c:axId val="121599872"/>
        <c:axId val="121601408"/>
      </c:barChart>
      <c:catAx>
        <c:axId val="121599872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601408"/>
        <c:crosses val="autoZero"/>
        <c:auto val="1"/>
        <c:lblAlgn val="ctr"/>
        <c:lblOffset val="100"/>
        <c:tickLblSkip val="1"/>
        <c:tickMarkSkip val="1"/>
      </c:catAx>
      <c:valAx>
        <c:axId val="12160140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99872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18"/>
          <c:y val="7.5301204819277434E-2"/>
          <c:w val="0.817610062893084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6997980392637838E-2"/>
                  <c:y val="-7.48940275746164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9934097022918867E-2"/>
                  <c:y val="-6.755656531075908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5012305704777556E-2"/>
                  <c:y val="-5.212349444461734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3997923156801658E-2"/>
                  <c:y val="-7.1146245059288543E-2"/>
                </c:manualLayout>
              </c:layout>
              <c:showVal val="1"/>
            </c:dLbl>
            <c:dLbl>
              <c:idx val="6"/>
              <c:layout>
                <c:manualLayout>
                  <c:x val="-4.9844236760124609E-2"/>
                  <c:y val="-6.3241106719367557E-2"/>
                </c:manualLayout>
              </c:layout>
              <c:showVal val="1"/>
            </c:dLbl>
            <c:dLbl>
              <c:idx val="7"/>
              <c:layout>
                <c:manualLayout>
                  <c:x val="-4.569055036344756E-2"/>
                  <c:y val="-9.8814229249011926E-2"/>
                </c:manualLayout>
              </c:layout>
              <c:showVal val="1"/>
            </c:dLbl>
            <c:dLbl>
              <c:idx val="8"/>
              <c:layout>
                <c:manualLayout>
                  <c:x val="-2.4922118380062305E-2"/>
                  <c:y val="-5.1383399209486237E-2"/>
                </c:manualLayout>
              </c:layout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063E-2"/>
                  <c:y val="-4.685008247486850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6464378868529284E-2"/>
                  <c:y val="-4.21443465811832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2310692471852235E-2"/>
                  <c:y val="-4.176869689707758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9165665039533608E-2"/>
                  <c:y val="-3.932152749680993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030277757336486E-2"/>
                  <c:y val="-4.685008247486850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8.3073727933541015E-3"/>
                  <c:y val="-4.347826086956521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4922118380062305E-2"/>
                  <c:y val="-4.3478260869565216E-2"/>
                </c:manualLayout>
              </c:layout>
              <c:showVal val="1"/>
            </c:dLbl>
            <c:dLbl>
              <c:idx val="7"/>
              <c:layout>
                <c:manualLayout>
                  <c:x val="-4.569055036344756E-2"/>
                  <c:y val="-4.3478260869565216E-2"/>
                </c:manualLayout>
              </c:layout>
              <c:showVal val="1"/>
            </c:dLbl>
            <c:dLbl>
              <c:idx val="8"/>
              <c:layout>
                <c:manualLayout>
                  <c:x val="-4.1536863966770511E-2"/>
                  <c:y val="-4.3478260869565216E-2"/>
                </c:manualLayout>
              </c:layout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21729792"/>
        <c:axId val="121731328"/>
      </c:lineChart>
      <c:catAx>
        <c:axId val="121729792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731328"/>
        <c:crosses val="autoZero"/>
        <c:auto val="1"/>
        <c:lblAlgn val="ctr"/>
        <c:lblOffset val="100"/>
        <c:tickLblSkip val="1"/>
        <c:tickMarkSkip val="1"/>
      </c:catAx>
      <c:valAx>
        <c:axId val="121731328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72979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21878016"/>
        <c:axId val="121879552"/>
      </c:barChart>
      <c:catAx>
        <c:axId val="121878016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879552"/>
        <c:crosses val="autoZero"/>
        <c:auto val="1"/>
        <c:lblAlgn val="ctr"/>
        <c:lblOffset val="100"/>
        <c:tickMarkSkip val="1"/>
      </c:catAx>
      <c:valAx>
        <c:axId val="121879552"/>
        <c:scaling>
          <c:orientation val="minMax"/>
        </c:scaling>
        <c:axPos val="l"/>
        <c:numFmt formatCode="General" sourceLinked="1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878016"/>
        <c:crosses val="autoZero"/>
        <c:crossBetween val="between"/>
      </c:valAx>
      <c:dTable>
        <c:showVertBorder val="1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4995574933298644"/>
          <c:y val="9.1865157480314957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241</c:v>
                </c:pt>
                <c:pt idx="1">
                  <c:v>98</c:v>
                </c:pt>
                <c:pt idx="2">
                  <c:v>60</c:v>
                </c:pt>
                <c:pt idx="3">
                  <c:v>94</c:v>
                </c:pt>
                <c:pt idx="4">
                  <c:v>184</c:v>
                </c:pt>
                <c:pt idx="5">
                  <c:v>35</c:v>
                </c:pt>
                <c:pt idx="6">
                  <c:v>105</c:v>
                </c:pt>
                <c:pt idx="7">
                  <c:v>18</c:v>
                </c:pt>
              </c:numCache>
            </c:numRef>
          </c:val>
        </c:ser>
        <c:dLbls>
          <c:showVal val="1"/>
        </c:dLbls>
        <c:axId val="121983744"/>
        <c:axId val="121985280"/>
      </c:barChart>
      <c:catAx>
        <c:axId val="121983744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985280"/>
        <c:crosses val="autoZero"/>
        <c:auto val="1"/>
        <c:lblAlgn val="ctr"/>
        <c:lblOffset val="100"/>
        <c:tickLblSkip val="1"/>
        <c:tickMarkSkip val="1"/>
      </c:catAx>
      <c:valAx>
        <c:axId val="121985280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98374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7796119087552731E-2"/>
                  <c:y val="-7.395267633721919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1297821140340825E-2"/>
                  <c:y val="-9.07909328755262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037405667326927E-2"/>
                  <c:y val="-6.62667088068651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7422037422037424E-2"/>
                  <c:y val="-4.3542793807884332E-2"/>
                </c:manualLayout>
              </c:layout>
              <c:showVal val="1"/>
            </c:dLbl>
            <c:dLbl>
              <c:idx val="4"/>
              <c:layout>
                <c:manualLayout>
                  <c:x val="-7.068639808797289E-2"/>
                  <c:y val="-7.1251844412901638E-2"/>
                </c:manualLayout>
              </c:layout>
              <c:showVal val="1"/>
            </c:dLbl>
            <c:dLbl>
              <c:idx val="5"/>
              <c:layout>
                <c:manualLayout>
                  <c:x val="-3.3264033264033266E-2"/>
                  <c:y val="-3.9584358007167572E-2"/>
                </c:manualLayout>
              </c:layout>
              <c:showVal val="1"/>
            </c:dLbl>
            <c:dLbl>
              <c:idx val="6"/>
              <c:layout>
                <c:manualLayout>
                  <c:x val="-2.0790020790020791E-2"/>
                  <c:y val="-9.1044023416485417E-2"/>
                </c:manualLayout>
              </c:layout>
              <c:showVal val="1"/>
            </c:dLbl>
            <c:dLbl>
              <c:idx val="7"/>
              <c:layout>
                <c:manualLayout>
                  <c:x val="-8.3160083160083165E-3"/>
                  <c:y val="-7.5210280213618322E-2"/>
                </c:manualLayout>
              </c:layout>
              <c:showVal val="1"/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21</c:v>
                </c:pt>
                <c:pt idx="1">
                  <c:v>16</c:v>
                </c:pt>
                <c:pt idx="2">
                  <c:v>25</c:v>
                </c:pt>
                <c:pt idx="3">
                  <c:v>21</c:v>
                </c:pt>
                <c:pt idx="4">
                  <c:v>14</c:v>
                </c:pt>
                <c:pt idx="5">
                  <c:v>25</c:v>
                </c:pt>
                <c:pt idx="6">
                  <c:v>16</c:v>
                </c:pt>
                <c:pt idx="7">
                  <c:v>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7334621114148669E-2"/>
                  <c:y val="0.11104098134298818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1038944456267291"/>
                  <c:y val="-5.71725921645412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2967407140635529E-2"/>
                  <c:y val="-9.729024809730074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0810810810810811"/>
                  <c:y val="1.9792179003583824E-2"/>
                </c:manualLayout>
              </c:layout>
              <c:showVal val="1"/>
            </c:dLbl>
            <c:dLbl>
              <c:idx val="4"/>
              <c:layout>
                <c:manualLayout>
                  <c:x val="-9.5634095634095709E-2"/>
                  <c:y val="-2.7709050605017303E-2"/>
                </c:manualLayout>
              </c:layout>
              <c:showVal val="1"/>
            </c:dLbl>
            <c:dLbl>
              <c:idx val="5"/>
              <c:layout>
                <c:manualLayout>
                  <c:x val="-1.2474012474012475E-2"/>
                  <c:y val="6.3334972811468118E-2"/>
                </c:manualLayout>
              </c:layout>
              <c:showVal val="1"/>
            </c:dLbl>
            <c:dLbl>
              <c:idx val="6"/>
              <c:layout>
                <c:manualLayout>
                  <c:x val="2.0790020790020791E-2"/>
                  <c:y val="6.3334972811468118E-2"/>
                </c:manualLayout>
              </c:layout>
              <c:showVal val="1"/>
            </c:dLbl>
            <c:dLbl>
              <c:idx val="7"/>
              <c:layout>
                <c:manualLayout>
                  <c:x val="-7.9002079002079006E-2"/>
                  <c:y val="7.9168716014335148E-3"/>
                </c:manualLayout>
              </c:layout>
              <c:showVal val="1"/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20</c:v>
                </c:pt>
                <c:pt idx="1">
                  <c:v>3</c:v>
                </c:pt>
                <c:pt idx="2">
                  <c:v>7</c:v>
                </c:pt>
                <c:pt idx="3">
                  <c:v>19</c:v>
                </c:pt>
                <c:pt idx="4">
                  <c:v>6</c:v>
                </c:pt>
                <c:pt idx="5">
                  <c:v>18</c:v>
                </c:pt>
                <c:pt idx="6">
                  <c:v>18</c:v>
                </c:pt>
                <c:pt idx="7">
                  <c:v>3</c:v>
                </c:pt>
              </c:numCache>
            </c:numRef>
          </c:val>
          <c:smooth val="1"/>
        </c:ser>
        <c:dLbls>
          <c:showVal val="1"/>
        </c:dLbls>
        <c:marker val="1"/>
        <c:axId val="122129024"/>
        <c:axId val="122151296"/>
      </c:lineChart>
      <c:catAx>
        <c:axId val="122129024"/>
        <c:scaling>
          <c:orientation val="minMax"/>
        </c:scaling>
        <c:axPos val="b"/>
        <c:numFmt formatCode="General" sourceLinked="0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151296"/>
        <c:crosses val="autoZero"/>
        <c:auto val="1"/>
        <c:lblAlgn val="ctr"/>
        <c:lblOffset val="100"/>
        <c:tickLblSkip val="1"/>
        <c:tickMarkSkip val="1"/>
      </c:catAx>
      <c:valAx>
        <c:axId val="12215129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12902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78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101</c:v>
                </c:pt>
                <c:pt idx="1">
                  <c:v>251</c:v>
                </c:pt>
                <c:pt idx="2">
                  <c:v>182</c:v>
                </c:pt>
                <c:pt idx="3">
                  <c:v>126</c:v>
                </c:pt>
                <c:pt idx="4">
                  <c:v>44</c:v>
                </c:pt>
                <c:pt idx="5">
                  <c:v>22</c:v>
                </c:pt>
                <c:pt idx="6">
                  <c:v>24</c:v>
                </c:pt>
                <c:pt idx="7">
                  <c:v>19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22232192"/>
        <c:axId val="122270848"/>
      </c:barChart>
      <c:catAx>
        <c:axId val="122232192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270848"/>
        <c:crosses val="autoZero"/>
        <c:auto val="1"/>
        <c:lblAlgn val="ctr"/>
        <c:lblOffset val="100"/>
        <c:tickMarkSkip val="1"/>
      </c:catAx>
      <c:valAx>
        <c:axId val="122270848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232192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</c:numCache>
            </c:numRef>
          </c:val>
        </c:ser>
        <c:dLbls>
          <c:showVal val="1"/>
        </c:dLbls>
        <c:axId val="122408960"/>
        <c:axId val="122410496"/>
      </c:barChart>
      <c:catAx>
        <c:axId val="12240896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410496"/>
        <c:crosses val="autoZero"/>
        <c:auto val="1"/>
        <c:lblAlgn val="ctr"/>
        <c:lblOffset val="100"/>
        <c:tickLblSkip val="1"/>
        <c:tickMarkSkip val="1"/>
      </c:catAx>
      <c:valAx>
        <c:axId val="12241049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40896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</c:numCache>
            </c:numRef>
          </c:val>
        </c:ser>
        <c:axId val="107647360"/>
        <c:axId val="107648896"/>
      </c:barChart>
      <c:catAx>
        <c:axId val="107647360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648896"/>
        <c:crosses val="autoZero"/>
        <c:auto val="1"/>
        <c:lblAlgn val="ctr"/>
        <c:lblOffset val="100"/>
        <c:tickLblSkip val="1"/>
        <c:tickMarkSkip val="1"/>
      </c:catAx>
      <c:valAx>
        <c:axId val="107648896"/>
        <c:scaling>
          <c:orientation val="minMax"/>
        </c:scaling>
        <c:delete val="1"/>
        <c:axPos val="b"/>
        <c:numFmt formatCode="General" sourceLinked="1"/>
        <c:tickLblPos val="none"/>
        <c:crossAx val="10764736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527E-2"/>
                  <c:y val="-7.29485783408703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060435556809777E-2"/>
                  <c:y val="-5.943433506606709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7.3536515161535004E-2"/>
                  <c:y val="-3.6308629064946377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6444114838864216E-2"/>
                  <c:y val="-5.648008965658326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2573771935625532E-2"/>
                  <c:y val="-6.4548673893238012E-2"/>
                </c:manualLayout>
              </c:layout>
              <c:showVal val="1"/>
            </c:dLbl>
            <c:dLbl>
              <c:idx val="9"/>
              <c:layout>
                <c:manualLayout>
                  <c:x val="-2.3222057419432108E-2"/>
                  <c:y val="-6.4548673893238012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71E-2"/>
                  <c:y val="-5.44324481609345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772828851913061E-2"/>
                  <c:y val="-4.872471896549314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329968674602596E-2"/>
                  <c:y val="-3.123050356860139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997459897000117E-2"/>
                  <c:y val="-5.069612186992926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973411658508979E-2"/>
                  <c:y val="-3.225273601244206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8949668171427546E-2"/>
                  <c:y val="-3.123050356860139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1.1611028709716089E-2"/>
                  <c:y val="-2.824004482829171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3.8703429032386845E-3"/>
                  <c:y val="-2.8240044828291708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22550912"/>
        <c:axId val="122642816"/>
      </c:lineChart>
      <c:catAx>
        <c:axId val="122550912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642816"/>
        <c:crosses val="autoZero"/>
        <c:auto val="1"/>
        <c:lblAlgn val="ctr"/>
        <c:lblOffset val="100"/>
        <c:tickLblSkip val="1"/>
        <c:tickMarkSkip val="1"/>
      </c:catAx>
      <c:valAx>
        <c:axId val="122642816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55091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title>
      <c:layout/>
    </c:title>
    <c:plotArea>
      <c:layout>
        <c:manualLayout>
          <c:layoutTarget val="inner"/>
          <c:xMode val="edge"/>
          <c:yMode val="edge"/>
          <c:x val="0.26656628536683985"/>
          <c:y val="0.13588382996062445"/>
          <c:w val="0.50514477956168202"/>
          <c:h val="0.774191556379782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Lbls>
            <c:dLbl>
              <c:idx val="0"/>
              <c:layout>
                <c:manualLayout>
                  <c:x val="-1.5916894132650079E-2"/>
                  <c:y val="-0.1264056899987045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</a:t>
                    </a:r>
                    <a:r>
                      <a:rPr lang="pl-PL" sz="1604" dirty="0" smtClean="0"/>
                      <a:t>43,2%</a:t>
                    </a:r>
                    <a:endParaRPr lang="pl-PL" sz="1602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4.3699308054801683E-2"/>
                  <c:y val="-4.09056822613060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</a:t>
                    </a:r>
                    <a:r>
                      <a:rPr lang="pl-PL" sz="1604" dirty="0" smtClean="0"/>
                      <a:t>42,9%</a:t>
                    </a:r>
                    <a:endParaRPr lang="pl-PL" sz="1602" dirty="0"/>
                  </a:p>
                </c:rich>
              </c:tx>
              <c:spPr/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</a:t>
                    </a:r>
                    <a:r>
                      <a:rPr lang="pl-PL" sz="1604" dirty="0" smtClean="0"/>
                      <a:t>10,9%</a:t>
                    </a:r>
                    <a:endParaRPr lang="pl-PL" sz="1602" dirty="0"/>
                  </a:p>
                </c:rich>
              </c:tx>
              <c:spPr/>
              <c:dLblPos val="bestFit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/>
                      <a:t>i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 smtClean="0"/>
                      <a:t>wi</a:t>
                    </a:r>
                    <a:r>
                      <a:rPr lang="pl-PL" sz="1604" dirty="0" smtClean="0"/>
                      <a:t>ę</a:t>
                    </a:r>
                    <a:r>
                      <a:rPr lang="en-US" sz="1604" dirty="0" err="1" smtClean="0"/>
                      <a:t>cej</a:t>
                    </a:r>
                    <a:r>
                      <a:rPr lang="en-US" sz="1604" dirty="0"/>
                      <a:t>
</a:t>
                    </a:r>
                    <a:r>
                      <a:rPr lang="pl-PL" sz="1604" dirty="0" smtClean="0"/>
                      <a:t>3</a:t>
                    </a:r>
                    <a:r>
                      <a:rPr lang="en-US" sz="1604" dirty="0" smtClean="0"/>
                      <a:t>%</a:t>
                    </a:r>
                    <a:endParaRPr lang="en-US" sz="1602" dirty="0"/>
                  </a:p>
                </c:rich>
              </c:tx>
              <c:spPr/>
              <c:dLblPos val="bestFit"/>
            </c:dLbl>
            <c:numFmt formatCode="0%" sourceLinked="0"/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41.9</c:v>
                </c:pt>
                <c:pt idx="1">
                  <c:v>44.8</c:v>
                </c:pt>
                <c:pt idx="2">
                  <c:v>10.3</c:v>
                </c:pt>
                <c:pt idx="3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</c:chart>
  <c:txPr>
    <a:bodyPr/>
    <a:lstStyle/>
    <a:p>
      <a:pPr>
        <a:defRPr sz="1803"/>
      </a:pPr>
      <a:endParaRPr lang="pl-PL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Rodzina</a:t>
                    </a:r>
                    <a:r>
                      <a:rPr lang="pl-PL" smtClean="0"/>
                      <a:t>:</a:t>
                    </a:r>
                    <a:r>
                      <a:rPr lang="en-US" smtClean="0"/>
                      <a:t> 12,3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3.487852690288714E-2"/>
                  <c:y val="0.105411909448818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Znajomi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29,7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2.1486712598425196E-2"/>
                  <c:y val="-6.455610236220472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M</a:t>
                    </a:r>
                    <a:r>
                      <a:rPr lang="en-US" dirty="0" err="1" smtClean="0"/>
                      <a:t>edia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37,4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NGO </a:t>
                    </a:r>
                    <a:r>
                      <a:rPr lang="en-US"/>
                      <a:t>i </a:t>
                    </a:r>
                    <a:r>
                      <a:rPr lang="en-US" smtClean="0"/>
                      <a:t>instytucje</a:t>
                    </a:r>
                    <a:r>
                      <a:rPr lang="pl-PL" smtClean="0"/>
                      <a:t>:</a:t>
                    </a:r>
                    <a:r>
                      <a:rPr lang="en-US" smtClean="0"/>
                      <a:t> 5,7</a:t>
                    </a:r>
                    <a:r>
                      <a:rPr lang="pl-PL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3.1558891076115488E-2"/>
                  <c:y val="2.3437499999999999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Inne</a:t>
                    </a:r>
                    <a:r>
                      <a:rPr lang="pl-PL" dirty="0" smtClean="0"/>
                      <a:t>:</a:t>
                    </a:r>
                    <a:r>
                      <a:rPr lang="en-US" dirty="0" smtClean="0"/>
                      <a:t> 14,9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5"/>
              <c:delete val="1"/>
            </c:dLbl>
            <c:showVal val="1"/>
            <c:showCatName val="1"/>
          </c:dLbls>
          <c:cat>
            <c:strRef>
              <c:f>Arkusz1!$A$2:$A$7</c:f>
              <c:strCache>
                <c:ptCount val="5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NGO i instytucje</c:v>
                </c:pt>
                <c:pt idx="4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12.3</c:v>
                </c:pt>
                <c:pt idx="1">
                  <c:v>29.7</c:v>
                </c:pt>
                <c:pt idx="2">
                  <c:v>37.4</c:v>
                </c:pt>
                <c:pt idx="3">
                  <c:v>5.7</c:v>
                </c:pt>
                <c:pt idx="4">
                  <c:v>14.9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pl-PL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1848308512761969E-2"/>
                  <c:y val="9.5831351309584459E-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TAK</a:t>
                    </a:r>
                    <a:r>
                      <a:rPr lang="pl-PL" smtClean="0"/>
                      <a:t>:</a:t>
                    </a:r>
                    <a:r>
                      <a:rPr lang="en-US" smtClean="0"/>
                      <a:t> 7,5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NIE</a:t>
                    </a:r>
                    <a:r>
                      <a:rPr lang="pl-PL" smtClean="0"/>
                      <a:t>:</a:t>
                    </a:r>
                    <a:r>
                      <a:rPr lang="en-US" smtClean="0"/>
                      <a:t> 92,5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7.5</c:v>
                </c:pt>
                <c:pt idx="1">
                  <c:v>92.5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pl-PL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96739789880243E-2"/>
                  <c:y val="9.5831351309584459E-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TAK</a:t>
                    </a:r>
                    <a:r>
                      <a:rPr lang="pl-PL" smtClean="0"/>
                      <a:t>:</a:t>
                    </a:r>
                    <a:r>
                      <a:rPr lang="en-US" smtClean="0"/>
                      <a:t> 10,2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NIE</a:t>
                    </a:r>
                    <a:r>
                      <a:rPr lang="pl-PL" smtClean="0"/>
                      <a:t>:</a:t>
                    </a:r>
                    <a:r>
                      <a:rPr lang="en-US" smtClean="0"/>
                      <a:t> 89,8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10.200000000000001</c:v>
                </c:pt>
                <c:pt idx="1">
                  <c:v>89.8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8.4126258698528467E-2"/>
                  <c:y val="0.19224360705760404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4.9825376759771292E-2"/>
                  <c:y val="2.5259386055003993E-2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1076</c:v>
                </c:pt>
                <c:pt idx="1">
                  <c:v>436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</c:numCache>
            </c:numRef>
          </c:val>
        </c:ser>
        <c:axId val="108157952"/>
        <c:axId val="108163840"/>
      </c:barChart>
      <c:catAx>
        <c:axId val="108157952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8163840"/>
        <c:crosses val="autoZero"/>
        <c:auto val="1"/>
        <c:lblAlgn val="ctr"/>
        <c:lblOffset val="100"/>
        <c:tickLblSkip val="1"/>
        <c:tickMarkSkip val="1"/>
      </c:catAx>
      <c:valAx>
        <c:axId val="108163840"/>
        <c:scaling>
          <c:orientation val="minMax"/>
        </c:scaling>
        <c:delete val="1"/>
        <c:axPos val="b"/>
        <c:numFmt formatCode="General" sourceLinked="1"/>
        <c:tickLblPos val="none"/>
        <c:crossAx val="10815795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7.5186584168452286E-4"/>
                  <c:y val="-3.1082962455779985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7.227252527496944E-2"/>
                  <c:y val="-2.1147535897566946E-2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707</c:v>
                </c:pt>
                <c:pt idx="1">
                  <c:v>356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</c:numCache>
            </c:numRef>
          </c:val>
        </c:ser>
        <c:axId val="111982464"/>
        <c:axId val="111984000"/>
      </c:barChart>
      <c:catAx>
        <c:axId val="111982464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984000"/>
        <c:crosses val="autoZero"/>
        <c:auto val="1"/>
        <c:lblAlgn val="ctr"/>
        <c:lblOffset val="100"/>
        <c:tickLblSkip val="1"/>
        <c:tickMarkSkip val="1"/>
      </c:catAx>
      <c:valAx>
        <c:axId val="111984000"/>
        <c:scaling>
          <c:orientation val="minMax"/>
        </c:scaling>
        <c:delete val="1"/>
        <c:axPos val="b"/>
        <c:numFmt formatCode="General" sourceLinked="1"/>
        <c:tickLblPos val="none"/>
        <c:crossAx val="1119824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4.5649213936633716E-2"/>
                  <c:y val="0.192243752139678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4.3412348122935839E-2"/>
                  <c:y val="-0.14862313577200781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601</c:v>
                </c:pt>
                <c:pt idx="1">
                  <c:v>520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0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</c:numCache>
            </c:numRef>
          </c:val>
        </c:ser>
        <c:axId val="112234496"/>
        <c:axId val="112236032"/>
      </c:barChart>
      <c:catAx>
        <c:axId val="112234496"/>
        <c:scaling>
          <c:orientation val="minMax"/>
        </c:scaling>
        <c:axPos val="l"/>
        <c:numFmt formatCode="General" sourceLinked="1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236032"/>
        <c:crosses val="autoZero"/>
        <c:auto val="1"/>
        <c:lblAlgn val="ctr"/>
        <c:lblOffset val="100"/>
        <c:tickLblSkip val="1"/>
        <c:tickMarkSkip val="1"/>
      </c:catAx>
      <c:valAx>
        <c:axId val="112236032"/>
        <c:scaling>
          <c:orientation val="minMax"/>
        </c:scaling>
        <c:delete val="1"/>
        <c:axPos val="b"/>
        <c:numFmt formatCode="General" sourceLinked="1"/>
        <c:tickLblPos val="none"/>
        <c:crossAx val="11223449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4.5649213936633716E-2"/>
                  <c:y val="0.21543215793677964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9.7929894695861677E-2"/>
                  <c:y val="-0.21816364258815474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55</c:v>
                </c:pt>
                <c:pt idx="1">
                  <c:v>47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0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</c:numCache>
            </c:numRef>
          </c:val>
        </c:ser>
        <c:axId val="112441600"/>
        <c:axId val="112590848"/>
      </c:barChart>
      <c:catAx>
        <c:axId val="112441600"/>
        <c:scaling>
          <c:orientation val="minMax"/>
        </c:scaling>
        <c:axPos val="l"/>
        <c:numFmt formatCode="General" sourceLinked="1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590848"/>
        <c:crosses val="autoZero"/>
        <c:auto val="1"/>
        <c:lblAlgn val="ctr"/>
        <c:lblOffset val="100"/>
        <c:tickLblSkip val="1"/>
        <c:tickMarkSkip val="1"/>
      </c:catAx>
      <c:valAx>
        <c:axId val="112590848"/>
        <c:scaling>
          <c:orientation val="minMax"/>
        </c:scaling>
        <c:delete val="1"/>
        <c:axPos val="b"/>
        <c:numFmt formatCode="General" sourceLinked="1"/>
        <c:tickLblPos val="none"/>
        <c:crossAx val="112441600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9051692156403321"/>
          <c:y val="8.2603911836336502E-2"/>
          <c:w val="0.7924528301886796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4712601444181811E-2"/>
                  <c:y val="-7.631533778983637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8785731782648535E-2"/>
                  <c:y val="-8.641276425566805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0404330060138761E-2"/>
                  <c:y val="-7.688430812029049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5085415468506924E-2"/>
                  <c:y val="-7.148958387539808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5.9179988426665525E-2"/>
                  <c:y val="-6.938764244742920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226840905702179E-2"/>
                  <c:y val="-6.572340451835469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8181158185471579E-3"/>
                  <c:y val="-7.6677305271413795E-2"/>
                </c:manualLayout>
              </c:layout>
              <c:dLblPos val="r"/>
              <c:showVal val="1"/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88E-2"/>
                  <c:y val="-7.654275341964393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9934314958852125E-2"/>
                  <c:y val="-7.761744074207738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9934440463675284E-2"/>
                  <c:y val="-8.036162599813505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5657503820968294E-2"/>
                  <c:y val="-9.150637230517812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7.5657629325791523E-2"/>
                  <c:y val="-9.893588519513681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256817972039406E-2"/>
                  <c:y val="-0.10463045247660234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4944964534475065E-2"/>
                  <c:y val="-0.10498925741465517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5086746756981301E-2"/>
                  <c:y val="-8.399773101877314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226840905702179E-2"/>
                  <c:y val="-8.032860552243353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9725257559943483E-2"/>
                  <c:y val="-7.3026005020394094E-2"/>
                </c:manualLayout>
              </c:layout>
              <c:dLblPos val="r"/>
              <c:showVal val="1"/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</c:numCache>
            </c:numRef>
          </c:val>
          <c:smooth val="1"/>
        </c:ser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axId val="103947264"/>
        <c:axId val="104012800"/>
      </c:lineChart>
      <c:catAx>
        <c:axId val="103947264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4012800"/>
        <c:crosses val="autoZero"/>
        <c:auto val="1"/>
        <c:lblAlgn val="ctr"/>
        <c:lblOffset val="100"/>
        <c:tickLblSkip val="1"/>
        <c:tickMarkSkip val="1"/>
      </c:catAx>
      <c:valAx>
        <c:axId val="104012800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3947264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6027956886629083E-2"/>
                  <c:y val="0.10533652858610065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6.9060569130630509E-2"/>
                  <c:y val="-0.11385415953440603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286</c:v>
                </c:pt>
                <c:pt idx="1">
                  <c:v>197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0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</c:numCache>
            </c:numRef>
          </c:val>
        </c:ser>
        <c:axId val="112640768"/>
        <c:axId val="112642304"/>
      </c:barChart>
      <c:catAx>
        <c:axId val="112640768"/>
        <c:scaling>
          <c:orientation val="minMax"/>
        </c:scaling>
        <c:axPos val="l"/>
        <c:numFmt formatCode="General" sourceLinked="1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642304"/>
        <c:crosses val="autoZero"/>
        <c:auto val="1"/>
        <c:lblAlgn val="ctr"/>
        <c:lblOffset val="100"/>
        <c:tickLblSkip val="1"/>
        <c:tickMarkSkip val="1"/>
      </c:catAx>
      <c:valAx>
        <c:axId val="112642304"/>
        <c:scaling>
          <c:orientation val="minMax"/>
        </c:scaling>
        <c:delete val="1"/>
        <c:axPos val="b"/>
        <c:numFmt formatCode="General" sourceLinked="1"/>
        <c:tickLblPos val="none"/>
        <c:crossAx val="11264076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8.4126258698528467E-2"/>
                  <c:y val="0.19224360705760404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4.9825524436678814E-2"/>
                  <c:y val="-0.11965140852781651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431</c:v>
                </c:pt>
                <c:pt idx="1">
                  <c:v>282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</c:numCache>
            </c:numRef>
          </c:val>
        </c:ser>
        <c:axId val="112766336"/>
        <c:axId val="112878720"/>
      </c:barChart>
      <c:catAx>
        <c:axId val="112766336"/>
        <c:scaling>
          <c:orientation val="minMax"/>
        </c:scaling>
        <c:axPos val="l"/>
        <c:numFmt formatCode="General" sourceLinked="1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878720"/>
        <c:crosses val="autoZero"/>
        <c:auto val="1"/>
        <c:lblAlgn val="ctr"/>
        <c:lblOffset val="100"/>
        <c:tickLblSkip val="1"/>
        <c:tickMarkSkip val="1"/>
      </c:catAx>
      <c:valAx>
        <c:axId val="112878720"/>
        <c:scaling>
          <c:orientation val="minMax"/>
        </c:scaling>
        <c:delete val="1"/>
        <c:axPos val="b"/>
        <c:numFmt formatCode="General" sourceLinked="1"/>
        <c:tickLblPos val="none"/>
        <c:crossAx val="11276633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9232257021947096E-2"/>
                  <c:y val="0.1458888434668986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3.3792204906525534E-2"/>
                  <c:y val="-7.9090990385949175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99</c:v>
                </c:pt>
                <c:pt idx="1">
                  <c:v>62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</c:numCache>
            </c:numRef>
          </c:val>
        </c:ser>
        <c:axId val="111908736"/>
        <c:axId val="111910272"/>
      </c:barChart>
      <c:catAx>
        <c:axId val="111908736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910272"/>
        <c:crosses val="autoZero"/>
        <c:auto val="1"/>
        <c:lblAlgn val="ctr"/>
        <c:lblOffset val="100"/>
        <c:tickLblSkip val="1"/>
        <c:tickMarkSkip val="1"/>
      </c:catAx>
      <c:valAx>
        <c:axId val="111910272"/>
        <c:scaling>
          <c:orientation val="minMax"/>
        </c:scaling>
        <c:delete val="1"/>
        <c:axPos val="b"/>
        <c:numFmt formatCode="General" sourceLinked="1"/>
        <c:tickLblPos val="none"/>
        <c:crossAx val="11190873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6.9796032764036495E-2"/>
                  <c:y val="-0.16224167256747024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1.485048650365468E-3"/>
                  <c:y val="6.3737989273079998E-2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</c:numCache>
            </c:numRef>
          </c:val>
        </c:ser>
        <c:axId val="113267072"/>
        <c:axId val="113268608"/>
      </c:barChart>
      <c:catAx>
        <c:axId val="113267072"/>
        <c:scaling>
          <c:orientation val="minMax"/>
        </c:scaling>
        <c:axPos val="l"/>
        <c:numFmt formatCode="General" sourceLinked="1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268608"/>
        <c:crosses val="autoZero"/>
        <c:auto val="1"/>
        <c:lblAlgn val="ctr"/>
        <c:lblOffset val="100"/>
        <c:tickLblSkip val="1"/>
        <c:tickMarkSkip val="1"/>
      </c:catAx>
      <c:valAx>
        <c:axId val="113268608"/>
        <c:scaling>
          <c:orientation val="minMax"/>
        </c:scaling>
        <c:delete val="1"/>
        <c:axPos val="b"/>
        <c:numFmt formatCode="General" sourceLinked="1"/>
        <c:tickLblPos val="none"/>
        <c:crossAx val="11326707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5.8457442954262168E-2"/>
                  <c:y val="-6.2771197078626037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5.626496378395042E-2"/>
                  <c:y val="9.4877096884628545E-2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57</c:v>
                </c:pt>
                <c:pt idx="1">
                  <c:v>104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</c:ser>
        <c:axId val="113531520"/>
        <c:axId val="113537408"/>
      </c:barChart>
      <c:catAx>
        <c:axId val="113531520"/>
        <c:scaling>
          <c:orientation val="minMax"/>
        </c:scaling>
        <c:axPos val="l"/>
        <c:numFmt formatCode="General" sourceLinked="1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537408"/>
        <c:crosses val="autoZero"/>
        <c:auto val="1"/>
        <c:lblAlgn val="ctr"/>
        <c:lblOffset val="100"/>
        <c:tickLblSkip val="1"/>
        <c:tickMarkSkip val="1"/>
      </c:catAx>
      <c:valAx>
        <c:axId val="113537408"/>
        <c:scaling>
          <c:orientation val="minMax"/>
        </c:scaling>
        <c:delete val="1"/>
        <c:axPos val="b"/>
        <c:numFmt formatCode="General" sourceLinked="1"/>
        <c:tickLblPos val="none"/>
        <c:crossAx val="113531520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67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Sheet1!$A$1:$A$24</c:f>
              <c:strCache>
                <c:ptCount val="24"/>
                <c:pt idx="0">
                  <c:v>Warszawa (AI)</c:v>
                </c:pt>
                <c:pt idx="1">
                  <c:v>Warszawa (UW)</c:v>
                </c:pt>
                <c:pt idx="2">
                  <c:v>Katowice</c:v>
                </c:pt>
                <c:pt idx="3">
                  <c:v>Wrocław</c:v>
                </c:pt>
                <c:pt idx="4">
                  <c:v>Kraków</c:v>
                </c:pt>
                <c:pt idx="5">
                  <c:v>Białystok (UwB)</c:v>
                </c:pt>
                <c:pt idx="6">
                  <c:v>Poznań</c:v>
                </c:pt>
                <c:pt idx="7">
                  <c:v>Łódź</c:v>
                </c:pt>
                <c:pt idx="8">
                  <c:v>Opole</c:v>
                </c:pt>
                <c:pt idx="9">
                  <c:v>Gdańsk</c:v>
                </c:pt>
                <c:pt idx="10">
                  <c:v>Warszawa (UKSW)</c:v>
                </c:pt>
                <c:pt idx="11">
                  <c:v>Szczecin</c:v>
                </c:pt>
                <c:pt idx="12">
                  <c:v>Lublin (KUL)</c:v>
                </c:pt>
                <c:pt idx="13">
                  <c:v>Toruń</c:v>
                </c:pt>
                <c:pt idx="14">
                  <c:v>Rzeszów</c:v>
                </c:pt>
                <c:pt idx="15">
                  <c:v>Olsztyn (UW-M)</c:v>
                </c:pt>
                <c:pt idx="16">
                  <c:v>Warszawa (WSHiP)</c:v>
                </c:pt>
                <c:pt idx="17">
                  <c:v>Lublin (UMCS)</c:v>
                </c:pt>
                <c:pt idx="18">
                  <c:v>Kraków (KA im.AFM)</c:v>
                </c:pt>
                <c:pt idx="19">
                  <c:v>Słubice</c:v>
                </c:pt>
                <c:pt idx="20">
                  <c:v>Warszawa (ALK)</c:v>
                </c:pt>
                <c:pt idx="21">
                  <c:v>Białystok (WSAP)</c:v>
                </c:pt>
                <c:pt idx="22">
                  <c:v>Warszawa (WSZiP)</c:v>
                </c:pt>
                <c:pt idx="23">
                  <c:v>Gdynia</c:v>
                </c:pt>
              </c:strCache>
            </c:strRef>
          </c:cat>
          <c:val>
            <c:numRef>
              <c:f>Sheet1!$B$1:$B$24</c:f>
              <c:numCache>
                <c:formatCode>General</c:formatCode>
                <c:ptCount val="24"/>
                <c:pt idx="0">
                  <c:v>3102</c:v>
                </c:pt>
                <c:pt idx="1">
                  <c:v>1101</c:v>
                </c:pt>
                <c:pt idx="2">
                  <c:v>780</c:v>
                </c:pt>
                <c:pt idx="3">
                  <c:v>773</c:v>
                </c:pt>
                <c:pt idx="4">
                  <c:v>727</c:v>
                </c:pt>
                <c:pt idx="5">
                  <c:v>603</c:v>
                </c:pt>
                <c:pt idx="6">
                  <c:v>468</c:v>
                </c:pt>
                <c:pt idx="7">
                  <c:v>456</c:v>
                </c:pt>
                <c:pt idx="8">
                  <c:v>428</c:v>
                </c:pt>
                <c:pt idx="9">
                  <c:v>411</c:v>
                </c:pt>
                <c:pt idx="10">
                  <c:v>262</c:v>
                </c:pt>
                <c:pt idx="11">
                  <c:v>255</c:v>
                </c:pt>
                <c:pt idx="12">
                  <c:v>248</c:v>
                </c:pt>
                <c:pt idx="13">
                  <c:v>234</c:v>
                </c:pt>
                <c:pt idx="14">
                  <c:v>226</c:v>
                </c:pt>
                <c:pt idx="15">
                  <c:v>219</c:v>
                </c:pt>
                <c:pt idx="16">
                  <c:v>209</c:v>
                </c:pt>
                <c:pt idx="17">
                  <c:v>198</c:v>
                </c:pt>
                <c:pt idx="18">
                  <c:v>150</c:v>
                </c:pt>
                <c:pt idx="19">
                  <c:v>117</c:v>
                </c:pt>
                <c:pt idx="20">
                  <c:v>117</c:v>
                </c:pt>
                <c:pt idx="21">
                  <c:v>19</c:v>
                </c:pt>
                <c:pt idx="22">
                  <c:v>18</c:v>
                </c:pt>
                <c:pt idx="23">
                  <c:v>6</c:v>
                </c:pt>
              </c:numCache>
            </c:numRef>
          </c:val>
        </c:ser>
        <c:axId val="104560512"/>
        <c:axId val="104671104"/>
      </c:barChart>
      <c:catAx>
        <c:axId val="104560512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4671104"/>
        <c:crosses val="autoZero"/>
        <c:auto val="1"/>
        <c:lblAlgn val="ctr"/>
        <c:lblOffset val="100"/>
        <c:tickLblSkip val="1"/>
        <c:tickMarkSkip val="1"/>
      </c:catAx>
      <c:valAx>
        <c:axId val="104671104"/>
        <c:scaling>
          <c:orientation val="minMax"/>
        </c:scaling>
        <c:delete val="1"/>
        <c:axPos val="l"/>
        <c:numFmt formatCode="General" sourceLinked="1"/>
        <c:tickLblPos val="none"/>
        <c:crossAx val="104560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2.6410739411327926E-2"/>
                  <c:y val="0.26180896953098254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7.5478190967359485E-2"/>
                  <c:y val="-0.33401209631404771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</c:numCache>
            </c:numRef>
          </c:val>
        </c:ser>
        <c:axId val="114042752"/>
        <c:axId val="114044288"/>
      </c:barChart>
      <c:catAx>
        <c:axId val="114042752"/>
        <c:scaling>
          <c:orientation val="minMax"/>
        </c:scaling>
        <c:axPos val="l"/>
        <c:numFmt formatCode="General" sourceLinked="1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044288"/>
        <c:crosses val="autoZero"/>
        <c:auto val="1"/>
        <c:lblAlgn val="ctr"/>
        <c:lblOffset val="100"/>
        <c:tickLblSkip val="1"/>
        <c:tickMarkSkip val="1"/>
      </c:catAx>
      <c:valAx>
        <c:axId val="114044288"/>
        <c:scaling>
          <c:orientation val="minMax"/>
        </c:scaling>
        <c:delete val="1"/>
        <c:axPos val="b"/>
        <c:numFmt formatCode="General" sourceLinked="1"/>
        <c:tickLblPos val="none"/>
        <c:crossAx val="11404275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4.5649213936633716E-2"/>
                  <c:y val="0.19804085358895354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7.8684350914824813E-2"/>
                  <c:y val="-0.20075362318840581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39</c:v>
                </c:pt>
                <c:pt idx="1">
                  <c:v>34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axId val="113816704"/>
        <c:axId val="113818240"/>
      </c:barChart>
      <c:catAx>
        <c:axId val="113816704"/>
        <c:scaling>
          <c:orientation val="minMax"/>
        </c:scaling>
        <c:axPos val="l"/>
        <c:numFmt formatCode="General" sourceLinked="1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818240"/>
        <c:crosses val="autoZero"/>
        <c:auto val="1"/>
        <c:lblAlgn val="ctr"/>
        <c:lblOffset val="100"/>
        <c:tickLblSkip val="1"/>
        <c:tickMarkSkip val="1"/>
      </c:catAx>
      <c:valAx>
        <c:axId val="113818240"/>
        <c:scaling>
          <c:orientation val="minMax"/>
        </c:scaling>
        <c:delete val="1"/>
        <c:axPos val="b"/>
        <c:numFmt formatCode="General" sourceLinked="1"/>
        <c:tickLblPos val="none"/>
        <c:crossAx val="1138167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14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</c:numCache>
            </c:numRef>
          </c:val>
        </c:ser>
        <c:axId val="113988736"/>
        <c:axId val="113990272"/>
      </c:barChart>
      <c:catAx>
        <c:axId val="113988736"/>
        <c:scaling>
          <c:orientation val="minMax"/>
        </c:scaling>
        <c:axPos val="l"/>
        <c:numFmt formatCode="General" sourceLinked="1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990272"/>
        <c:crosses val="autoZero"/>
        <c:auto val="1"/>
        <c:lblAlgn val="ctr"/>
        <c:lblOffset val="100"/>
        <c:tickLblSkip val="1"/>
        <c:tickMarkSkip val="1"/>
      </c:catAx>
      <c:valAx>
        <c:axId val="113990272"/>
        <c:scaling>
          <c:orientation val="minMax"/>
        </c:scaling>
        <c:delete val="1"/>
        <c:axPos val="b"/>
        <c:numFmt formatCode="General" sourceLinked="1"/>
        <c:tickLblPos val="none"/>
        <c:crossAx val="11398873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3.9236389094865119E-2"/>
                  <c:y val="-8.0220472440944879E-2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7.5473393972399105E-2"/>
                  <c:y val="-0.28776720301266689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154</c:v>
                </c:pt>
                <c:pt idx="1">
                  <c:v>188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699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129</c:v>
                </c:pt>
                <c:pt idx="1">
                  <c:v>110</c:v>
                </c:pt>
                <c:pt idx="2">
                  <c:v>105</c:v>
                </c:pt>
                <c:pt idx="3">
                  <c:v>129</c:v>
                </c:pt>
                <c:pt idx="4">
                  <c:v>47</c:v>
                </c:pt>
                <c:pt idx="5">
                  <c:v>14</c:v>
                </c:pt>
                <c:pt idx="6">
                  <c:v>33</c:v>
                </c:pt>
                <c:pt idx="7">
                  <c:v>20</c:v>
                </c:pt>
                <c:pt idx="8">
                  <c:v>12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</c:ser>
        <c:axId val="114257280"/>
        <c:axId val="114287744"/>
      </c:barChart>
      <c:catAx>
        <c:axId val="114257280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287744"/>
        <c:crosses val="autoZero"/>
        <c:auto val="1"/>
        <c:lblAlgn val="ctr"/>
        <c:lblOffset val="100"/>
        <c:tickMarkSkip val="1"/>
      </c:catAx>
      <c:valAx>
        <c:axId val="114287744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257280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04"/>
          <c:y val="7.9365079365079361E-2"/>
          <c:w val="0.81761006289308424"/>
          <c:h val="0.676190476190482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</c:numCache>
            </c:numRef>
          </c:val>
        </c:ser>
        <c:dLbls>
          <c:showVal val="1"/>
        </c:dLbls>
        <c:axId val="114588288"/>
        <c:axId val="114602368"/>
      </c:barChart>
      <c:catAx>
        <c:axId val="114588288"/>
        <c:scaling>
          <c:orientation val="minMax"/>
        </c:scaling>
        <c:axPos val="b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602368"/>
        <c:crosses val="autoZero"/>
        <c:auto val="1"/>
        <c:lblAlgn val="ctr"/>
        <c:lblOffset val="100"/>
        <c:tickLblSkip val="1"/>
        <c:tickMarkSkip val="1"/>
      </c:catAx>
      <c:valAx>
        <c:axId val="114602368"/>
        <c:scaling>
          <c:orientation val="minMax"/>
        </c:scaling>
        <c:axPos val="l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58828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2"/>
          <c:y val="7.5301204819277406E-2"/>
          <c:w val="0.8207547169811343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28E-2"/>
                  <c:y val="-8.993121856979634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5413732336265986E-2"/>
                  <c:y val="-9.985664444661254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53786853759793E-2"/>
                  <c:y val="-6.396982360501993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5853964398624523E-2"/>
                  <c:y val="-7.433955991170902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5002343064199956E-2"/>
                  <c:y val="-6.186113378367215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6881810561609385E-2"/>
                  <c:y val="-0.10793309983522778"/>
                </c:manualLayout>
              </c:layout>
              <c:showVal val="1"/>
            </c:dLbl>
            <c:dLbl>
              <c:idx val="7"/>
              <c:layout>
                <c:manualLayout>
                  <c:x val="-4.3587594300083819E-2"/>
                  <c:y val="-9.4981127855000472E-2"/>
                </c:manualLayout>
              </c:layout>
              <c:showVal val="1"/>
            </c:dLbl>
            <c:dLbl>
              <c:idx val="8"/>
              <c:layout>
                <c:manualLayout>
                  <c:x val="-3.0176026823134954E-2"/>
                  <c:y val="-4.7490563927500229E-2"/>
                </c:manualLayout>
              </c:layout>
              <c:showVal val="1"/>
            </c:dLbl>
            <c:dLbl>
              <c:idx val="9"/>
              <c:layout>
                <c:manualLayout>
                  <c:x val="-1.3411567476948869E-2"/>
                  <c:y val="-3.4538591947272879E-2"/>
                </c:manualLayout>
              </c:layout>
              <c:showVal val="1"/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43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7100738560236548E-2"/>
                  <c:y val="-7.307767749725747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292707474246534E-2"/>
                  <c:y val="-7.954640021796842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0720617320575605E-2"/>
                  <c:y val="-8.858254479628156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6882074568843189E-2"/>
                  <c:y val="-7.7711831881364019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3587594300083819E-2"/>
                  <c:y val="-7.771183188136401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5.0293378038558254E-2"/>
                  <c:y val="-7.7711831881364019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3528918692372171E-2"/>
                  <c:y val="-7.7711831881364019E-2"/>
                </c:manualLayout>
              </c:layout>
              <c:dLblPos val="r"/>
              <c:showVal val="1"/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axId val="114820608"/>
        <c:axId val="114822144"/>
      </c:lineChart>
      <c:catAx>
        <c:axId val="114820608"/>
        <c:scaling>
          <c:orientation val="minMax"/>
        </c:scaling>
        <c:axPos val="b"/>
        <c:numFmt formatCode="General" sourceLinked="0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822144"/>
        <c:crosses val="autoZero"/>
        <c:auto val="1"/>
        <c:lblAlgn val="ctr"/>
        <c:lblOffset val="100"/>
        <c:tickLblSkip val="1"/>
        <c:tickMarkSkip val="1"/>
      </c:catAx>
      <c:valAx>
        <c:axId val="114822144"/>
        <c:scaling>
          <c:orientation val="minMax"/>
        </c:scaling>
        <c:axPos val="l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820608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14443776"/>
        <c:axId val="114445312"/>
      </c:barChart>
      <c:catAx>
        <c:axId val="114443776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445312"/>
        <c:crosses val="autoZero"/>
        <c:auto val="1"/>
        <c:lblAlgn val="ctr"/>
        <c:lblOffset val="100"/>
        <c:tickMarkSkip val="1"/>
      </c:catAx>
      <c:valAx>
        <c:axId val="114445312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4443776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6.2006315955080611E-2"/>
          <c:y val="0.15296803787377108"/>
          <c:w val="0.92641261498028848"/>
          <c:h val="0.5981735159817324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Sheet1!$A$1:$A$24</c:f>
              <c:strCache>
                <c:ptCount val="24"/>
                <c:pt idx="0">
                  <c:v>Warszawa (AI)</c:v>
                </c:pt>
                <c:pt idx="1">
                  <c:v>Gdańsk</c:v>
                </c:pt>
                <c:pt idx="2">
                  <c:v>Warszawa (UKSW)</c:v>
                </c:pt>
                <c:pt idx="3">
                  <c:v>Rzeszów</c:v>
                </c:pt>
                <c:pt idx="4">
                  <c:v>Warszawa (UW)</c:v>
                </c:pt>
                <c:pt idx="5">
                  <c:v>Lublin (KUL)</c:v>
                </c:pt>
                <c:pt idx="6">
                  <c:v>Opole</c:v>
                </c:pt>
                <c:pt idx="7">
                  <c:v>Katowice</c:v>
                </c:pt>
                <c:pt idx="8">
                  <c:v>Olsztyn (UW-M)</c:v>
                </c:pt>
                <c:pt idx="9">
                  <c:v>Wrocław</c:v>
                </c:pt>
                <c:pt idx="10">
                  <c:v>Łódź</c:v>
                </c:pt>
                <c:pt idx="11">
                  <c:v>Białystok (UwB)</c:v>
                </c:pt>
                <c:pt idx="12">
                  <c:v>Kraków (KA)</c:v>
                </c:pt>
                <c:pt idx="13">
                  <c:v>Poznań</c:v>
                </c:pt>
                <c:pt idx="14">
                  <c:v>Toruń</c:v>
                </c:pt>
                <c:pt idx="15">
                  <c:v>Warszawa (ALK)</c:v>
                </c:pt>
                <c:pt idx="16">
                  <c:v>Szczecin</c:v>
                </c:pt>
                <c:pt idx="17">
                  <c:v>Kraków (UJ)</c:v>
                </c:pt>
                <c:pt idx="18">
                  <c:v>Warszawa (WSHiP)</c:v>
                </c:pt>
                <c:pt idx="19">
                  <c:v>Lublin (UMCS)</c:v>
                </c:pt>
                <c:pt idx="20">
                  <c:v>Słubice</c:v>
                </c:pt>
                <c:pt idx="21">
                  <c:v>Białystok (WSAP)</c:v>
                </c:pt>
                <c:pt idx="22">
                  <c:v>Gdynia</c:v>
                </c:pt>
                <c:pt idx="23">
                  <c:v>Warszawa (WSZiP)</c:v>
                </c:pt>
              </c:strCache>
            </c:strRef>
          </c:cat>
          <c:val>
            <c:numRef>
              <c:f>Sheet1!$B$1:$B$24</c:f>
              <c:numCache>
                <c:formatCode>General</c:formatCode>
                <c:ptCount val="24"/>
                <c:pt idx="0">
                  <c:v>279</c:v>
                </c:pt>
                <c:pt idx="1">
                  <c:v>185</c:v>
                </c:pt>
                <c:pt idx="2">
                  <c:v>171</c:v>
                </c:pt>
                <c:pt idx="3">
                  <c:v>133</c:v>
                </c:pt>
                <c:pt idx="4">
                  <c:v>128</c:v>
                </c:pt>
                <c:pt idx="5">
                  <c:v>114</c:v>
                </c:pt>
                <c:pt idx="6">
                  <c:v>111</c:v>
                </c:pt>
                <c:pt idx="7">
                  <c:v>111</c:v>
                </c:pt>
                <c:pt idx="8">
                  <c:v>90</c:v>
                </c:pt>
                <c:pt idx="9">
                  <c:v>89</c:v>
                </c:pt>
                <c:pt idx="10">
                  <c:v>84</c:v>
                </c:pt>
                <c:pt idx="11">
                  <c:v>65</c:v>
                </c:pt>
                <c:pt idx="12">
                  <c:v>52</c:v>
                </c:pt>
                <c:pt idx="13">
                  <c:v>49</c:v>
                </c:pt>
                <c:pt idx="14">
                  <c:v>48</c:v>
                </c:pt>
                <c:pt idx="15">
                  <c:v>48</c:v>
                </c:pt>
                <c:pt idx="16">
                  <c:v>47</c:v>
                </c:pt>
                <c:pt idx="17">
                  <c:v>44</c:v>
                </c:pt>
                <c:pt idx="18">
                  <c:v>32</c:v>
                </c:pt>
                <c:pt idx="19">
                  <c:v>32</c:v>
                </c:pt>
                <c:pt idx="20">
                  <c:v>27</c:v>
                </c:pt>
                <c:pt idx="21">
                  <c:v>18</c:v>
                </c:pt>
                <c:pt idx="22">
                  <c:v>5</c:v>
                </c:pt>
                <c:pt idx="23">
                  <c:v>3</c:v>
                </c:pt>
              </c:numCache>
            </c:numRef>
          </c:val>
        </c:ser>
        <c:axId val="103879040"/>
        <c:axId val="104248448"/>
      </c:barChart>
      <c:catAx>
        <c:axId val="103879040"/>
        <c:scaling>
          <c:orientation val="minMax"/>
        </c:scaling>
        <c:axPos val="b"/>
        <c:numFmt formatCode="General" sourceLinked="1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4248448"/>
        <c:crosses val="autoZero"/>
        <c:auto val="1"/>
        <c:lblAlgn val="ctr"/>
        <c:lblOffset val="100"/>
        <c:tickLblSkip val="1"/>
        <c:tickMarkSkip val="1"/>
      </c:catAx>
      <c:valAx>
        <c:axId val="104248448"/>
        <c:scaling>
          <c:orientation val="minMax"/>
        </c:scaling>
        <c:delete val="1"/>
        <c:axPos val="l"/>
        <c:numFmt formatCode="General" sourceLinked="1"/>
        <c:tickLblPos val="none"/>
        <c:crossAx val="10387904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6771888757322231"/>
          <c:y val="0.11020222692427772"/>
          <c:w val="0.81761006289308424"/>
          <c:h val="0.676190476190482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52</c:v>
                </c:pt>
                <c:pt idx="1">
                  <c:v>66</c:v>
                </c:pt>
                <c:pt idx="2">
                  <c:v>129</c:v>
                </c:pt>
                <c:pt idx="3">
                  <c:v>101</c:v>
                </c:pt>
                <c:pt idx="4">
                  <c:v>114</c:v>
                </c:pt>
                <c:pt idx="5">
                  <c:v>156</c:v>
                </c:pt>
                <c:pt idx="6">
                  <c:v>127</c:v>
                </c:pt>
                <c:pt idx="7">
                  <c:v>57</c:v>
                </c:pt>
                <c:pt idx="8">
                  <c:v>52</c:v>
                </c:pt>
                <c:pt idx="9">
                  <c:v>19</c:v>
                </c:pt>
              </c:numCache>
            </c:numRef>
          </c:val>
        </c:ser>
        <c:dLbls>
          <c:showVal val="1"/>
        </c:dLbls>
        <c:axId val="115165056"/>
        <c:axId val="115166592"/>
      </c:barChart>
      <c:catAx>
        <c:axId val="115165056"/>
        <c:scaling>
          <c:orientation val="minMax"/>
        </c:scaling>
        <c:axPos val="b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166592"/>
        <c:crosses val="autoZero"/>
        <c:auto val="1"/>
        <c:lblAlgn val="ctr"/>
        <c:lblOffset val="100"/>
        <c:tickLblSkip val="1"/>
        <c:tickMarkSkip val="1"/>
      </c:catAx>
      <c:valAx>
        <c:axId val="115166592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16505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0014748296970495"/>
          <c:y val="0.10472266710654933"/>
          <c:w val="0.8207547169811343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09210564273921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438305458866427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4373615622965E-2"/>
                  <c:y val="-8.858267696927436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7009892994144962E-2"/>
                  <c:y val="-5.593756367911167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1797832963187292E-2"/>
                  <c:y val="-7.269966739598479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768571236287778E-2"/>
                  <c:y val="-7.46759569939992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7606837606837605E-2"/>
                  <c:y val="-7.1588356802007175E-2"/>
                </c:manualLayout>
              </c:layout>
              <c:showVal val="1"/>
            </c:dLbl>
            <c:dLbl>
              <c:idx val="7"/>
              <c:layout>
                <c:manualLayout>
                  <c:x val="-4.4444444444444446E-2"/>
                  <c:y val="-7.1588356802007175E-2"/>
                </c:manualLayout>
              </c:layout>
              <c:showVal val="1"/>
            </c:dLbl>
            <c:dLbl>
              <c:idx val="8"/>
              <c:layout>
                <c:manualLayout>
                  <c:x val="-4.7863247863247867E-2"/>
                  <c:y val="-5.3691267601505388E-2"/>
                </c:manualLayout>
              </c:layout>
              <c:showVal val="1"/>
            </c:dLbl>
            <c:dLbl>
              <c:idx val="9"/>
              <c:layout>
                <c:manualLayout>
                  <c:x val="3.4188034188035441E-3"/>
                  <c:y val="-4.6532431921304664E-2"/>
                </c:manualLayout>
              </c:layout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18</c:v>
                </c:pt>
                <c:pt idx="1">
                  <c:v>19</c:v>
                </c:pt>
                <c:pt idx="2">
                  <c:v>23</c:v>
                </c:pt>
                <c:pt idx="3">
                  <c:v>32</c:v>
                </c:pt>
                <c:pt idx="4">
                  <c:v>25</c:v>
                </c:pt>
                <c:pt idx="5">
                  <c:v>29</c:v>
                </c:pt>
                <c:pt idx="6">
                  <c:v>30</c:v>
                </c:pt>
                <c:pt idx="7">
                  <c:v>26</c:v>
                </c:pt>
                <c:pt idx="8">
                  <c:v>29</c:v>
                </c:pt>
                <c:pt idx="9">
                  <c:v>18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11992731677771E-2"/>
                  <c:y val="-8.226545019070963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9933508311461065E-2"/>
                  <c:y val="-6.307751581637642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4686183457837001E-2"/>
                  <c:y val="-6.25098821525998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7903358234066894E-2"/>
                  <c:y val="-6.25098821525998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3168584696143755E-2"/>
                  <c:y val="-6.436836099020783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7372636112793594E-2"/>
                  <c:y val="-6.636353413115832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7606837606837605E-2"/>
                  <c:y val="-6.0850103281706168E-2"/>
                </c:manualLayout>
              </c:layout>
              <c:showVal val="1"/>
            </c:dLbl>
            <c:dLbl>
              <c:idx val="7"/>
              <c:layout>
                <c:manualLayout>
                  <c:x val="-4.4444444444444446E-2"/>
                  <c:y val="-6.0850103281706105E-2"/>
                </c:manualLayout>
              </c:layout>
              <c:showVal val="1"/>
            </c:dLbl>
            <c:dLbl>
              <c:idx val="8"/>
              <c:layout>
                <c:manualLayout>
                  <c:x val="-2.735042735042735E-2"/>
                  <c:y val="-4.2953014081204305E-2"/>
                </c:manualLayout>
              </c:layout>
              <c:showVal val="1"/>
            </c:dLbl>
            <c:dLbl>
              <c:idx val="9"/>
              <c:layout>
                <c:manualLayout>
                  <c:x val="-3.418803418803406E-2"/>
                  <c:y val="-3.9373596241103946E-2"/>
                </c:manualLayout>
              </c:layout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115041024"/>
        <c:axId val="115042560"/>
      </c:lineChart>
      <c:catAx>
        <c:axId val="115041024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042560"/>
        <c:crosses val="autoZero"/>
        <c:auto val="1"/>
        <c:lblAlgn val="ctr"/>
        <c:lblOffset val="100"/>
        <c:tickLblSkip val="1"/>
        <c:tickMarkSkip val="1"/>
      </c:catAx>
      <c:valAx>
        <c:axId val="115042560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04102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156840934371525E-2"/>
          <c:y val="2.6607538802660816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98</c:v>
                </c:pt>
                <c:pt idx="1">
                  <c:v>148</c:v>
                </c:pt>
                <c:pt idx="2">
                  <c:v>45</c:v>
                </c:pt>
                <c:pt idx="3">
                  <c:v>29</c:v>
                </c:pt>
                <c:pt idx="4">
                  <c:v>29</c:v>
                </c:pt>
                <c:pt idx="5">
                  <c:v>2</c:v>
                </c:pt>
                <c:pt idx="6">
                  <c:v>27</c:v>
                </c:pt>
                <c:pt idx="7">
                  <c:v>10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20</c:v>
                </c:pt>
                <c:pt idx="14">
                  <c:v>17</c:v>
                </c:pt>
              </c:numCache>
            </c:numRef>
          </c:val>
        </c:ser>
        <c:axId val="115286400"/>
        <c:axId val="115287936"/>
      </c:barChart>
      <c:catAx>
        <c:axId val="11528640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287936"/>
        <c:crosses val="autoZero"/>
        <c:auto val="1"/>
        <c:lblAlgn val="ctr"/>
        <c:lblOffset val="100"/>
        <c:tickMarkSkip val="1"/>
      </c:catAx>
      <c:valAx>
        <c:axId val="11528793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286400"/>
        <c:crosses val="autoZero"/>
        <c:crossBetween val="between"/>
      </c:valAx>
      <c:dTable>
        <c:showVertBorder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04"/>
          <c:y val="7.9365079365079361E-2"/>
          <c:w val="0.81761006289308424"/>
          <c:h val="0.676190476190482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</c:numCache>
            </c:numRef>
          </c:val>
        </c:ser>
        <c:dLbls>
          <c:showVal val="1"/>
        </c:dLbls>
        <c:axId val="115622272"/>
        <c:axId val="115623808"/>
      </c:barChart>
      <c:catAx>
        <c:axId val="115622272"/>
        <c:scaling>
          <c:orientation val="minMax"/>
        </c:scaling>
        <c:axPos val="b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23808"/>
        <c:crosses val="autoZero"/>
        <c:auto val="1"/>
        <c:lblAlgn val="ctr"/>
        <c:lblOffset val="100"/>
        <c:tickLblSkip val="1"/>
        <c:tickMarkSkip val="1"/>
      </c:catAx>
      <c:valAx>
        <c:axId val="115623808"/>
        <c:scaling>
          <c:orientation val="minMax"/>
        </c:scaling>
        <c:axPos val="l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6222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7924536702833493"/>
          <c:y val="9.5760932000463705E-2"/>
          <c:w val="0.8207547169811343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555550422081567E-2"/>
                  <c:y val="-7.453549028254417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0453630429473768E-2"/>
                  <c:y val="-7.792554496408961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8939878952683301E-2"/>
                  <c:y val="-6.865714034076693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8205608833682044E-2"/>
                  <c:y val="-9.150130601216628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7.0410729253981563E-2"/>
                  <c:y val="-0.11611028709716054"/>
                </c:manualLayout>
              </c:layout>
              <c:showVal val="1"/>
            </c:dLbl>
            <c:dLbl>
              <c:idx val="7"/>
              <c:layout>
                <c:manualLayout>
                  <c:x val="-6.0352053646269908E-2"/>
                  <c:y val="-8.1277505719422077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6.3704945515507122E-2"/>
                  <c:y val="-7.3536515161535004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0"/>
                  <c:y val="-4.2573771935625601E-2"/>
                </c:manualLayout>
              </c:layout>
              <c:dLblPos val="r"/>
              <c:showVal val="1"/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0394954821762113E-2"/>
                  <c:y val="-6.788550977139683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440476269049772E-2"/>
                  <c:y val="-6.788550977139683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2891011213707256E-2"/>
                  <c:y val="-6.493277336277637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0843569113793718E-2"/>
                  <c:y val="-6.918070326263811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3411567476948869E-2"/>
                  <c:y val="-6.5795829355057636E-2"/>
                </c:manualLayout>
              </c:layout>
              <c:showVal val="1"/>
            </c:dLbl>
            <c:dLbl>
              <c:idx val="7"/>
              <c:layout>
                <c:manualLayout>
                  <c:x val="-2.0117351215423303E-2"/>
                  <c:y val="-6.1925486451818952E-2"/>
                </c:manualLayout>
              </c:layout>
              <c:showVal val="1"/>
            </c:dLbl>
            <c:dLbl>
              <c:idx val="8"/>
              <c:layout>
                <c:manualLayout>
                  <c:x val="-2.6823134953897737E-2"/>
                  <c:y val="-6.1925486451818952E-2"/>
                </c:manualLayout>
              </c:layout>
              <c:showVal val="1"/>
            </c:dLbl>
            <c:dLbl>
              <c:idx val="9"/>
              <c:layout>
                <c:manualLayout>
                  <c:x val="-4.0234702430846606E-2"/>
                  <c:y val="-6.1925486451818952E-2"/>
                </c:manualLayout>
              </c:layout>
              <c:showVal val="1"/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axId val="115444736"/>
        <c:axId val="115462912"/>
      </c:lineChart>
      <c:catAx>
        <c:axId val="115444736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462912"/>
        <c:crosses val="autoZero"/>
        <c:auto val="1"/>
        <c:lblAlgn val="ctr"/>
        <c:lblOffset val="100"/>
        <c:tickLblSkip val="1"/>
        <c:tickMarkSkip val="1"/>
      </c:catAx>
      <c:valAx>
        <c:axId val="115462912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44473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4260038308194062E-2"/>
          <c:y val="5.8334848917872627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15769728"/>
        <c:axId val="115771264"/>
      </c:barChart>
      <c:catAx>
        <c:axId val="115769728"/>
        <c:scaling>
          <c:orientation val="minMax"/>
        </c:scaling>
        <c:axPos val="b"/>
        <c:numFmt formatCode="General" sourceLinked="1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771264"/>
        <c:crosses val="autoZero"/>
        <c:auto val="1"/>
        <c:lblAlgn val="ctr"/>
        <c:lblOffset val="100"/>
        <c:tickMarkSkip val="1"/>
      </c:catAx>
      <c:valAx>
        <c:axId val="115771264"/>
        <c:scaling>
          <c:orientation val="minMax"/>
        </c:scaling>
        <c:axPos val="l"/>
        <c:numFmt formatCode="General" sourceLinked="1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769728"/>
        <c:crosses val="autoZero"/>
        <c:crossBetween val="between"/>
      </c:valAx>
      <c:dTable>
        <c:showVertBorder val="1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12"/>
          <c:y val="7.9365079365079361E-2"/>
          <c:w val="0.81761006289308458"/>
          <c:h val="0.67619047619048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axId val="115798016"/>
        <c:axId val="115799552"/>
      </c:barChart>
      <c:catAx>
        <c:axId val="115798016"/>
        <c:scaling>
          <c:orientation val="minMax"/>
        </c:scaling>
        <c:axPos val="b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799552"/>
        <c:crosses val="autoZero"/>
        <c:auto val="1"/>
        <c:lblAlgn val="ctr"/>
        <c:lblOffset val="100"/>
        <c:tickLblSkip val="1"/>
        <c:tickMarkSkip val="1"/>
      </c:catAx>
      <c:valAx>
        <c:axId val="115799552"/>
        <c:scaling>
          <c:orientation val="minMax"/>
        </c:scaling>
        <c:axPos val="l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57980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7924536702833499"/>
          <c:y val="9.5760932000463747E-2"/>
          <c:w val="0.82075471698113456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3865271408625884E-2"/>
                  <c:y val="-8.566626838793597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2292848667172745E-2"/>
                  <c:y val="-8.800883930068137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Val val="1"/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72686113325312E-2"/>
                  <c:y val="-8.064620786067325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3865130215699284E-2"/>
                  <c:y val="-7.56260515558804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29270747424652E-2"/>
                  <c:y val="-7.863809974865149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9714232314971837E-2"/>
                  <c:y val="-9.202506127137674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Val val="1"/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axId val="116103808"/>
        <c:axId val="116121984"/>
      </c:lineChart>
      <c:catAx>
        <c:axId val="116103808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121984"/>
        <c:crosses val="autoZero"/>
        <c:auto val="1"/>
        <c:lblAlgn val="ctr"/>
        <c:lblOffset val="100"/>
        <c:tickLblSkip val="1"/>
        <c:tickMarkSkip val="1"/>
      </c:catAx>
      <c:valAx>
        <c:axId val="116121984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10380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4493941681947355E-2"/>
          <c:y val="1.7425124275290509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168</c:v>
                </c:pt>
                <c:pt idx="1">
                  <c:v>277</c:v>
                </c:pt>
                <c:pt idx="2">
                  <c:v>76</c:v>
                </c:pt>
                <c:pt idx="3">
                  <c:v>76</c:v>
                </c:pt>
                <c:pt idx="4">
                  <c:v>42</c:v>
                </c:pt>
                <c:pt idx="5">
                  <c:v>0</c:v>
                </c:pt>
                <c:pt idx="6">
                  <c:v>43</c:v>
                </c:pt>
                <c:pt idx="7">
                  <c:v>38</c:v>
                </c:pt>
                <c:pt idx="8">
                  <c:v>24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10</c:v>
                </c:pt>
                <c:pt idx="14">
                  <c:v>23</c:v>
                </c:pt>
              </c:numCache>
            </c:numRef>
          </c:val>
        </c:ser>
        <c:axId val="116135808"/>
        <c:axId val="116137344"/>
      </c:barChart>
      <c:catAx>
        <c:axId val="11613580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137344"/>
        <c:crosses val="autoZero"/>
        <c:auto val="1"/>
        <c:lblAlgn val="ctr"/>
        <c:lblOffset val="100"/>
        <c:tickMarkSkip val="1"/>
      </c:catAx>
      <c:valAx>
        <c:axId val="11613734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135808"/>
        <c:crosses val="autoZero"/>
        <c:crossBetween val="between"/>
      </c:valAx>
      <c:dTable>
        <c:showVertBorder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88"/>
          <c:y val="7.9365079365079361E-2"/>
          <c:w val="0.79245283018867962"/>
          <c:h val="0.676190476190482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</c:numCache>
            </c:numRef>
          </c:val>
        </c:ser>
        <c:dLbls>
          <c:showVal val="1"/>
        </c:dLbls>
        <c:axId val="116266880"/>
        <c:axId val="116268416"/>
      </c:barChart>
      <c:catAx>
        <c:axId val="116266880"/>
        <c:scaling>
          <c:orientation val="minMax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268416"/>
        <c:crosses val="autoZero"/>
        <c:auto val="1"/>
        <c:lblAlgn val="ctr"/>
        <c:lblOffset val="100"/>
        <c:tickLblSkip val="1"/>
        <c:tickMarkSkip val="1"/>
      </c:catAx>
      <c:valAx>
        <c:axId val="116268416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26688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6.0625770615882306E-2"/>
          <c:y val="0.15296803787377092"/>
          <c:w val="0.92641261498028848"/>
          <c:h val="0.598173515981732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Sheet1!$A$1:$A$23</c:f>
              <c:strCache>
                <c:ptCount val="23"/>
                <c:pt idx="0">
                  <c:v>Warszawa (UKSW)</c:v>
                </c:pt>
                <c:pt idx="1">
                  <c:v>Warszawa (AI)</c:v>
                </c:pt>
                <c:pt idx="2">
                  <c:v>Kraków (UJ)</c:v>
                </c:pt>
                <c:pt idx="3">
                  <c:v>Poznań</c:v>
                </c:pt>
                <c:pt idx="4">
                  <c:v>Białystok (UwB)</c:v>
                </c:pt>
                <c:pt idx="5">
                  <c:v>Toruń</c:v>
                </c:pt>
                <c:pt idx="6">
                  <c:v>Łódź</c:v>
                </c:pt>
                <c:pt idx="7">
                  <c:v>Rzeszów</c:v>
                </c:pt>
                <c:pt idx="8">
                  <c:v>Katowice</c:v>
                </c:pt>
                <c:pt idx="9">
                  <c:v>Gdańsk</c:v>
                </c:pt>
                <c:pt idx="10">
                  <c:v>Szczecin</c:v>
                </c:pt>
                <c:pt idx="11">
                  <c:v>Warszawa (UW)</c:v>
                </c:pt>
                <c:pt idx="12">
                  <c:v>Warszawa (WSHiP)</c:v>
                </c:pt>
                <c:pt idx="13">
                  <c:v>Warszawa (ALK)</c:v>
                </c:pt>
                <c:pt idx="14">
                  <c:v>Lublin (UMCS)</c:v>
                </c:pt>
                <c:pt idx="15">
                  <c:v>Kraków (KA)</c:v>
                </c:pt>
                <c:pt idx="16">
                  <c:v>Olsztyn (UW-M)</c:v>
                </c:pt>
                <c:pt idx="17">
                  <c:v>Białystok (WSAP)</c:v>
                </c:pt>
                <c:pt idx="18">
                  <c:v>Opole</c:v>
                </c:pt>
                <c:pt idx="19">
                  <c:v>Lublin (KUL)</c:v>
                </c:pt>
                <c:pt idx="20">
                  <c:v>Warszawa (WSZiP)</c:v>
                </c:pt>
                <c:pt idx="21">
                  <c:v>Słubice</c:v>
                </c:pt>
                <c:pt idx="22">
                  <c:v>Wrocław</c:v>
                </c:pt>
              </c:strCache>
            </c:strRef>
          </c:cat>
          <c:val>
            <c:numRef>
              <c:f>Sheet1!$B$1:$B$23</c:f>
              <c:numCache>
                <c:formatCode>General</c:formatCode>
                <c:ptCount val="23"/>
                <c:pt idx="0">
                  <c:v>51</c:v>
                </c:pt>
                <c:pt idx="1">
                  <c:v>40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</c:ser>
        <c:axId val="105960960"/>
        <c:axId val="105962496"/>
      </c:barChart>
      <c:catAx>
        <c:axId val="105960960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5962496"/>
        <c:crosses val="autoZero"/>
        <c:auto val="1"/>
        <c:lblAlgn val="ctr"/>
        <c:lblOffset val="100"/>
        <c:tickLblSkip val="1"/>
        <c:tickMarkSkip val="1"/>
      </c:catAx>
      <c:valAx>
        <c:axId val="105962496"/>
        <c:scaling>
          <c:orientation val="minMax"/>
        </c:scaling>
        <c:delete val="1"/>
        <c:axPos val="l"/>
        <c:numFmt formatCode="General" sourceLinked="1"/>
        <c:tickLblPos val="none"/>
        <c:crossAx val="10596096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04"/>
          <c:y val="7.5301204819277406E-2"/>
          <c:w val="0.8176100628930842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93E-2"/>
                  <c:y val="-8.207731734612022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6556879063308622E-2"/>
                  <c:y val="-7.901894355108078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2183193534033494E-2"/>
                  <c:y val="-7.696481456086949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8635342720802873E-2"/>
                  <c:y val="-6.47927487340805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8795993757720764E-2"/>
                  <c:y val="-4.9547696196134465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5.0111849761405022E-2"/>
                  <c:y val="-6.8604086894908781E-2"/>
                </c:manualLayout>
              </c:layout>
              <c:showVal val="1"/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77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333206033827472E-2"/>
                  <c:y val="-6.397826276805779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250590251638711E-2"/>
                  <c:y val="-7.627778112895437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2775556691073346E-2"/>
                  <c:y val="-7.627778112895437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0506786378934083E-2"/>
                  <c:y val="-5.044381082197959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8635342720802873E-2"/>
                  <c:y val="-4.954739609076747E-2"/>
                </c:manualLayout>
              </c:layout>
              <c:showVal val="1"/>
            </c:dLbl>
            <c:dLbl>
              <c:idx val="7"/>
              <c:layout>
                <c:manualLayout>
                  <c:x val="-2.8635342720802873E-2"/>
                  <c:y val="-4.954739609076747E-2"/>
                </c:manualLayout>
              </c:layout>
              <c:showVal val="1"/>
            </c:dLbl>
            <c:dLbl>
              <c:idx val="8"/>
              <c:layout>
                <c:manualLayout>
                  <c:x val="-2.8635342720802873E-2"/>
                  <c:y val="-4.1924719769110934E-2"/>
                </c:manualLayout>
              </c:layout>
              <c:showVal val="1"/>
            </c:dLbl>
            <c:dLbl>
              <c:idx val="9"/>
              <c:layout>
                <c:manualLayout>
                  <c:x val="-3.9373596241103946E-2"/>
                  <c:y val="-5.3358734251595735E-2"/>
                </c:manualLayout>
              </c:layout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116548352"/>
        <c:axId val="116549888"/>
      </c:lineChart>
      <c:catAx>
        <c:axId val="116548352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549888"/>
        <c:crosses val="autoZero"/>
        <c:auto val="1"/>
        <c:lblAlgn val="ctr"/>
        <c:lblOffset val="100"/>
        <c:tickLblSkip val="1"/>
        <c:tickMarkSkip val="1"/>
      </c:catAx>
      <c:valAx>
        <c:axId val="116549888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54835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1526721011327176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27</c:v>
                </c:pt>
                <c:pt idx="1">
                  <c:v>60</c:v>
                </c:pt>
                <c:pt idx="2">
                  <c:v>12</c:v>
                </c:pt>
                <c:pt idx="3">
                  <c:v>6</c:v>
                </c:pt>
                <c:pt idx="4">
                  <c:v>15</c:v>
                </c:pt>
                <c:pt idx="5">
                  <c:v>0</c:v>
                </c:pt>
                <c:pt idx="6">
                  <c:v>16</c:v>
                </c:pt>
                <c:pt idx="7">
                  <c:v>6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axId val="116396800"/>
        <c:axId val="116398336"/>
      </c:barChart>
      <c:catAx>
        <c:axId val="116396800"/>
        <c:scaling>
          <c:orientation val="minMax"/>
        </c:scaling>
        <c:axPos val="b"/>
        <c:numFmt formatCode="General" sourceLinked="1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398336"/>
        <c:crosses val="autoZero"/>
        <c:auto val="1"/>
        <c:lblAlgn val="ctr"/>
        <c:lblOffset val="100"/>
        <c:tickMarkSkip val="1"/>
      </c:catAx>
      <c:valAx>
        <c:axId val="116398336"/>
        <c:scaling>
          <c:orientation val="minMax"/>
        </c:scaling>
        <c:axPos val="l"/>
        <c:numFmt formatCode="General" sourceLinked="1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396800"/>
        <c:crosses val="autoZero"/>
        <c:crossBetween val="between"/>
      </c:valAx>
      <c:dTable>
        <c:showVertBorder val="1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7924528301886891"/>
          <c:y val="7.9365079365079361E-2"/>
          <c:w val="0.79245283018867962"/>
          <c:h val="0.67619047619048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</c:numCache>
            </c:numRef>
          </c:val>
        </c:ser>
        <c:dLbls>
          <c:showVal val="1"/>
        </c:dLbls>
        <c:axId val="116696576"/>
        <c:axId val="116698112"/>
      </c:barChart>
      <c:catAx>
        <c:axId val="116696576"/>
        <c:scaling>
          <c:orientation val="minMax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698112"/>
        <c:crosses val="autoZero"/>
        <c:auto val="1"/>
        <c:lblAlgn val="ctr"/>
        <c:lblOffset val="100"/>
        <c:tickLblSkip val="1"/>
        <c:tickMarkSkip val="1"/>
      </c:catAx>
      <c:valAx>
        <c:axId val="116698112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69657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12"/>
          <c:y val="7.5301204819277434E-2"/>
          <c:w val="0.8176100628930845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2183193534033508E-2"/>
                  <c:y val="-7.6964814560869496E-2"/>
                </c:manualLayout>
              </c:layout>
              <c:dLblPos val="r"/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8403888746040014E-2"/>
                  <c:y val="-8.474588079419719E-2"/>
                </c:manualLayout>
              </c:layout>
              <c:dLblPos val="r"/>
              <c:showVal val="1"/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116838784"/>
        <c:axId val="116840320"/>
      </c:lineChart>
      <c:catAx>
        <c:axId val="116838784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840320"/>
        <c:crosses val="autoZero"/>
        <c:auto val="1"/>
        <c:lblAlgn val="ctr"/>
        <c:lblOffset val="100"/>
        <c:tickLblSkip val="1"/>
        <c:tickMarkSkip val="1"/>
      </c:catAx>
      <c:valAx>
        <c:axId val="116840320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838784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135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183</c:v>
                </c:pt>
                <c:pt idx="1">
                  <c:v>88</c:v>
                </c:pt>
                <c:pt idx="2">
                  <c:v>39</c:v>
                </c:pt>
                <c:pt idx="3">
                  <c:v>31</c:v>
                </c:pt>
                <c:pt idx="4">
                  <c:v>145</c:v>
                </c:pt>
                <c:pt idx="5">
                  <c:v>1</c:v>
                </c:pt>
                <c:pt idx="6">
                  <c:v>32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94</c:v>
                </c:pt>
                <c:pt idx="11">
                  <c:v>0</c:v>
                </c:pt>
                <c:pt idx="12">
                  <c:v>39</c:v>
                </c:pt>
                <c:pt idx="13">
                  <c:v>0</c:v>
                </c:pt>
                <c:pt idx="14">
                  <c:v>64</c:v>
                </c:pt>
              </c:numCache>
            </c:numRef>
          </c:val>
        </c:ser>
        <c:axId val="116845952"/>
        <c:axId val="116937856"/>
      </c:barChart>
      <c:catAx>
        <c:axId val="116845952"/>
        <c:scaling>
          <c:orientation val="minMax"/>
        </c:scaling>
        <c:axPos val="b"/>
        <c:numFmt formatCode="General" sourceLinked="1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937856"/>
        <c:crosses val="autoZero"/>
        <c:auto val="1"/>
        <c:lblAlgn val="ctr"/>
        <c:lblOffset val="100"/>
        <c:tickMarkSkip val="1"/>
      </c:catAx>
      <c:valAx>
        <c:axId val="116937856"/>
        <c:scaling>
          <c:orientation val="minMax"/>
        </c:scaling>
        <c:axPos val="l"/>
        <c:numFmt formatCode="General" sourceLinked="1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6845952"/>
        <c:crosses val="autoZero"/>
        <c:crossBetween val="between"/>
      </c:valAx>
      <c:dTable>
        <c:showVertBorder val="1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autoTitleDeleted val="1"/>
    <c:plotArea>
      <c:layout>
        <c:manualLayout>
          <c:layoutTarget val="inner"/>
          <c:xMode val="edge"/>
          <c:yMode val="edge"/>
          <c:x val="9.7372350784553363E-2"/>
          <c:y val="2.2046161537606992E-2"/>
          <c:w val="0.87150365645647498"/>
          <c:h val="0.72514367616561326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Val val="1"/>
          </c:dLbls>
          <c:cat>
            <c:strRef>
              <c:f>Arkusz1!$A$2:$A$11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</c:numCache>
            </c:numRef>
          </c:val>
        </c:ser>
        <c:dLbls>
          <c:showVal val="1"/>
        </c:dLbls>
        <c:overlap val="-25"/>
        <c:axId val="114966912"/>
        <c:axId val="114968448"/>
      </c:barChart>
      <c:catAx>
        <c:axId val="114966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114968448"/>
        <c:crosses val="autoZero"/>
        <c:auto val="1"/>
        <c:lblAlgn val="ctr"/>
        <c:lblOffset val="100"/>
      </c:catAx>
      <c:valAx>
        <c:axId val="114968448"/>
        <c:scaling>
          <c:orientation val="minMax"/>
        </c:scaling>
        <c:delete val="1"/>
        <c:axPos val="l"/>
        <c:numFmt formatCode="General" sourceLinked="1"/>
        <c:tickLblPos val="none"/>
        <c:crossAx val="11496691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7924533513735422"/>
          <c:y val="9.207956380206446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488E-2"/>
                  <c:y val="-5.11929673438593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437323607871439E-2"/>
                  <c:y val="-5.967076837240196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3865271408625884E-2"/>
                  <c:y val="-8.56662683879360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6286325502274572E-2"/>
                  <c:y val="-9.180212410970245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5430493446911605E-2"/>
                  <c:y val="-9.537167738239529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2553191489361701E-2"/>
                  <c:y val="-7.9658594078083941E-2"/>
                </c:manualLayout>
              </c:layout>
              <c:showVal val="1"/>
            </c:dLbl>
            <c:dLbl>
              <c:idx val="7"/>
              <c:layout>
                <c:manualLayout>
                  <c:x val="-3.2733224222585927E-2"/>
                  <c:y val="-8.7245126847425275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927986906710311E-2"/>
                  <c:y val="-5.6898995770059954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0"/>
                  <c:y val="-6.0692262154730621E-2"/>
                </c:manualLayout>
              </c:layout>
              <c:showVal val="1"/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016E-2"/>
                  <c:y val="-6.168000482670739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678776241349535E-2"/>
                  <c:y val="-7.562608309702578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559390182610154E-2"/>
                  <c:y val="-8.622452911227411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680103612253051E-2"/>
                  <c:y val="-8.82316747898321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4791293477840636E-2"/>
                  <c:y val="-8.466242019953185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2553191489361701E-2"/>
                  <c:y val="-4.5519196616047967E-2"/>
                </c:manualLayout>
              </c:layout>
              <c:showVal val="1"/>
            </c:dLbl>
            <c:dLbl>
              <c:idx val="7"/>
              <c:layout>
                <c:manualLayout>
                  <c:x val="-3.2733224222585927E-2"/>
                  <c:y val="-6.4485528539401218E-2"/>
                </c:manualLayout>
              </c:layout>
              <c:showVal val="1"/>
            </c:dLbl>
            <c:dLbl>
              <c:idx val="8"/>
              <c:layout>
                <c:manualLayout>
                  <c:x val="-3.927986906710311E-2"/>
                  <c:y val="-4.551919661604796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9639934533551555E-2"/>
                  <c:y val="-7.5865327693413281E-2"/>
                </c:manualLayout>
              </c:layout>
              <c:showVal val="1"/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117328896"/>
        <c:axId val="117351168"/>
      </c:lineChart>
      <c:catAx>
        <c:axId val="117328896"/>
        <c:scaling>
          <c:orientation val="minMax"/>
        </c:scaling>
        <c:axPos val="b"/>
        <c:numFmt formatCode="General" sourceLinked="0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351168"/>
        <c:crosses val="autoZero"/>
        <c:auto val="1"/>
        <c:lblAlgn val="ctr"/>
        <c:lblOffset val="100"/>
        <c:tickLblSkip val="1"/>
        <c:tickMarkSkip val="1"/>
      </c:catAx>
      <c:valAx>
        <c:axId val="117351168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32889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782E-2"/>
          <c:y val="2.660753880266088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107</c:v>
                </c:pt>
                <c:pt idx="1">
                  <c:v>37</c:v>
                </c:pt>
                <c:pt idx="2">
                  <c:v>35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10</c:v>
                </c:pt>
                <c:pt idx="7">
                  <c:v>18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13</c:v>
                </c:pt>
              </c:numCache>
            </c:numRef>
          </c:val>
        </c:ser>
        <c:axId val="117136000"/>
        <c:axId val="117137792"/>
      </c:barChart>
      <c:catAx>
        <c:axId val="117136000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7792"/>
        <c:crosses val="autoZero"/>
        <c:auto val="1"/>
        <c:lblAlgn val="ctr"/>
        <c:lblOffset val="100"/>
        <c:tickMarkSkip val="1"/>
      </c:catAx>
      <c:valAx>
        <c:axId val="117137792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136000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</c:numCache>
            </c:numRef>
          </c:val>
        </c:ser>
        <c:dLbls>
          <c:showVal val="1"/>
        </c:dLbls>
        <c:axId val="88750720"/>
        <c:axId val="88764800"/>
      </c:barChart>
      <c:catAx>
        <c:axId val="88750720"/>
        <c:scaling>
          <c:orientation val="minMax"/>
        </c:scaling>
        <c:axPos val="b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764800"/>
        <c:crosses val="autoZero"/>
        <c:auto val="1"/>
        <c:lblAlgn val="ctr"/>
        <c:lblOffset val="100"/>
        <c:tickLblSkip val="1"/>
        <c:tickMarkSkip val="1"/>
      </c:catAx>
      <c:valAx>
        <c:axId val="88764800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75072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37"/>
          <c:y val="7.5301204819277434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537E-2"/>
                  <c:y val="-8.539748617508503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4290251757810673E-2"/>
                  <c:y val="-6.792987521888280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1565692029697869E-2"/>
                  <c:y val="-7.627843450409527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9143213586870023E-2"/>
                  <c:y val="-7.421287906698109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6754604012770457E-2"/>
                  <c:y val="-7.627843450409527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Val val="1"/>
            </c:dLbl>
            <c:dLbl>
              <c:idx val="7"/>
              <c:layout>
                <c:manualLayout>
                  <c:x val="-5.9451918845790146E-2"/>
                  <c:y val="-8.7085587615768664E-2"/>
                </c:manualLayout>
              </c:layout>
              <c:showVal val="1"/>
            </c:dLbl>
            <c:dLbl>
              <c:idx val="8"/>
              <c:layout>
                <c:manualLayout>
                  <c:x val="-5.5736173917928261E-2"/>
                  <c:y val="-0.11875307402150272"/>
                </c:manualLayout>
              </c:layout>
              <c:showVal val="1"/>
            </c:dLbl>
            <c:dLbl>
              <c:idx val="9"/>
              <c:layout>
                <c:manualLayout>
                  <c:x val="-6.316766377365203E-2"/>
                  <c:y val="-2.7709050605017303E-2"/>
                </c:manualLayout>
              </c:layout>
              <c:dLblPos val="r"/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579E-2"/>
                  <c:y val="-7.47274757210742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139211115168197E-2"/>
                  <c:y val="-7.56737600589464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2566602533494367E-2"/>
                  <c:y val="-7.472747572107427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8713123425928526E-2"/>
                  <c:y val="-5.786173401929597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7420149519235271E-2"/>
                  <c:y val="-5.786173401929597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4705022516829107E-2"/>
                  <c:y val="-6.087357379428227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8578724639309423E-2"/>
                  <c:y val="-5.5418101210034605E-2"/>
                </c:manualLayout>
              </c:layout>
              <c:showVal val="1"/>
            </c:dLbl>
            <c:dLbl>
              <c:idx val="7"/>
              <c:layout>
                <c:manualLayout>
                  <c:x val="-1.8578724639309423E-2"/>
                  <c:y val="-3.9584358007167572E-2"/>
                </c:manualLayout>
              </c:layout>
              <c:showVal val="1"/>
            </c:dLbl>
            <c:dLbl>
              <c:idx val="8"/>
              <c:layout>
                <c:manualLayout>
                  <c:x val="-1.8578724639309423E-2"/>
                  <c:y val="-3.9584358007167572E-2"/>
                </c:manualLayout>
              </c:layout>
              <c:showVal val="1"/>
            </c:dLbl>
            <c:dLbl>
              <c:idx val="9"/>
              <c:layout>
                <c:manualLayout>
                  <c:x val="-3.3441704350756961E-2"/>
                  <c:y val="-5.5418101210034605E-2"/>
                </c:manualLayout>
              </c:layout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117540352"/>
        <c:axId val="117541888"/>
      </c:lineChart>
      <c:catAx>
        <c:axId val="117540352"/>
        <c:scaling>
          <c:orientation val="minMax"/>
        </c:scaling>
        <c:axPos val="b"/>
        <c:numFmt formatCode="General" sourceLinked="0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541888"/>
        <c:crosses val="autoZero"/>
        <c:auto val="1"/>
        <c:lblAlgn val="ctr"/>
        <c:lblOffset val="100"/>
        <c:tickLblSkip val="1"/>
        <c:tickMarkSkip val="1"/>
      </c:catAx>
      <c:valAx>
        <c:axId val="117541888"/>
        <c:scaling>
          <c:orientation val="minMax"/>
        </c:scaling>
        <c:axPos val="l"/>
        <c:numFmt formatCode="General" sourceLinked="1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54035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1.9717559888977651E-2"/>
          <c:y val="6.2421642435761392E-2"/>
          <c:w val="0.94938271604938274"/>
          <c:h val="0.6146435452793863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2011/2012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5"/>
              <c:layout>
                <c:manualLayout>
                  <c:x val="-9.0993103749692061E-3"/>
                  <c:y val="7.5235109717868339E-3"/>
                </c:manualLayout>
              </c:layout>
              <c:dLblPos val="outEnd"/>
              <c:showVal val="1"/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Lokalowe i spółdzielcze</c:v>
                </c:pt>
                <c:pt idx="6">
                  <c:v>Administracyjne</c:v>
                </c:pt>
                <c:pt idx="7">
                  <c:v>Uchodźcy i cudzoziemcy</c:v>
                </c:pt>
                <c:pt idx="8">
                  <c:v>Finansowe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4057</c:v>
                </c:pt>
                <c:pt idx="1">
                  <c:v>2632</c:v>
                </c:pt>
                <c:pt idx="2">
                  <c:v>1774</c:v>
                </c:pt>
                <c:pt idx="3">
                  <c:v>1215</c:v>
                </c:pt>
                <c:pt idx="4">
                  <c:v>1127</c:v>
                </c:pt>
                <c:pt idx="5">
                  <c:v>891</c:v>
                </c:pt>
                <c:pt idx="6">
                  <c:v>588</c:v>
                </c:pt>
                <c:pt idx="7">
                  <c:v>167</c:v>
                </c:pt>
                <c:pt idx="8">
                  <c:v>181</c:v>
                </c:pt>
                <c:pt idx="9">
                  <c:v>101</c:v>
                </c:pt>
                <c:pt idx="10">
                  <c:v>91</c:v>
                </c:pt>
                <c:pt idx="11">
                  <c:v>8</c:v>
                </c:pt>
                <c:pt idx="12">
                  <c:v>1</c:v>
                </c:pt>
                <c:pt idx="13">
                  <c:v>17</c:v>
                </c:pt>
                <c:pt idx="14">
                  <c:v>529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729793112490762E-2"/>
                  <c:y val="-1.504702194357364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6682069020776878E-2"/>
                  <c:y val="-1.003134796238244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8678437053297709E-4"/>
                  <c:y val="-3.318690819607137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5763425746654251E-4"/>
                  <c:y val="-3.5061130638833891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1644012528389076E-3"/>
                  <c:y val="-7.8487399106459688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8.3512693882330691E-4"/>
                  <c:y val="-2.886512713385787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5165517291615899E-3"/>
                  <c:y val="-1.0031347962382446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3615733736762519E-2"/>
                  <c:y val="-3.0094043887147402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6.0514372163388824E-3"/>
                  <c:y val="-2.5078369905956154E-2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5.2201621134091748E-3"/>
                  <c:y val="-2.9396983684249499E-2"/>
                </c:manualLayout>
              </c:layout>
              <c:dLblPos val="outEnd"/>
              <c:showVal val="1"/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Lokalowe i spółdzielcze</c:v>
                </c:pt>
                <c:pt idx="6">
                  <c:v>Administracyjne</c:v>
                </c:pt>
                <c:pt idx="7">
                  <c:v>Uchodźcy i cudzoziemcy</c:v>
                </c:pt>
                <c:pt idx="8">
                  <c:v>Finansowe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3241</c:v>
                </c:pt>
                <c:pt idx="1">
                  <c:v>2131</c:v>
                </c:pt>
                <c:pt idx="2">
                  <c:v>1512</c:v>
                </c:pt>
                <c:pt idx="3">
                  <c:v>1121</c:v>
                </c:pt>
                <c:pt idx="4">
                  <c:v>1063</c:v>
                </c:pt>
                <c:pt idx="5">
                  <c:v>713</c:v>
                </c:pt>
                <c:pt idx="6">
                  <c:v>483</c:v>
                </c:pt>
                <c:pt idx="7">
                  <c:v>161</c:v>
                </c:pt>
                <c:pt idx="8">
                  <c:v>161</c:v>
                </c:pt>
                <c:pt idx="9">
                  <c:v>102</c:v>
                </c:pt>
                <c:pt idx="10">
                  <c:v>73</c:v>
                </c:pt>
                <c:pt idx="11">
                  <c:v>9</c:v>
                </c:pt>
                <c:pt idx="12">
                  <c:v>2</c:v>
                </c:pt>
                <c:pt idx="13">
                  <c:v>13</c:v>
                </c:pt>
                <c:pt idx="14">
                  <c:v>342</c:v>
                </c:pt>
              </c:numCache>
            </c:numRef>
          </c:val>
        </c:ser>
        <c:overlap val="-20"/>
        <c:axId val="107327872"/>
        <c:axId val="107329408"/>
      </c:barChart>
      <c:catAx>
        <c:axId val="107327872"/>
        <c:scaling>
          <c:orientation val="minMax"/>
        </c:scaling>
        <c:axPos val="b"/>
        <c:numFmt formatCode="General" sourceLinked="1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329408"/>
        <c:crosses val="autoZero"/>
        <c:auto val="1"/>
        <c:lblAlgn val="ctr"/>
        <c:lblOffset val="100"/>
        <c:tickLblSkip val="1"/>
        <c:tickMarkSkip val="1"/>
      </c:catAx>
      <c:valAx>
        <c:axId val="107329408"/>
        <c:scaling>
          <c:orientation val="minMax"/>
        </c:scaling>
        <c:delete val="1"/>
        <c:axPos val="l"/>
        <c:numFmt formatCode="General" sourceLinked="1"/>
        <c:tickLblPos val="none"/>
        <c:crossAx val="10732787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54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</c:v>
                </c:pt>
                <c:pt idx="1">
                  <c:v>67</c:v>
                </c:pt>
                <c:pt idx="2">
                  <c:v>35</c:v>
                </c:pt>
                <c:pt idx="3">
                  <c:v>23</c:v>
                </c:pt>
                <c:pt idx="4">
                  <c:v>28</c:v>
                </c:pt>
                <c:pt idx="5">
                  <c:v>0</c:v>
                </c:pt>
                <c:pt idx="6">
                  <c:v>12</c:v>
                </c:pt>
                <c:pt idx="7">
                  <c:v>5</c:v>
                </c:pt>
                <c:pt idx="8">
                  <c:v>7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88892544"/>
        <c:axId val="88894080"/>
      </c:barChart>
      <c:catAx>
        <c:axId val="88892544"/>
        <c:scaling>
          <c:orientation val="minMax"/>
        </c:scaling>
        <c:axPos val="b"/>
        <c:numFmt formatCode="General" sourceLinked="1"/>
        <c:tickLblPos val="low"/>
        <c:spPr>
          <a:ln w="316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894080"/>
        <c:crosses val="autoZero"/>
        <c:auto val="1"/>
        <c:lblAlgn val="ctr"/>
        <c:lblOffset val="100"/>
        <c:tickMarkSkip val="1"/>
      </c:catAx>
      <c:valAx>
        <c:axId val="88894080"/>
        <c:scaling>
          <c:orientation val="minMax"/>
        </c:scaling>
        <c:axPos val="l"/>
        <c:numFmt formatCode="General" sourceLinked="1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892544"/>
        <c:crosses val="autoZero"/>
        <c:crossBetween val="between"/>
      </c:valAx>
      <c:dTable>
        <c:showVertBorder val="1"/>
        <c:spPr>
          <a:ln w="31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</c:numCache>
            </c:numRef>
          </c:val>
        </c:ser>
        <c:dLbls>
          <c:showVal val="1"/>
        </c:dLbls>
        <c:axId val="89134208"/>
        <c:axId val="89135744"/>
      </c:barChart>
      <c:catAx>
        <c:axId val="89134208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135744"/>
        <c:crosses val="autoZero"/>
        <c:auto val="1"/>
        <c:lblAlgn val="ctr"/>
        <c:lblOffset val="100"/>
        <c:tickLblSkip val="1"/>
        <c:tickMarkSkip val="1"/>
      </c:catAx>
      <c:valAx>
        <c:axId val="89135744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13420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37"/>
          <c:y val="7.5301204819277434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455513999430102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005061776528952E-2"/>
                  <c:y val="-7.515729327770329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2751665972044831E-2"/>
                  <c:y val="-7.438399570120106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079475941436659E-2"/>
                  <c:y val="-8.255925653718529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506919329757151E-2"/>
                  <c:y val="-7.928871583978994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6242768090417358E-2"/>
                  <c:y val="-7.5210280213618377E-2"/>
                </c:manualLayout>
              </c:layout>
              <c:showVal val="1"/>
            </c:dLbl>
            <c:dLbl>
              <c:idx val="7"/>
              <c:layout>
                <c:manualLayout>
                  <c:x val="-4.6242768090417358E-2"/>
                  <c:y val="-7.9168716014335144E-2"/>
                </c:manualLayout>
              </c:layout>
              <c:showVal val="1"/>
            </c:dLbl>
            <c:dLbl>
              <c:idx val="8"/>
              <c:layout>
                <c:manualLayout>
                  <c:x val="-2.8457088055641448E-2"/>
                  <c:y val="-7.125184441290163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1342816041731088E-2"/>
                  <c:y val="-3.9584358007167537E-2"/>
                </c:manualLayout>
              </c:layout>
              <c:dLblPos val="r"/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522339934481478E-2"/>
                  <c:y val="-7.696477116812505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4507053772692845E-2"/>
                  <c:y val="-6.534785300052550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6798958515391474E-2"/>
                  <c:y val="-9.53811599650660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489995204868627E-2"/>
                  <c:y val="-9.500245921720210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8457088055641448E-2"/>
                  <c:y val="-9.5002459217202101E-2"/>
                </c:manualLayout>
              </c:layout>
              <c:showVal val="1"/>
            </c:dLbl>
            <c:dLbl>
              <c:idx val="8"/>
              <c:layout>
                <c:manualLayout>
                  <c:x val="-2.8457088055641448E-2"/>
                  <c:y val="-9.5002459217202101E-2"/>
                </c:manualLayout>
              </c:layout>
              <c:showVal val="1"/>
            </c:dLbl>
            <c:dLbl>
              <c:idx val="9"/>
              <c:layout>
                <c:manualLayout>
                  <c:x val="-2.845708805564132E-2"/>
                  <c:y val="-9.5002459217202101E-2"/>
                </c:manualLayout>
              </c:layout>
              <c:showVal val="1"/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117477376"/>
        <c:axId val="117478912"/>
      </c:lineChart>
      <c:catAx>
        <c:axId val="117477376"/>
        <c:scaling>
          <c:orientation val="minMax"/>
        </c:scaling>
        <c:axPos val="b"/>
        <c:numFmt formatCode="General" sourceLinked="0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478912"/>
        <c:crosses val="autoZero"/>
        <c:auto val="1"/>
        <c:lblAlgn val="ctr"/>
        <c:lblOffset val="100"/>
        <c:tickLblSkip val="1"/>
        <c:tickMarkSkip val="1"/>
      </c:catAx>
      <c:valAx>
        <c:axId val="117478912"/>
        <c:scaling>
          <c:orientation val="minMax"/>
        </c:scaling>
        <c:axPos val="l"/>
        <c:numFmt formatCode="General" sourceLinked="1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47737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48</c:v>
                </c:pt>
                <c:pt idx="1">
                  <c:v>117</c:v>
                </c:pt>
                <c:pt idx="2">
                  <c:v>77</c:v>
                </c:pt>
                <c:pt idx="3">
                  <c:v>65</c:v>
                </c:pt>
                <c:pt idx="4">
                  <c:v>39</c:v>
                </c:pt>
                <c:pt idx="5">
                  <c:v>9</c:v>
                </c:pt>
                <c:pt idx="6">
                  <c:v>22</c:v>
                </c:pt>
                <c:pt idx="7">
                  <c:v>61</c:v>
                </c:pt>
                <c:pt idx="8">
                  <c:v>11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axId val="89292800"/>
        <c:axId val="89294336"/>
      </c:barChart>
      <c:catAx>
        <c:axId val="89292800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294336"/>
        <c:crosses val="autoZero"/>
        <c:auto val="1"/>
        <c:lblAlgn val="ctr"/>
        <c:lblOffset val="100"/>
        <c:tickMarkSkip val="1"/>
      </c:catAx>
      <c:valAx>
        <c:axId val="89294336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292800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</c:numCache>
            </c:numRef>
          </c:val>
        </c:ser>
        <c:dLbls>
          <c:showVal val="1"/>
        </c:dLbls>
        <c:overlap val="-25"/>
        <c:axId val="89546752"/>
        <c:axId val="89548288"/>
      </c:barChart>
      <c:catAx>
        <c:axId val="895467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548288"/>
        <c:crosses val="autoZero"/>
        <c:auto val="1"/>
        <c:lblAlgn val="ctr"/>
        <c:lblOffset val="100"/>
        <c:tickLblSkip val="1"/>
        <c:tickMarkSkip val="1"/>
      </c:catAx>
      <c:valAx>
        <c:axId val="89548288"/>
        <c:scaling>
          <c:orientation val="minMax"/>
        </c:scaling>
        <c:delete val="1"/>
        <c:axPos val="l"/>
        <c:numFmt formatCode="General" sourceLinked="1"/>
        <c:tickLblPos val="none"/>
        <c:crossAx val="8954675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18"/>
          <c:y val="7.5301204819277434E-2"/>
          <c:w val="0.817610062893084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7271915769947677E-2"/>
                  <c:y val="-8.750682711819321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3335030463131076E-2"/>
                  <c:y val="-5.056526815228915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0949958189617927E-2"/>
                  <c:y val="-8.041384022432142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7820305345839276E-2"/>
                  <c:y val="-8.866620364769152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935927121678825E-2"/>
                  <c:y val="-7.7406858064773709E-2"/>
                </c:manualLayout>
              </c:layout>
              <c:showVal val="1"/>
            </c:dLbl>
            <c:dLbl>
              <c:idx val="7"/>
              <c:layout>
                <c:manualLayout>
                  <c:x val="-2.2781202100056117E-2"/>
                  <c:y val="-8.9017886774489741E-2"/>
                </c:manualLayout>
              </c:layout>
              <c:showVal val="1"/>
            </c:dLbl>
            <c:dLbl>
              <c:idx val="8"/>
              <c:layout>
                <c:manualLayout>
                  <c:x val="-2.6578069116732134E-2"/>
                  <c:y val="-8.1277200968012372E-2"/>
                </c:manualLayout>
              </c:layout>
              <c:showVal val="1"/>
            </c:dLbl>
            <c:dLbl>
              <c:idx val="9"/>
              <c:layout>
                <c:manualLayout>
                  <c:x val="-3.7968670166760193E-3"/>
                  <c:y val="-4.2573771935625532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797E-2"/>
                  <c:y val="-7.580538940678012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500747564250015E-2"/>
                  <c:y val="-7.666356937650596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955486966132844E-2"/>
                  <c:y val="-8.651283018672423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19112950216496E-2"/>
                  <c:y val="-7.826016201194442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0778130524329398E-2"/>
                  <c:y val="-8.866650839910122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0157997502438744E-2"/>
                  <c:y val="-8.690443574819359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4171803150084175E-2"/>
                  <c:y val="-8.127720096801237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935927121678825E-2"/>
                  <c:y val="-9.675857258096712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5562404200112233E-2"/>
                  <c:y val="-8.9017886774489671E-2"/>
                </c:manualLayout>
              </c:layout>
              <c:showVal val="1"/>
            </c:dLbl>
            <c:dLbl>
              <c:idx val="9"/>
              <c:layout>
                <c:manualLayout>
                  <c:x val="-2.6578069116732134E-2"/>
                  <c:y val="-8.9017886774489671E-2"/>
                </c:manualLayout>
              </c:layout>
              <c:showVal val="1"/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89426560"/>
        <c:axId val="89452928"/>
      </c:lineChart>
      <c:catAx>
        <c:axId val="89426560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452928"/>
        <c:crosses val="autoZero"/>
        <c:auto val="1"/>
        <c:lblAlgn val="ctr"/>
        <c:lblOffset val="100"/>
        <c:tickLblSkip val="1"/>
        <c:tickMarkSkip val="1"/>
      </c:catAx>
      <c:valAx>
        <c:axId val="89452928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42656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78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</c:v>
                </c:pt>
                <c:pt idx="1">
                  <c:v>66</c:v>
                </c:pt>
                <c:pt idx="2">
                  <c:v>35</c:v>
                </c:pt>
                <c:pt idx="3">
                  <c:v>18</c:v>
                </c:pt>
                <c:pt idx="4">
                  <c:v>27</c:v>
                </c:pt>
                <c:pt idx="5">
                  <c:v>4</c:v>
                </c:pt>
                <c:pt idx="6">
                  <c:v>18</c:v>
                </c:pt>
                <c:pt idx="7">
                  <c:v>26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axId val="89541248"/>
        <c:axId val="89674112"/>
      </c:barChart>
      <c:catAx>
        <c:axId val="89541248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674112"/>
        <c:crosses val="autoZero"/>
        <c:auto val="1"/>
        <c:lblAlgn val="ctr"/>
        <c:lblOffset val="100"/>
        <c:tickMarkSkip val="1"/>
      </c:catAx>
      <c:valAx>
        <c:axId val="89674112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541248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</c:numCache>
            </c:numRef>
          </c:val>
        </c:ser>
        <c:dLbls>
          <c:showVal val="1"/>
        </c:dLbls>
        <c:axId val="89872256"/>
        <c:axId val="89873792"/>
      </c:barChart>
      <c:catAx>
        <c:axId val="89872256"/>
        <c:scaling>
          <c:orientation val="minMax"/>
        </c:scaling>
        <c:axPos val="b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873792"/>
        <c:crosses val="autoZero"/>
        <c:auto val="1"/>
        <c:lblAlgn val="ctr"/>
        <c:lblOffset val="100"/>
        <c:tickLblSkip val="1"/>
        <c:tickMarkSkip val="1"/>
      </c:catAx>
      <c:valAx>
        <c:axId val="89873792"/>
        <c:scaling>
          <c:orientation val="minMax"/>
        </c:scaling>
        <c:axPos val="l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872256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3207547169811318"/>
          <c:y val="7.5301204819277434E-2"/>
          <c:w val="0.83962264150943633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4801804897727411E-2"/>
                  <c:y val="-7.87446313528990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8456573383735E-2"/>
                  <c:y val="-8.244124314006204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0644563642068463E-2"/>
                  <c:y val="-0.10996033166308757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4396898205561044E-2"/>
                  <c:y val="-8.70051896921975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9335863377609111E-2"/>
                  <c:y val="-8.7121212121212127E-2"/>
                </c:manualLayout>
              </c:layout>
              <c:showVal val="1"/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Val val="1"/>
            </c:dLbl>
            <c:dLbl>
              <c:idx val="7"/>
              <c:layout>
                <c:manualLayout>
                  <c:x val="-8.3491461100569264E-2"/>
                  <c:y val="-2.6515151515151516E-2"/>
                </c:manualLayout>
              </c:layout>
              <c:showVal val="1"/>
            </c:dLbl>
            <c:dLbl>
              <c:idx val="8"/>
              <c:layout>
                <c:manualLayout>
                  <c:x val="-6.0721062618595827E-2"/>
                  <c:y val="-4.1666666666666657E-2"/>
                </c:manualLayout>
              </c:layout>
              <c:showVal val="1"/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35E-2"/>
                  <c:y val="-4.967400381770460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4418114718582376E-2"/>
                  <c:y val="-4.666219279408255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146139939338704E-2"/>
                  <c:y val="-4.967400381770460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800818778108141E-2"/>
                  <c:y val="-6.153960868527797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5697978454780505E-2"/>
                  <c:y val="-7.947476735862563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9335863377609111E-2"/>
                  <c:y val="-6.8181818181818246E-2"/>
                </c:manualLayout>
              </c:layout>
              <c:showVal val="1"/>
            </c:dLbl>
            <c:dLbl>
              <c:idx val="6"/>
              <c:layout>
                <c:manualLayout>
                  <c:x val="-3.4155597722960153E-2"/>
                  <c:y val="-4.5454545454545456E-2"/>
                </c:manualLayout>
              </c:layout>
              <c:showVal val="1"/>
            </c:dLbl>
            <c:dLbl>
              <c:idx val="7"/>
              <c:layout>
                <c:manualLayout>
                  <c:x val="-4.1745730550284632E-2"/>
                  <c:y val="-4.5454545454545456E-2"/>
                </c:manualLayout>
              </c:layout>
              <c:showVal val="1"/>
            </c:dLbl>
            <c:dLbl>
              <c:idx val="8"/>
              <c:layout>
                <c:manualLayout>
                  <c:x val="-4.9335863377609111E-2"/>
                  <c:y val="-3.0303030303030304E-2"/>
                </c:manualLayout>
              </c:layout>
              <c:showVal val="1"/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axId val="92230400"/>
        <c:axId val="92231936"/>
      </c:lineChart>
      <c:catAx>
        <c:axId val="92230400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231936"/>
        <c:crosses val="autoZero"/>
        <c:auto val="1"/>
        <c:lblAlgn val="ctr"/>
        <c:lblOffset val="100"/>
        <c:tickLblSkip val="1"/>
        <c:tickMarkSkip val="1"/>
      </c:catAx>
      <c:valAx>
        <c:axId val="92231936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23040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90</c:v>
                </c:pt>
                <c:pt idx="1">
                  <c:v>91</c:v>
                </c:pt>
                <c:pt idx="2">
                  <c:v>120</c:v>
                </c:pt>
                <c:pt idx="3">
                  <c:v>36</c:v>
                </c:pt>
                <c:pt idx="4">
                  <c:v>20</c:v>
                </c:pt>
                <c:pt idx="5">
                  <c:v>2</c:v>
                </c:pt>
                <c:pt idx="6">
                  <c:v>15</c:v>
                </c:pt>
                <c:pt idx="7">
                  <c:v>15</c:v>
                </c:pt>
                <c:pt idx="8">
                  <c:v>28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30</c:v>
                </c:pt>
                <c:pt idx="14">
                  <c:v>4</c:v>
                </c:pt>
              </c:numCache>
            </c:numRef>
          </c:val>
        </c:ser>
        <c:axId val="90019328"/>
        <c:axId val="90020864"/>
      </c:barChart>
      <c:catAx>
        <c:axId val="90019328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020864"/>
        <c:crosses val="autoZero"/>
        <c:auto val="1"/>
        <c:lblAlgn val="ctr"/>
        <c:lblOffset val="100"/>
        <c:tickMarkSkip val="1"/>
      </c:catAx>
      <c:valAx>
        <c:axId val="90020864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019328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</c:numCache>
            </c:numRef>
          </c:val>
        </c:ser>
        <c:axId val="107554688"/>
        <c:axId val="107556224"/>
      </c:barChart>
      <c:catAx>
        <c:axId val="107554688"/>
        <c:scaling>
          <c:orientation val="minMax"/>
        </c:scaling>
        <c:axPos val="l"/>
        <c:numFmt formatCode="General" sourceLinked="1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556224"/>
        <c:crosses val="autoZero"/>
        <c:auto val="1"/>
        <c:lblAlgn val="ctr"/>
        <c:lblOffset val="100"/>
        <c:tickLblSkip val="1"/>
        <c:tickMarkSkip val="1"/>
      </c:catAx>
      <c:valAx>
        <c:axId val="107556224"/>
        <c:scaling>
          <c:orientation val="minMax"/>
        </c:scaling>
        <c:delete val="1"/>
        <c:axPos val="b"/>
        <c:numFmt formatCode="General" sourceLinked="1"/>
        <c:tickLblPos val="none"/>
        <c:crossAx val="10755468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</c:numCache>
            </c:numRef>
          </c:val>
        </c:ser>
        <c:dLbls>
          <c:showVal val="1"/>
        </c:dLbls>
        <c:axId val="92395008"/>
        <c:axId val="92396544"/>
      </c:barChart>
      <c:catAx>
        <c:axId val="92395008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396544"/>
        <c:crosses val="autoZero"/>
        <c:auto val="1"/>
        <c:lblAlgn val="ctr"/>
        <c:lblOffset val="100"/>
        <c:tickLblSkip val="1"/>
        <c:tickMarkSkip val="1"/>
      </c:catAx>
      <c:valAx>
        <c:axId val="92396544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39500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18"/>
          <c:y val="7.2289156626506021E-2"/>
          <c:w val="0.817610062893084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02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3291730324754186E-2"/>
                  <c:y val="-0.1139128489620615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3234927723586789E-2"/>
                  <c:y val="-0.1099973156764495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6126219297214714E-2"/>
                  <c:y val="-0.10306907659269857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776119402985067E-2"/>
                  <c:y val="-8.7121212121212127E-2"/>
                </c:manualLayout>
              </c:layout>
              <c:showVal val="1"/>
            </c:dLbl>
            <c:dLbl>
              <c:idx val="7"/>
              <c:layout>
                <c:manualLayout>
                  <c:x val="-3.5820895522388062E-2"/>
                  <c:y val="-0.10227272727272724"/>
                </c:manualLayout>
              </c:layout>
              <c:showVal val="1"/>
            </c:dLbl>
            <c:dLbl>
              <c:idx val="8"/>
              <c:layout>
                <c:manualLayout>
                  <c:x val="-2.7860696517412936E-2"/>
                  <c:y val="-6.060606060606060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9800995024875619E-3"/>
                  <c:y val="-4.1666666666666595E-2"/>
                </c:manualLayout>
              </c:layout>
              <c:dLblPos val="r"/>
              <c:showVal val="1"/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795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475065616797901E-2"/>
                  <c:y val="-5.943122166547363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0443765424844284E-2"/>
                  <c:y val="-6.244333094726795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386962823676891E-2"/>
                  <c:y val="-6.089149367692674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9151956751674696E-2"/>
                  <c:y val="-6.582945597709377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2681004426685471E-2"/>
                  <c:y val="-4.849648055356716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3880597014925373E-2"/>
                  <c:y val="-4.924242424242424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1.5920398009950276E-2"/>
                  <c:y val="-3.0303030303030311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5920398009950276E-2"/>
                  <c:y val="-3.0303030303030311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9900497512437811E-2"/>
                  <c:y val="-3.0303030303030304E-2"/>
                </c:manualLayout>
              </c:layout>
              <c:showVal val="1"/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axId val="92582272"/>
        <c:axId val="92583808"/>
      </c:lineChart>
      <c:catAx>
        <c:axId val="92582272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583808"/>
        <c:crosses val="autoZero"/>
        <c:auto val="1"/>
        <c:lblAlgn val="ctr"/>
        <c:lblOffset val="100"/>
        <c:tickLblSkip val="1"/>
        <c:tickMarkSkip val="1"/>
      </c:catAx>
      <c:valAx>
        <c:axId val="92583808"/>
        <c:scaling>
          <c:orientation val="minMax"/>
          <c:min val="0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5822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78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144</c:v>
                </c:pt>
                <c:pt idx="1">
                  <c:v>135</c:v>
                </c:pt>
                <c:pt idx="2">
                  <c:v>42</c:v>
                </c:pt>
                <c:pt idx="3">
                  <c:v>38</c:v>
                </c:pt>
                <c:pt idx="4">
                  <c:v>34</c:v>
                </c:pt>
                <c:pt idx="5">
                  <c:v>4</c:v>
                </c:pt>
                <c:pt idx="6">
                  <c:v>28</c:v>
                </c:pt>
                <c:pt idx="7">
                  <c:v>21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17</c:v>
                </c:pt>
              </c:numCache>
            </c:numRef>
          </c:val>
        </c:ser>
        <c:axId val="92692864"/>
        <c:axId val="92694400"/>
      </c:barChart>
      <c:catAx>
        <c:axId val="92692864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694400"/>
        <c:crosses val="autoZero"/>
        <c:auto val="1"/>
        <c:lblAlgn val="ctr"/>
        <c:lblOffset val="100"/>
        <c:tickMarkSkip val="1"/>
      </c:catAx>
      <c:valAx>
        <c:axId val="92694400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692864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</c:numCache>
            </c:numRef>
          </c:val>
        </c:ser>
        <c:dLbls>
          <c:showVal val="1"/>
        </c:dLbls>
        <c:axId val="92852608"/>
        <c:axId val="92854144"/>
      </c:barChart>
      <c:catAx>
        <c:axId val="92852608"/>
        <c:scaling>
          <c:orientation val="minMax"/>
        </c:scaling>
        <c:axPos val="b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854144"/>
        <c:crosses val="autoZero"/>
        <c:auto val="1"/>
        <c:lblAlgn val="ctr"/>
        <c:lblOffset val="100"/>
        <c:tickLblSkip val="1"/>
        <c:tickMarkSkip val="1"/>
      </c:catAx>
      <c:valAx>
        <c:axId val="92854144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85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37"/>
          <c:y val="7.5301204819277434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506E-2"/>
                  <c:y val="-6.312285288663241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1567098794007249E-2"/>
                  <c:y val="-5.275772960812331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8582171493979785E-2"/>
                  <c:y val="-4.644605235156416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4184800645341584E-2"/>
                  <c:y val="-5.4054054054054057E-2"/>
                </c:manualLayout>
              </c:layout>
              <c:showVal val="1"/>
            </c:dLbl>
            <c:dLbl>
              <c:idx val="7"/>
              <c:layout>
                <c:manualLayout>
                  <c:x val="-3.8703429032386845E-3"/>
                  <c:y val="-2.3166023166023165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2.3166023166023165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115E-2"/>
                  <c:y val="-4.023713252059708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451351465839043E-2"/>
                  <c:y val="-3.722524549296202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070654481079964E-2"/>
                  <c:y val="-4.023713252059708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3386431187284064E-2"/>
                  <c:y val="-2.573070258109628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424942622928335E-2"/>
                  <c:y val="-3.76903900525947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2820315826076004E-2"/>
                  <c:y val="-5.266196455172832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4184800645341584E-2"/>
                  <c:y val="-5.4054054054054057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7092400322670792E-2"/>
                  <c:y val="-6.1776061776061708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3222057419432108E-2"/>
                  <c:y val="-6.177606177606170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6.1776061776061708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92974080"/>
        <c:axId val="92984064"/>
      </c:lineChart>
      <c:catAx>
        <c:axId val="92974080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984064"/>
        <c:crosses val="autoZero"/>
        <c:auto val="1"/>
        <c:lblAlgn val="ctr"/>
        <c:lblOffset val="100"/>
        <c:tickLblSkip val="1"/>
        <c:tickMarkSkip val="1"/>
      </c:catAx>
      <c:valAx>
        <c:axId val="92984064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974080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7563496255041658E-2"/>
          <c:y val="1.7427003323183109E-2"/>
          <c:w val="0.9554069119286505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36</c:v>
                </c:pt>
                <c:pt idx="1">
                  <c:v>87</c:v>
                </c:pt>
                <c:pt idx="2">
                  <c:v>29</c:v>
                </c:pt>
                <c:pt idx="3">
                  <c:v>14</c:v>
                </c:pt>
                <c:pt idx="4">
                  <c:v>26</c:v>
                </c:pt>
                <c:pt idx="5">
                  <c:v>3</c:v>
                </c:pt>
                <c:pt idx="6">
                  <c:v>20</c:v>
                </c:pt>
                <c:pt idx="7">
                  <c:v>8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axId val="93072384"/>
        <c:axId val="117711616"/>
      </c:barChart>
      <c:catAx>
        <c:axId val="93072384"/>
        <c:scaling>
          <c:orientation val="minMax"/>
        </c:scaling>
        <c:axPos val="b"/>
        <c:numFmt formatCode="General" sourceLinked="1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711616"/>
        <c:crosses val="autoZero"/>
        <c:auto val="1"/>
        <c:lblAlgn val="ctr"/>
        <c:lblOffset val="100"/>
        <c:tickMarkSkip val="1"/>
      </c:catAx>
      <c:valAx>
        <c:axId val="117711616"/>
        <c:scaling>
          <c:orientation val="minMax"/>
        </c:scaling>
        <c:axPos val="l"/>
        <c:numFmt formatCode="General" sourceLinked="1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3072384"/>
        <c:crosses val="autoZero"/>
        <c:crossBetween val="between"/>
      </c:valAx>
      <c:dTable>
        <c:showVertBorder val="1"/>
        <c:spPr>
          <a:ln w="316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</c:numCache>
            </c:numRef>
          </c:val>
        </c:ser>
        <c:dLbls>
          <c:showVal val="1"/>
        </c:dLbls>
        <c:axId val="117755264"/>
        <c:axId val="117847168"/>
      </c:barChart>
      <c:catAx>
        <c:axId val="117755264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847168"/>
        <c:crosses val="autoZero"/>
        <c:auto val="1"/>
        <c:lblAlgn val="ctr"/>
        <c:lblOffset val="100"/>
        <c:tickLblSkip val="1"/>
        <c:tickMarkSkip val="1"/>
      </c:catAx>
      <c:valAx>
        <c:axId val="11784716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75526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37"/>
          <c:y val="7.5301204819277434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758E-2"/>
                  <c:y val="-5.531693673425956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9829165237570514E-2"/>
                  <c:y val="-7.261393001550481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0609123349850037E-2"/>
                  <c:y val="-6.685100173289149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9036655404172715E-2"/>
                  <c:y val="-5.346395889702976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8026679704888602E-2"/>
                  <c:y val="-8.731493022831605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8.155699721964782E-2"/>
                  <c:y val="-9.2664092664092701E-2"/>
                </c:manualLayout>
              </c:layout>
              <c:showVal val="1"/>
            </c:dLbl>
            <c:dLbl>
              <c:idx val="7"/>
              <c:layout>
                <c:manualLayout>
                  <c:x val="-5.9314179796107508E-2"/>
                  <c:y val="-5.791505791505791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7071362372567189E-2"/>
                  <c:y val="-6.177606177606177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0"/>
                  <c:y val="-4.2471042471042456E-2"/>
                </c:manualLayout>
              </c:layout>
              <c:dLblPos val="r"/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047E-2"/>
                  <c:y val="-4.237071717386677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1279472827713034E-2"/>
                  <c:y val="-2.643693187000273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117132369575212E-2"/>
                  <c:y val="-6.386343598942023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9043806966205222E-2"/>
                  <c:y val="-7.089137506460341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7464187458495469E-2"/>
                  <c:y val="-7.709512662268568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6233097137185933E-2"/>
                  <c:y val="-9.47268415772352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077849860982391E-2"/>
                  <c:y val="-7.335907335907343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7071362372567189E-2"/>
                  <c:y val="-8.494208494208493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7071362372567189E-2"/>
                  <c:y val="-8.4942084942084939E-2"/>
                </c:manualLayout>
              </c:layout>
              <c:showVal val="1"/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17897472"/>
        <c:axId val="117657600"/>
      </c:lineChart>
      <c:catAx>
        <c:axId val="117897472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657600"/>
        <c:crosses val="autoZero"/>
        <c:auto val="1"/>
        <c:lblAlgn val="ctr"/>
        <c:lblOffset val="100"/>
        <c:tickLblSkip val="1"/>
        <c:tickMarkSkip val="1"/>
      </c:catAx>
      <c:valAx>
        <c:axId val="117657600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89747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1169676345661863E-2"/>
          <c:y val="5.5327030101287505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95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</c:ser>
        <c:axId val="117663616"/>
        <c:axId val="117665152"/>
      </c:barChart>
      <c:catAx>
        <c:axId val="117663616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665152"/>
        <c:crosses val="autoZero"/>
        <c:auto val="1"/>
        <c:lblAlgn val="ctr"/>
        <c:lblOffset val="100"/>
        <c:tickMarkSkip val="1"/>
      </c:catAx>
      <c:valAx>
        <c:axId val="117665152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663616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</c:numCache>
            </c:numRef>
          </c:val>
        </c:ser>
        <c:dLbls>
          <c:showVal val="1"/>
        </c:dLbls>
        <c:axId val="118294400"/>
        <c:axId val="118295936"/>
      </c:barChart>
      <c:catAx>
        <c:axId val="11829440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295936"/>
        <c:crosses val="autoZero"/>
        <c:auto val="1"/>
        <c:lblAlgn val="ctr"/>
        <c:lblOffset val="100"/>
        <c:tickLblSkip val="1"/>
        <c:tickMarkSkip val="1"/>
      </c:catAx>
      <c:valAx>
        <c:axId val="11829593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29440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2.1685446901936547E-2"/>
                  <c:y val="0.13427273764692457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1.1345204068234842E-2"/>
                  <c:y val="-0.11965140852781651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310</c:v>
                </c:pt>
                <c:pt idx="1">
                  <c:v>1821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37"/>
          <c:y val="7.5301204819277434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54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5210404997871452E-2"/>
                  <c:y val="-7.228711275955367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437570132018119E-2"/>
                  <c:y val="-4.146991761164989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0507240068829248E-2"/>
                  <c:y val="-6.279360350226491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8506648604752937E-2"/>
                  <c:y val="-6.480162952603897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3252861624832902E-2"/>
                  <c:y val="-6.480162952603897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5433026829335185E-2"/>
                  <c:y val="-6.5637065637065631E-2"/>
                </c:manualLayout>
              </c:layout>
              <c:showVal val="1"/>
            </c:dLbl>
            <c:dLbl>
              <c:idx val="7"/>
              <c:layout>
                <c:manualLayout>
                  <c:x val="-4.1646941260223919E-2"/>
                  <c:y val="-4.633204633204633E-2"/>
                </c:manualLayout>
              </c:layout>
              <c:showVal val="1"/>
            </c:dLbl>
            <c:dLbl>
              <c:idx val="8"/>
              <c:layout>
                <c:manualLayout>
                  <c:x val="-3.7860855691112659E-2"/>
                  <c:y val="-5.7915057915057917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5.019305019305019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dLbls>
            <c:dLbl>
              <c:idx val="0"/>
              <c:layout>
                <c:manualLayout>
                  <c:x val="-3.7860855691112659E-2"/>
                  <c:y val="-9.266409266409259E-2"/>
                </c:manualLayout>
              </c:layout>
              <c:showVal val="1"/>
            </c:dLbl>
            <c:dLbl>
              <c:idx val="1"/>
              <c:layout>
                <c:manualLayout>
                  <c:x val="-3.4074770122001427E-2"/>
                  <c:y val="-5.0193050193050266E-2"/>
                </c:manualLayout>
              </c:layout>
              <c:showVal val="1"/>
            </c:dLbl>
            <c:dLbl>
              <c:idx val="2"/>
              <c:layout>
                <c:manualLayout>
                  <c:x val="-3.0288684552890126E-2"/>
                  <c:y val="-4.633204633204633E-2"/>
                </c:manualLayout>
              </c:layout>
              <c:showVal val="1"/>
            </c:dLbl>
            <c:dLbl>
              <c:idx val="3"/>
              <c:layout>
                <c:manualLayout>
                  <c:x val="-2.6502598983778859E-2"/>
                  <c:y val="-4.2471042471042539E-2"/>
                </c:manualLayout>
              </c:layout>
              <c:showVal val="1"/>
            </c:dLbl>
            <c:dLbl>
              <c:idx val="4"/>
              <c:layout>
                <c:manualLayout>
                  <c:x val="-2.2716513414667593E-2"/>
                  <c:y val="-3.0888030888030958E-2"/>
                </c:manualLayout>
              </c:layout>
              <c:showVal val="1"/>
            </c:dLbl>
            <c:dLbl>
              <c:idx val="5"/>
              <c:layout>
                <c:manualLayout>
                  <c:x val="-1.8930427845556329E-2"/>
                  <c:y val="-3.0888030888030958E-2"/>
                </c:manualLayout>
              </c:layout>
              <c:showVal val="1"/>
            </c:dLbl>
            <c:dLbl>
              <c:idx val="6"/>
              <c:layout>
                <c:manualLayout>
                  <c:x val="-3.4074770122001392E-2"/>
                  <c:y val="-3.8610038610038609E-2"/>
                </c:manualLayout>
              </c:layout>
              <c:showVal val="1"/>
            </c:dLbl>
            <c:dLbl>
              <c:idx val="7"/>
              <c:layout>
                <c:manualLayout>
                  <c:x val="-3.0288684552890126E-2"/>
                  <c:y val="-3.0888030888030958E-2"/>
                </c:manualLayout>
              </c:layout>
              <c:showVal val="1"/>
            </c:dLbl>
            <c:dLbl>
              <c:idx val="8"/>
              <c:layout>
                <c:manualLayout>
                  <c:x val="-4.9219112398446452E-2"/>
                  <c:y val="-3.4749034749034749E-2"/>
                </c:manualLayout>
              </c:layout>
              <c:showVal val="1"/>
            </c:dLbl>
            <c:dLbl>
              <c:idx val="9"/>
              <c:layout>
                <c:manualLayout>
                  <c:x val="-2.2716513414667593E-2"/>
                  <c:y val="-2.7027027027027029E-2"/>
                </c:manualLayout>
              </c:layout>
              <c:showVal val="1"/>
            </c:dLbl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</c:numCache>
            </c:numRef>
          </c:val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18424320"/>
        <c:axId val="118425856"/>
      </c:lineChart>
      <c:catAx>
        <c:axId val="118424320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425856"/>
        <c:crosses val="autoZero"/>
        <c:auto val="1"/>
        <c:lblAlgn val="ctr"/>
        <c:lblOffset val="100"/>
        <c:tickLblSkip val="1"/>
        <c:tickMarkSkip val="1"/>
      </c:catAx>
      <c:valAx>
        <c:axId val="118425856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424320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4.1526374859708455E-2"/>
          <c:y val="2.6607538802660816E-2"/>
          <c:w val="0.95510662177328842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28</c:v>
                </c:pt>
                <c:pt idx="1">
                  <c:v>90</c:v>
                </c:pt>
                <c:pt idx="2">
                  <c:v>32</c:v>
                </c:pt>
                <c:pt idx="3">
                  <c:v>25</c:v>
                </c:pt>
                <c:pt idx="4">
                  <c:v>23</c:v>
                </c:pt>
                <c:pt idx="5">
                  <c:v>3</c:v>
                </c:pt>
                <c:pt idx="6">
                  <c:v>9</c:v>
                </c:pt>
                <c:pt idx="7">
                  <c:v>22</c:v>
                </c:pt>
                <c:pt idx="8">
                  <c:v>6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12</c:v>
                </c:pt>
              </c:numCache>
            </c:numRef>
          </c:val>
        </c:ser>
        <c:axId val="118567680"/>
        <c:axId val="118569216"/>
      </c:barChart>
      <c:catAx>
        <c:axId val="118567680"/>
        <c:scaling>
          <c:orientation val="minMax"/>
        </c:scaling>
        <c:axPos val="b"/>
        <c:numFmt formatCode="General" sourceLinked="1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569216"/>
        <c:crosses val="autoZero"/>
        <c:auto val="1"/>
        <c:lblAlgn val="ctr"/>
        <c:lblOffset val="100"/>
        <c:tickMarkSkip val="1"/>
      </c:catAx>
      <c:valAx>
        <c:axId val="118569216"/>
        <c:scaling>
          <c:orientation val="minMax"/>
        </c:scaling>
        <c:axPos val="l"/>
        <c:numFmt formatCode="General" sourceLinked="1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567680"/>
        <c:crosses val="autoZero"/>
        <c:crossBetween val="between"/>
      </c:valAx>
      <c:dTable>
        <c:showVertBorder val="1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</c:numCache>
            </c:numRef>
          </c:val>
        </c:ser>
        <c:dLbls>
          <c:showVal val="1"/>
        </c:dLbls>
        <c:axId val="118616448"/>
        <c:axId val="118617984"/>
      </c:barChart>
      <c:catAx>
        <c:axId val="118616448"/>
        <c:scaling>
          <c:orientation val="minMax"/>
        </c:scaling>
        <c:axPos val="b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617984"/>
        <c:crosses val="autoZero"/>
        <c:auto val="1"/>
        <c:lblAlgn val="ctr"/>
        <c:lblOffset val="100"/>
        <c:tickLblSkip val="1"/>
        <c:tickMarkSkip val="1"/>
      </c:catAx>
      <c:valAx>
        <c:axId val="118617984"/>
        <c:scaling>
          <c:orientation val="minMax"/>
        </c:scaling>
        <c:axPos val="l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61644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4374451591546544"/>
          <c:y val="6.4063445227081822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25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4657710186597384E-2"/>
                  <c:y val="-7.524366886571606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437668298876914E-2"/>
                  <c:y val="-6.498616726963184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2184875176052482E-2"/>
                  <c:y val="-7.868604262305049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0049914983981957E-2"/>
                  <c:y val="-8.687319490469096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9936949493917524E-2"/>
                  <c:y val="-8.257015170400997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1899907321594066E-2"/>
                  <c:y val="-8.8803088803088834E-2"/>
                </c:manualLayout>
              </c:layout>
              <c:showVal val="1"/>
            </c:dLbl>
            <c:dLbl>
              <c:idx val="7"/>
              <c:layout>
                <c:manualLayout>
                  <c:x val="-5.1899907321594066E-2"/>
                  <c:y val="-5.7915057915057917E-2"/>
                </c:manualLayout>
              </c:layout>
              <c:showVal val="1"/>
            </c:dLbl>
            <c:dLbl>
              <c:idx val="8"/>
              <c:layout>
                <c:manualLayout>
                  <c:x val="-2.9657089898053754E-2"/>
                  <c:y val="-6.1776061776061778E-2"/>
                </c:manualLayout>
              </c:layout>
              <c:showVal val="1"/>
            </c:dLbl>
            <c:dLbl>
              <c:idx val="9"/>
              <c:layout>
                <c:manualLayout>
                  <c:x val="-2.2242817423540315E-2"/>
                  <c:y val="-7.3359073359073365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13E-2"/>
                  <c:y val="-6.496306204967622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6793837980632403E-2"/>
                  <c:y val="-7.653452102270999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1514233797698366E-2"/>
                  <c:y val="-7.096403490104277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9494866200112381E-2"/>
                  <c:y val="-8.168637704070774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45807944071873E-2"/>
                  <c:y val="-7.784908643176359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3364226135310475E-2"/>
                  <c:y val="-6.1776061776061847E-2"/>
                </c:manualLayout>
              </c:layout>
              <c:showVal val="1"/>
            </c:dLbl>
            <c:dLbl>
              <c:idx val="7"/>
              <c:layout>
                <c:manualLayout>
                  <c:x val="-5.1899907321594066E-2"/>
                  <c:y val="-5.7915057915057917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8192771084337352E-2"/>
                  <c:y val="-5.0193050193050266E-2"/>
                </c:manualLayout>
              </c:layout>
              <c:showVal val="1"/>
            </c:dLbl>
            <c:dLbl>
              <c:idx val="9"/>
              <c:layout>
                <c:manualLayout>
                  <c:x val="-2.5949953660797033E-2"/>
                  <c:y val="-4.633204633204633E-2"/>
                </c:manualLayout>
              </c:layout>
              <c:showVal val="1"/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18819840"/>
        <c:axId val="118862592"/>
      </c:lineChart>
      <c:catAx>
        <c:axId val="118819840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862592"/>
        <c:crosses val="autoZero"/>
        <c:auto val="1"/>
        <c:lblAlgn val="ctr"/>
        <c:lblOffset val="100"/>
        <c:tickLblSkip val="1"/>
        <c:tickMarkSkip val="1"/>
      </c:catAx>
      <c:valAx>
        <c:axId val="118862592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819840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78</c:v>
                </c:pt>
                <c:pt idx="1">
                  <c:v>79</c:v>
                </c:pt>
                <c:pt idx="2">
                  <c:v>28</c:v>
                </c:pt>
                <c:pt idx="3">
                  <c:v>24</c:v>
                </c:pt>
                <c:pt idx="4">
                  <c:v>10</c:v>
                </c:pt>
                <c:pt idx="5">
                  <c:v>2</c:v>
                </c:pt>
                <c:pt idx="6">
                  <c:v>6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axId val="118868992"/>
        <c:axId val="118952704"/>
      </c:barChart>
      <c:catAx>
        <c:axId val="118868992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952704"/>
        <c:crosses val="autoZero"/>
        <c:auto val="1"/>
        <c:lblAlgn val="ctr"/>
        <c:lblOffset val="100"/>
        <c:tickMarkSkip val="1"/>
      </c:catAx>
      <c:valAx>
        <c:axId val="118952704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868992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18"/>
          <c:y val="7.9365079365079361E-2"/>
          <c:w val="0.8176100628930848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</c:numCache>
            </c:numRef>
          </c:val>
        </c:ser>
        <c:dLbls>
          <c:showVal val="1"/>
        </c:dLbls>
        <c:axId val="119152000"/>
        <c:axId val="119161984"/>
      </c:barChart>
      <c:catAx>
        <c:axId val="119152000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161984"/>
        <c:crosses val="autoZero"/>
        <c:auto val="1"/>
        <c:lblAlgn val="ctr"/>
        <c:lblOffset val="100"/>
        <c:tickLblSkip val="1"/>
        <c:tickMarkSkip val="1"/>
      </c:catAx>
      <c:valAx>
        <c:axId val="119161984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15200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094339622641637"/>
          <c:y val="7.5301204819277434E-2"/>
          <c:w val="0.8207547169811347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53E-2"/>
                  <c:y val="-7.00003112259188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707897511296892E-2"/>
                  <c:y val="-7.495661641796848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4549022493683617E-2"/>
                  <c:y val="-7.073293703899660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2533421640052006E-2"/>
                  <c:y val="-8.512371230276057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0165084504623834E-2"/>
                  <c:y val="-8.418318757586132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7383177570093455E-2"/>
                  <c:y val="-5.533596837944664E-2"/>
                </c:manualLayout>
              </c:layout>
              <c:showVal val="1"/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Val val="1"/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0"/>
                  <c:y val="-3.9525691699604758E-2"/>
                </c:manualLayout>
              </c:layout>
              <c:dLblPos val="r"/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02E-2"/>
                  <c:y val="-5.592667517350845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152443561377258E-2"/>
                  <c:y val="-6.811895054620148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2413308149565414E-2"/>
                  <c:y val="-7.9642090193271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8502874056630772E-2"/>
                  <c:y val="-8.788179639600385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6364461451664337E-2"/>
                  <c:y val="-8.788179639600385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7383177570093455E-2"/>
                  <c:y val="-8.695652173913043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569055036344756E-2"/>
                  <c:y val="-8.695652173913043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3229491173416406E-2"/>
                  <c:y val="-8.695652173913043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0"/>
                  <c:y val="-8.6956521739130432E-2"/>
                </c:manualLayout>
              </c:layout>
              <c:dLblPos val="r"/>
              <c:showVal val="1"/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19176576"/>
        <c:axId val="119136256"/>
      </c:lineChart>
      <c:catAx>
        <c:axId val="119176576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136256"/>
        <c:crosses val="autoZero"/>
        <c:auto val="1"/>
        <c:lblAlgn val="ctr"/>
        <c:lblOffset val="100"/>
        <c:tickLblSkip val="1"/>
        <c:tickMarkSkip val="1"/>
      </c:catAx>
      <c:valAx>
        <c:axId val="119136256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17657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19314304"/>
        <c:axId val="119315840"/>
      </c:barChart>
      <c:catAx>
        <c:axId val="119314304"/>
        <c:scaling>
          <c:orientation val="minMax"/>
        </c:scaling>
        <c:axPos val="b"/>
        <c:numFmt formatCode="General" sourceLinked="1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15840"/>
        <c:crosses val="autoZero"/>
        <c:auto val="1"/>
        <c:lblAlgn val="ctr"/>
        <c:lblOffset val="100"/>
        <c:tickMarkSkip val="1"/>
      </c:catAx>
      <c:valAx>
        <c:axId val="119315840"/>
        <c:scaling>
          <c:orientation val="minMax"/>
        </c:scaling>
        <c:axPos val="l"/>
        <c:numFmt formatCode="General" sourceLinked="1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14304"/>
        <c:crosses val="autoZero"/>
        <c:crossBetween val="between"/>
      </c:valAx>
      <c:dTable>
        <c:showVertBorder val="1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04"/>
          <c:y val="7.9365079365079361E-2"/>
          <c:w val="0.81761006289308424"/>
          <c:h val="0.676190476190482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178</c:v>
                </c:pt>
                <c:pt idx="1">
                  <c:v>212</c:v>
                </c:pt>
                <c:pt idx="2">
                  <c:v>324</c:v>
                </c:pt>
                <c:pt idx="3">
                  <c:v>319</c:v>
                </c:pt>
                <c:pt idx="4">
                  <c:v>392</c:v>
                </c:pt>
              </c:numCache>
            </c:numRef>
          </c:val>
        </c:ser>
        <c:dLbls>
          <c:showVal val="1"/>
        </c:dLbls>
        <c:axId val="119415936"/>
        <c:axId val="119417472"/>
      </c:barChart>
      <c:catAx>
        <c:axId val="119415936"/>
        <c:scaling>
          <c:orientation val="minMax"/>
        </c:scaling>
        <c:axPos val="b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417472"/>
        <c:crosses val="autoZero"/>
        <c:auto val="1"/>
        <c:lblAlgn val="ctr"/>
        <c:lblOffset val="100"/>
        <c:tickLblSkip val="1"/>
        <c:tickMarkSkip val="1"/>
      </c:catAx>
      <c:valAx>
        <c:axId val="119417472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41593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06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368383902103203E-2"/>
                  <c:y val="-7.352229808577416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8.0225024750872065E-2"/>
                  <c:y val="-5.967666629812699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0765935397910746E-2"/>
                  <c:y val="-5.791612647436407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8655218038990805E-2"/>
                  <c:y val="-0.10965733557086205"/>
                </c:manualLayout>
              </c:layout>
              <c:dLblPos val="r"/>
              <c:showVal val="1"/>
            </c:dLbl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10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18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9253310139992784E-2"/>
                  <c:y val="-9.253150838122588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1193130823394429E-3"/>
                  <c:y val="-9.3991348003090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602505620992441E-2"/>
                  <c:y val="-0.1008046371210526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5235156416258776E-2"/>
                  <c:y val="-8.187848190763644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0"/>
                  <c:y val="-3.5774169218862575E-2"/>
                </c:manualLayout>
              </c:layout>
              <c:dLblPos val="r"/>
              <c:showVal val="1"/>
            </c:dLbl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10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1"/>
        </c:ser>
        <c:dLbls>
          <c:showVal val="1"/>
        </c:dLbls>
        <c:marker val="1"/>
        <c:axId val="119671808"/>
        <c:axId val="119710464"/>
      </c:lineChart>
      <c:catAx>
        <c:axId val="119671808"/>
        <c:scaling>
          <c:orientation val="minMax"/>
        </c:scaling>
        <c:axPos val="b"/>
        <c:numFmt formatCode="General" sourceLinked="0"/>
        <c:tickLblPos val="nextTo"/>
        <c:spPr>
          <a:ln w="314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710464"/>
        <c:crosses val="autoZero"/>
        <c:auto val="1"/>
        <c:lblAlgn val="ctr"/>
        <c:lblOffset val="100"/>
        <c:tickLblSkip val="1"/>
        <c:tickMarkSkip val="1"/>
      </c:catAx>
      <c:valAx>
        <c:axId val="119710464"/>
        <c:scaling>
          <c:orientation val="minMax"/>
        </c:scaling>
        <c:axPos val="l"/>
        <c:numFmt formatCode="General" sourceLinked="1"/>
        <c:tickLblPos val="nextTo"/>
        <c:spPr>
          <a:ln w="31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671808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</c:numCache>
            </c:numRef>
          </c:val>
        </c:ser>
        <c:axId val="107725952"/>
        <c:axId val="107727488"/>
      </c:barChart>
      <c:catAx>
        <c:axId val="107725952"/>
        <c:scaling>
          <c:orientation val="minMax"/>
        </c:scaling>
        <c:axPos val="l"/>
        <c:numFmt formatCode="General" sourceLinked="1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727488"/>
        <c:crosses val="autoZero"/>
        <c:auto val="1"/>
        <c:lblAlgn val="ctr"/>
        <c:lblOffset val="100"/>
        <c:tickLblSkip val="1"/>
        <c:tickMarkSkip val="1"/>
      </c:catAx>
      <c:valAx>
        <c:axId val="107727488"/>
        <c:scaling>
          <c:orientation val="minMax"/>
        </c:scaling>
        <c:delete val="1"/>
        <c:axPos val="b"/>
        <c:numFmt formatCode="General" sourceLinked="1"/>
        <c:tickLblPos val="none"/>
        <c:crossAx val="1077259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</c:v>
                </c:pt>
                <c:pt idx="1">
                  <c:v>99</c:v>
                </c:pt>
                <c:pt idx="2">
                  <c:v>31</c:v>
                </c:pt>
                <c:pt idx="3">
                  <c:v>36</c:v>
                </c:pt>
                <c:pt idx="4">
                  <c:v>29</c:v>
                </c:pt>
                <c:pt idx="5">
                  <c:v>3</c:v>
                </c:pt>
                <c:pt idx="6">
                  <c:v>11</c:v>
                </c:pt>
                <c:pt idx="7">
                  <c:v>23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</c:ser>
        <c:axId val="119812096"/>
        <c:axId val="119813632"/>
      </c:barChart>
      <c:catAx>
        <c:axId val="119812096"/>
        <c:scaling>
          <c:orientation val="minMax"/>
        </c:scaling>
        <c:axPos val="b"/>
        <c:numFmt formatCode="General" sourceLinked="1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813632"/>
        <c:crosses val="autoZero"/>
        <c:auto val="1"/>
        <c:lblAlgn val="ctr"/>
        <c:lblOffset val="100"/>
        <c:tickMarkSkip val="1"/>
      </c:catAx>
      <c:valAx>
        <c:axId val="119813632"/>
        <c:scaling>
          <c:orientation val="minMax"/>
        </c:scaling>
        <c:axPos val="l"/>
        <c:numFmt formatCode="General" sourceLinked="1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812096"/>
        <c:crosses val="autoZero"/>
        <c:crossBetween val="between"/>
      </c:valAx>
      <c:dTable>
        <c:showVertBorder val="1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38</c:v>
                </c:pt>
                <c:pt idx="1">
                  <c:v>68</c:v>
                </c:pt>
                <c:pt idx="2">
                  <c:v>73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262</c:v>
                </c:pt>
              </c:numCache>
            </c:numRef>
          </c:val>
        </c:ser>
        <c:dLbls>
          <c:showVal val="1"/>
        </c:dLbls>
        <c:axId val="119569408"/>
        <c:axId val="119579392"/>
      </c:barChart>
      <c:catAx>
        <c:axId val="11956940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579392"/>
        <c:crosses val="autoZero"/>
        <c:auto val="1"/>
        <c:lblAlgn val="ctr"/>
        <c:lblOffset val="100"/>
        <c:tickLblSkip val="1"/>
        <c:tickMarkSkip val="1"/>
      </c:catAx>
      <c:valAx>
        <c:axId val="11957939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56940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635E-2"/>
                  <c:y val="-0.10972670083991834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622574645854346E-2"/>
                  <c:y val="-0.11419847199227616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1857657040813497E-2"/>
                  <c:y val="-0.11039993126852528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2902837791574525E-2"/>
                  <c:y val="-9.3907194199514238E-2"/>
                </c:manualLayout>
              </c:layout>
              <c:showVal val="1"/>
            </c:dLbl>
            <c:dLbl>
              <c:idx val="5"/>
              <c:layout>
                <c:manualLayout>
                  <c:x val="-7.0505287896592245E-2"/>
                  <c:y val="-0.16545553263723944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4.0245940371220382E-2"/>
                </c:manualLayout>
              </c:layout>
              <c:showVal val="1"/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171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559E-2"/>
                  <c:y val="-7.997674679000774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7871332475919947E-2"/>
                  <c:y val="-6.20896621805764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291810468462299E-2"/>
                  <c:y val="-5.905660417219769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8202115158636985E-2"/>
                  <c:y val="-6.2604796133009483E-2"/>
                </c:manualLayout>
              </c:layout>
              <c:showVal val="1"/>
            </c:dLbl>
            <c:dLbl>
              <c:idx val="5"/>
              <c:layout>
                <c:manualLayout>
                  <c:x val="-4.230317273795535E-2"/>
                  <c:y val="-5.3661253828293849E-2"/>
                </c:manualLayout>
              </c:layout>
              <c:showVal val="1"/>
            </c:dLbl>
            <c:dLbl>
              <c:idx val="6"/>
              <c:layout>
                <c:manualLayout>
                  <c:x val="-2.8202115158636899E-2"/>
                  <c:y val="-7.1548338437725123E-2"/>
                </c:manualLayout>
              </c:layout>
              <c:showVal val="1"/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10</c:v>
                </c:pt>
                <c:pt idx="6">
                  <c:v>51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axId val="120010624"/>
        <c:axId val="120012160"/>
      </c:lineChart>
      <c:catAx>
        <c:axId val="120010624"/>
        <c:scaling>
          <c:orientation val="minMax"/>
        </c:scaling>
        <c:axPos val="b"/>
        <c:numFmt formatCode="General" sourceLinked="0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12160"/>
        <c:crosses val="autoZero"/>
        <c:auto val="1"/>
        <c:lblAlgn val="ctr"/>
        <c:lblOffset val="100"/>
        <c:tickLblSkip val="1"/>
        <c:tickMarkSkip val="1"/>
      </c:catAx>
      <c:valAx>
        <c:axId val="120012160"/>
        <c:scaling>
          <c:orientation val="minMax"/>
        </c:scaling>
        <c:axPos val="l"/>
        <c:numFmt formatCode="General" sourceLinked="1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1062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477</c:v>
                </c:pt>
                <c:pt idx="1">
                  <c:v>176</c:v>
                </c:pt>
                <c:pt idx="2">
                  <c:v>75</c:v>
                </c:pt>
                <c:pt idx="3">
                  <c:v>41</c:v>
                </c:pt>
                <c:pt idx="4">
                  <c:v>97</c:v>
                </c:pt>
                <c:pt idx="5">
                  <c:v>5</c:v>
                </c:pt>
                <c:pt idx="6">
                  <c:v>59</c:v>
                </c:pt>
                <c:pt idx="7">
                  <c:v>45</c:v>
                </c:pt>
                <c:pt idx="8">
                  <c:v>27</c:v>
                </c:pt>
                <c:pt idx="9">
                  <c:v>4</c:v>
                </c:pt>
                <c:pt idx="10">
                  <c:v>61</c:v>
                </c:pt>
                <c:pt idx="11">
                  <c:v>1</c:v>
                </c:pt>
                <c:pt idx="12">
                  <c:v>12</c:v>
                </c:pt>
                <c:pt idx="13">
                  <c:v>0</c:v>
                </c:pt>
                <c:pt idx="14">
                  <c:v>21</c:v>
                </c:pt>
              </c:numCache>
            </c:numRef>
          </c:val>
        </c:ser>
        <c:axId val="120060544"/>
        <c:axId val="120131968"/>
      </c:barChart>
      <c:catAx>
        <c:axId val="120060544"/>
        <c:scaling>
          <c:orientation val="minMax"/>
        </c:scaling>
        <c:axPos val="b"/>
        <c:numFmt formatCode="General" sourceLinked="1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131968"/>
        <c:crosses val="autoZero"/>
        <c:auto val="1"/>
        <c:lblAlgn val="ctr"/>
        <c:lblOffset val="100"/>
        <c:tickMarkSkip val="1"/>
      </c:catAx>
      <c:valAx>
        <c:axId val="120131968"/>
        <c:scaling>
          <c:orientation val="minMax"/>
        </c:scaling>
        <c:axPos val="l"/>
        <c:numFmt formatCode="General" sourceLinked="1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060544"/>
        <c:crosses val="autoZero"/>
        <c:crossBetween val="between"/>
      </c:valAx>
      <c:dTable>
        <c:showVertBorder val="1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7924528301886894"/>
          <c:y val="7.9365079365079361E-2"/>
          <c:w val="0.79245283018867962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</c:numCache>
            </c:numRef>
          </c:val>
        </c:ser>
        <c:dLbls>
          <c:showVal val="1"/>
        </c:dLbls>
        <c:axId val="120347264"/>
        <c:axId val="120357248"/>
      </c:barChart>
      <c:catAx>
        <c:axId val="120347264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357248"/>
        <c:crosses val="autoZero"/>
        <c:auto val="1"/>
        <c:lblAlgn val="ctr"/>
        <c:lblOffset val="100"/>
        <c:tickLblSkip val="1"/>
        <c:tickMarkSkip val="1"/>
      </c:catAx>
      <c:valAx>
        <c:axId val="12035724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34726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408805031446618"/>
          <c:y val="7.5301204819277434E-2"/>
          <c:w val="0.817610062893084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26E-2"/>
                  <c:y val="-6.470603831395672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1003438466438206E-2"/>
                  <c:y val="-8.98736287329381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2030741561634441E-2"/>
                  <c:y val="-9.65336660406056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9955277839424869E-2"/>
                  <c:y val="-0.10986867347501633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4762107888489545E-2"/>
                  <c:y val="-7.653679279006925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2872386043355285E-2"/>
                  <c:y val="-8.9017886774489741E-2"/>
                </c:manualLayout>
              </c:layout>
              <c:showVal val="1"/>
            </c:dLbl>
            <c:dLbl>
              <c:idx val="7"/>
              <c:layout>
                <c:manualLayout>
                  <c:x val="-6.1006599280794639E-2"/>
                  <c:y val="-4.6444419590273921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84697463310375E-2"/>
                  <c:y val="-4.257377193562553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0"/>
                  <c:y val="-3.8703429032386848E-2"/>
                </c:manualLayout>
              </c:layout>
              <c:dLblPos val="r"/>
              <c:showVal val="1"/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898E-2"/>
                  <c:y val="-4.750800201014029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676262476329923E-2"/>
                  <c:y val="-3.095085792093102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1926063204117835E-2"/>
                  <c:y val="-4.750800201014029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9095782922827775E-2"/>
                  <c:y val="-5.331473537063714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2491977071766496E-2"/>
                  <c:y val="-8.40714666435868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8805279424635639E-2"/>
                  <c:y val="-6.5795829355057636E-2"/>
                </c:manualLayout>
              </c:layout>
              <c:showVal val="1"/>
            </c:dLbl>
            <c:dLbl>
              <c:idx val="7"/>
              <c:layout>
                <c:manualLayout>
                  <c:x val="-6.1006599280794639E-2"/>
                  <c:y val="-8.1277200968012372E-2"/>
                </c:manualLayout>
              </c:layout>
              <c:showVal val="1"/>
            </c:dLbl>
            <c:dLbl>
              <c:idx val="8"/>
              <c:layout>
                <c:manualLayout>
                  <c:x val="-5.2872386043355354E-2"/>
                  <c:y val="-8.1277200968012372E-2"/>
                </c:manualLayout>
              </c:layout>
              <c:showVal val="1"/>
            </c:dLbl>
            <c:dLbl>
              <c:idx val="9"/>
              <c:layout>
                <c:manualLayout>
                  <c:x val="-4.0671066187196431E-2"/>
                  <c:y val="-4.2573771935625532E-2"/>
                </c:manualLayout>
              </c:layout>
              <c:showVal val="1"/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20538624"/>
        <c:axId val="120540160"/>
      </c:lineChart>
      <c:catAx>
        <c:axId val="120538624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540160"/>
        <c:crosses val="autoZero"/>
        <c:auto val="1"/>
        <c:lblAlgn val="ctr"/>
        <c:lblOffset val="100"/>
        <c:tickLblSkip val="1"/>
        <c:tickMarkSkip val="1"/>
      </c:catAx>
      <c:valAx>
        <c:axId val="120540160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538624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339</c:v>
                </c:pt>
                <c:pt idx="1">
                  <c:v>1057</c:v>
                </c:pt>
                <c:pt idx="2">
                  <c:v>336</c:v>
                </c:pt>
                <c:pt idx="3">
                  <c:v>375</c:v>
                </c:pt>
                <c:pt idx="4">
                  <c:v>369</c:v>
                </c:pt>
                <c:pt idx="5">
                  <c:v>0</c:v>
                </c:pt>
                <c:pt idx="6">
                  <c:v>72</c:v>
                </c:pt>
                <c:pt idx="7">
                  <c:v>328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226</c:v>
                </c:pt>
              </c:numCache>
            </c:numRef>
          </c:val>
        </c:ser>
        <c:axId val="120411648"/>
        <c:axId val="120413184"/>
      </c:barChart>
      <c:catAx>
        <c:axId val="120411648"/>
        <c:scaling>
          <c:orientation val="minMax"/>
        </c:scaling>
        <c:axPos val="b"/>
        <c:numFmt formatCode="General" sourceLinked="1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413184"/>
        <c:crosses val="autoZero"/>
        <c:auto val="1"/>
        <c:lblAlgn val="ctr"/>
        <c:lblOffset val="100"/>
        <c:tickMarkSkip val="1"/>
      </c:catAx>
      <c:valAx>
        <c:axId val="120413184"/>
        <c:scaling>
          <c:orientation val="minMax"/>
        </c:scaling>
        <c:axPos val="l"/>
        <c:numFmt formatCode="General" sourceLinked="1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411648"/>
        <c:crosses val="autoZero"/>
        <c:crossBetween val="between"/>
      </c:valAx>
      <c:dTable>
        <c:showVertBorder val="1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894"/>
          <c:y val="7.9365079365079361E-2"/>
          <c:w val="0.79245283018867962"/>
          <c:h val="0.676190476190483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</c:numCache>
            </c:numRef>
          </c:val>
        </c:ser>
        <c:dLbls>
          <c:showVal val="1"/>
        </c:dLbls>
        <c:axId val="119973760"/>
        <c:axId val="119975296"/>
      </c:barChart>
      <c:catAx>
        <c:axId val="11997376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975296"/>
        <c:crosses val="autoZero"/>
        <c:auto val="1"/>
        <c:lblAlgn val="ctr"/>
        <c:lblOffset val="100"/>
        <c:tickLblSkip val="1"/>
        <c:tickMarkSkip val="1"/>
      </c:catAx>
      <c:valAx>
        <c:axId val="11997529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97376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18"/>
          <c:y val="7.5301204819277434E-2"/>
          <c:w val="0.8176100628930848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7723551882747332E-2"/>
                  <c:y val="-6.257944144289036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146456692913386E-2"/>
                  <c:y val="-6.749912259867882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8.0433772511109378E-2"/>
                  <c:y val="-6.295284349716270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8493720915237737E-2"/>
                  <c:y val="-7.84708147128723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3564356435643561E-2"/>
                  <c:y val="-6.3334972811468118E-2"/>
                </c:manualLayout>
              </c:layout>
              <c:showVal val="1"/>
            </c:dLbl>
            <c:dLbl>
              <c:idx val="7"/>
              <c:layout>
                <c:manualLayout>
                  <c:x val="-5.5445544554455446E-2"/>
                  <c:y val="-5.5418101210034605E-2"/>
                </c:manualLayout>
              </c:layout>
              <c:showVal val="1"/>
            </c:dLbl>
            <c:dLbl>
              <c:idx val="8"/>
              <c:layout>
                <c:manualLayout>
                  <c:x val="-4.7524752475247525E-2"/>
                  <c:y val="-3.958435800716753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9801980198019802E-2"/>
                  <c:y val="-4.3542793807884332E-2"/>
                </c:manualLayout>
              </c:layout>
              <c:dLblPos val="r"/>
              <c:showVal val="1"/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3078818118032273E-2"/>
                  <c:y val="-0.10762799929433869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7004911514773526E-2"/>
                  <c:y val="-9.671393724726010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4540578467295552E-2"/>
                  <c:y val="-8.509764245537720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1565603804474936E-2"/>
                  <c:y val="-8.363426796054530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9801980198019802E-2"/>
                  <c:y val="-7.125184441290163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5643564356435641E-2"/>
                  <c:y val="-7.916871601433514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7524752475247525E-2"/>
                  <c:y val="-9.5002459217202184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9801980198019802E-2"/>
                  <c:y val="-8.7085587615768595E-2"/>
                </c:manualLayout>
              </c:layout>
              <c:dLblPos val="r"/>
              <c:showVal val="1"/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axId val="120812288"/>
        <c:axId val="120813824"/>
      </c:lineChart>
      <c:catAx>
        <c:axId val="120812288"/>
        <c:scaling>
          <c:orientation val="minMax"/>
        </c:scaling>
        <c:axPos val="b"/>
        <c:numFmt formatCode="General" sourceLinked="0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813824"/>
        <c:crosses val="autoZero"/>
        <c:auto val="1"/>
        <c:lblAlgn val="ctr"/>
        <c:lblOffset val="100"/>
        <c:tickLblSkip val="1"/>
        <c:tickMarkSkip val="1"/>
      </c:catAx>
      <c:valAx>
        <c:axId val="120813824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812288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3.4129692832764506E-2"/>
          <c:y val="2.6607538802660868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32</c:v>
                </c:pt>
                <c:pt idx="1">
                  <c:v>32</c:v>
                </c:pt>
                <c:pt idx="2">
                  <c:v>17</c:v>
                </c:pt>
                <c:pt idx="3">
                  <c:v>4</c:v>
                </c:pt>
                <c:pt idx="4">
                  <c:v>18</c:v>
                </c:pt>
                <c:pt idx="5">
                  <c:v>0</c:v>
                </c:pt>
                <c:pt idx="6">
                  <c:v>10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20975744"/>
        <c:axId val="120977280"/>
      </c:barChart>
      <c:catAx>
        <c:axId val="120975744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977280"/>
        <c:crosses val="autoZero"/>
        <c:auto val="1"/>
        <c:lblAlgn val="ctr"/>
        <c:lblOffset val="100"/>
        <c:tickMarkSkip val="1"/>
      </c:catAx>
      <c:valAx>
        <c:axId val="120977280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975744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fund.org.pl/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www.ms.gov.pl/" TargetMode="External"/><Relationship Id="rId26" Type="http://schemas.openxmlformats.org/officeDocument/2006/relationships/image" Target="../media/image22.jpeg"/><Relationship Id="rId3" Type="http://schemas.openxmlformats.org/officeDocument/2006/relationships/image" Target="../media/image9.jpeg"/><Relationship Id="rId21" Type="http://schemas.openxmlformats.org/officeDocument/2006/relationships/image" Target="../media/image19.jpeg"/><Relationship Id="rId34" Type="http://schemas.openxmlformats.org/officeDocument/2006/relationships/hyperlink" Target="http://www.weil.com/" TargetMode="External"/><Relationship Id="rId7" Type="http://schemas.openxmlformats.org/officeDocument/2006/relationships/image" Target="../media/image12.jpeg"/><Relationship Id="rId12" Type="http://schemas.openxmlformats.org/officeDocument/2006/relationships/hyperlink" Target="http://www.beck.pl/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6.jpeg"/><Relationship Id="rId38" Type="http://schemas.openxmlformats.org/officeDocument/2006/relationships/image" Target="../media/image29.png"/><Relationship Id="rId2" Type="http://schemas.openxmlformats.org/officeDocument/2006/relationships/hyperlink" Target="http://www.pafw.pl/" TargetMode="External"/><Relationship Id="rId16" Type="http://schemas.openxmlformats.org/officeDocument/2006/relationships/hyperlink" Target="http://www.pwp.pl/" TargetMode="External"/><Relationship Id="rId20" Type="http://schemas.openxmlformats.org/officeDocument/2006/relationships/hyperlink" Target="http://bakernet.com/" TargetMode="External"/><Relationship Id="rId29" Type="http://schemas.openxmlformats.org/officeDocument/2006/relationships/hyperlink" Target="http://www.cliffordchance.com/hom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24" Type="http://schemas.openxmlformats.org/officeDocument/2006/relationships/hyperlink" Target="http://www.nlembassy.pl/" TargetMode="External"/><Relationship Id="rId32" Type="http://schemas.openxmlformats.org/officeDocument/2006/relationships/image" Target="../media/image25.png"/><Relationship Id="rId37" Type="http://schemas.openxmlformats.org/officeDocument/2006/relationships/hyperlink" Target="http://www.ceetrust.org/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20.jpeg"/><Relationship Id="rId28" Type="http://schemas.openxmlformats.org/officeDocument/2006/relationships/image" Target="../media/image23.png"/><Relationship Id="rId36" Type="http://schemas.openxmlformats.org/officeDocument/2006/relationships/image" Target="../media/image28.png"/><Relationship Id="rId10" Type="http://schemas.openxmlformats.org/officeDocument/2006/relationships/hyperlink" Target="http://www.pozytek.gov.pl/" TargetMode="External"/><Relationship Id="rId19" Type="http://schemas.openxmlformats.org/officeDocument/2006/relationships/image" Target="../media/image18.jpeg"/><Relationship Id="rId31" Type="http://schemas.openxmlformats.org/officeDocument/2006/relationships/hyperlink" Target="http://www.chadbourne.com/locations/sub_warsaw.html" TargetMode="External"/><Relationship Id="rId4" Type="http://schemas.openxmlformats.org/officeDocument/2006/relationships/hyperlink" Target="http://www.batory.org.pl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www.kbn.gov.pl/" TargetMode="External"/><Relationship Id="rId22" Type="http://schemas.openxmlformats.org/officeDocument/2006/relationships/hyperlink" Target="http://www.linleaters.pl/" TargetMode="External"/><Relationship Id="rId27" Type="http://schemas.openxmlformats.org/officeDocument/2006/relationships/hyperlink" Target="http://www.salans.com/" TargetMode="External"/><Relationship Id="rId30" Type="http://schemas.openxmlformats.org/officeDocument/2006/relationships/image" Target="../media/image24.png"/><Relationship Id="rId35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 smtClean="0"/>
              <a:t>Podsumowanie działalności 	     za rok akademicki 2012/2013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pracowników naukowych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836613" y="1636713"/>
          <a:ext cx="81915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5596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Łącznie: 235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38400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Karne (tymczasowo aresztowani, wykroczenia);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Ogólne z zakresu prawa cywilnego (w tym prawa zobowiązań i rzeczowego);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Rodzinne (rozwody, alimenty, ustalenie ojcostwa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Spadkowe;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Związane z pracą, ubezpieczeniami społecznymi i bezrobociem;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Związane ze świadczeniami z pomocy społecznej;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Dotyczące prawa i postępowania administracyjnego;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 zakresu prawa lokalowego i spółdzielczego (w tym: eksmisje, sprawy bezdomnych);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 dziedziny prawa finansowego (podatki, zadłużenia, kredyty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Związane z przemocą wobec kobiet;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 dziedziny praw uchodźców i cudzoziemców;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Związane z prawami osób niepełnosprawnych;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Dotyczące kontaktów ze służbą zdrowia (w tym błędy w sztuce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Z zakresu pomocy organizacjom pozarządowym (NGO – szeroko rozumiana pomoc ekspercka i poradnicza);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smtClean="0"/>
              <a:t>inne.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Podział spraw ze względu na rodzaje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9739" y="1988840"/>
          <a:ext cx="8374261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563938" y="2911475"/>
            <a:ext cx="34559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>
                <a:solidFill>
                  <a:srgbClr val="99CCFF"/>
                </a:solidFill>
                <a:latin typeface="Arial" charset="0"/>
              </a:rPr>
              <a:t>Łącznie 2011/2012: 13 379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>
                <a:solidFill>
                  <a:schemeClr val="tx2"/>
                </a:solidFill>
                <a:latin typeface="Arial" charset="0"/>
              </a:rPr>
              <a:t>Łącznie 2012/2013: 11 127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191000" y="2276475"/>
            <a:ext cx="3765376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sporządzanie pism w zakresie postępowania karnego (np. zawiadomienia o popełnieniu przestępstwa, apelacje, kasacje, wydanie wyroku łącznego);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środki zapobiegawcze (warunki, uchylenie);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wykonywanie kary (odroczenia, zwolnienia, przerwy, zawieszenia, przeniesienie do innego zakładu karnego, widzenia, cenzura korespondencji osadzonych), pomoc postpenitencjarna;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wykładnia przepisów prawa karnego;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przygotowanie linii obrony dla klienta poradni;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uprawnienia policji, doprowadzenie do izby wytrzeźwień;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dopuszczalność wniosków osób represjonowanych za działalność na rzecz niepodległego bytu Państwa Polskiego; 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zagadnienia możliwości wykonywania kary w RP po skazaniu w innym państwie UE.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611188" y="2349500"/>
          <a:ext cx="3394075" cy="18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187450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10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191000" y="2349500"/>
            <a:ext cx="390939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umowy cywilnoprawne - analizy umów zawieranych przez klientów poradni, sporządzanie, treść i wykonanie, prawa i obowiązki stron, wady oświadczeń woli, niewykonanie i nienależyte wykonanie określonych umów, odstąpienia od umowy;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pisma procesowe, w tym na temat kosztów sądowych (wysokość, zwolnienia);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terminy w postępowaniu cywilnym;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odszkodowania i zadośćuczynienia;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immisje;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nieruchomości (np. służebności, ochrona posiadania, postępowania </a:t>
            </a:r>
            <a:r>
              <a:rPr lang="pl-PL" sz="1200" dirty="0" err="1">
                <a:latin typeface="Arial" charset="0"/>
              </a:rPr>
              <a:t>wieczystoksięgowe</a:t>
            </a:r>
            <a:r>
              <a:rPr lang="pl-PL" sz="1200" dirty="0">
                <a:latin typeface="Arial" charset="0"/>
              </a:rPr>
              <a:t>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postępowanie zabezpieczające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egzekucyjne (egzekucje komornicze);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przedawnienia;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upadłość konsumencka.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093788" y="2420938"/>
          <a:ext cx="27463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076700"/>
          <a:ext cx="3960813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191000" y="2708275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b="1">
                <a:latin typeface="Arial" charset="0"/>
              </a:rPr>
              <a:t> </a:t>
            </a:r>
            <a:r>
              <a:rPr lang="pl-PL" sz="1200">
                <a:latin typeface="Arial" charset="0"/>
              </a:rPr>
              <a:t>r</a:t>
            </a:r>
            <a:r>
              <a:rPr lang="pl-PL" sz="1200">
                <a:latin typeface="Arial" charset="0"/>
                <a:cs typeface="Times New Roman" pitchFamily="18" charset="0"/>
              </a:rPr>
              <a:t>ozwodowe</a:t>
            </a:r>
            <a:r>
              <a:rPr lang="pl-PL" sz="1200">
                <a:latin typeface="Arial" charset="0"/>
              </a:rPr>
              <a:t> i dotyczące separacji (przede wszystkim pozwy w tym zakresie oraz małżeńskie zagadnienia majątkowe po ustaniu małżeństwa);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ubezwłasnowolnienia;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ustanowienie, ograniczenie i pozbawianie władzy rodzicielskiej;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ustalanie lub zaprzeczania ojcostwa;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tematyka przysposobienia, opieki i kurateli </a:t>
            </a:r>
            <a:br>
              <a:rPr lang="pl-PL" sz="1200">
                <a:latin typeface="Arial" charset="0"/>
              </a:rPr>
            </a:br>
            <a:r>
              <a:rPr lang="pl-PL" sz="1200">
                <a:latin typeface="Arial" charset="0"/>
              </a:rPr>
              <a:t>(w tym także w odniesieniu do cudzoziemców);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b="1">
                <a:latin typeface="Arial" charset="0"/>
              </a:rPr>
              <a:t> </a:t>
            </a:r>
            <a:r>
              <a:rPr lang="pl-PL" sz="1200">
                <a:latin typeface="Arial" charset="0"/>
              </a:rPr>
              <a:t>alimentacja (przesłanki, ustalanie, podwyższanie, obniżanie, zaliczki alimentacyjne).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900113" y="2276475"/>
          <a:ext cx="2971800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857250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2011/2013)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191000" y="2613025"/>
            <a:ext cx="39093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doradztwo w sporządzaniu testamentów;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zasady 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odrzucenie, unieważnienie testamentu);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określenie osób uprawnionych do nabycia spadku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(</a:t>
            </a:r>
            <a:r>
              <a:rPr lang="pl-PL" sz="1200" dirty="0">
                <a:latin typeface="Arial" charset="0"/>
              </a:rPr>
              <a:t>w tym zagadnienie osób niegodnych);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wydziedziczenia;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zakres majątku wchodzącego w skład masy spadkowej, kwestia odpowiedzialności za długi spadkowe, wycena majątku spadkowego;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zabezpieczenie przed długami spadkowymi;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postępowania spadkowe (przyjęcie, odrzucenie, zrzeczenie się spadku, wnioski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 stwierdzenie nabycia, dział spadku, zbycie udziałów).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900113" y="2205038"/>
          <a:ext cx="3092450" cy="203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785813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związane z pracą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191000" y="2492375"/>
            <a:ext cx="3405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  <a:endParaRPr lang="pl-PL" sz="120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zawieranie umów o pracę (ustalanie istnienia stosunku pracy);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spory między pracownikiem a pracodawcą (pozew o zapłatę wynagrodzenia, rozwiązanie umowy o pracę, wypowiedzenia);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świadczenia pracownicze (praca w godzinach nadliczbowych, premie, dodatki, nagrody </a:t>
            </a:r>
            <a:br>
              <a:rPr lang="pl-PL" sz="1200">
                <a:latin typeface="Arial" charset="0"/>
              </a:rPr>
            </a:br>
            <a:r>
              <a:rPr lang="pl-PL" sz="1200">
                <a:latin typeface="Arial" charset="0"/>
              </a:rPr>
              <a:t>i odprawy, wypadek w czasie delegacji);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uprawnienia osób skierowanych do wykonywania pracy z zakładu karnego;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świadczenia pracownicze dla Polaków wykonujących zatrudnienie w krajach UE;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emerytury i renty (podstawy uzyskania uprawnień, świadczenia górnicze i wyjątkowe, przeliczenie emerytur);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relacje z ZUS i Urzędem Pracy;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mobbing i dyskryminacja w miejscu pracy.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971550" y="2205038"/>
          <a:ext cx="296545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85813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191000" y="2990850"/>
            <a:ext cx="35493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zasady przyznawania zasiłków z pomocy społecznej;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nabywanie praw do rent socjalnych;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 kontakty klientów poradni z ośrodkami pomocy społecznej w tym odwołania od decyzji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odmowie przyznania zasiłków i rent;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kwestie zasiłków oraz dodatków rodzinnych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pielęgnacyjnych;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ośrodki pomocy społecznej - zasady uzyskanie miejsca, zwolnienie z opłat za pobyt. 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962025" y="2205038"/>
          <a:ext cx="2720975" cy="202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prawa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191000" y="2708275"/>
            <a:ext cx="369336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decyzje administracyjne (podstawy wydawania, zasady zaskarżania, odwołania do organów wyższej instancji, WSA, SKO, kasacje do NSA);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postępowania administracyjne (prawa stron, koszty, skargi na bezczynność) i egzekucyjne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administracji;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ewidencja ludności i sprawy meldunkowe;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zagospodarowanie przestrzenne (warunki, wywłaszczenia i związane z tym odszkodowania); 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pozwolenia, zezwolenia i licencje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(m.in. prowadzenie usług taksówkarskich,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handel uliczny, broń);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prawo do rekompensaty za mienie zabużańskie;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uprawnienia kontrolera biletów.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827088" y="2205038"/>
          <a:ext cx="3173412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755650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60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Poradnie w Polsce 2003-2012</a:t>
            </a:r>
          </a:p>
        </p:txBody>
      </p:sp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264" cy="2882"/>
              <a:chOff x="432" y="1678"/>
              <a:chExt cx="3264" cy="2882"/>
            </a:xfrm>
          </p:grpSpPr>
          <p:sp>
            <p:nvSpPr>
              <p:cNvPr id="1246" name="AutoShape 563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1031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p:oleObj spid="_x0000_s19463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1247" name="Picture 56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8" name="Picture 56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9" name="Picture 56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0" name="Picture 56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1" name="Picture 56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2" name="Picture 57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3" name="Picture 57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4" name="Picture 5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5" name="Picture 5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6" name="Picture 57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7" name="Picture 5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8" name="Picture 5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9" name="Picture 5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0" name="Picture 5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1" name="Picture 5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2" name="Picture 5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3" name="Picture 58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126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126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126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126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126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127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127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127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127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127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127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127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127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1245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grpSp>
        <p:nvGrpSpPr>
          <p:cNvPr id="4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1205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5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1207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1030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p:oleObj spid="_x0000_s19462" name="Obraz - mapa bitowa" r:id="rId5" imgW="4420204" imgH="4266595" progId="PBrush">
                  <p:embed/>
                </p:oleObj>
              </a:graphicData>
            </a:graphic>
          </p:graphicFrame>
          <p:pic>
            <p:nvPicPr>
              <p:cNvPr id="1208" name="Picture 60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9" name="Picture 60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0" name="Picture 60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1" name="Picture 60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2" name="Picture 60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3" name="Picture 60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4" name="Picture 60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5" name="Picture 60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6" name="Picture 61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7" name="Picture 61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8" name="Picture 61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9" name="Picture 61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0" name="Picture 61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1" name="Picture 61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2" name="Picture 61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3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1224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1225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1226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1227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1228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1229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1230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1231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1232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1233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1234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1235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1236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1237" name="Picture 63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8" name="Picture 63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9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1240" name="Picture 63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1" name="Picture 63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2" name="Picture 63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3" name="Picture 63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638"/>
          <p:cNvGrpSpPr>
            <a:grpSpLocks/>
          </p:cNvGrpSpPr>
          <p:nvPr/>
        </p:nvGrpSpPr>
        <p:grpSpPr bwMode="auto">
          <a:xfrm>
            <a:off x="746125" y="2670175"/>
            <a:ext cx="8578850" cy="4575175"/>
            <a:chOff x="470" y="1138"/>
            <a:chExt cx="5404" cy="2882"/>
          </a:xfrm>
        </p:grpSpPr>
        <p:sp useBgFill="1">
          <p:nvSpPr>
            <p:cNvPr id="1164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7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1166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1029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p:oleObj spid="_x0000_s19461" name="Obraz - mapa bitowa" r:id="rId6" imgW="4420204" imgH="4266595" progId="PBrush">
                  <p:embed/>
                </p:oleObj>
              </a:graphicData>
            </a:graphic>
          </p:graphicFrame>
          <p:pic>
            <p:nvPicPr>
              <p:cNvPr id="1167" name="Picture 64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8" name="Picture 64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9" name="Picture 64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0" name="Picture 64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1" name="Picture 64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2" name="Picture 64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3" name="Picture 64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4" name="Picture 65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5" name="Picture 65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6" name="Picture 65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7" name="Picture 65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8" name="Picture 65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9" name="Picture 65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0" name="Picture 65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1" name="Picture 65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118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118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118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118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118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118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118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119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119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119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119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119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119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1196" name="Picture 6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7" name="Picture 6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1199" name="Picture 6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0" name="Picture 6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1" name="Picture 6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2" name="Picture 6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3" name="Picture 6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4" name="Picture 6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112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112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1028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p:oleObj spid="_x0000_s19460" name="Obraz - mapa bitowa" r:id="rId7" imgW="4420204" imgH="4266595" progId="PBrush">
                <p:embed/>
              </p:oleObj>
            </a:graphicData>
          </a:graphic>
        </p:graphicFrame>
        <p:pic>
          <p:nvPicPr>
            <p:cNvPr id="1125" name="Picture 68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" name="Picture 68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" name="Picture 68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" name="Picture 68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" name="Picture 68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" name="Picture 69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" name="Picture 69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" name="Picture 69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3" name="Picture 69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" name="Picture 69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" name="Picture 69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" name="Picture 69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7" name="Picture 69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8" name="Picture 69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9" name="Picture 69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1141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1142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1143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1144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1145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1146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1147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1148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1149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1150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1151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1152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1153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1154" name="Picture 71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5" name="Picture 71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6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1157" name="Picture 71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8" name="Picture 71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9" name="Picture 7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0" name="Picture 7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1" name="Picture 7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2" name="Picture 7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3" name="Picture 7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1081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1082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1027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p:oleObj spid="_x0000_s19459" name="Obraz - mapa bitowa" r:id="rId8" imgW="4420204" imgH="4266595" progId="PBrush">
                <p:embed/>
              </p:oleObj>
            </a:graphicData>
          </a:graphic>
        </p:graphicFrame>
        <p:pic>
          <p:nvPicPr>
            <p:cNvPr id="1083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8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9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0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1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2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3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4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6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7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8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1099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1100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1101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1102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1103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1104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1105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1106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1107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1108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1109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1110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1111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1112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3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4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111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10"/>
          <p:cNvGrpSpPr>
            <a:grpSpLocks/>
          </p:cNvGrpSpPr>
          <p:nvPr/>
        </p:nvGrpSpPr>
        <p:grpSpPr bwMode="auto">
          <a:xfrm>
            <a:off x="746125" y="2636838"/>
            <a:ext cx="8578850" cy="4645025"/>
            <a:chOff x="470" y="1706"/>
            <a:chExt cx="5404" cy="2926"/>
          </a:xfrm>
        </p:grpSpPr>
        <p:sp>
          <p:nvSpPr>
            <p:cNvPr id="1039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1040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2012/2013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1026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19458" name="Bitmap Image" r:id="rId9" imgW="4352381" imgH="4200000" progId="PBrush">
                <p:embed/>
              </p:oleObj>
            </a:graphicData>
          </a:graphic>
        </p:graphicFrame>
        <p:pic>
          <p:nvPicPr>
            <p:cNvPr id="1041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92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6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1057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1058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1059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1060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1061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1062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1063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1064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1065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1066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1067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1068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1069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1070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1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1072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4" y="170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3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4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6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7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8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9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0" name="Text Box 538"/>
            <p:cNvSpPr txBox="1">
              <a:spLocks noChangeArrowheads="1"/>
            </p:cNvSpPr>
            <p:nvPr/>
          </p:nvSpPr>
          <p:spPr bwMode="auto">
            <a:xfrm>
              <a:off x="1156" y="18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Gdynia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1122363" y="2276475"/>
          <a:ext cx="289083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191000" y="3173413"/>
            <a:ext cx="35496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b="1">
                <a:latin typeface="Arial" charset="0"/>
              </a:rPr>
              <a:t> </a:t>
            </a:r>
            <a:r>
              <a:rPr lang="pl-PL" sz="1200">
                <a:latin typeface="Arial" charset="0"/>
              </a:rPr>
              <a:t>eksmisje (podstawy, koszty, wstrzymanie, uprawnienia prawowitych lokatorów);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lokale zastępcze, socjalne, komunalne, służbowe i zakładowe (zakres osób uprawnionych do ich otrzymania, koszty, rozliczenia);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przekształcenia uprawnień do lokalu;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spółdzielnie mieszkaniowe (wysokość zaległości w opłatach, waloryzacja wkładu);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relacje pomiędzy członkami a władzami spółdzielni (unieważnienie uchwał zarządu).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191000" y="2933700"/>
            <a:ext cx="35493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ogólne podatkowe, w tym: obowiązki podatników, powstanie obowiązku podatkowego, uprawnienia do ulg, nadpłaty, zwrot nienależnie zapłaconych kwot </a:t>
            </a: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zagadnienia odpowiedzialności za zaległości podatkowe;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opodatkowanie dochodów uzyskanych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z tytułu wykonywania zatrudnienia za granicą;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finansowe zabezpieczenia nieruchomości (deklaracja wekslowa a weksel </a:t>
            </a:r>
            <a:r>
              <a:rPr lang="pl-PL" sz="1200" dirty="0" err="1">
                <a:latin typeface="Arial" charset="0"/>
              </a:rPr>
              <a:t>in</a:t>
            </a:r>
            <a:r>
              <a:rPr lang="pl-PL" sz="1200" dirty="0">
                <a:latin typeface="Arial" charset="0"/>
              </a:rPr>
              <a:t> blanco, przewłaszczenie na zabezpieczenie);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naliczenie odsetek karnych przez bank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związku z przekroczeniem limitu debetowego.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971550" y="2205038"/>
          <a:ext cx="2674938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857250" y="6143625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2012/20123)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191000" y="3141663"/>
            <a:ext cx="33528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  <a:endParaRPr lang="pl-PL" sz="120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przemoc fizyczna i psychiczna;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znęcanie się nad członkami rodziny;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informacje na temat instytucji służących pomocą.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1050925" y="2276475"/>
          <a:ext cx="2711450" cy="19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900113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211638" y="2841625"/>
            <a:ext cx="3384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formy ochrony prawnomiędzynarodowej </a:t>
            </a:r>
            <a:br>
              <a:rPr lang="pl-PL" sz="1200">
                <a:latin typeface="Arial" charset="0"/>
              </a:rPr>
            </a:br>
            <a:r>
              <a:rPr lang="pl-PL" sz="1200">
                <a:latin typeface="Arial" charset="0"/>
              </a:rPr>
              <a:t>na terytorium Polski (status uchodźcy, ochrona uzupełniająca, pobyt tolerowany);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tytuły prawne do pobytu w Polsce (zgoda </a:t>
            </a:r>
            <a:br>
              <a:rPr lang="pl-PL" sz="1200">
                <a:latin typeface="Arial" charset="0"/>
              </a:rPr>
            </a:br>
            <a:r>
              <a:rPr lang="pl-PL" sz="1200">
                <a:latin typeface="Arial" charset="0"/>
              </a:rPr>
              <a:t>na zamieszkanie na czas oznaczony, zgoda </a:t>
            </a:r>
            <a:br>
              <a:rPr lang="pl-PL" sz="1200">
                <a:latin typeface="Arial" charset="0"/>
              </a:rPr>
            </a:br>
            <a:r>
              <a:rPr lang="pl-PL" sz="1200">
                <a:latin typeface="Arial" charset="0"/>
              </a:rPr>
              <a:t>na osiedlenie się, zgoda na pobyt rezydenta długoterminowego WE);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nadanie obywatelstwa polskiego;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prawa cudzoziemców w czasie ich pobytu </a:t>
            </a:r>
            <a:br>
              <a:rPr lang="pl-PL" sz="1200">
                <a:latin typeface="Arial" charset="0"/>
              </a:rPr>
            </a:br>
            <a:r>
              <a:rPr lang="pl-PL" sz="1200">
                <a:latin typeface="Arial" charset="0"/>
              </a:rPr>
              <a:t>w Polsce (łączenie rodzin, nabywanie nieruchomości);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b="1">
                <a:latin typeface="Arial" charset="0"/>
              </a:rPr>
              <a:t> </a:t>
            </a:r>
            <a:r>
              <a:rPr lang="pl-PL" sz="1200">
                <a:latin typeface="Arial" charset="0"/>
              </a:rPr>
              <a:t>ochrona prześladowanego dziecka z powodu faktu, że jego ojczymem jest obywatel Niemiec.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1050925" y="2205038"/>
          <a:ext cx="296227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211638" y="3163888"/>
            <a:ext cx="335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zmiana stopnia niepełnosprawności;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odwołanie </a:t>
            </a:r>
            <a:r>
              <a:rPr lang="pl-PL" sz="120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>
                <a:latin typeface="Arial" charset="0"/>
              </a:rPr>
              <a:t>niepełnosprawności;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możliwość uzyskania mieszkania położonego na niższej kondygnacji;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warunki uzyskania karty parkingowej przez osoby niepełnosprawne.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979488" y="2205038"/>
          <a:ext cx="2962275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191000" y="3213100"/>
            <a:ext cx="3352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  <a:endParaRPr lang="pl-PL" sz="120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odpowiedzialność lekarzy za błędy w sztuce lekarskiej – zagadnienia odszkodowawcze;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relacje klientów poradni z Narodowym Funduszem Zdrowia;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reklamacje usług medycznych;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więzienna służba zdrowia;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>
                <a:latin typeface="Arial" charset="0"/>
              </a:rPr>
              <a:t> prawne aspekty eksperymentu medycznego.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55650" y="2276475"/>
          <a:ext cx="2862263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684213" y="6308725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związane z pomocą organizacjom pozarządowym (NGO)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191000" y="2898775"/>
            <a:ext cx="3549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Przykładowe sprawy:</a:t>
            </a:r>
            <a:endParaRPr lang="pl-PL" sz="1200">
              <a:latin typeface="Arial" charset="0"/>
            </a:endParaRP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>
                <a:latin typeface="Arial" charset="0"/>
              </a:rPr>
              <a:t>Pomoc ze strony poradni polega przede wszystkim na wyjaśnianiu zasad działalności organizacji pozarządowych czy też możliwości ich udziału w postępowaniach jako strona społeczna.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908050" y="3265488"/>
          <a:ext cx="3290888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191000" y="2349500"/>
            <a:ext cx="362136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skargi do Europejskiego Trybunału Praw Człowieka;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skargi konstytucyjne;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występowanie studentów poradni jako kuratorów w postępowaniach;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prawo kanoniczne („kościelne” unieważnienie małżeństwa);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założenie i prowadzenie działalności gospodarczej, także na terenie państw członkowskich UE; 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tłumaczenie na język polski zagranicznych pism sądowych i dokumentów urzędowych;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prawo prasowe (zagadnienia sprostowania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odszkodowań);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odpowiedzialność dyscyplinarna prawników;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1093788" y="2349500"/>
          <a:ext cx="2890837" cy="188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714375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000">
                <a:latin typeface="Arial" charset="0"/>
              </a:rPr>
              <a:t>Podział spraw ze względu na płeć klientów (dane za rok akademicki 2012/2013)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smtClean="0"/>
              <a:t>Studencka Poradnia Prawna w Białymstoku (Uniwersytet w Białymstoku)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603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72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12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492500" y="2708275"/>
            <a:ext cx="54022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Arial" charset="0"/>
              </a:rPr>
              <a:t> </a:t>
            </a:r>
            <a:r>
              <a:rPr lang="pl-PL" sz="1200" dirty="0">
                <a:latin typeface="+mj-lt"/>
              </a:rPr>
              <a:t>Organizacja kolejnej edycji Centrum Praktyk Sądowych wraz z finalnymi symulacjami.</a:t>
            </a: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Arial" charset="0"/>
              </a:rPr>
              <a:t> </a:t>
            </a:r>
            <a:r>
              <a:rPr lang="pl-PL" sz="1200" dirty="0">
                <a:latin typeface="+mj-lt"/>
              </a:rPr>
              <a:t>Organizacja spotkania podsumowującego pracę poradni połączonego z walnym zgromadzeniem członków Studenckiej Poradni Prawnej.</a:t>
            </a: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Arial" charset="0"/>
              </a:rPr>
              <a:t> działalność wewnętrzna (szkolenia techniczne, historyczne oraz z zakresu udzielania porad, w tym metod interaktywnych).</a:t>
            </a:r>
            <a:endParaRPr lang="pl-PL" sz="12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smtClean="0"/>
              <a:t>Studencka Poradnia Prawna w Białymstoku (Uniwersytet w Białymstoku) 2003-2013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23913" y="2582863"/>
          <a:ext cx="3430587" cy="304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960938" y="2522538"/>
          <a:ext cx="3787775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971550" y="566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19700" y="56483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Poradnie w Polsce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3889375" cy="408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Wyższa Szkoła Administracji Publicznej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  im. Stanisława Staszica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Gdynia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 smtClean="0">
                <a:latin typeface="Arial" charset="0"/>
              </a:rPr>
              <a:t>Szkoła </a:t>
            </a:r>
            <a:r>
              <a:rPr lang="pl-PL" sz="1200" dirty="0">
                <a:latin typeface="Arial" charset="0"/>
              </a:rPr>
              <a:t>Wyższa Prawa i Dyplomacji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 smtClean="0">
                <a:latin typeface="Arial" charset="0"/>
              </a:rPr>
              <a:t>Krakowska </a:t>
            </a:r>
            <a:r>
              <a:rPr lang="pl-PL" sz="1200" dirty="0">
                <a:latin typeface="Arial" charset="0"/>
              </a:rPr>
              <a:t>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                im</a:t>
            </a:r>
            <a:r>
              <a:rPr lang="pl-PL" sz="1200" dirty="0">
                <a:latin typeface="Arial" charset="0"/>
              </a:rPr>
              <a:t>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Mickiewicza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4930775" y="2420938"/>
            <a:ext cx="3889375" cy="4081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Rzeszowski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</a:t>
            </a:r>
            <a:r>
              <a:rPr lang="pl-PL" sz="1200" dirty="0" err="1">
                <a:latin typeface="Arial" charset="0"/>
              </a:rPr>
              <a:t>Polonicum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Fundacja </a:t>
            </a:r>
            <a:r>
              <a:rPr lang="pl-PL" sz="1200" dirty="0" err="1" smtClean="0">
                <a:latin typeface="Arial" charset="0"/>
              </a:rPr>
              <a:t>Academia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 err="1" smtClean="0">
                <a:latin typeface="Arial" charset="0"/>
              </a:rPr>
              <a:t>Iuris</a:t>
            </a:r>
            <a:endParaRPr lang="pl-PL" sz="1200" dirty="0" smtClean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 smtClean="0">
                <a:latin typeface="Arial" charset="0"/>
              </a:rPr>
              <a:t>WPK Uniwersytet </a:t>
            </a:r>
            <a:r>
              <a:rPr lang="pl-PL" sz="1200" dirty="0" smtClean="0">
                <a:latin typeface="Arial" charset="0"/>
              </a:rPr>
              <a:t>Stefana Kardynała 	Wyszyńskiego </a:t>
            </a:r>
            <a:endParaRPr lang="pl-PL" sz="1200" dirty="0" smtClean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Warszawa </a:t>
            </a:r>
            <a:r>
              <a:rPr lang="pl-PL" sz="1200" dirty="0" smtClean="0">
                <a:latin typeface="Arial" charset="0"/>
              </a:rPr>
              <a:t>- </a:t>
            </a:r>
            <a:r>
              <a:rPr lang="pl-PL" sz="1200" dirty="0" err="1" smtClean="0">
                <a:latin typeface="Arial" charset="0"/>
              </a:rPr>
              <a:t>WPiA</a:t>
            </a:r>
            <a:r>
              <a:rPr lang="pl-PL" sz="1200" dirty="0" smtClean="0">
                <a:latin typeface="Arial" charset="0"/>
              </a:rPr>
              <a:t> Uniwersytet </a:t>
            </a:r>
            <a:r>
              <a:rPr lang="pl-PL" sz="1200" dirty="0">
                <a:latin typeface="Arial" charset="0"/>
              </a:rPr>
              <a:t>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Wyższa Szkoła Handlu i Prawa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    im. Ryszarda Łazarskiego</a:t>
            </a:r>
            <a:endParaRPr lang="pl-PL" sz="1200" b="1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</a:t>
            </a:r>
            <a:r>
              <a:rPr lang="pl-PL" sz="1200" dirty="0">
                <a:latin typeface="Arial" charset="0"/>
              </a:rPr>
              <a:t> - Wyższa Szkoła Zarządzania i Prawa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	im. Heleny Chodkowskiej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2624138"/>
          <a:ext cx="81534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smtClean="0"/>
              <a:t>Centrum Informacji Administracyjnej </a:t>
            </a:r>
            <a:br>
              <a:rPr lang="pl-PL" sz="2800" smtClean="0"/>
            </a:br>
            <a:r>
              <a:rPr lang="pl-PL" sz="2800" smtClean="0"/>
              <a:t>(Wyższa Szkoła Administracji Publicznej </a:t>
            </a:r>
            <a:br>
              <a:rPr lang="pl-PL" sz="2800" smtClean="0"/>
            </a:br>
            <a:r>
              <a:rPr lang="pl-PL" sz="2800" smtClean="0"/>
              <a:t>w Białymstoku)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5</a:t>
            </a: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4787900" y="2636838"/>
            <a:ext cx="4140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Dyżury w Centrum Współpracy Organizacji Pozarządowych w </a:t>
            </a:r>
            <a:r>
              <a:rPr lang="pl-PL" sz="1200" dirty="0" smtClean="0">
                <a:latin typeface="+mj-lt"/>
              </a:rPr>
              <a:t>Białymstoku.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Przygotowanie nowych scenariuszy w ramach programu „Prawo na co dzień</a:t>
            </a:r>
            <a:r>
              <a:rPr lang="pl-PL" sz="1200" dirty="0" smtClean="0">
                <a:latin typeface="+mj-lt"/>
              </a:rPr>
              <a:t>”.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Prowadzenie zajęć „Street Law” w szkołach </a:t>
            </a:r>
            <a:r>
              <a:rPr lang="pl-PL" sz="1200" dirty="0" err="1">
                <a:latin typeface="+mj-lt"/>
              </a:rPr>
              <a:t>ponadgimnazjalnych</a:t>
            </a:r>
            <a:r>
              <a:rPr lang="pl-PL" sz="1200" dirty="0">
                <a:latin typeface="+mj-lt"/>
              </a:rPr>
              <a:t> na terenie województwa </a:t>
            </a:r>
            <a:r>
              <a:rPr lang="pl-PL" sz="1200" dirty="0" smtClean="0">
                <a:latin typeface="+mj-lt"/>
              </a:rPr>
              <a:t>Podlaskiego.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Prowadzenie zajęć „Street Law” podczas „Podlaskiego Festiwalu Nauki i Sztuki</a:t>
            </a:r>
            <a:r>
              <a:rPr lang="pl-PL" sz="1200" dirty="0" smtClean="0">
                <a:latin typeface="+mj-lt"/>
              </a:rPr>
              <a:t>”.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Organizacja 4 edycji akcji społecznej „Chwila nieuwagi – konsekwencje do końca </a:t>
            </a:r>
            <a:r>
              <a:rPr lang="pl-PL" sz="1200" dirty="0" smtClean="0">
                <a:latin typeface="+mj-lt"/>
              </a:rPr>
              <a:t>życia</a:t>
            </a:r>
            <a:r>
              <a:rPr lang="pl-PL" sz="1200" dirty="0">
                <a:latin typeface="+mj-lt"/>
              </a:rPr>
              <a:t>” </a:t>
            </a:r>
            <a:r>
              <a:rPr lang="pl-PL" sz="1200" dirty="0" smtClean="0">
                <a:latin typeface="+mj-lt"/>
              </a:rPr>
              <a:t>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Przygotowanie nowej strony internetowej oraz materiałów promocyjnych.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smtClean="0"/>
              <a:t>Centrum Informacji Administracyjnej </a:t>
            </a:r>
            <a:br>
              <a:rPr lang="pl-PL" sz="2800" smtClean="0"/>
            </a:br>
            <a:r>
              <a:rPr lang="pl-PL" sz="2800" smtClean="0"/>
              <a:t>(Wyższa Szkoła Administracji Publicznej </a:t>
            </a:r>
            <a:br>
              <a:rPr lang="pl-PL" sz="2800" smtClean="0"/>
            </a:br>
            <a:r>
              <a:rPr lang="pl-PL" sz="2800" smtClean="0"/>
              <a:t>w Białymstoku)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23913" y="2400300"/>
          <a:ext cx="3625850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910138" y="2422525"/>
          <a:ext cx="3714750" cy="35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7596336" y="256490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5652120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104298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5292725" y="60928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411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185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9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413" y="2420938"/>
            <a:ext cx="54006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>
              <a:defRPr/>
            </a:pPr>
            <a:r>
              <a:rPr lang="pl-PL" sz="1200" dirty="0">
                <a:latin typeface="Arial" charset="0"/>
              </a:rPr>
              <a:t> 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II nagroda w konkursie na projekt organizowany w ramach Bałtyckiego Festiwalu Nauki.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 Podpisanie </a:t>
            </a:r>
            <a:r>
              <a:rPr lang="pl-PL" sz="1200" dirty="0">
                <a:latin typeface="+mj-lt"/>
              </a:rPr>
              <a:t>rocznej umowy o współpracy z Fundacją </a:t>
            </a:r>
            <a:r>
              <a:rPr lang="pl-PL" sz="1200" dirty="0" err="1">
                <a:latin typeface="+mj-lt"/>
              </a:rPr>
              <a:t>Magis</a:t>
            </a:r>
            <a:r>
              <a:rPr lang="pl-PL" sz="1200" dirty="0">
                <a:latin typeface="+mj-lt"/>
              </a:rPr>
              <a:t> w Gdyni.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Szkolenia z zakresu metodyki pisania opinii prawnych prowadzone przez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  Opiekunów </a:t>
            </a:r>
            <a:r>
              <a:rPr lang="pl-PL" sz="1200" dirty="0">
                <a:latin typeface="+mj-lt"/>
              </a:rPr>
              <a:t>sekcji.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Reklama Poradni (ulotki i plakaty reklamowe porozwieszana na wszystkich wydziałach, bibliotekach i innych jednostkach organizacyjnych UG, reklama naboru na </a:t>
            </a:r>
            <a:r>
              <a:rPr lang="pl-PL" sz="1200" dirty="0" smtClean="0">
                <a:latin typeface="+mj-lt"/>
              </a:rPr>
              <a:t>wydziałowych ekranach</a:t>
            </a:r>
            <a:r>
              <a:rPr lang="pl-PL" sz="1200" dirty="0">
                <a:latin typeface="+mj-lt"/>
              </a:rPr>
              <a:t>).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Stworzenie nowej sekcji prawa podatkowego w ramach działalności </a:t>
            </a:r>
            <a:r>
              <a:rPr lang="pl-PL" sz="1200" dirty="0" smtClean="0">
                <a:latin typeface="+mj-lt"/>
              </a:rPr>
              <a:t>SUPP.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Przyjmowanie spraw drogą e-mailową </a:t>
            </a:r>
            <a:r>
              <a:rPr lang="pl-PL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Studencka Uniwersytecka Poradnia Prawna w Gdańsku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740352" y="422108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827088" y="61658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7913" y="765175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smtClean="0"/>
              <a:t>Studencka Klinika Porad Prawnych</a:t>
            </a:r>
            <a:br>
              <a:rPr lang="pl-PL" sz="2800" smtClean="0"/>
            </a:br>
            <a:r>
              <a:rPr lang="pl-PL" sz="2800" smtClean="0"/>
              <a:t>Szkoła Wyższa Prawa i Dyplomacji w Gdyni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/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372225" y="27082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5 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smtClean="0"/>
              <a:t>Studencka Klinika Porad Prawnych</a:t>
            </a:r>
            <a:br>
              <a:rPr lang="pl-PL" sz="2800" smtClean="0"/>
            </a:br>
            <a:r>
              <a:rPr lang="pl-PL" sz="2800" smtClean="0"/>
              <a:t>Szkoła Wyższa Prawa i Dyplomacji w Gdyni 2011 - 2012</a:t>
            </a:r>
            <a:endParaRPr lang="pl-PL" sz="240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7020272" y="321297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5796136" y="414908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827088" y="61658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2011-2013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2011-2013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Studencka Poradnia Prawna – Koło Naukowe 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780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 :111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10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87675" y="3213100"/>
            <a:ext cx="5400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 </a:t>
            </a:r>
            <a:r>
              <a:rPr lang="pl-PL" sz="1200" dirty="0">
                <a:latin typeface="+mj-lt"/>
              </a:rPr>
              <a:t>Utworzenie </a:t>
            </a:r>
            <a:r>
              <a:rPr lang="pl-PL" sz="1200" dirty="0" smtClean="0">
                <a:latin typeface="+mj-lt"/>
              </a:rPr>
              <a:t>Sekcji Praw Zwierząt świadczącej </a:t>
            </a:r>
            <a:r>
              <a:rPr lang="pl-PL" sz="1200" dirty="0">
                <a:latin typeface="+mj-lt"/>
              </a:rPr>
              <a:t>pomoc prawną organizacjom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   zajmującym </a:t>
            </a:r>
            <a:r>
              <a:rPr lang="pl-PL" sz="1200" dirty="0">
                <a:latin typeface="+mj-lt"/>
              </a:rPr>
              <a:t>się prawami </a:t>
            </a:r>
            <a:r>
              <a:rPr lang="pl-PL" sz="1200" dirty="0" smtClean="0">
                <a:latin typeface="+mj-lt"/>
              </a:rPr>
              <a:t>zwierząt.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Współpraca w ramach Street </a:t>
            </a:r>
            <a:r>
              <a:rPr lang="pl-PL" sz="1200" dirty="0" smtClean="0">
                <a:latin typeface="+mj-lt"/>
              </a:rPr>
              <a:t>Law.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Utworzenie punktu zamiejscowego w </a:t>
            </a:r>
            <a:r>
              <a:rPr lang="pl-PL" sz="1200" dirty="0" smtClean="0">
                <a:latin typeface="+mj-lt"/>
              </a:rPr>
              <a:t>Chorzowie.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Studencka Poradnia Prawna – Koło Naukowe w Katowicach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076825" y="2422525"/>
          <a:ext cx="35480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812360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7164288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900113" y="61658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smtClean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732588" y="27813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150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52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6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43213" y="2852738"/>
            <a:ext cx="54006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 </a:t>
            </a:r>
            <a:r>
              <a:rPr lang="pl-PL" sz="1200" dirty="0">
                <a:latin typeface="+mj-lt"/>
              </a:rPr>
              <a:t>Przedłużenie porozumienia z Aresztem </a:t>
            </a:r>
            <a:r>
              <a:rPr lang="pl-PL" sz="1200" dirty="0" smtClean="0">
                <a:latin typeface="+mj-lt"/>
              </a:rPr>
              <a:t>Śledczym.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Wygrana w konkursie na najlepszą symulację </a:t>
            </a:r>
            <a:r>
              <a:rPr lang="pl-PL" sz="1200" dirty="0" smtClean="0">
                <a:latin typeface="+mj-lt"/>
              </a:rPr>
              <a:t>sądową.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Organizacja konferencji „Współczesne problemy prawa pracy – kryteria </a:t>
            </a:r>
            <a:r>
              <a:rPr lang="pl-PL" sz="1200" dirty="0" smtClean="0">
                <a:latin typeface="+mj-lt"/>
              </a:rPr>
              <a:t/>
            </a:r>
            <a:br>
              <a:rPr lang="pl-PL" sz="1200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  zróżnicowania </a:t>
            </a:r>
            <a:r>
              <a:rPr lang="pl-PL" sz="1200" dirty="0">
                <a:latin typeface="+mj-lt"/>
              </a:rPr>
              <a:t>pracowników</a:t>
            </a:r>
            <a:r>
              <a:rPr lang="pl-PL" sz="1200" dirty="0" smtClean="0">
                <a:latin typeface="+mj-lt"/>
              </a:rPr>
              <a:t>”.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Rozpoczęcie współpracy z Krakowską Telewizją Internetową, w sprawie emitowania programu o tytule roboczym „Student radzi…”, w którym to będziemy odpowiadać na problemy prawne jakie najczęściej pojawiają się w naszej poradni. Pierwszy odcinek zaplanowany jest na drugą połowę października i ma dotyczyć zachowku. 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400" smtClean="0"/>
              <a:t>Studencka Poradnia Prawna Krakowskiej Akademii im. Andrzeja Frycza-Modrzewskiego </a:t>
            </a:r>
            <a:br>
              <a:rPr lang="pl-PL" sz="2400" smtClean="0"/>
            </a:br>
            <a:r>
              <a:rPr lang="pl-PL" sz="2400" smtClean="0"/>
              <a:t>w latach 2009-2013</a:t>
            </a:r>
            <a:endParaRPr lang="pl-PL" sz="200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229225" y="2422525"/>
          <a:ext cx="33956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7993063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7452320" y="414908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900113" y="61658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2009-2013</a:t>
            </a: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2009-2013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48880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Białymstoku (</a:t>
            </a:r>
            <a:r>
              <a:rPr lang="pl-PL" sz="1300" b="1" dirty="0" err="1" smtClean="0"/>
              <a:t>UwB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Uniwersytecka Poradnia Prawna w </a:t>
            </a:r>
            <a:r>
              <a:rPr lang="pl-PL" sz="1300" b="1" dirty="0" smtClean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Porad Prawnych w </a:t>
            </a:r>
            <a:r>
              <a:rPr lang="pl-PL" sz="1300" b="1" dirty="0" smtClean="0"/>
              <a:t>Gdyni (Szkoła Wyższa Prawa i Dyplomacji)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Studencka Poradnia Prawna w </a:t>
            </a:r>
            <a:r>
              <a:rPr lang="pl-PL" sz="1300" b="1" dirty="0" smtClean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 Punkt Informacji Prawnej „Klinika Prawa” w </a:t>
            </a:r>
            <a:r>
              <a:rPr lang="pl-PL" sz="1300" b="1" dirty="0" smtClean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Studencka Poradnia Prawna w </a:t>
            </a:r>
            <a:r>
              <a:rPr lang="pl-PL" sz="1300" b="1" dirty="0" smtClean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Uniwersytecka Poradnia Prawna w </a:t>
            </a:r>
            <a:r>
              <a:rPr lang="pl-PL" sz="1300" b="1" dirty="0" smtClean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Rzeszowie (</a:t>
            </a:r>
            <a:r>
              <a:rPr lang="pl-PL" sz="1300" b="1" dirty="0" err="1" smtClean="0"/>
              <a:t>URz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Koło Naukowe Studencka Poradnia Prawa w </a:t>
            </a:r>
            <a:r>
              <a:rPr lang="pl-PL" sz="1300" b="1" dirty="0" smtClean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Centrum Edukacji Prawnej – „Studencka Poradnia Prawna” w </a:t>
            </a:r>
            <a:r>
              <a:rPr lang="pl-PL" sz="1300" b="1" dirty="0" smtClean="0"/>
              <a:t>Szczecinie (</a:t>
            </a:r>
            <a:r>
              <a:rPr lang="pl-PL" sz="1300" b="1" dirty="0" err="1" smtClean="0"/>
              <a:t>USz</a:t>
            </a:r>
            <a:r>
              <a:rPr lang="pl-PL" sz="1300" b="1" dirty="0" smtClean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 </a:t>
            </a:r>
            <a:r>
              <a:rPr lang="pl-PL" sz="1300" b="1" dirty="0" smtClean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Fundacja </a:t>
            </a:r>
            <a:r>
              <a:rPr lang="pl-PL" sz="1300" dirty="0" err="1" smtClean="0"/>
              <a:t>Academia</a:t>
            </a:r>
            <a:r>
              <a:rPr lang="pl-PL" sz="1300" dirty="0" smtClean="0"/>
              <a:t> </a:t>
            </a:r>
            <a:r>
              <a:rPr lang="pl-PL" sz="1300" dirty="0" err="1" smtClean="0"/>
              <a:t>Iuris</a:t>
            </a:r>
            <a:r>
              <a:rPr lang="pl-PL" sz="1300" dirty="0" smtClean="0"/>
              <a:t> w </a:t>
            </a:r>
            <a:r>
              <a:rPr lang="pl-PL" sz="1300" b="1" dirty="0" smtClean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Klinika Prawna, Studencki Ośrodek Pomocy Prawnej w </a:t>
            </a:r>
            <a:r>
              <a:rPr lang="pl-PL" sz="1300" b="1" dirty="0" smtClean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Studencka Poradnia Prawna w </a:t>
            </a:r>
            <a:r>
              <a:rPr lang="pl-PL" sz="1300" b="1" dirty="0" smtClean="0"/>
              <a:t>Warszawie (</a:t>
            </a:r>
            <a:r>
              <a:rPr lang="pl-PL" sz="1300" b="1" dirty="0" err="1" smtClean="0"/>
              <a:t>WSHiP</a:t>
            </a:r>
            <a:r>
              <a:rPr lang="pl-PL" sz="1300" b="1" dirty="0" smtClean="0"/>
              <a:t> im. R.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Studenckie Biuro Porad Prawnych w </a:t>
            </a:r>
            <a:r>
              <a:rPr lang="pl-PL" sz="1300" b="1" dirty="0" smtClean="0"/>
              <a:t>Warszawie (</a:t>
            </a:r>
            <a:r>
              <a:rPr lang="pl-PL" sz="1300" b="1" dirty="0" err="1" smtClean="0"/>
              <a:t>WSZiP</a:t>
            </a:r>
            <a:r>
              <a:rPr lang="pl-PL" sz="1300" b="1" dirty="0" smtClean="0"/>
              <a:t> im. H. Chodkowskiej)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 smtClean="0"/>
              <a:t>Uniwersytecka Poradnia Prawna we </a:t>
            </a:r>
            <a:r>
              <a:rPr lang="pl-PL" sz="1300" b="1" dirty="0" smtClean="0"/>
              <a:t>Wrocławiu (</a:t>
            </a:r>
            <a:r>
              <a:rPr lang="pl-PL" sz="1300" b="1" dirty="0" err="1" smtClean="0"/>
              <a:t>UWr</a:t>
            </a:r>
            <a:r>
              <a:rPr lang="pl-PL" sz="1300" b="1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779838" y="2565400"/>
            <a:ext cx="56165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Wizyta w Poradni delegacji z Czech.</a:t>
            </a:r>
            <a:endParaRPr lang="en-US" sz="1200" dirty="0">
              <a:latin typeface="+mj-lt"/>
            </a:endParaRPr>
          </a:p>
          <a:p>
            <a:pPr>
              <a:defRPr/>
            </a:pPr>
            <a:r>
              <a:rPr lang="pl-PL" sz="1200" dirty="0">
                <a:latin typeface="+mj-lt"/>
              </a:rPr>
              <a:t> 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Wizyta w Poradni delegacji z Albanii.</a:t>
            </a:r>
            <a:endParaRPr lang="en-US" sz="1200" dirty="0">
              <a:latin typeface="+mj-lt"/>
            </a:endParaRPr>
          </a:p>
          <a:p>
            <a:pPr>
              <a:defRPr/>
            </a:pPr>
            <a:r>
              <a:rPr lang="pl-PL" sz="1200" dirty="0">
                <a:latin typeface="+mj-lt"/>
              </a:rPr>
              <a:t> 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Wskazanie kandydatów na kuratorów w 48 sprawach.</a:t>
            </a:r>
            <a:endParaRPr lang="en-US" sz="1200" dirty="0">
              <a:latin typeface="+mj-lt"/>
            </a:endParaRPr>
          </a:p>
          <a:p>
            <a:pPr>
              <a:defRPr/>
            </a:pPr>
            <a:r>
              <a:rPr lang="pl-PL" sz="1200" dirty="0">
                <a:latin typeface="+mj-lt"/>
              </a:rPr>
              <a:t> </a:t>
            </a:r>
            <a:endParaRPr lang="en-US" sz="1200" dirty="0">
              <a:latin typeface="+mj-lt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727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44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Krakowie</a:t>
            </a:r>
            <a:r>
              <a:rPr lang="pl-PL" sz="3200" smtClean="0"/>
              <a:t> 2003-2013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7524328" y="2492896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380312" y="465313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971550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292725" y="58054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  <p:graphicFrame>
        <p:nvGraphicFramePr>
          <p:cNvPr id="9" name="Wykres 9"/>
          <p:cNvGraphicFramePr>
            <a:graphicFrameLocks/>
          </p:cNvGraphicFramePr>
          <p:nvPr/>
        </p:nvGraphicFramePr>
        <p:xfrm>
          <a:off x="806450" y="2400300"/>
          <a:ext cx="3570288" cy="33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745038" y="2451100"/>
          <a:ext cx="3879850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75463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248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114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Lublinie (KUL)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280025" y="2473325"/>
          <a:ext cx="34178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6660232" y="306896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452320" y="429309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827088" y="56642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64163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71513" y="255905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Studencka Poradnia Prawna w Lublinie (UMCS)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198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32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7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492500" y="2420938"/>
            <a:ext cx="489585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  <a:endParaRPr lang="pl-PL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 Pozyskanie dodatkowego pomieszczenia do spotkań z klientami (Uniwersytecka Studencka Poradnia Prawna została przeniesiona na Wydział Prawa i Administracji). 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Przygotowanie </a:t>
            </a:r>
            <a:r>
              <a:rPr lang="pl-PL" sz="1200" dirty="0">
                <a:latin typeface="+mj-lt"/>
              </a:rPr>
              <a:t>przez studentów Poradni dla lubelskich licealistów prezentacji na temat praw i obowiązków po ukończeniu osiemnastego roku życia pt. „18-tka i co dalej?” 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Podpisanie </a:t>
            </a:r>
            <a:r>
              <a:rPr lang="pl-PL" sz="1200" dirty="0">
                <a:latin typeface="+mj-lt"/>
              </a:rPr>
              <a:t>porozumienia pomiędzy Kołem Naukowym Europejskiego Stowarzyszenia Studentów Prawa ELSA </a:t>
            </a:r>
            <a:r>
              <a:rPr lang="pl-PL" sz="1200" dirty="0" smtClean="0">
                <a:latin typeface="+mj-lt"/>
              </a:rPr>
              <a:t>Lublin </a:t>
            </a:r>
            <a:r>
              <a:rPr lang="pl-PL" sz="1200" dirty="0">
                <a:latin typeface="+mj-lt"/>
              </a:rPr>
              <a:t>a Uniwersytecką Studencką Poradnia Prawną na </a:t>
            </a:r>
            <a:r>
              <a:rPr lang="pl-PL" sz="1200" dirty="0" err="1">
                <a:latin typeface="+mj-lt"/>
              </a:rPr>
              <a:t>WPiA</a:t>
            </a:r>
            <a:r>
              <a:rPr lang="pl-PL" sz="1200" dirty="0">
                <a:latin typeface="+mj-lt"/>
              </a:rPr>
              <a:t> UMCS o współpracy przy realizacji projektu Street </a:t>
            </a:r>
            <a:r>
              <a:rPr lang="pl-PL" sz="1200" dirty="0" smtClean="0">
                <a:latin typeface="+mj-lt"/>
              </a:rPr>
              <a:t>Law.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Finalizowanie </a:t>
            </a:r>
            <a:r>
              <a:rPr lang="pl-PL" sz="1200" dirty="0">
                <a:latin typeface="+mj-lt"/>
              </a:rPr>
              <a:t>prac nad utworzeniem nowej Sekcji Mediacji i Negocjacji. 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Studencka Poradnia Prawna w Lublinie (UMCS)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481387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622800" y="2473325"/>
          <a:ext cx="35702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596336" y="26369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6804248" y="393305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900113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219700" y="58769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456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84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11</a:t>
            </a: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3131840" y="2492896"/>
            <a:ext cx="54721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dirty="0">
              <a:latin typeface="Arial" charset="0"/>
            </a:endParaRPr>
          </a:p>
          <a:p>
            <a:pPr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Przedstawiciele </a:t>
            </a:r>
            <a:r>
              <a:rPr lang="pl-PL" sz="1200" dirty="0">
                <a:latin typeface="+mj-lt"/>
              </a:rPr>
              <a:t>Kliniki Prawa uczestniczyli w międzynarodowej konferencji </a:t>
            </a:r>
            <a:r>
              <a:rPr lang="pl-PL" sz="1200" b="1" dirty="0">
                <a:latin typeface="+mj-lt"/>
              </a:rPr>
              <a:t> </a:t>
            </a:r>
            <a:r>
              <a:rPr lang="pl-PL" sz="1200" dirty="0">
                <a:latin typeface="+mj-lt"/>
              </a:rPr>
              <a:t>„</a:t>
            </a:r>
            <a:r>
              <a:rPr lang="pl-PL" sz="1200" dirty="0" err="1">
                <a:latin typeface="+mj-lt"/>
              </a:rPr>
              <a:t>Complex</a:t>
            </a:r>
            <a:r>
              <a:rPr lang="pl-PL" sz="1200" dirty="0">
                <a:latin typeface="+mj-lt"/>
              </a:rPr>
              <a:t> Law </a:t>
            </a:r>
            <a:r>
              <a:rPr lang="pl-PL" sz="1200" dirty="0" err="1">
                <a:latin typeface="+mj-lt"/>
              </a:rPr>
              <a:t>Teaching</a:t>
            </a:r>
            <a:r>
              <a:rPr lang="pl-PL" sz="1200" dirty="0">
                <a:latin typeface="+mj-lt"/>
              </a:rPr>
              <a:t>: </a:t>
            </a:r>
            <a:r>
              <a:rPr lang="pl-PL" sz="1200" dirty="0" err="1">
                <a:latin typeface="+mj-lt"/>
              </a:rPr>
              <a:t>Knowledge</a:t>
            </a:r>
            <a:r>
              <a:rPr lang="pl-PL" sz="1200" dirty="0">
                <a:latin typeface="+mj-lt"/>
              </a:rPr>
              <a:t>, </a:t>
            </a:r>
            <a:r>
              <a:rPr lang="pl-PL" sz="1200" dirty="0" err="1">
                <a:latin typeface="+mj-lt"/>
              </a:rPr>
              <a:t>Skills</a:t>
            </a:r>
            <a:r>
              <a:rPr lang="pl-PL" sz="1200" dirty="0">
                <a:latin typeface="+mj-lt"/>
              </a:rPr>
              <a:t> and </a:t>
            </a:r>
            <a:r>
              <a:rPr lang="pl-PL" sz="1200" dirty="0" err="1">
                <a:latin typeface="+mj-lt"/>
              </a:rPr>
              <a:t>Values</a:t>
            </a:r>
            <a:r>
              <a:rPr lang="pl-PL" sz="1200" dirty="0">
                <a:latin typeface="+mj-lt"/>
              </a:rPr>
              <a:t>” w Ołomuńcu. </a:t>
            </a:r>
          </a:p>
          <a:p>
            <a:pPr defTabSz="912813"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 Wi</a:t>
            </a:r>
            <a:r>
              <a:rPr lang="pl-PL" sz="1200" dirty="0" smtClean="0">
                <a:latin typeface="+mj-lt"/>
              </a:rPr>
              <a:t>zyta </a:t>
            </a:r>
            <a:r>
              <a:rPr lang="pl-PL" sz="1200" dirty="0">
                <a:latin typeface="+mj-lt"/>
              </a:rPr>
              <a:t>studyjna przedstawicieli studenckiej poradni prawnej z Czech.</a:t>
            </a:r>
          </a:p>
          <a:p>
            <a:pPr defTabSz="912813"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 Rozpoczęcie </a:t>
            </a:r>
            <a:r>
              <a:rPr lang="pl-PL" sz="1200" dirty="0">
                <a:latin typeface="+mj-lt"/>
              </a:rPr>
              <a:t>funkcjonowania punktu zamiejscowego Kliniki Prawa w Radomsku. </a:t>
            </a:r>
          </a:p>
          <a:p>
            <a:pPr defTabSz="912813">
              <a:buFontTx/>
              <a:buChar char="•"/>
              <a:defRPr/>
            </a:pPr>
            <a:r>
              <a:rPr lang="pl-PL" sz="1200" dirty="0">
                <a:latin typeface="+mj-lt"/>
              </a:rPr>
              <a:t> Organizacja debaty</a:t>
            </a:r>
            <a:r>
              <a:rPr lang="pl-PL" sz="1200" b="1" dirty="0">
                <a:latin typeface="+mj-lt"/>
              </a:rPr>
              <a:t> </a:t>
            </a:r>
            <a:r>
              <a:rPr lang="pl-PL" sz="1200" dirty="0">
                <a:latin typeface="+mj-lt"/>
              </a:rPr>
              <a:t>"Aplikacja - ale po co? - od studenta po sędziego, radcę, adwokata, rejenta". Udział w dyskusji wzięli Sędzia Anna Maria Wesołowska, praktycy wykonujący zawody: notariusza, radcy prawnego, adwokata, aplikanci. Organizatorem spotkania była Klinika Prawa wraz ze Studenckim Kołem Naukowym Młodych </a:t>
            </a:r>
            <a:r>
              <a:rPr lang="pl-PL" sz="1200" dirty="0" smtClean="0">
                <a:latin typeface="+mj-lt"/>
              </a:rPr>
              <a:t>Prawników.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3369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292080" y="2420888"/>
          <a:ext cx="3344863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372200" y="278092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7524328" y="4005064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827088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>
                <a:cs typeface="Times New Roman" pitchFamily="18" charset="0"/>
              </a:rPr>
              <a:t>Studencka Poradnia Prawna</a:t>
            </a:r>
            <a:r>
              <a:rPr lang="pl-PL" smtClean="0"/>
              <a:t> </a:t>
            </a:r>
            <a:br>
              <a:rPr lang="pl-PL" smtClean="0"/>
            </a:br>
            <a:r>
              <a:rPr lang="pl-PL" smtClean="0">
                <a:cs typeface="Times New Roman" pitchFamily="18" charset="0"/>
              </a:rPr>
              <a:t>w Olsztynie (UW-M)</a:t>
            </a:r>
            <a:endParaRPr lang="pl-PL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7546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219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90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874713" y="2633663"/>
          <a:ext cx="35020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910138" y="2400300"/>
          <a:ext cx="334645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67625" y="42211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Studencka Poradnia Prawna </a:t>
            </a:r>
            <a:br>
              <a:rPr lang="pl-PL" smtClean="0"/>
            </a:br>
            <a:r>
              <a:rPr lang="pl-PL" smtClean="0"/>
              <a:t>w Olsztynie (UW-M) 2004-2013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042988" y="5876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2004-2013</a:t>
            </a: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2004-2013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Rok akademicki 2012/2013 działalności poradni w liczbach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848600" cy="41910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dirty="0" smtClean="0"/>
              <a:t>11 127 </a:t>
            </a:r>
            <a:r>
              <a:rPr lang="pl-PL" sz="2000" dirty="0" smtClean="0"/>
              <a:t>– tyle spraw przyjęły poradnie w okresie </a:t>
            </a:r>
            <a:br>
              <a:rPr lang="pl-PL" sz="2000" dirty="0" smtClean="0"/>
            </a:br>
            <a:r>
              <a:rPr lang="pl-PL" sz="2000" dirty="0" smtClean="0"/>
              <a:t>od października 2012 do czerwca 2013;</a:t>
            </a:r>
            <a:endParaRPr lang="pl-PL" sz="2000" b="1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najwięcej – </a:t>
            </a:r>
            <a:r>
              <a:rPr lang="pl-PL" sz="2000" b="1" dirty="0" smtClean="0"/>
              <a:t>3102 </a:t>
            </a:r>
            <a:r>
              <a:rPr lang="pl-PL" sz="2000" dirty="0" smtClean="0"/>
              <a:t>spraw przyjęła Fundacja </a:t>
            </a:r>
            <a:r>
              <a:rPr lang="pl-PL" sz="2000" dirty="0" err="1" smtClean="0"/>
              <a:t>Academia</a:t>
            </a:r>
            <a:r>
              <a:rPr lang="pl-PL" sz="2000" dirty="0" smtClean="0"/>
              <a:t> </a:t>
            </a:r>
            <a:r>
              <a:rPr lang="pl-PL" sz="2000" dirty="0" err="1" smtClean="0"/>
              <a:t>Iuris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najmniej – </a:t>
            </a:r>
            <a:r>
              <a:rPr lang="pl-PL" sz="2000" b="1" dirty="0" smtClean="0"/>
              <a:t>6 </a:t>
            </a:r>
            <a:r>
              <a:rPr lang="pl-PL" sz="2000" dirty="0" smtClean="0"/>
              <a:t>Studencka Klinika Porad Prawnych, Szkoła Wyższa Prawa i Dyplomacji w Gdyni;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najczęściej – w ok. 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</a:rPr>
              <a:t>29 proc. </a:t>
            </a:r>
            <a:r>
              <a:rPr lang="pl-PL" sz="2000" dirty="0" smtClean="0"/>
              <a:t>przypadków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</a:rPr>
              <a:t>3241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sprawy) </a:t>
            </a:r>
            <a:r>
              <a:rPr lang="pl-PL" sz="2000" dirty="0" smtClean="0"/>
              <a:t>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w poradniach działało </a:t>
            </a:r>
            <a:r>
              <a:rPr lang="pl-PL" sz="2000" b="1" dirty="0" smtClean="0"/>
              <a:t>1965 </a:t>
            </a:r>
            <a:r>
              <a:rPr lang="pl-PL" sz="2000" dirty="0" smtClean="0"/>
              <a:t>studentów i </a:t>
            </a:r>
            <a:r>
              <a:rPr lang="pl-PL" sz="2000" b="1" dirty="0" smtClean="0"/>
              <a:t>253 </a:t>
            </a:r>
            <a:r>
              <a:rPr lang="pl-PL" sz="2000" dirty="0" smtClean="0"/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jeden opiekun miał pieczę przeciętnie nad </a:t>
            </a:r>
            <a:r>
              <a:rPr lang="pl-PL" sz="2000" b="1" dirty="0" smtClean="0"/>
              <a:t>8 </a:t>
            </a:r>
            <a:r>
              <a:rPr lang="pl-PL" sz="2000" dirty="0" smtClean="0"/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 jednego studenta przypadało średnio </a:t>
            </a:r>
            <a:r>
              <a:rPr lang="pl-PL" sz="2000" b="1" dirty="0" smtClean="0"/>
              <a:t>6 </a:t>
            </a:r>
            <a:r>
              <a:rPr lang="pl-PL" sz="2000" dirty="0" smtClean="0"/>
              <a:t>spraw.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41400" y="24003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Studencka Poradnia Społeczno-Prawna „Bona Fides”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804025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428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111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5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276600" y="2420938"/>
            <a:ext cx="40338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 Udzielanie porad prawnych w ramach Tygodnia Pomocy Ofiarom </a:t>
            </a:r>
            <a:r>
              <a:rPr lang="pl-PL" sz="1200" dirty="0" smtClean="0">
                <a:latin typeface="+mj-lt"/>
              </a:rPr>
              <a:t>Przestępstw.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 Współpraca z Miejskim Ośrodkiem Pomocy </a:t>
            </a:r>
            <a:r>
              <a:rPr lang="pl-PL" sz="1200" dirty="0" smtClean="0">
                <a:latin typeface="+mj-lt"/>
              </a:rPr>
              <a:t>Rodzinie.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 Podpisanie porozumienia z Biurem Poselskim Janiny Okrągły, w ramach którego podjęta została współpraca polegająca na świadczeniu bezpłatnej pomocy prawnej przez studentów </a:t>
            </a:r>
            <a:r>
              <a:rPr lang="pl-PL" sz="1200" dirty="0" err="1">
                <a:latin typeface="+mj-lt"/>
              </a:rPr>
              <a:t>WPiA</a:t>
            </a:r>
            <a:r>
              <a:rPr lang="pl-PL" sz="1200" dirty="0">
                <a:latin typeface="+mj-lt"/>
              </a:rPr>
              <a:t> UO osobom skierowanym przez Biuro.</a:t>
            </a: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 Promocja Kliniki Prawa w mediach (Gazeta Wyborcza, Radio RMF </a:t>
            </a:r>
            <a:r>
              <a:rPr lang="pl-PL" sz="1200" dirty="0" err="1">
                <a:latin typeface="+mj-lt"/>
              </a:rPr>
              <a:t>Maxx</a:t>
            </a:r>
            <a:r>
              <a:rPr lang="pl-PL" sz="1200" dirty="0">
                <a:latin typeface="+mj-lt"/>
              </a:rPr>
              <a:t>, portal www.24opole.pl</a:t>
            </a:r>
            <a:r>
              <a:rPr lang="pl-PL" sz="1200" dirty="0" smtClean="0">
                <a:latin typeface="+mj-lt"/>
              </a:rPr>
              <a:t>).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1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smtClean="0"/>
              <a:t>Studencka Poradnia Społeczno-Prawna „Bona Fides” w Opolu</a:t>
            </a:r>
            <a:r>
              <a:rPr lang="pl-PL" sz="28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292475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791075" y="2473325"/>
          <a:ext cx="319087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702027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740352" y="45091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827088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27763" y="29241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468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49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Studencka Uniwersytecka Poradnia Prawna w Poznaniu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409950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127625" y="2473325"/>
          <a:ext cx="3281363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5796136" y="278092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7308304" y="407707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827088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219700" y="58054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3600" y="2471738"/>
          <a:ext cx="82296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Rzeszowie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732588" y="22764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266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133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10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2339975" y="2492375"/>
            <a:ext cx="5184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Organizacja </a:t>
            </a:r>
            <a:r>
              <a:rPr lang="pl-PL" sz="1200" dirty="0">
                <a:latin typeface="+mj-lt"/>
              </a:rPr>
              <a:t>cyku szkoleń z pisania pism procesowych z różnych dziedzinach prawa (m.in. postępowania administracyjnego, postępowania karnego, odpowiedzialności za wypadki komunikacyjne, sporządzania pozwów na formularzach i wezwań do zapłaty, postępowania wobec dłużników alimentacyjnych</a:t>
            </a:r>
            <a:r>
              <a:rPr lang="pl-PL" sz="1200" dirty="0" smtClean="0">
                <a:latin typeface="+mj-lt"/>
              </a:rPr>
              <a:t>).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Przygotowanie </a:t>
            </a:r>
            <a:r>
              <a:rPr lang="pl-PL" sz="1200" dirty="0">
                <a:latin typeface="+mj-lt"/>
              </a:rPr>
              <a:t>przez Telewizję Miejską w Rzeszowie reportażu na temat działalności Uniwersyteckiej Poradni Prawnej (emisja – 7.05.2013 r</a:t>
            </a:r>
            <a:r>
              <a:rPr lang="pl-PL" sz="1200" dirty="0" smtClean="0">
                <a:latin typeface="+mj-lt"/>
              </a:rPr>
              <a:t>.).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Podpisanie </a:t>
            </a:r>
            <a:r>
              <a:rPr lang="pl-PL" sz="1200" dirty="0">
                <a:latin typeface="+mj-lt"/>
              </a:rPr>
              <a:t>porozumienia o współpracy z Fundacją Generator </a:t>
            </a:r>
            <a:r>
              <a:rPr lang="pl-PL" sz="1200" dirty="0" smtClean="0">
                <a:latin typeface="+mj-lt"/>
              </a:rPr>
              <a:t>Inspiracji.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Rzeszowie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796136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7524328" y="407707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971550" y="58054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148263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Koło Naukowe Studencka Poradnia Prawa w Słubicach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117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27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708400" y="2924175"/>
            <a:ext cx="41052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Arial" charset="0"/>
              </a:rPr>
              <a:t> </a:t>
            </a:r>
            <a:r>
              <a:rPr lang="pl-PL" sz="1200" dirty="0">
                <a:latin typeface="+mj-lt"/>
              </a:rPr>
              <a:t>Udzielanie porad prawnych w ramach Tygodnia Pomocy Ofiarą </a:t>
            </a:r>
            <a:r>
              <a:rPr lang="pl-PL" sz="1200" dirty="0" smtClean="0">
                <a:latin typeface="+mj-lt"/>
              </a:rPr>
              <a:t>Przestępstw.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Współpraca z Miejskim Centrum Organizacji Pozarządowych, zawarcie porozumienia dotyczącego udzielania porad prawnych z zakresu prawa </a:t>
            </a:r>
            <a:r>
              <a:rPr lang="pl-PL" sz="1200" dirty="0" smtClean="0">
                <a:latin typeface="+mj-lt"/>
              </a:rPr>
              <a:t>rodzinnego.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Współpraca z Miejskim Ośrodkiem Pomocy </a:t>
            </a:r>
            <a:r>
              <a:rPr lang="pl-PL" sz="1200" dirty="0" smtClean="0">
                <a:latin typeface="+mj-lt"/>
              </a:rPr>
              <a:t>Rodzinie.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Nagrodzenie Noblem  SPSP Bona </a:t>
            </a:r>
            <a:r>
              <a:rPr lang="pl-PL" sz="1200" dirty="0" err="1">
                <a:latin typeface="+mj-lt"/>
              </a:rPr>
              <a:t>Fides</a:t>
            </a:r>
            <a:r>
              <a:rPr lang="pl-PL" sz="1200" dirty="0">
                <a:latin typeface="+mj-lt"/>
              </a:rPr>
              <a:t> za rozwój ruchu klinicznego oraz najlepszego koła działającego na Uniwersytecie </a:t>
            </a:r>
            <a:r>
              <a:rPr lang="pl-PL" sz="1200" dirty="0" smtClean="0">
                <a:latin typeface="+mj-lt"/>
              </a:rPr>
              <a:t>Opolskim.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Koło Naukowe Studencka Poradnia Prawa w Słubicach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054600" y="2473325"/>
          <a:ext cx="3354388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308304" y="26369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971550" y="58054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smtClean="0"/>
              <a:t>Centrum Edukacji Prawnej – „Studencka Poradnia Prawna” 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255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47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smtClean="0"/>
              <a:t>Centrum Edukacji Prawnej – „Studencka Poradnia Prawna” w Szczecinie</a:t>
            </a:r>
            <a:r>
              <a:rPr lang="pl-PL" sz="28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6300" y="2687638"/>
          <a:ext cx="3063875" cy="30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740352" y="285293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6372200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900113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W porównaniu z poprzednim rokiem akademickim…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852738"/>
            <a:ext cx="8208912" cy="3082925"/>
          </a:xfrm>
          <a:noFill/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liczba spraw</a:t>
            </a:r>
            <a:r>
              <a:rPr lang="pl-PL" sz="2400" dirty="0" smtClean="0"/>
              <a:t> spadła o 17 proc.,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spadek liczby spraw dotyczył </a:t>
            </a:r>
            <a:r>
              <a:rPr lang="pl-PL" sz="2400" dirty="0" smtClean="0"/>
              <a:t>przede wszystkim porad z zakresu prawa cywilnego – spadek o ok. 25 proc</a:t>
            </a:r>
            <a:r>
              <a:rPr lang="pl-PL" sz="2400" dirty="0" smtClean="0"/>
              <a:t>.,</a:t>
            </a:r>
            <a:endParaRPr lang="pl-PL" sz="2400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</a:t>
            </a:r>
            <a:r>
              <a:rPr lang="pl-PL" sz="2400" b="1" dirty="0" smtClean="0"/>
              <a:t>liczba studentów </a:t>
            </a:r>
            <a:r>
              <a:rPr lang="pl-PL" sz="2400" dirty="0" smtClean="0"/>
              <a:t>wzrosła o 6 proc.,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… liczebność </a:t>
            </a:r>
            <a:r>
              <a:rPr lang="pl-PL" sz="2400" b="1" dirty="0" smtClean="0"/>
              <a:t>personelu naukowego</a:t>
            </a:r>
            <a:r>
              <a:rPr lang="pl-PL" sz="2400" dirty="0" smtClean="0"/>
              <a:t> wzrosła o 7,6 proc.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Toruniu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87546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234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48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11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2843213" y="2420938"/>
            <a:ext cx="4321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 Rosnąca </a:t>
            </a:r>
            <a:r>
              <a:rPr lang="pl-PL" sz="1200" dirty="0">
                <a:latin typeface="+mj-lt"/>
              </a:rPr>
              <a:t>liczba </a:t>
            </a:r>
            <a:r>
              <a:rPr lang="pl-PL" sz="1200" dirty="0" smtClean="0">
                <a:latin typeface="+mj-lt"/>
              </a:rPr>
              <a:t>klientów.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Wzrost </a:t>
            </a:r>
            <a:r>
              <a:rPr lang="pl-PL" sz="1200" dirty="0">
                <a:latin typeface="+mj-lt"/>
              </a:rPr>
              <a:t>zaufania objawiający się tym, że ci sami klienci nierzadko zwracają się o pomoc </a:t>
            </a:r>
            <a:r>
              <a:rPr lang="pl-PL" sz="1200" dirty="0" smtClean="0">
                <a:latin typeface="+mj-lt"/>
              </a:rPr>
              <a:t>kilkakrotnie.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Wzrost </a:t>
            </a:r>
            <a:r>
              <a:rPr lang="pl-PL" sz="1200" dirty="0">
                <a:latin typeface="+mj-lt"/>
              </a:rPr>
              <a:t>zainteresowania działalnością Poradni ze strony klientów oraz </a:t>
            </a:r>
            <a:r>
              <a:rPr lang="pl-PL" sz="1200" dirty="0" smtClean="0">
                <a:latin typeface="+mj-lt"/>
              </a:rPr>
              <a:t>studentów.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Większa </a:t>
            </a:r>
            <a:r>
              <a:rPr lang="pl-PL" sz="1200" dirty="0">
                <a:latin typeface="+mj-lt"/>
              </a:rPr>
              <a:t>różnorodność przyjmowanych </a:t>
            </a:r>
            <a:r>
              <a:rPr lang="pl-PL" sz="1200" dirty="0" smtClean="0">
                <a:latin typeface="+mj-lt"/>
              </a:rPr>
              <a:t>spraw.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S</a:t>
            </a:r>
            <a:r>
              <a:rPr lang="pl-PL" sz="1200" dirty="0" smtClean="0">
                <a:latin typeface="+mj-lt"/>
              </a:rPr>
              <a:t>ilnie </a:t>
            </a:r>
            <a:r>
              <a:rPr lang="pl-PL" sz="1200" dirty="0">
                <a:latin typeface="+mj-lt"/>
              </a:rPr>
              <a:t>zmotywowany zespół członków chętnych do podejmowania różnych zadań.</a:t>
            </a:r>
            <a:endParaRPr lang="en-US" sz="1200" dirty="0">
              <a:latin typeface="+mj-lt"/>
            </a:endParaRPr>
          </a:p>
          <a:p>
            <a:pPr defTabSz="912813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Toruniu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28612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292080" y="2420888"/>
          <a:ext cx="3057525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666023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6516216" y="393305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827088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219700" y="58769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7413" y="2552700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Klinika Prawa </a:t>
            </a:r>
            <a:br>
              <a:rPr lang="pl-PL" smtClean="0"/>
            </a:br>
            <a:r>
              <a:rPr lang="pl-PL" smtClean="0"/>
              <a:t>(EWSPiA w Warszawie)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411412" y="2781300"/>
            <a:ext cx="590500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 brak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danych za 2012/13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brak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danych za 2012/13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brak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danych za 2012/13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874713" y="2633663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292725" y="2492375"/>
          <a:ext cx="2701925" cy="28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452320" y="2996952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7813675" y="44370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900113" y="58054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2007-2012</a:t>
            </a: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5364163" y="5661025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2007-2012</a:t>
            </a:r>
          </a:p>
        </p:txBody>
      </p:sp>
      <p:sp>
        <p:nvSpPr>
          <p:cNvPr id="59400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Klinika Prawa </a:t>
            </a:r>
            <a:br>
              <a:rPr lang="pl-PL" smtClean="0"/>
            </a:br>
            <a:r>
              <a:rPr lang="pl-PL" smtClean="0"/>
              <a:t>(EWSPiA w Warszawie) 2007-2012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Koło Naukowe „Studencka Poradnia Prawna” (UKSW w 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875463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262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171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51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073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280025" y="2473325"/>
          <a:ext cx="2701925" cy="28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6300192" y="3212976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7812088" y="422116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Koło Naukowe „Studencka Poradnia Prawna” (UKSW </a:t>
            </a:r>
            <a:r>
              <a:rPr lang="pl-PL" sz="2800" dirty="0" smtClean="0"/>
              <a:t>WPK w </a:t>
            </a:r>
            <a:r>
              <a:rPr lang="pl-PL" sz="2800" dirty="0" smtClean="0"/>
              <a:t>Warszawie) 2006-2013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82708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2006-2013</a:t>
            </a: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364163" y="56610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2006-2013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Klinika Prawna, Studencki Ośrodek Pomocy Prawnej w Warszawie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6732588" y="242093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1101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128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Klinika Prawna, Studencki Ośrodek Pomocy Prawnej w Warszawie</a:t>
            </a:r>
            <a:r>
              <a:rPr lang="pl-PL" sz="2800" smtClean="0"/>
              <a:t> 2003-2013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874713" y="2633663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280025" y="2473325"/>
          <a:ext cx="3122613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2160" y="2852936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668344" y="422108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827088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7413" y="2552700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Fundacja Academia Iuris </a:t>
            </a:r>
            <a:br>
              <a:rPr lang="pl-PL" smtClean="0"/>
            </a:br>
            <a:r>
              <a:rPr lang="pl-PL" smtClean="0"/>
              <a:t>w Warszawie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87546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3102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279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40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2700338" y="2852738"/>
            <a:ext cx="43211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 smtClean="0">
                <a:latin typeface="Arial (Nagłówki)"/>
              </a:rPr>
              <a:t> Nagrodzenie </a:t>
            </a:r>
            <a:r>
              <a:rPr lang="pl-PL" sz="1200" dirty="0">
                <a:latin typeface="Arial (Nagłówki)"/>
              </a:rPr>
              <a:t>Pani adw. Małgorzaty Zielińskiej tytułem P</a:t>
            </a:r>
            <a:r>
              <a:rPr lang="pl-PL" sz="1200" dirty="0">
                <a:latin typeface="+mj-lt"/>
              </a:rPr>
              <a:t>rawnik Pro Bono w X edycji konkursu organizowanego przez FUPP i Rzeczpospolitą.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Fundacja Academia Iuris </a:t>
            </a:r>
            <a:br>
              <a:rPr lang="pl-PL" smtClean="0"/>
            </a:br>
            <a:r>
              <a:rPr lang="pl-PL" smtClean="0"/>
              <a:t>w Warszawie</a:t>
            </a:r>
            <a:r>
              <a:rPr lang="pl-PL" sz="3200" smtClean="0"/>
              <a:t> 2003-2012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127625" y="2473325"/>
          <a:ext cx="3206750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6732240" y="350100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7668344" y="400506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827088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W porównaniu z poprzednimi latami…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11188" y="2565400"/>
          <a:ext cx="3776662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427538" y="2492375"/>
          <a:ext cx="4506912" cy="347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60134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219700" y="590391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724128" y="2924944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596336" y="407707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smtClean="0"/>
              <a:t>Studencka Poradnia Prawna Akademii </a:t>
            </a:r>
            <a:br>
              <a:rPr lang="pl-PL" sz="2800" smtClean="0"/>
            </a:br>
            <a:r>
              <a:rPr lang="pl-PL" sz="2800" smtClean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86600" y="1700213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117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48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995738" y="2708275"/>
            <a:ext cx="4321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 Nagranie reportażu o SPP dla </a:t>
            </a:r>
            <a:r>
              <a:rPr lang="pl-PL" sz="1200" dirty="0" err="1" smtClean="0">
                <a:latin typeface="+mj-lt"/>
              </a:rPr>
              <a:t>pożyteczni.pl</a:t>
            </a:r>
            <a:r>
              <a:rPr lang="pl-PL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Zorganizowanie II edycji konkursu na najlepszą opinię prawną wśród studentów prawa ALK, w tym opublikowanie relacji z I edycji w „Klinice”.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Przyjęcie dwóch grup gości z zagranicy w ramach wizyty studyjnej (Białoruś, Gruzja).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Udział sekcji karnej w konkursie na najlepszą symulację rozprawy karnej organizowanym przez SPP działającej przy Krakowskiej Akademii im. Frycza Modrzewskiego - zajęcie III miejsca.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508625" y="2492375"/>
          <a:ext cx="298450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7452320" y="350100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236296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smtClean="0"/>
              <a:t>Studencka Poradnia Prawna Akademii </a:t>
            </a:r>
            <a:br>
              <a:rPr lang="pl-PL" sz="2800" smtClean="0"/>
            </a:br>
            <a:r>
              <a:rPr lang="pl-PL" sz="2800" smtClean="0"/>
              <a:t>Leona Koźmińskiego w Warszawie 2004-2013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900113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2004-2013</a:t>
            </a: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19700" y="58769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39800" y="2543175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smtClean="0"/>
              <a:t>Studencka Poradnia Prawna </a:t>
            </a:r>
            <a:br>
              <a:rPr lang="pl-PL" sz="2900" smtClean="0"/>
            </a:br>
            <a:r>
              <a:rPr lang="pl-PL" sz="2900" smtClean="0"/>
              <a:t>Wyższej Szkoły Handlu i Prawa </a:t>
            </a:r>
            <a:br>
              <a:rPr lang="pl-PL" sz="2900" smtClean="0"/>
            </a:br>
            <a:r>
              <a:rPr lang="pl-PL" sz="2900" smtClean="0"/>
              <a:t>im. R.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03848" y="3356992"/>
            <a:ext cx="47513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pl-PL" sz="1200" dirty="0" err="1">
                <a:latin typeface="+mj-lt"/>
              </a:rPr>
              <a:t>Współorganizacja</a:t>
            </a:r>
            <a:r>
              <a:rPr lang="pl-PL" sz="1200" dirty="0">
                <a:latin typeface="+mj-lt"/>
              </a:rPr>
              <a:t> wraz z Klubem absolwenta Uczelni Łazarskiego dnia Bezpłatnych porad prawnych w trakcie którego z bezpłatnej pomocy skorzystało blisko 250 </a:t>
            </a:r>
            <a:r>
              <a:rPr lang="pl-PL" sz="1200" dirty="0" smtClean="0">
                <a:latin typeface="+mj-lt"/>
              </a:rPr>
              <a:t>osób.</a:t>
            </a:r>
            <a:endParaRPr lang="pl-PL" sz="1200" dirty="0">
              <a:solidFill>
                <a:srgbClr val="003366"/>
              </a:solidFill>
              <a:latin typeface="+mj-lt"/>
            </a:endParaRPr>
          </a:p>
          <a:p>
            <a:pPr defTabSz="1811338">
              <a:spcBef>
                <a:spcPct val="50000"/>
              </a:spcBef>
              <a:buFontTx/>
              <a:buChar char="•"/>
              <a:defRPr/>
            </a:pPr>
            <a:r>
              <a:rPr lang="pl-PL" sz="1200" dirty="0" smtClean="0">
                <a:latin typeface="+mj-lt"/>
              </a:rPr>
              <a:t> Dyżury </a:t>
            </a:r>
            <a:r>
              <a:rPr lang="pl-PL" sz="1200" dirty="0">
                <a:latin typeface="+mj-lt"/>
              </a:rPr>
              <a:t>w miejskim ośrodku pomocy społecznej w Pruszkowie.</a:t>
            </a:r>
            <a:endParaRPr lang="en-US" sz="1200" dirty="0">
              <a:latin typeface="+mj-lt"/>
            </a:endParaRPr>
          </a:p>
          <a:p>
            <a:pPr defTabSz="1811338">
              <a:spcBef>
                <a:spcPct val="50000"/>
              </a:spcBef>
              <a:buFontTx/>
              <a:buChar char="•"/>
              <a:defRPr/>
            </a:pPr>
            <a:endParaRPr lang="pl-PL" sz="12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948264" y="234888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209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280025" y="2473325"/>
          <a:ext cx="3057525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588224" y="429309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smtClean="0"/>
              <a:t>Studencka Poradnia Prawna </a:t>
            </a:r>
            <a:br>
              <a:rPr lang="pl-PL" sz="2800" smtClean="0"/>
            </a:br>
            <a:r>
              <a:rPr lang="pl-PL" sz="2800" smtClean="0"/>
              <a:t>Wyższej Szkoły Handlu i Prawa </a:t>
            </a:r>
            <a:br>
              <a:rPr lang="pl-PL" sz="2800" smtClean="0"/>
            </a:br>
            <a:r>
              <a:rPr lang="pl-PL" sz="2800" smtClean="0"/>
              <a:t>im. R. Łazarskiego w Warszawie 2004-2013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827088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2004-2013</a:t>
            </a: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651500" y="58769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2004-2013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smtClean="0"/>
              <a:t>Studenckie Biuro Porad Prawnych </a:t>
            </a:r>
            <a:br>
              <a:rPr lang="pl-PL" sz="2900" smtClean="0"/>
            </a:br>
            <a:r>
              <a:rPr lang="pl-PL" sz="2900" smtClean="0"/>
              <a:t>(Wyższa Szkoła Zarządzania i Prawa </a:t>
            </a:r>
            <a:br>
              <a:rPr lang="pl-PL" sz="2900" smtClean="0"/>
            </a:br>
            <a:r>
              <a:rPr lang="pl-PL" sz="2900" smtClean="0"/>
              <a:t>im. H. Chodkowskiej w Warszawie)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32588" y="2565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18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874713" y="2633663"/>
          <a:ext cx="3073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280025" y="2473325"/>
          <a:ext cx="3054350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7452320" y="249289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6516216" y="458112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168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smtClean="0"/>
              <a:t>Studenckie Biuro Porad Prawnych </a:t>
            </a:r>
            <a:br>
              <a:rPr lang="pl-PL" sz="2800" smtClean="0"/>
            </a:br>
            <a:r>
              <a:rPr lang="pl-PL" sz="2800" smtClean="0"/>
              <a:t>(Wyższa Szkoła Zarządzania i Prawa </a:t>
            </a:r>
            <a:br>
              <a:rPr lang="pl-PL" sz="2800" smtClean="0"/>
            </a:br>
            <a:r>
              <a:rPr lang="pl-PL" sz="2800" smtClean="0"/>
              <a:t>im. H. Chodkowskiej w Warszawie) 2005-2013</a:t>
            </a:r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827088" y="61658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2005-2013</a:t>
            </a: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2005-2013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23495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Spraw łącznie: 773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Studentów: 89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3419475" y="2997200"/>
            <a:ext cx="48244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rgbClr val="003366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 smtClean="0">
                <a:latin typeface="+mj-lt"/>
              </a:rPr>
              <a:t> Zorganizowanie zajęć Street Law w zakładzie karnym.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Powołanie do życia „Sekcji listowej”.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Rozpoczęcie projektu </a:t>
            </a:r>
            <a:r>
              <a:rPr lang="pl-PL" sz="1200" dirty="0">
                <a:latin typeface="+mj-lt"/>
              </a:rPr>
              <a:t>„Twoje prawa w pracy</a:t>
            </a:r>
            <a:r>
              <a:rPr lang="pl-PL" sz="1200" dirty="0" smtClean="0">
                <a:latin typeface="+mj-lt"/>
              </a:rPr>
              <a:t>”.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Zorganizowanie symulacji </a:t>
            </a:r>
            <a:r>
              <a:rPr lang="pl-PL" sz="1200" dirty="0">
                <a:latin typeface="+mj-lt"/>
              </a:rPr>
              <a:t>rozprawy </a:t>
            </a:r>
            <a:r>
              <a:rPr lang="pl-PL" sz="1200" dirty="0" smtClean="0">
                <a:latin typeface="+mj-lt"/>
              </a:rPr>
              <a:t>karnej.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  <a:r>
              <a:rPr lang="pl-PL" sz="3200" smtClean="0"/>
              <a:t> 2003-2013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127625" y="2687638"/>
          <a:ext cx="3281363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7812088" y="256540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7740650" y="414972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827088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spraw w latach 2003-2013</a:t>
            </a: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>
                <a:latin typeface="Arial" charset="0"/>
              </a:rPr>
              <a:t>Liczba studentów i </a:t>
            </a:r>
            <a:r>
              <a:rPr lang="pl-PL" sz="1400" b="1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>
                <a:latin typeface="Arial" charset="0"/>
              </a:rPr>
              <a:t> w latach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657350" y="2408238"/>
          <a:ext cx="6303963" cy="41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Źródła wiedzy o poradniach</a:t>
            </a:r>
          </a:p>
        </p:txBody>
      </p:sp>
      <p:graphicFrame>
        <p:nvGraphicFramePr>
          <p:cNvPr id="4" name="Wykres 5"/>
          <p:cNvGraphicFramePr>
            <a:graphicFrameLocks/>
          </p:cNvGraphicFramePr>
          <p:nvPr/>
        </p:nvGraphicFramePr>
        <p:xfrm>
          <a:off x="1619250" y="234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Ile spraw </a:t>
            </a:r>
            <a:br>
              <a:rPr lang="pl-PL" smtClean="0"/>
            </a:br>
            <a:r>
              <a:rPr lang="pl-PL" smtClean="0"/>
              <a:t>zostało przyjętych przez poradnie?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39750" y="1628775"/>
          <a:ext cx="8604250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63938" y="29114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Łącznie: 11 127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Czy klienci poradni korzystali wcześniej z profesjonalnej pomocy prawnej?</a:t>
            </a:r>
            <a:endParaRPr lang="pl-PL" smtClean="0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/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/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smtClean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3" y="2306638"/>
            <a:ext cx="63373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Pomoc w bieżącej działalności </a:t>
            </a:r>
            <a:r>
              <a:rPr lang="pl-PL" sz="1200" dirty="0">
                <a:latin typeface="Arial" charset="0"/>
              </a:rPr>
              <a:t>– polepszenie wyposażenia technicznego w komputer, projektor, ksero, faks, niszczarka oraz sprzęt pomocny do udzielania porad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ośrodkach poza stałą siedzibą; finansowanie bieżącego korzystania, napraw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modernizacji istniejącego wyposażenia, uzyskanie dostępu do Internetu, licencje na oprogramowanie typu LEX, </a:t>
            </a:r>
            <a:r>
              <a:rPr lang="pl-PL" sz="1200" dirty="0" err="1">
                <a:latin typeface="Arial" charset="0"/>
              </a:rPr>
              <a:t>Legalis</a:t>
            </a:r>
            <a:r>
              <a:rPr lang="pl-PL" sz="1200" dirty="0">
                <a:latin typeface="Arial" charset="0"/>
              </a:rPr>
              <a:t> itp. – 11.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pracy w wyjazdowych punktach udzielania porad, organizacji seminariów i konferencji, dofinansowania wynagrodzeń dla pracowników i współpracujących </a:t>
            </a:r>
            <a:r>
              <a:rPr lang="pl-PL" sz="1200" dirty="0" smtClean="0">
                <a:latin typeface="Arial" charset="0"/>
              </a:rPr>
              <a:t>praktyków – </a:t>
            </a:r>
            <a:r>
              <a:rPr lang="pl-PL" sz="1200" dirty="0">
                <a:latin typeface="Arial" charset="0"/>
              </a:rPr>
              <a:t>6.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studentów, dotyczących pracy z klientem, w szczególności psychologicznych, rozwijających interaktywne metody nauczania </a:t>
            </a:r>
            <a:r>
              <a:rPr lang="pl-PL" sz="1200" dirty="0" smtClean="0">
                <a:latin typeface="Arial" charset="0"/>
              </a:rPr>
              <a:t>klinicznego – </a:t>
            </a:r>
            <a:r>
              <a:rPr lang="pl-PL" sz="1200" dirty="0">
                <a:latin typeface="Arial" charset="0"/>
              </a:rPr>
              <a:t>12.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Literatury 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– 5.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Wsparcia uczelni i środowiska prawniczego </a:t>
            </a:r>
            <a:r>
              <a:rPr lang="pl-PL" sz="1200" dirty="0">
                <a:latin typeface="Arial" charset="0"/>
              </a:rPr>
              <a:t>mającego na celu zwiększenie kadry naukowej zatrudnionej w poradni, zwiększenie akceptacji w środowisku – 2.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Umożliwienie dostępu do akt klientów sądzie </a:t>
            </a:r>
            <a:r>
              <a:rPr lang="pl-PL" sz="1200" dirty="0">
                <a:latin typeface="Arial" charset="0"/>
              </a:rPr>
              <a:t>– 1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opiekunów – 5.</a:t>
            </a:r>
          </a:p>
          <a:p>
            <a:pPr marL="455613" indent="-455613" defTabSz="912813">
              <a:spcBef>
                <a:spcPct val="25000"/>
              </a:spcBef>
            </a:pPr>
            <a:endParaRPr lang="pl-PL" sz="1200" dirty="0">
              <a:latin typeface="Arial" charset="0"/>
            </a:endParaRP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>
                <a:latin typeface="Arial" charset="0"/>
              </a:rPr>
              <a:t>(Poradnie udzielały kilku odpowiedzi)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Osiągnięcia Fundacji Uniwersyteckich Poradni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Fundacja otrzymała w 2004 roku </a:t>
            </a:r>
            <a:r>
              <a:rPr lang="pl-PL" sz="1200" b="1" dirty="0" smtClean="0">
                <a:latin typeface="Arial" charset="0"/>
              </a:rPr>
              <a:t>wyróżnienie w Konkursie </a:t>
            </a:r>
            <a:r>
              <a:rPr lang="pl-PL" sz="1200" dirty="0" smtClean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Od 2005 roku posiada </a:t>
            </a:r>
            <a:r>
              <a:rPr lang="pl-PL" sz="1200" b="1" dirty="0" smtClean="0">
                <a:latin typeface="Arial" charset="0"/>
              </a:rPr>
              <a:t>statusu organizacji pożytku publicznego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Otrzymała </a:t>
            </a:r>
            <a:r>
              <a:rPr lang="pl-PL" sz="1200" dirty="0">
                <a:latin typeface="Arial" charset="0"/>
              </a:rPr>
              <a:t>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 smtClean="0">
                <a:latin typeface="Arial" charset="0"/>
              </a:rPr>
              <a:t>”.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Przekazała </a:t>
            </a:r>
            <a:r>
              <a:rPr lang="pl-PL" sz="1200" dirty="0" smtClean="0">
                <a:latin typeface="Arial" charset="0"/>
              </a:rPr>
              <a:t>dotychczas studenckim poradniom </a:t>
            </a:r>
            <a:r>
              <a:rPr lang="pl-PL" sz="1200" b="1" dirty="0" smtClean="0">
                <a:latin typeface="Arial" charset="0"/>
              </a:rPr>
              <a:t>środki finansowe</a:t>
            </a:r>
            <a:r>
              <a:rPr lang="pl-PL" sz="1200" dirty="0" smtClean="0">
                <a:latin typeface="Arial" charset="0"/>
              </a:rPr>
              <a:t> o łącznej wartości około 590 000 zł. oraz </a:t>
            </a:r>
            <a:r>
              <a:rPr lang="pl-PL" sz="1200" b="1" dirty="0" smtClean="0">
                <a:latin typeface="Arial" charset="0"/>
              </a:rPr>
              <a:t>środki rzeczowe</a:t>
            </a:r>
            <a:r>
              <a:rPr lang="pl-PL" sz="1200" dirty="0" smtClean="0">
                <a:latin typeface="Arial" charset="0"/>
              </a:rPr>
              <a:t> o wartości ponad 1 </a:t>
            </a:r>
            <a:r>
              <a:rPr lang="pl-PL" sz="1200" dirty="0" smtClean="0">
                <a:latin typeface="Arial" charset="0"/>
              </a:rPr>
              <a:t>600 </a:t>
            </a:r>
            <a:r>
              <a:rPr lang="pl-PL" sz="1200" dirty="0" smtClean="0">
                <a:latin typeface="Arial" charset="0"/>
              </a:rPr>
              <a:t>000 zł..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Wydała pierwszy w Polsce i regionie </a:t>
            </a:r>
            <a:r>
              <a:rPr lang="pl-PL" sz="1200" b="1" dirty="0" smtClean="0">
                <a:latin typeface="Arial" charset="0"/>
              </a:rPr>
              <a:t>podręcznik </a:t>
            </a:r>
            <a:r>
              <a:rPr lang="pl-PL" sz="1200" dirty="0" smtClean="0">
                <a:latin typeface="Arial" charset="0"/>
              </a:rPr>
              <a:t>„Studencka Poradnia Prawna. Idea, organizacja, metodologia”, (przetłumaczony także na język angielski) oraz wydała serię </a:t>
            </a:r>
            <a:r>
              <a:rPr lang="pl-PL" sz="1200" dirty="0" smtClean="0">
                <a:latin typeface="Arial" charset="0"/>
              </a:rPr>
              <a:t>14 </a:t>
            </a:r>
            <a:r>
              <a:rPr lang="pl-PL" sz="1200" dirty="0" smtClean="0">
                <a:latin typeface="Arial" charset="0"/>
              </a:rPr>
              <a:t>podręczników i książek adresowanych do studentów i opiekunów w Studenckich Poradniach Prawnych</a:t>
            </a:r>
            <a:r>
              <a:rPr lang="pl-PL" sz="1200" dirty="0" smtClean="0">
                <a:latin typeface="Arial" charset="0"/>
              </a:rPr>
              <a:t>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</a:t>
            </a:r>
            <a:r>
              <a:rPr lang="pl-PL" sz="1200" dirty="0" smtClean="0">
                <a:latin typeface="Arial" charset="0"/>
              </a:rPr>
              <a:t>20</a:t>
            </a:r>
            <a:r>
              <a:rPr lang="pl-PL" sz="1200" b="1" dirty="0" smtClean="0">
                <a:latin typeface="Arial" charset="0"/>
              </a:rPr>
              <a:t> </a:t>
            </a:r>
            <a:r>
              <a:rPr lang="pl-PL" sz="1200" b="1" dirty="0">
                <a:latin typeface="Arial" charset="0"/>
              </a:rPr>
              <a:t>Ogólnopolskich Konferencji Uniwersyteckich Poradni Prawnych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kilkanaście szkoleń </a:t>
            </a:r>
            <a:r>
              <a:rPr lang="pl-PL" sz="1200" dirty="0">
                <a:latin typeface="Arial" charset="0"/>
              </a:rPr>
              <a:t>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 smtClean="0">
                <a:latin typeface="Arial" charset="0"/>
              </a:rPr>
              <a:t>Ukrainie, Białorusi</a:t>
            </a:r>
            <a:r>
              <a:rPr lang="pl-PL" sz="1200" b="1" dirty="0" smtClean="0">
                <a:latin typeface="Arial" charset="0"/>
              </a:rPr>
              <a:t>, </a:t>
            </a:r>
            <a:r>
              <a:rPr lang="pl-PL" sz="1200" b="1" dirty="0" smtClean="0">
                <a:latin typeface="Arial" charset="0"/>
              </a:rPr>
              <a:t>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</a:t>
            </a:r>
            <a:r>
              <a:rPr lang="pl-PL" sz="1200" dirty="0">
                <a:latin typeface="Arial" charset="0"/>
              </a:rPr>
              <a:t>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dziesięciu lat jest organizatorem prestiżowego </a:t>
            </a:r>
            <a:r>
              <a:rPr lang="pl-PL" sz="1200" b="1" dirty="0" smtClean="0">
                <a:latin typeface="Arial" charset="0"/>
              </a:rPr>
              <a:t>Konkursu Prawnik Pro Bono</a:t>
            </a:r>
            <a:r>
              <a:rPr lang="pl-PL" sz="1200" dirty="0" smtClean="0">
                <a:latin typeface="Arial" charset="0"/>
              </a:rPr>
              <a:t>.</a:t>
            </a:r>
            <a:endParaRPr lang="pl-PL" sz="1200" dirty="0" smtClean="0">
              <a:latin typeface="Arial" charset="0"/>
            </a:endParaRP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804025" y="2349500"/>
            <a:ext cx="2160588" cy="1865313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28625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l_pa">
            <a:hlinkClick r:id="rId2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4" tooltip="Fundacja Batorego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Sponsorzy Fundacji Uniwersyteckich Poradni Prawnych</a:t>
            </a:r>
            <a:endParaRPr lang="en-US" smtClean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2" tooltip="C.H.Beck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6" tooltip="Polskie Wydawnictwa Profesjonaln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8" tooltip="Ministerstwo Sprawiedliwości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0" tooltip="Baker &amp; McKenzi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2" tooltip="Linkleaters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4" tooltip="Ambasada Holenderska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9" name="Picture 24" descr="Salans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79712" y="4484688"/>
            <a:ext cx="1584102" cy="2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9" tooltip="CliffordChance.com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1" tooltip="Chadbourne &amp; Parke LLP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 smtClean="0"/>
              <a:t>Fundacja Uniwersyteckich Poradni </a:t>
            </a:r>
            <a:br>
              <a:rPr lang="pl-PL" b="1" smtClean="0"/>
            </a:br>
            <a:r>
              <a:rPr lang="pl-PL" b="1" smtClean="0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studentów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836613" y="1781175"/>
          <a:ext cx="8123237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  <a:latin typeface="Arial" charset="0"/>
              </a:rPr>
              <a:t>Łącznie: 1 965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23824</TotalTime>
  <Words>4396</Words>
  <Application>Microsoft Office PowerPoint</Application>
  <PresentationFormat>Pokaz na ekranie (4:3)</PresentationFormat>
  <Paragraphs>1194</Paragraphs>
  <Slides>85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85</vt:i4>
      </vt:variant>
    </vt:vector>
  </HeadingPairs>
  <TitlesOfParts>
    <vt:vector size="88" baseType="lpstr">
      <vt:lpstr>Kapsułki</vt:lpstr>
      <vt:lpstr>Obraz - mapa bitowa</vt:lpstr>
      <vt:lpstr>Bitmap Image</vt:lpstr>
      <vt:lpstr>Studenckie Poradnie Prawne</vt:lpstr>
      <vt:lpstr>Poradnie w Polsce 2003-2012</vt:lpstr>
      <vt:lpstr>Poradnie w Polsce</vt:lpstr>
      <vt:lpstr>Poradnie spełniające standardy</vt:lpstr>
      <vt:lpstr>Rok akademicki 2012/2013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  i bezrobociem</vt:lpstr>
      <vt:lpstr>Slajd 18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Studencka Poradnia Prawna w Białymstoku (Uniwersytet w Białymstoku)</vt:lpstr>
      <vt:lpstr>Studencka Poradnia Prawna w Białymstoku (Uniwersytet w Białymstoku) 2003-2013</vt:lpstr>
      <vt:lpstr>Centrum Informacji Administracyjnej  (Wyższa Szkoła Administracji Publicznej  w Białymstoku)</vt:lpstr>
      <vt:lpstr>Centrum Informacji Administracyjnej  (Wyższa Szkoła Administracji Publicznej  w Białymstoku) 2003-2013</vt:lpstr>
      <vt:lpstr>Studencka Uniwersytecka Poradnia Prawna w Gdańsku</vt:lpstr>
      <vt:lpstr>Studencka Uniwersytecka Poradnia Prawna w Gdańsku 2003-2013</vt:lpstr>
      <vt:lpstr>Studencka Klinika Porad Prawnych Szkoła Wyższa Prawa i Dyplomacji w Gdyni</vt:lpstr>
      <vt:lpstr>Studencka Klinika Porad Prawnych Szkoła Wyższa Prawa i Dyplomacji w Gdyni 2011 - 2012</vt:lpstr>
      <vt:lpstr>Studencka Poradnia Prawna – Koło Naukowe w Katowicach</vt:lpstr>
      <vt:lpstr>Studencka Poradnia Prawna – Koło Naukowe w Katowicach 2003-2013</vt:lpstr>
      <vt:lpstr>Studencka Poradnia Prawna Krakowskiej Akademii im. Andrzeja Frycza-Modrzewskiego</vt:lpstr>
      <vt:lpstr>Studencka Poradnia Prawna Krakowskiej Akademii im. Andrzeja Frycza-Modrzewskiego  w latach 2009-2013</vt:lpstr>
      <vt:lpstr>Uniwersytecka Poradnia Prawna  w Krakowie</vt:lpstr>
      <vt:lpstr>Uniwersytecka Poradnia Prawna  w Krakowie 2003-2013</vt:lpstr>
      <vt:lpstr>Uniwersytecka Poradnia Prawna  w Lublinie (KUL)</vt:lpstr>
      <vt:lpstr>Uniwersytecka Poradnia Prawna  w Lublinie (KUL) 2003-2013</vt:lpstr>
      <vt:lpstr>Uniwersytecka Studencka Poradnia Prawna w Lublinie (UMCS)</vt:lpstr>
      <vt:lpstr>Uniwersytecka Studencka Poradnia Prawna w Lublinie (UMCS) 2003-2013</vt:lpstr>
      <vt:lpstr>Studencki Punkt Informacji Prawnej „Klinika Prawa” w Łodzi</vt:lpstr>
      <vt:lpstr>Studencki Punkt Informacji Prawnej „Klinika Prawa” w Łodzi 2003-2013</vt:lpstr>
      <vt:lpstr>Studencka Poradnia Prawna  w Olsztynie (UW-M)</vt:lpstr>
      <vt:lpstr>Studencka Poradnia Prawna  w Olsztynie (UW-M) 2004-2013</vt:lpstr>
      <vt:lpstr>Studencka Poradnia Społeczno-Prawna „Bona Fides” w Opolu</vt:lpstr>
      <vt:lpstr>Studencka Poradnia Społeczno-Prawna „Bona Fides” w Opolu 2003-2013</vt:lpstr>
      <vt:lpstr>Studencka Uniwersytecka Poradnia Prawna w Poznaniu</vt:lpstr>
      <vt:lpstr>Studencka Uniwersytecka Poradnia Prawna w Poznaniu 2003-2013</vt:lpstr>
      <vt:lpstr>Uniwersytecka Poradnia Prawna  w Rzeszowie</vt:lpstr>
      <vt:lpstr>Uniwersytecka Poradnia Prawna  w Rzeszowie 2003-2013</vt:lpstr>
      <vt:lpstr>Koło Naukowe Studencka Poradnia Prawa w Słubicach</vt:lpstr>
      <vt:lpstr>Koło Naukowe Studencka Poradnia Prawa w Słubicach 2003-2013</vt:lpstr>
      <vt:lpstr>Centrum Edukacji Prawnej – „Studencka Poradnia Prawna” w Szczecinie</vt:lpstr>
      <vt:lpstr>Centrum Edukacji Prawnej – „Studencka Poradnia Prawna” w Szczecinie 2003-2013</vt:lpstr>
      <vt:lpstr>Uniwersytecka Poradnia Prawna  w Toruniu</vt:lpstr>
      <vt:lpstr>Uniwersytecka Poradnia Prawna  w Toruniu 2003-2013</vt:lpstr>
      <vt:lpstr>Klinika Prawa  (EWSPiA w Warszawie)</vt:lpstr>
      <vt:lpstr>Klinika Prawa  (EWSPiA w Warszawie) 2007-2012</vt:lpstr>
      <vt:lpstr>Koło Naukowe „Studencka Poradnia Prawna” (UKSW w Warszawie)</vt:lpstr>
      <vt:lpstr>Koło Naukowe „Studencka Poradnia Prawna” (UKSW WPK w Warszawie) 2006-2013</vt:lpstr>
      <vt:lpstr>Klinika Prawna, Studencki Ośrodek Pomocy Prawnej w Warszawie</vt:lpstr>
      <vt:lpstr>Klinika Prawna, Studencki Ośrodek Pomocy Prawnej w Warszawie 2003-2013</vt:lpstr>
      <vt:lpstr>Fundacja Academia Iuris  w Warszawie</vt:lpstr>
      <vt:lpstr>Fundacja Academia Iuris  w Warszawie 2003-2012</vt:lpstr>
      <vt:lpstr>Studencka Poradnia Prawna Akademii  Leona Koźmińskiego w Warszawie</vt:lpstr>
      <vt:lpstr>Studencka Poradnia Prawna Akademii  Leona Koźmińskiego w Warszawie 2004-2013</vt:lpstr>
      <vt:lpstr>Studencka Poradnia Prawna  Wyższej Szkoły Handlu i Prawa  im. R. Łazarskiego w Warszawie</vt:lpstr>
      <vt:lpstr>Studencka Poradnia Prawna  Wyższej Szkoły Handlu i Prawa  im. R. Łazarskiego w Warszawie 2004-2013</vt:lpstr>
      <vt:lpstr>Studenckie Biuro Porad Prawnych  (Wyższa Szkoła Zarządzania i Prawa  im. H. Chodkowskiej w Warszawie)</vt:lpstr>
      <vt:lpstr>Studenckie Biuro Porad Prawnych  (Wyższa Szkoła Zarządzania i Prawa  im. H. Chodkowskiej w Warszawie) 2005-2013</vt:lpstr>
      <vt:lpstr>Uniwersytecka Poradnia Prawna  we Wrocławiu</vt:lpstr>
      <vt:lpstr>Uniwersytecka Poradnia Prawna  we Wrocławiu 2003-2013</vt:lpstr>
      <vt:lpstr>Czas załatwiania spraw klientów poradni</vt:lpstr>
      <vt:lpstr>Źródła wiedzy o poradniach</vt:lpstr>
      <vt:lpstr>Czy klienci poradni korzystali wcześniej z profesjonalnej pomocy prawnej?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Filip Czernicki</cp:lastModifiedBy>
  <cp:revision>377</cp:revision>
  <dcterms:created xsi:type="dcterms:W3CDTF">2004-03-17T13:46:44Z</dcterms:created>
  <dcterms:modified xsi:type="dcterms:W3CDTF">2013-12-31T15:08:43Z</dcterms:modified>
</cp:coreProperties>
</file>