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drawings/drawing1.xml" ContentType="application/vnd.openxmlformats-officedocument.drawingml.chartshape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notesSlides/notesSlide1.xml" ContentType="application/vnd.openxmlformats-officedocument.presentationml.notesSlide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375" r:id="rId3"/>
    <p:sldId id="374" r:id="rId4"/>
    <p:sldId id="373" r:id="rId5"/>
    <p:sldId id="372" r:id="rId6"/>
    <p:sldId id="377" r:id="rId7"/>
    <p:sldId id="376" r:id="rId8"/>
    <p:sldId id="380" r:id="rId9"/>
    <p:sldId id="379" r:id="rId10"/>
    <p:sldId id="371" r:id="rId11"/>
    <p:sldId id="370" r:id="rId12"/>
    <p:sldId id="326" r:id="rId13"/>
    <p:sldId id="277" r:id="rId14"/>
    <p:sldId id="258" r:id="rId15"/>
    <p:sldId id="309" r:id="rId16"/>
    <p:sldId id="344" r:id="rId17"/>
    <p:sldId id="281" r:id="rId18"/>
    <p:sldId id="278" r:id="rId19"/>
    <p:sldId id="285" r:id="rId20"/>
    <p:sldId id="286" r:id="rId21"/>
    <p:sldId id="287" r:id="rId22"/>
    <p:sldId id="288" r:id="rId23"/>
    <p:sldId id="306" r:id="rId24"/>
    <p:sldId id="300" r:id="rId25"/>
    <p:sldId id="289" r:id="rId26"/>
    <p:sldId id="305" r:id="rId27"/>
    <p:sldId id="291" r:id="rId28"/>
    <p:sldId id="292" r:id="rId29"/>
    <p:sldId id="293" r:id="rId30"/>
    <p:sldId id="294" r:id="rId31"/>
    <p:sldId id="301" r:id="rId32"/>
    <p:sldId id="297" r:id="rId33"/>
    <p:sldId id="307" r:id="rId34"/>
    <p:sldId id="308" r:id="rId35"/>
    <p:sldId id="298" r:id="rId36"/>
    <p:sldId id="299" r:id="rId37"/>
    <p:sldId id="280" r:id="rId38"/>
    <p:sldId id="327" r:id="rId39"/>
    <p:sldId id="279" r:id="rId40"/>
    <p:sldId id="328" r:id="rId41"/>
    <p:sldId id="262" r:id="rId42"/>
    <p:sldId id="329" r:id="rId43"/>
    <p:sldId id="359" r:id="rId44"/>
    <p:sldId id="360" r:id="rId45"/>
    <p:sldId id="263" r:id="rId46"/>
    <p:sldId id="330" r:id="rId47"/>
    <p:sldId id="264" r:id="rId48"/>
    <p:sldId id="358" r:id="rId49"/>
    <p:sldId id="323" r:id="rId50"/>
    <p:sldId id="331" r:id="rId51"/>
    <p:sldId id="265" r:id="rId52"/>
    <p:sldId id="332" r:id="rId53"/>
    <p:sldId id="266" r:id="rId54"/>
    <p:sldId id="333" r:id="rId55"/>
    <p:sldId id="267" r:id="rId56"/>
    <p:sldId id="334" r:id="rId57"/>
    <p:sldId id="268" r:id="rId58"/>
    <p:sldId id="346" r:id="rId59"/>
    <p:sldId id="269" r:id="rId60"/>
    <p:sldId id="335" r:id="rId61"/>
    <p:sldId id="324" r:id="rId62"/>
    <p:sldId id="336" r:id="rId63"/>
    <p:sldId id="270" r:id="rId64"/>
    <p:sldId id="337" r:id="rId65"/>
    <p:sldId id="271" r:id="rId66"/>
    <p:sldId id="338" r:id="rId67"/>
    <p:sldId id="272" r:id="rId68"/>
    <p:sldId id="339" r:id="rId69"/>
    <p:sldId id="273" r:id="rId70"/>
    <p:sldId id="340" r:id="rId71"/>
    <p:sldId id="274" r:id="rId72"/>
    <p:sldId id="354" r:id="rId73"/>
    <p:sldId id="352" r:id="rId74"/>
    <p:sldId id="341" r:id="rId75"/>
    <p:sldId id="368" r:id="rId76"/>
    <p:sldId id="367" r:id="rId77"/>
    <p:sldId id="351" r:id="rId78"/>
    <p:sldId id="353" r:id="rId79"/>
    <p:sldId id="275" r:id="rId80"/>
    <p:sldId id="342" r:id="rId81"/>
    <p:sldId id="312" r:id="rId82"/>
    <p:sldId id="348" r:id="rId83"/>
    <p:sldId id="313" r:id="rId84"/>
    <p:sldId id="349" r:id="rId85"/>
    <p:sldId id="325" r:id="rId86"/>
    <p:sldId id="350" r:id="rId87"/>
    <p:sldId id="276" r:id="rId88"/>
    <p:sldId id="343" r:id="rId89"/>
    <p:sldId id="366" r:id="rId90"/>
    <p:sldId id="282" r:id="rId91"/>
    <p:sldId id="283" r:id="rId92"/>
    <p:sldId id="284" r:id="rId93"/>
    <p:sldId id="315" r:id="rId94"/>
    <p:sldId id="355" r:id="rId95"/>
    <p:sldId id="362" r:id="rId96"/>
    <p:sldId id="369" r:id="rId97"/>
    <p:sldId id="364" r:id="rId98"/>
    <p:sldId id="304" r:id="rId99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" initials="a.k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1" autoAdjust="0"/>
    <p:restoredTop sz="98577" autoAdjust="0"/>
  </p:normalViewPr>
  <p:slideViewPr>
    <p:cSldViewPr>
      <p:cViewPr varScale="1">
        <p:scale>
          <a:sx n="92" d="100"/>
          <a:sy n="92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344"/>
          <c:h val="0.67619047619048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9786200779951022E-3"/>
                  <c:y val="-2.9663003752837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10304"/>
        <c:axId val="56814112"/>
      </c:barChart>
      <c:catAx>
        <c:axId val="5681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81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814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8103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3.9625703106912656E-3"/>
                  <c:y val="3.004783021596123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56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447391230032828E-2"/>
                  <c:y val="-6.172953258119869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M</a:t>
                    </a:r>
                    <a:r>
                      <a:rPr lang="en-US" dirty="0" err="1" smtClean="0"/>
                      <a:t>ężczyźni</a:t>
                    </a:r>
                    <a:r>
                      <a:rPr lang="en-US" dirty="0" smtClean="0"/>
                      <a:t> 4</a:t>
                    </a:r>
                    <a:r>
                      <a:rPr lang="pl-PL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6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1905</c:v>
                </c:pt>
                <c:pt idx="1">
                  <c:v>1523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plotVisOnly val="1"/>
    <c:dispBlanksAs val="zero"/>
    <c:showDLblsOverMax val="0"/>
  </c:chart>
  <c:txPr>
    <a:bodyPr/>
    <a:lstStyle/>
    <a:p>
      <a:pPr>
        <a:defRPr sz="1794"/>
      </a:pPr>
      <a:endParaRPr lang="pl-PL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897"/>
          <c:y val="7.9365079365079361E-2"/>
          <c:w val="0.79245283018867962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  <c:pt idx="10">
                  <c:v>2989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568192"/>
        <c:axId val="121568736"/>
      </c:barChart>
      <c:catAx>
        <c:axId val="1215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8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68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819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24"/>
          <c:y val="7.5301204819277434E-2"/>
          <c:w val="0.8176100628930849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27E-2"/>
                  <c:y val="-7.3952586306339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723551882747345E-2"/>
                  <c:y val="-6.2579441442890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271915769947496E-2"/>
                  <c:y val="-8.7506779229427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464566929133874E-2"/>
                  <c:y val="-6.749912259867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0433772511109364E-2"/>
                  <c:y val="-6.2952843497162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8493720915237758E-2"/>
                  <c:y val="-7.847081471287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564356435643561E-2"/>
                  <c:y val="-6.333497281146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445544554455446E-2"/>
                  <c:y val="-5.541810121003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7524752475247518E-2"/>
                  <c:y val="-3.9584358007167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9352452293041067E-2"/>
                  <c:y val="-6.3334972811468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770905060501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  <c:pt idx="10">
                  <c:v>273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52E-2"/>
                  <c:y val="-7.8470640397765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078818118032273E-2"/>
                  <c:y val="-0.107627999294338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127261681897363E-2"/>
                  <c:y val="-7.987637488358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004911514773533E-2"/>
                  <c:y val="-9.6713937247260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540578467295552E-2"/>
                  <c:y val="-8.5097642455377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565603804474943E-2"/>
                  <c:y val="-8.3634267960545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801980198019806E-2"/>
                  <c:y val="-7.1251844412901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643564356435641E-2"/>
                  <c:y val="-7.9168716014335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7524752475247518E-2"/>
                  <c:y val="-9.5002459217202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9801980198019806E-2"/>
                  <c:y val="-8.7085587615768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7752538294749326E-3"/>
                  <c:y val="-8.708558761576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  <c:pt idx="10">
                  <c:v>41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9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5">
                <a:noFill/>
              </a:ln>
            </c:spPr>
          </c:downBars>
        </c:upDownBars>
        <c:marker val="1"/>
        <c:smooth val="0"/>
        <c:axId val="121570912"/>
        <c:axId val="121571456"/>
      </c:lineChart>
      <c:catAx>
        <c:axId val="1215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71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7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70912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75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30</c:v>
                </c:pt>
                <c:pt idx="1">
                  <c:v>38</c:v>
                </c:pt>
                <c:pt idx="2">
                  <c:v>8</c:v>
                </c:pt>
                <c:pt idx="3">
                  <c:v>7</c:v>
                </c:pt>
                <c:pt idx="4">
                  <c:v>14</c:v>
                </c:pt>
                <c:pt idx="5">
                  <c:v>0</c:v>
                </c:pt>
                <c:pt idx="6">
                  <c:v>8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75264"/>
        <c:axId val="121573088"/>
      </c:barChart>
      <c:catAx>
        <c:axId val="1215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73088"/>
        <c:crosses val="autoZero"/>
        <c:auto val="1"/>
        <c:lblAlgn val="ctr"/>
        <c:lblOffset val="100"/>
        <c:tickMarkSkip val="1"/>
        <c:noMultiLvlLbl val="0"/>
      </c:catAx>
      <c:valAx>
        <c:axId val="121573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7526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  <c:pt idx="9">
                  <c:v>110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111744"/>
        <c:axId val="123120448"/>
      </c:barChart>
      <c:catAx>
        <c:axId val="1231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2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12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174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1745341731618"/>
          <c:y val="6.7458686649028279E-2"/>
          <c:w val="0.8396226415094364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350212680137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002177919249471E-2"/>
                  <c:y val="-7.4555134049539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029988272742497E-2"/>
                  <c:y val="-7.7469476234499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72206399731948E-2"/>
                  <c:y val="-9.142242341164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42268386664434E-2"/>
                  <c:y val="-7.6432783958685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808510638297871E-2"/>
                  <c:y val="-5.263157894736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276595744680847E-2"/>
                  <c:y val="-6.072874493927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553191489361708E-2"/>
                  <c:y val="-3.238866396761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742388024228989E-2"/>
                  <c:y val="-4.858299595141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4488241065368084E-2"/>
                  <c:y val="-3.6437246963562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32</c:v>
                </c:pt>
                <c:pt idx="1">
                  <c:v>38</c:v>
                </c:pt>
                <c:pt idx="2">
                  <c:v>43</c:v>
                </c:pt>
                <c:pt idx="3">
                  <c:v>32</c:v>
                </c:pt>
                <c:pt idx="4">
                  <c:v>43</c:v>
                </c:pt>
                <c:pt idx="5">
                  <c:v>61</c:v>
                </c:pt>
                <c:pt idx="6">
                  <c:v>51</c:v>
                </c:pt>
                <c:pt idx="7">
                  <c:v>47</c:v>
                </c:pt>
                <c:pt idx="8">
                  <c:v>48</c:v>
                </c:pt>
                <c:pt idx="9">
                  <c:v>54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dLbls>
            <c:dLbl>
              <c:idx val="0"/>
              <c:layout>
                <c:manualLayout>
                  <c:x val="-6.3829787234042562E-2"/>
                  <c:y val="-2.834008097165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297872340425497E-2"/>
                  <c:y val="-1.619433198380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97872340425539E-2"/>
                  <c:y val="-5.6680161943319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042553191489362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042553191489362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319148936170216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5319148936170293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319148936170216E-2"/>
                  <c:y val="-2.834008097165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106382978723404E-2"/>
                  <c:y val="-3.2388663967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533034337862188E-2"/>
                  <c:y val="-3.2388663967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5">
                <a:noFill/>
              </a:ln>
            </c:spPr>
          </c:downBars>
        </c:upDownBars>
        <c:marker val="1"/>
        <c:smooth val="0"/>
        <c:axId val="123125888"/>
        <c:axId val="123109568"/>
      </c:lineChart>
      <c:catAx>
        <c:axId val="12312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0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109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2588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29</c:v>
                </c:pt>
                <c:pt idx="1">
                  <c:v>85</c:v>
                </c:pt>
                <c:pt idx="2">
                  <c:v>35</c:v>
                </c:pt>
                <c:pt idx="3">
                  <c:v>12</c:v>
                </c:pt>
                <c:pt idx="4">
                  <c:v>16</c:v>
                </c:pt>
                <c:pt idx="5">
                  <c:v>6</c:v>
                </c:pt>
                <c:pt idx="6">
                  <c:v>21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32</c:v>
                </c:pt>
                <c:pt idx="1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19904"/>
        <c:axId val="123126432"/>
      </c:barChart>
      <c:catAx>
        <c:axId val="1231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26432"/>
        <c:crosses val="autoZero"/>
        <c:auto val="1"/>
        <c:lblAlgn val="ctr"/>
        <c:lblOffset val="100"/>
        <c:tickMarkSkip val="1"/>
        <c:noMultiLvlLbl val="0"/>
      </c:catAx>
      <c:valAx>
        <c:axId val="12312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990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33</c:v>
                </c:pt>
                <c:pt idx="1">
                  <c:v>131</c:v>
                </c:pt>
                <c:pt idx="2">
                  <c:v>205</c:v>
                </c:pt>
                <c:pt idx="3">
                  <c:v>167</c:v>
                </c:pt>
                <c:pt idx="4">
                  <c:v>200</c:v>
                </c:pt>
                <c:pt idx="5">
                  <c:v>107</c:v>
                </c:pt>
                <c:pt idx="6">
                  <c:v>119</c:v>
                </c:pt>
                <c:pt idx="7">
                  <c:v>140</c:v>
                </c:pt>
                <c:pt idx="8">
                  <c:v>209</c:v>
                </c:pt>
                <c:pt idx="9">
                  <c:v>248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116640"/>
        <c:axId val="123117184"/>
      </c:barChart>
      <c:catAx>
        <c:axId val="12311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11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664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24"/>
          <c:y val="7.5301204819277434E-2"/>
          <c:w val="0.8176100628930849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997980392637838E-2"/>
                  <c:y val="-7.4894027574616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93409702291888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012305704777563E-2"/>
                  <c:y val="-5.212349444461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997923156801686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844236760124616E-2"/>
                  <c:y val="-6.324110671936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9.881422924901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22118380062308E-2"/>
                  <c:y val="-5.138339920948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756896696847698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36</c:v>
                </c:pt>
                <c:pt idx="1">
                  <c:v>141</c:v>
                </c:pt>
                <c:pt idx="2">
                  <c:v>117</c:v>
                </c:pt>
                <c:pt idx="3">
                  <c:v>76</c:v>
                </c:pt>
                <c:pt idx="4">
                  <c:v>59</c:v>
                </c:pt>
                <c:pt idx="5">
                  <c:v>64</c:v>
                </c:pt>
                <c:pt idx="6">
                  <c:v>87</c:v>
                </c:pt>
                <c:pt idx="7">
                  <c:v>37</c:v>
                </c:pt>
                <c:pt idx="8">
                  <c:v>32</c:v>
                </c:pt>
                <c:pt idx="9">
                  <c:v>41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077E-2"/>
                  <c:y val="-4.68500824748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464378868529284E-2"/>
                  <c:y val="-4.2144346581183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310692471852242E-2"/>
                  <c:y val="-4.1768696897077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030277757336492E-2"/>
                  <c:y val="-4.68500824748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922118380062308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536863966770504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054310610887453E-2"/>
                  <c:y val="-4.743083003952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8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123112832"/>
        <c:axId val="123124800"/>
      </c:lineChart>
      <c:catAx>
        <c:axId val="12311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2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124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283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18272"/>
        <c:axId val="123110112"/>
      </c:barChart>
      <c:catAx>
        <c:axId val="1231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0112"/>
        <c:crosses val="autoZero"/>
        <c:auto val="1"/>
        <c:lblAlgn val="ctr"/>
        <c:lblOffset val="100"/>
        <c:tickMarkSkip val="1"/>
        <c:noMultiLvlLbl val="0"/>
      </c:catAx>
      <c:valAx>
        <c:axId val="123110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827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5574933298644"/>
          <c:y val="9.1865157480314957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  <c:pt idx="8">
                  <c:v>2013/2014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241</c:v>
                </c:pt>
                <c:pt idx="1">
                  <c:v>98</c:v>
                </c:pt>
                <c:pt idx="2">
                  <c:v>60</c:v>
                </c:pt>
                <c:pt idx="3">
                  <c:v>94</c:v>
                </c:pt>
                <c:pt idx="4">
                  <c:v>184</c:v>
                </c:pt>
                <c:pt idx="5">
                  <c:v>35</c:v>
                </c:pt>
                <c:pt idx="6">
                  <c:v>105</c:v>
                </c:pt>
                <c:pt idx="7">
                  <c:v>18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126976"/>
        <c:axId val="123129696"/>
      </c:barChart>
      <c:catAx>
        <c:axId val="1231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2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129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2697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4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  <c:pt idx="10">
                  <c:v>1301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78064"/>
        <c:axId val="110377520"/>
      </c:barChart>
      <c:catAx>
        <c:axId val="11037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0377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377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378064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165077719400569E-2"/>
                  <c:y val="-6.9994183904563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974713120224976E-2"/>
                  <c:y val="-7.0998753871942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343720042359113E-2"/>
                  <c:y val="-4.251609400256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422037422037431E-2"/>
                  <c:y val="-4.354279380788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040195603843691E-2"/>
                  <c:y val="-7.12518444129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264033264033266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790020790020788E-2"/>
                  <c:y val="-9.104402341648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2856702972144E-2"/>
                  <c:y val="-7.521028021361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969537304822144E-2"/>
                  <c:y val="-5.1459665409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  <c:pt idx="8">
                  <c:v>2013/2014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21</c:v>
                </c:pt>
                <c:pt idx="1">
                  <c:v>16</c:v>
                </c:pt>
                <c:pt idx="2">
                  <c:v>25</c:v>
                </c:pt>
                <c:pt idx="3">
                  <c:v>21</c:v>
                </c:pt>
                <c:pt idx="4">
                  <c:v>14</c:v>
                </c:pt>
                <c:pt idx="5">
                  <c:v>25</c:v>
                </c:pt>
                <c:pt idx="6">
                  <c:v>16</c:v>
                </c:pt>
                <c:pt idx="7">
                  <c:v>4</c:v>
                </c:pt>
                <c:pt idx="8">
                  <c:v>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380195240567868E-2"/>
                  <c:y val="0.111040981342988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465585527091583E-2"/>
                  <c:y val="2.9912995451227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36674279120954E-2"/>
                  <c:y val="4.9647200513162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184155754216804E-2"/>
                  <c:y val="8.708558761576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341371435392107E-2"/>
                  <c:y val="2.375061480430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766627580880067E-2"/>
                  <c:y val="6.333497281146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0749694603249494E-2"/>
                  <c:y val="6.333497281146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7032572866352854E-2"/>
                  <c:y val="1.18753074021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631126855625838E-2"/>
                  <c:y val="-3.16674864057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  <c:pt idx="8">
                  <c:v>2013/2014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20</c:v>
                </c:pt>
                <c:pt idx="1">
                  <c:v>3</c:v>
                </c:pt>
                <c:pt idx="2">
                  <c:v>7</c:v>
                </c:pt>
                <c:pt idx="3">
                  <c:v>19</c:v>
                </c:pt>
                <c:pt idx="4">
                  <c:v>6</c:v>
                </c:pt>
                <c:pt idx="5">
                  <c:v>18</c:v>
                </c:pt>
                <c:pt idx="6">
                  <c:v>18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128608"/>
        <c:axId val="123113376"/>
      </c:lineChart>
      <c:catAx>
        <c:axId val="12312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113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2860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81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118</c:v>
                </c:pt>
                <c:pt idx="1">
                  <c:v>262</c:v>
                </c:pt>
                <c:pt idx="2">
                  <c:v>76</c:v>
                </c:pt>
                <c:pt idx="3">
                  <c:v>85</c:v>
                </c:pt>
                <c:pt idx="4">
                  <c:v>46</c:v>
                </c:pt>
                <c:pt idx="5">
                  <c:v>11</c:v>
                </c:pt>
                <c:pt idx="6">
                  <c:v>35</c:v>
                </c:pt>
                <c:pt idx="7">
                  <c:v>28</c:v>
                </c:pt>
                <c:pt idx="8">
                  <c:v>11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30784"/>
        <c:axId val="123114464"/>
      </c:barChart>
      <c:catAx>
        <c:axId val="12313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4464"/>
        <c:crosses val="autoZero"/>
        <c:auto val="1"/>
        <c:lblAlgn val="ctr"/>
        <c:lblOffset val="100"/>
        <c:tickMarkSkip val="1"/>
        <c:noMultiLvlLbl val="0"/>
      </c:catAx>
      <c:valAx>
        <c:axId val="123114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3078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  <c:pt idx="10">
                  <c:v>687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131872"/>
        <c:axId val="123115552"/>
      </c:barChart>
      <c:catAx>
        <c:axId val="12313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1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115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31872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541E-2"/>
                  <c:y val="-7.29485783408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604355568097777E-2"/>
                  <c:y val="-5.943433506606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444114838864223E-2"/>
                  <c:y val="-5.6480089656583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573771935625539E-2"/>
                  <c:y val="-6.4548673893238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285176897882398E-2"/>
                  <c:y val="-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357946622563813E-2"/>
                  <c:y val="-5.6480089656583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  <c:pt idx="10">
                  <c:v>123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64E-2"/>
                  <c:y val="-5.44324481609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888478126925418E-2"/>
                  <c:y val="-4.872471896549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329968674602596E-2"/>
                  <c:y val="-3.1230503568601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99745989700013E-2"/>
                  <c:y val="-5.0696121869929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973411658508986E-2"/>
                  <c:y val="-3.225273601244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949668171427552E-2"/>
                  <c:y val="-3.1230503568601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611028709716092E-2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8703429032386841E-3"/>
                  <c:y val="-2.824004482829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947433278204881E-2"/>
                  <c:y val="-1.613716847330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123132960"/>
        <c:axId val="123133504"/>
      </c:lineChart>
      <c:catAx>
        <c:axId val="12313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3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13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3296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24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38944"/>
        <c:axId val="123135136"/>
      </c:barChart>
      <c:catAx>
        <c:axId val="1231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35136"/>
        <c:crosses val="autoZero"/>
        <c:auto val="1"/>
        <c:lblAlgn val="ctr"/>
        <c:lblOffset val="100"/>
        <c:tickMarkSkip val="1"/>
        <c:noMultiLvlLbl val="0"/>
      </c:catAx>
      <c:valAx>
        <c:axId val="123135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3894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6656628536683991"/>
          <c:y val="0.13588382996062442"/>
          <c:w val="0.50514477956168202"/>
          <c:h val="0.7741915563797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5"/>
          </c:dPt>
          <c:dPt>
            <c:idx val="2"/>
            <c:bubble3D val="0"/>
            <c:explosion val="12"/>
          </c:dPt>
          <c:dPt>
            <c:idx val="3"/>
            <c:bubble3D val="0"/>
            <c:explosion val="9"/>
          </c:dPt>
          <c:dLbls>
            <c:dLbl>
              <c:idx val="0"/>
              <c:layout>
                <c:manualLayout>
                  <c:x val="-1.5916894132650079E-2"/>
                  <c:y val="-0.1264056899987045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Krótkie wyjaśnienie – porada na bieżąco (1-2 wizyty, do 2 tygodni)
</a:t>
                    </a:r>
                    <a:r>
                      <a:rPr lang="pl-PL" sz="1604" dirty="0" smtClean="0"/>
                      <a:t>43%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699308054801683E-2"/>
                  <c:y val="-4.09056822613060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Kilka wizyt (od 2 tygodni do 2 miesięcy)
</a:t>
                    </a:r>
                    <a:r>
                      <a:rPr lang="pl-PL" sz="1604" dirty="0" smtClean="0"/>
                      <a:t>38%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Powyżej 2 miesięcy do roku
</a:t>
                    </a:r>
                    <a:r>
                      <a:rPr lang="pl-PL" sz="1604" dirty="0" smtClean="0"/>
                      <a:t>16%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057467976890103E-2"/>
                  <c:y val="1.72038299995234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4" dirty="0" err="1"/>
                      <a:t>Rok</a:t>
                    </a:r>
                    <a:r>
                      <a:rPr lang="en-US" sz="1604" dirty="0"/>
                      <a:t> </a:t>
                    </a:r>
                    <a:r>
                      <a:rPr lang="en-US" sz="1604" dirty="0" err="1"/>
                      <a:t>i</a:t>
                    </a:r>
                    <a:r>
                      <a:rPr lang="en-US" sz="1604" dirty="0"/>
                      <a:t> </a:t>
                    </a:r>
                    <a:r>
                      <a:rPr lang="en-US" sz="1604" dirty="0" err="1" smtClean="0"/>
                      <a:t>wi</a:t>
                    </a:r>
                    <a:r>
                      <a:rPr lang="pl-PL" sz="1604" dirty="0" smtClean="0"/>
                      <a:t>ę</a:t>
                    </a:r>
                    <a:r>
                      <a:rPr lang="en-US" sz="1604" dirty="0" err="1" smtClean="0"/>
                      <a:t>cej</a:t>
                    </a:r>
                    <a:r>
                      <a:rPr lang="en-US" sz="1604" dirty="0"/>
                      <a:t>
</a:t>
                    </a:r>
                    <a:r>
                      <a:rPr lang="pl-PL" sz="1604" dirty="0" smtClean="0"/>
                      <a:t>3</a:t>
                    </a:r>
                    <a:r>
                      <a:rPr lang="en-US" sz="1604" dirty="0" smtClean="0"/>
                      <a:t>%</a:t>
                    </a:r>
                    <a:endParaRPr lang="en-US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Krótkie wyjaśnienie – porada na bieżąco (1-2 wizyty, do 2 tygodni)</c:v>
                </c:pt>
                <c:pt idx="1">
                  <c:v>Kilka wizyt (od 2 tygodni do 2 miesięcy)</c:v>
                </c:pt>
                <c:pt idx="2">
                  <c:v>Powyżej 2 miesięcy do roku</c:v>
                </c:pt>
                <c:pt idx="3">
                  <c:v>Rok i więcej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41.9</c:v>
                </c:pt>
                <c:pt idx="1">
                  <c:v>44.8</c:v>
                </c:pt>
                <c:pt idx="2">
                  <c:v>10.3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10"/>
      </c:pieChart>
      <c:spPr>
        <a:noFill/>
        <a:ln w="25413">
          <a:noFill/>
        </a:ln>
      </c:spPr>
    </c:plotArea>
    <c:plotVisOnly val="1"/>
    <c:dispBlanksAs val="zero"/>
    <c:showDLblsOverMax val="0"/>
  </c:chart>
  <c:txPr>
    <a:bodyPr/>
    <a:lstStyle/>
    <a:p>
      <a:pPr>
        <a:defRPr sz="1803"/>
      </a:pPr>
      <a:endParaRPr lang="pl-PL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10"/>
          </c:dPt>
          <c:dPt>
            <c:idx val="2"/>
            <c:bubble3D val="0"/>
            <c:explosion val="11"/>
          </c:dPt>
          <c:dPt>
            <c:idx val="3"/>
            <c:bubble3D val="0"/>
            <c:explosion val="13"/>
          </c:dPt>
          <c:dPt>
            <c:idx val="4"/>
            <c:bubble3D val="0"/>
            <c:explosion val="13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 smtClean="0"/>
                      <a:t>Rodzina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13,5%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87852690288714E-2"/>
                  <c:y val="0.1054119094488189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Znajomi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2</a:t>
                    </a:r>
                    <a:r>
                      <a:rPr lang="pl-PL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62%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486712598425203E-2"/>
                  <c:y val="-6.455610236220472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M</a:t>
                    </a:r>
                    <a:r>
                      <a:rPr lang="en-US" dirty="0" err="1" smtClean="0"/>
                      <a:t>edia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3</a:t>
                    </a:r>
                    <a:r>
                      <a:rPr lang="pl-PL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55%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NGO </a:t>
                    </a:r>
                    <a:r>
                      <a:rPr lang="en-US" dirty="0" err="1"/>
                      <a:t>i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instytucje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7</a:t>
                    </a:r>
                    <a:r>
                      <a:rPr lang="pl-PL" dirty="0" smtClean="0"/>
                      <a:t>,59%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558891076115488E-2"/>
                  <c:y val="2.3437499999999999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Inne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1</a:t>
                    </a:r>
                    <a:r>
                      <a:rPr lang="pl-PL" dirty="0" smtClean="0"/>
                      <a:t>5,74%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5"/>
                <c:pt idx="0">
                  <c:v>Rodzina</c:v>
                </c:pt>
                <c:pt idx="1">
                  <c:v>Znajomi</c:v>
                </c:pt>
                <c:pt idx="2">
                  <c:v>Media</c:v>
                </c:pt>
                <c:pt idx="3">
                  <c:v>NGO i instytucje</c:v>
                </c:pt>
                <c:pt idx="4">
                  <c:v>Inne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12.3</c:v>
                </c:pt>
                <c:pt idx="1">
                  <c:v>29.7</c:v>
                </c:pt>
                <c:pt idx="2">
                  <c:v>37.4</c:v>
                </c:pt>
                <c:pt idx="3">
                  <c:v>5.7</c:v>
                </c:pt>
                <c:pt idx="4">
                  <c:v>14.9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681156582432955"/>
                  <c:y val="4.312410808931300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TAK</a:t>
                    </a:r>
                    <a:r>
                      <a:rPr lang="pl-PL" sz="1400" dirty="0" smtClean="0"/>
                      <a:t>:</a:t>
                    </a:r>
                    <a:r>
                      <a:rPr lang="en-US" sz="1400" dirty="0" smtClean="0"/>
                      <a:t> </a:t>
                    </a:r>
                    <a:r>
                      <a:rPr lang="pl-PL" sz="1400" dirty="0" smtClean="0"/>
                      <a:t>11,56%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958214672728222"/>
                  <c:y val="-0.1393961326994077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NIE</a:t>
                    </a:r>
                    <a:r>
                      <a:rPr lang="pl-PL" sz="1400" dirty="0" smtClean="0"/>
                      <a:t>:</a:t>
                    </a:r>
                    <a:r>
                      <a:rPr lang="en-US" sz="1400" dirty="0" smtClean="0"/>
                      <a:t> </a:t>
                    </a:r>
                    <a:r>
                      <a:rPr lang="pl-PL" sz="1400" dirty="0" smtClean="0"/>
                      <a:t>88,44%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7.5</c:v>
                </c:pt>
                <c:pt idx="1">
                  <c:v>92.5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970640698633239E-2"/>
                  <c:y val="4.312410808931300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TAK</a:t>
                    </a:r>
                    <a:r>
                      <a:rPr lang="pl-PL" sz="1400" dirty="0" smtClean="0"/>
                      <a:t>:</a:t>
                    </a:r>
                    <a:r>
                      <a:rPr lang="en-US" sz="1400" dirty="0" smtClean="0"/>
                      <a:t> 1</a:t>
                    </a:r>
                    <a:r>
                      <a:rPr lang="pl-PL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pl-PL" sz="1400" dirty="0" smtClean="0"/>
                      <a:t>15%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143937694664122"/>
                  <c:y val="-0.1384378191863118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NIE</a:t>
                    </a:r>
                    <a:r>
                      <a:rPr lang="pl-PL" sz="1400" dirty="0" smtClean="0"/>
                      <a:t>:</a:t>
                    </a:r>
                    <a:r>
                      <a:rPr lang="en-US" sz="1400" dirty="0" smtClean="0"/>
                      <a:t> 8</a:t>
                    </a:r>
                    <a:r>
                      <a:rPr lang="pl-PL" sz="1400" dirty="0" smtClean="0"/>
                      <a:t>3,85%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10.200000000000001</c:v>
                </c:pt>
                <c:pt idx="1">
                  <c:v>89.8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8.9019855267087861E-2"/>
                  <c:y val="-0.2068022366769371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8</a:t>
                    </a:r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825376759771299E-2"/>
                  <c:y val="2.525938605500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1055</c:v>
                </c:pt>
                <c:pt idx="1">
                  <c:v>246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  <c:pt idx="10">
                  <c:v>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69904"/>
        <c:axId val="110379696"/>
      </c:barChart>
      <c:catAx>
        <c:axId val="11036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037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37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36990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7.5186584168452308E-4"/>
                  <c:y val="-3.1082962455779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621236599657688E-2"/>
                  <c:y val="-3.8539313020655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624</c:v>
                </c:pt>
                <c:pt idx="1">
                  <c:v>369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5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696</c:v>
                </c:pt>
                <c:pt idx="1">
                  <c:v>913</c:v>
                </c:pt>
                <c:pt idx="2">
                  <c:v>1114</c:v>
                </c:pt>
                <c:pt idx="3">
                  <c:v>992</c:v>
                </c:pt>
                <c:pt idx="4">
                  <c:v>1124</c:v>
                </c:pt>
                <c:pt idx="5">
                  <c:v>1132</c:v>
                </c:pt>
                <c:pt idx="6">
                  <c:v>1094</c:v>
                </c:pt>
                <c:pt idx="7">
                  <c:v>1148</c:v>
                </c:pt>
                <c:pt idx="8">
                  <c:v>1215</c:v>
                </c:pt>
                <c:pt idx="9">
                  <c:v>1121</c:v>
                </c:pt>
                <c:pt idx="10">
                  <c:v>1129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47312"/>
        <c:axId val="111451120"/>
      </c:barChart>
      <c:catAx>
        <c:axId val="111447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45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5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447312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4.5649213936633723E-2"/>
                  <c:y val="0.192243752139678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5</a:t>
                    </a:r>
                    <a:r>
                      <a:rPr lang="pl-PL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412348122935839E-2"/>
                  <c:y val="-0.1486231357720078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M</a:t>
                    </a:r>
                    <a:r>
                      <a:rPr lang="en-US" dirty="0" err="1" smtClean="0"/>
                      <a:t>ężczyźni</a:t>
                    </a:r>
                    <a:r>
                      <a:rPr lang="en-US" dirty="0" smtClean="0"/>
                      <a:t> 4</a:t>
                    </a:r>
                    <a:r>
                      <a:rPr lang="pl-PL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601</c:v>
                </c:pt>
                <c:pt idx="1">
                  <c:v>528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8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78">
                <a:noFill/>
              </a:ln>
            </c:spPr>
            <c:txPr>
              <a:bodyPr/>
              <a:lstStyle/>
              <a:p>
                <a:pPr>
                  <a:defRPr sz="105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129</c:v>
                </c:pt>
                <c:pt idx="1">
                  <c:v>79</c:v>
                </c:pt>
                <c:pt idx="2">
                  <c:v>95</c:v>
                </c:pt>
                <c:pt idx="3">
                  <c:v>50</c:v>
                </c:pt>
                <c:pt idx="4">
                  <c:v>79</c:v>
                </c:pt>
                <c:pt idx="5">
                  <c:v>78</c:v>
                </c:pt>
                <c:pt idx="6">
                  <c:v>109</c:v>
                </c:pt>
                <c:pt idx="7">
                  <c:v>63</c:v>
                </c:pt>
                <c:pt idx="8">
                  <c:v>101</c:v>
                </c:pt>
                <c:pt idx="9">
                  <c:v>102</c:v>
                </c:pt>
                <c:pt idx="1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47856"/>
        <c:axId val="111439696"/>
      </c:barChart>
      <c:catAx>
        <c:axId val="111447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43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3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447856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1.8479034481052248E-2"/>
                  <c:y val="-3.02814104758644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88821436407126E-2"/>
                  <c:y val="-9.1457719958918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92">
                <a:noFill/>
              </a:ln>
            </c:spPr>
            <c:txPr>
              <a:bodyPr/>
              <a:lstStyle/>
              <a:p>
                <a:pPr>
                  <a:defRPr sz="10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  <c:pt idx="10">
                  <c:v>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40784"/>
        <c:axId val="111442960"/>
      </c:barChart>
      <c:catAx>
        <c:axId val="111440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44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42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440784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51692156403321"/>
          <c:y val="8.2603911836336488E-2"/>
          <c:w val="0.7924528301886796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99949233532825E-2"/>
                  <c:y val="-7.8624857074595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777082254449351E-2"/>
                  <c:y val="-7.38353737638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079110486293055E-2"/>
                  <c:y val="-6.2165255549329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712601444181839E-2"/>
                  <c:y val="-7.6315337789836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785731782648542E-2"/>
                  <c:y val="-8.6412764255668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0404330060138775E-2"/>
                  <c:y val="-7.688430812029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5085415468506918E-2"/>
                  <c:y val="-7.1489583875398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9179988426665525E-2"/>
                  <c:y val="-6.938764244742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268409057021804E-2"/>
                  <c:y val="-6.5723404518354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9558117381602091E-2"/>
                  <c:y val="-9.0402791966153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7.205788623175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969690999069893E-2"/>
                  <c:y val="-7.654275341964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000481734492818E-2"/>
                  <c:y val="-7.0754792173654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000481734492818E-2"/>
                  <c:y val="-7.693037187218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8256727189094771E-2"/>
                  <c:y val="-7.4349851169528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723673986959001E-2"/>
                  <c:y val="-7.1485367818088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9789854982377849E-2"/>
                  <c:y val="-7.0317095226914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878944783903235E-2"/>
                  <c:y val="-7.067589864992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0152764223599313E-2"/>
                  <c:y val="-6.684118706654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93358279928144E-2"/>
                  <c:y val="-6.66034257621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993906835657057E-2"/>
                  <c:y val="-5.930064133410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801680787185245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smooth val="0"/>
        <c:axId val="56816832"/>
        <c:axId val="56819552"/>
      </c:lineChart>
      <c:catAx>
        <c:axId val="5681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819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819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816832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3.2821544465744791E-2"/>
                  <c:y val="0.1459162387310282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5</a:t>
                    </a:r>
                    <a:r>
                      <a:rPr lang="pl-PL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647744288861898E-2"/>
                  <c:y val="-0.1776222754764350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pl-PL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269</c:v>
                </c:pt>
                <c:pt idx="1">
                  <c:v>247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54">
                <a:noFill/>
              </a:ln>
            </c:spPr>
            <c:txPr>
              <a:bodyPr/>
              <a:lstStyle/>
              <a:p>
                <a:pPr>
                  <a:defRPr sz="105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42416"/>
        <c:axId val="111438608"/>
      </c:barChart>
      <c:catAx>
        <c:axId val="111442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43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3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44241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2.9617151832212224E-2"/>
                  <c:y val="0.22122925938605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K</a:t>
                    </a:r>
                    <a:r>
                      <a:rPr lang="en-US" dirty="0" err="1" smtClean="0"/>
                      <a:t>obiety</a:t>
                    </a:r>
                    <a:r>
                      <a:rPr lang="en-US" dirty="0" smtClean="0"/>
                      <a:t> 6</a:t>
                    </a:r>
                    <a:r>
                      <a:rPr lang="pl-PL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825629233190276E-2"/>
                  <c:y val="-0.2587816957662900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197" noProof="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289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172</c:v>
                </c:pt>
                <c:pt idx="1">
                  <c:v>188</c:v>
                </c:pt>
                <c:pt idx="2">
                  <c:v>190</c:v>
                </c:pt>
                <c:pt idx="3">
                  <c:v>106</c:v>
                </c:pt>
                <c:pt idx="4">
                  <c:v>103</c:v>
                </c:pt>
                <c:pt idx="5">
                  <c:v>171</c:v>
                </c:pt>
                <c:pt idx="6">
                  <c:v>174</c:v>
                </c:pt>
                <c:pt idx="7">
                  <c:v>119</c:v>
                </c:pt>
                <c:pt idx="8">
                  <c:v>181</c:v>
                </c:pt>
                <c:pt idx="9">
                  <c:v>161</c:v>
                </c:pt>
                <c:pt idx="10">
                  <c:v>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45680"/>
        <c:axId val="111444048"/>
      </c:barChart>
      <c:catAx>
        <c:axId val="11144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44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4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445680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3.9232257021947096E-2"/>
                  <c:y val="0.145888843466898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92204906525534E-2"/>
                  <c:y val="-7.90909903859491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105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99104"/>
        <c:axId val="112507808"/>
      </c:barChart>
      <c:catAx>
        <c:axId val="112499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50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507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49910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3.1319075149470584E-2"/>
                  <c:y val="-0.3651407052379323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100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3555315537491925"/>
                  <c:y val="6.373798927307999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9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  <c:pt idx="1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08896"/>
        <c:axId val="112505088"/>
      </c:barChart>
      <c:catAx>
        <c:axId val="112508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50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50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508896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5.0560579355803978E-2"/>
                  <c:y val="-0.161321921716307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623650498016453E-3"/>
                  <c:y val="0.10647129978317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69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8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06720"/>
        <c:axId val="112499648"/>
      </c:barChart>
      <c:catAx>
        <c:axId val="112506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49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499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506720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6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303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Sheet1!$A$1:$A$24</c:f>
              <c:strCache>
                <c:ptCount val="24"/>
                <c:pt idx="0">
                  <c:v>Warszawa (AI)</c:v>
                </c:pt>
                <c:pt idx="1">
                  <c:v>Warszawa (UW)</c:v>
                </c:pt>
                <c:pt idx="2">
                  <c:v>Katowice</c:v>
                </c:pt>
                <c:pt idx="3">
                  <c:v>Wrocław</c:v>
                </c:pt>
                <c:pt idx="4">
                  <c:v>Kraków UJ</c:v>
                </c:pt>
                <c:pt idx="5">
                  <c:v>Białystok (UwB)</c:v>
                </c:pt>
                <c:pt idx="6">
                  <c:v>Poznań</c:v>
                </c:pt>
                <c:pt idx="7">
                  <c:v>Łódź</c:v>
                </c:pt>
                <c:pt idx="8">
                  <c:v>Opole</c:v>
                </c:pt>
                <c:pt idx="9">
                  <c:v>Gdańsk</c:v>
                </c:pt>
                <c:pt idx="10">
                  <c:v>Warszawa (UKSW)</c:v>
                </c:pt>
                <c:pt idx="11">
                  <c:v>Szczecin</c:v>
                </c:pt>
                <c:pt idx="12">
                  <c:v>Lublin (KUL)</c:v>
                </c:pt>
                <c:pt idx="13">
                  <c:v>Toruń</c:v>
                </c:pt>
                <c:pt idx="14">
                  <c:v>Rzeszów</c:v>
                </c:pt>
                <c:pt idx="15">
                  <c:v>Olsztyn (UW-M)</c:v>
                </c:pt>
                <c:pt idx="16">
                  <c:v>Warszawa (WSHiP) im. R. Łazarskiego</c:v>
                </c:pt>
                <c:pt idx="17">
                  <c:v>Lublin (UMCS)</c:v>
                </c:pt>
                <c:pt idx="18">
                  <c:v>Kraków (KA im.AFM)</c:v>
                </c:pt>
                <c:pt idx="19">
                  <c:v>Słubice</c:v>
                </c:pt>
                <c:pt idx="20">
                  <c:v>Warszawa (ALK)</c:v>
                </c:pt>
                <c:pt idx="21">
                  <c:v>Białystok (WSAP)</c:v>
                </c:pt>
                <c:pt idx="22">
                  <c:v>Warszawa (WSZiP)</c:v>
                </c:pt>
                <c:pt idx="23">
                  <c:v>Gdynia</c:v>
                </c:pt>
              </c:strCache>
            </c:strRef>
          </c:cat>
          <c:val>
            <c:numRef>
              <c:f>Sheet1!$B$1:$B$24</c:f>
              <c:numCache>
                <c:formatCode>General</c:formatCode>
                <c:ptCount val="24"/>
                <c:pt idx="0">
                  <c:v>2989</c:v>
                </c:pt>
                <c:pt idx="1">
                  <c:v>915</c:v>
                </c:pt>
                <c:pt idx="2">
                  <c:v>943</c:v>
                </c:pt>
                <c:pt idx="3">
                  <c:v>687</c:v>
                </c:pt>
                <c:pt idx="4">
                  <c:v>859</c:v>
                </c:pt>
                <c:pt idx="5">
                  <c:v>519</c:v>
                </c:pt>
                <c:pt idx="6">
                  <c:v>437</c:v>
                </c:pt>
                <c:pt idx="7">
                  <c:v>400</c:v>
                </c:pt>
                <c:pt idx="8">
                  <c:v>407</c:v>
                </c:pt>
                <c:pt idx="9">
                  <c:v>412</c:v>
                </c:pt>
                <c:pt idx="10">
                  <c:v>83</c:v>
                </c:pt>
                <c:pt idx="11">
                  <c:v>173</c:v>
                </c:pt>
                <c:pt idx="12">
                  <c:v>129</c:v>
                </c:pt>
                <c:pt idx="13">
                  <c:v>249</c:v>
                </c:pt>
                <c:pt idx="14">
                  <c:v>264</c:v>
                </c:pt>
                <c:pt idx="15">
                  <c:v>513</c:v>
                </c:pt>
                <c:pt idx="16">
                  <c:v>248</c:v>
                </c:pt>
                <c:pt idx="17">
                  <c:v>194</c:v>
                </c:pt>
                <c:pt idx="18">
                  <c:v>153</c:v>
                </c:pt>
                <c:pt idx="19">
                  <c:v>403</c:v>
                </c:pt>
                <c:pt idx="20">
                  <c:v>110</c:v>
                </c:pt>
                <c:pt idx="21">
                  <c:v>8</c:v>
                </c:pt>
                <c:pt idx="22">
                  <c:v>18</c:v>
                </c:pt>
                <c:pt idx="2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17376"/>
        <c:axId val="56810848"/>
      </c:barChart>
      <c:catAx>
        <c:axId val="5681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81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81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6817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7.5944004425354083E-4"/>
                  <c:y val="1.59502453497660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858953704706583E-2"/>
                  <c:y val="-1.59502453497660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7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  <c:pt idx="10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00192"/>
        <c:axId val="112503456"/>
      </c:barChart>
      <c:catAx>
        <c:axId val="112500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503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50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50019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4.5649213936633723E-2"/>
                  <c:y val="0.198040853588953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432776553702502E-3"/>
                  <c:y val="5.6121876069839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61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8089">
                <a:noFill/>
              </a:ln>
            </c:spPr>
            <c:txPr>
              <a:bodyPr/>
              <a:lstStyle/>
              <a:p>
                <a:pPr>
                  <a:defRPr sz="12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06176"/>
        <c:axId val="112507264"/>
      </c:barChart>
      <c:catAx>
        <c:axId val="11250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50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507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50617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924">
                <a:noFill/>
              </a:ln>
            </c:spPr>
            <c:txPr>
              <a:bodyPr/>
              <a:lstStyle/>
              <a:p>
                <a:pPr>
                  <a:defRPr sz="1114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11440"/>
        <c:axId val="113012528"/>
      </c:barChart>
      <c:catAx>
        <c:axId val="113011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12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0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01144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5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2.4469723766307578E-3"/>
                  <c:y val="-3.86156708123223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02857342671802E-2"/>
                  <c:y val="-0.109461220764937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274</c:v>
                </c:pt>
                <c:pt idx="1">
                  <c:v>254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727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114</c:v>
                </c:pt>
                <c:pt idx="1">
                  <c:v>69</c:v>
                </c:pt>
                <c:pt idx="2">
                  <c:v>99</c:v>
                </c:pt>
                <c:pt idx="3">
                  <c:v>104</c:v>
                </c:pt>
                <c:pt idx="4">
                  <c:v>36</c:v>
                </c:pt>
                <c:pt idx="5">
                  <c:v>0</c:v>
                </c:pt>
                <c:pt idx="6">
                  <c:v>39</c:v>
                </c:pt>
                <c:pt idx="7">
                  <c:v>26</c:v>
                </c:pt>
                <c:pt idx="8">
                  <c:v>18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14160"/>
        <c:axId val="113009808"/>
      </c:barChart>
      <c:catAx>
        <c:axId val="11301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09808"/>
        <c:crosses val="autoZero"/>
        <c:auto val="1"/>
        <c:lblAlgn val="ctr"/>
        <c:lblOffset val="100"/>
        <c:tickMarkSkip val="1"/>
        <c:noMultiLvlLbl val="0"/>
      </c:catAx>
      <c:valAx>
        <c:axId val="11300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1416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07"/>
          <c:y val="7.9365079365079361E-2"/>
          <c:w val="0.81761006289308436"/>
          <c:h val="0.6761904761904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0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017968"/>
        <c:axId val="113017424"/>
      </c:barChart>
      <c:catAx>
        <c:axId val="11301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17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01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17968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25"/>
          <c:y val="7.530120481927742E-2"/>
          <c:w val="0.820754716981134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967381906264235E-2"/>
                  <c:y val="-8.993121856979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413732336265993E-2"/>
                  <c:y val="-9.9856644446612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3786853759793E-2"/>
                  <c:y val="-6.396982360501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227897644395453E-2"/>
                  <c:y val="-9.7575601612299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472351052080842E-2"/>
                  <c:y val="-5.2752939944663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002343064199963E-2"/>
                  <c:y val="-6.1861133783672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881810561609399E-2"/>
                  <c:y val="-0.10793309983522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587594300083826E-2"/>
                  <c:y val="-9.498112785500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0176026823134954E-2"/>
                  <c:y val="-4.7490563927500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023524611971586E-2"/>
                  <c:y val="-5.180788792090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302847076287007E-2"/>
                  <c:y val="-3.885591594068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  <c:pt idx="10">
                  <c:v>87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903670360567881E-2"/>
                  <c:y val="-8.3863848598586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100738560236555E-2"/>
                  <c:y val="-7.3077677497257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292707474246541E-2"/>
                  <c:y val="-7.9546400217968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720617320575626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148194579122272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472501710133594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882074568843203E-2"/>
                  <c:y val="-7.7711831881364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587594300083826E-2"/>
                  <c:y val="-7.7711831881364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29337803855826E-2"/>
                  <c:y val="-7.7711831881364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3528918692372171E-2"/>
                  <c:y val="-7.7711831881364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302847076287007E-2"/>
                  <c:y val="-7.33945078879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8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10">
                <a:noFill/>
              </a:ln>
            </c:spPr>
          </c:downBars>
        </c:upDownBars>
        <c:marker val="1"/>
        <c:smooth val="0"/>
        <c:axId val="113018512"/>
        <c:axId val="113019056"/>
      </c:lineChart>
      <c:catAx>
        <c:axId val="11301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19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019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18512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20688"/>
        <c:axId val="113021232"/>
      </c:barChart>
      <c:catAx>
        <c:axId val="11302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21232"/>
        <c:crosses val="autoZero"/>
        <c:auto val="1"/>
        <c:lblAlgn val="ctr"/>
        <c:lblOffset val="100"/>
        <c:tickMarkSkip val="1"/>
        <c:noMultiLvlLbl val="0"/>
      </c:catAx>
      <c:valAx>
        <c:axId val="113021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2068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06315955080625E-2"/>
          <c:y val="0.15296803787377114"/>
          <c:w val="0.92641261498028848"/>
          <c:h val="0.59817351598173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1270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174">
                <a:noFill/>
              </a:ln>
            </c:spPr>
            <c:txPr>
              <a:bodyPr/>
              <a:lstStyle/>
              <a:p>
                <a:pPr>
                  <a:defRPr sz="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Sheet1!$A$1:$A$24</c:f>
              <c:strCache>
                <c:ptCount val="24"/>
                <c:pt idx="0">
                  <c:v>Warszawa (AI)</c:v>
                </c:pt>
                <c:pt idx="1">
                  <c:v>Warszawa (UW)</c:v>
                </c:pt>
                <c:pt idx="2">
                  <c:v>Katowice</c:v>
                </c:pt>
                <c:pt idx="3">
                  <c:v>Wrocław</c:v>
                </c:pt>
                <c:pt idx="4">
                  <c:v>Kraków UJ</c:v>
                </c:pt>
                <c:pt idx="5">
                  <c:v>Białystok (UwB)</c:v>
                </c:pt>
                <c:pt idx="6">
                  <c:v>Poznań</c:v>
                </c:pt>
                <c:pt idx="7">
                  <c:v>Łódź</c:v>
                </c:pt>
                <c:pt idx="8">
                  <c:v>Opole</c:v>
                </c:pt>
                <c:pt idx="9">
                  <c:v>Gdańsk</c:v>
                </c:pt>
                <c:pt idx="10">
                  <c:v>Warszawa (UKSW)</c:v>
                </c:pt>
                <c:pt idx="11">
                  <c:v>Szczecin</c:v>
                </c:pt>
                <c:pt idx="12">
                  <c:v>Lublin (KUL)</c:v>
                </c:pt>
                <c:pt idx="13">
                  <c:v>Toruń</c:v>
                </c:pt>
                <c:pt idx="14">
                  <c:v>Rzeszów</c:v>
                </c:pt>
                <c:pt idx="15">
                  <c:v>Olsztyn (UW-M)</c:v>
                </c:pt>
                <c:pt idx="16">
                  <c:v>Warszawa (WSHiP) im. R. Łazarskiego</c:v>
                </c:pt>
                <c:pt idx="17">
                  <c:v>Lublin (UMCS)</c:v>
                </c:pt>
                <c:pt idx="18">
                  <c:v>Kraków (KA im.AFM)</c:v>
                </c:pt>
                <c:pt idx="19">
                  <c:v>Słubice</c:v>
                </c:pt>
                <c:pt idx="20">
                  <c:v>Warszawa (ALK)</c:v>
                </c:pt>
                <c:pt idx="21">
                  <c:v>Białystok (WSAP)</c:v>
                </c:pt>
                <c:pt idx="22">
                  <c:v>Warszawa (WSZiP)</c:v>
                </c:pt>
                <c:pt idx="23">
                  <c:v>Gdynia</c:v>
                </c:pt>
              </c:strCache>
            </c:strRef>
          </c:cat>
          <c:val>
            <c:numRef>
              <c:f>Sheet1!$B$1:$B$24</c:f>
              <c:numCache>
                <c:formatCode>General</c:formatCode>
                <c:ptCount val="24"/>
                <c:pt idx="0">
                  <c:v>273</c:v>
                </c:pt>
                <c:pt idx="1">
                  <c:v>128</c:v>
                </c:pt>
                <c:pt idx="2">
                  <c:v>92</c:v>
                </c:pt>
                <c:pt idx="3">
                  <c:v>123</c:v>
                </c:pt>
                <c:pt idx="4">
                  <c:v>55</c:v>
                </c:pt>
                <c:pt idx="5">
                  <c:v>87</c:v>
                </c:pt>
                <c:pt idx="6">
                  <c:v>59</c:v>
                </c:pt>
                <c:pt idx="7">
                  <c:v>82</c:v>
                </c:pt>
                <c:pt idx="8">
                  <c:v>167</c:v>
                </c:pt>
                <c:pt idx="9">
                  <c:v>165</c:v>
                </c:pt>
                <c:pt idx="10">
                  <c:v>86</c:v>
                </c:pt>
                <c:pt idx="11">
                  <c:v>31</c:v>
                </c:pt>
                <c:pt idx="12">
                  <c:v>124</c:v>
                </c:pt>
                <c:pt idx="13">
                  <c:v>52</c:v>
                </c:pt>
                <c:pt idx="14">
                  <c:v>116</c:v>
                </c:pt>
                <c:pt idx="15">
                  <c:v>85</c:v>
                </c:pt>
                <c:pt idx="16">
                  <c:v>41</c:v>
                </c:pt>
                <c:pt idx="17">
                  <c:v>37</c:v>
                </c:pt>
                <c:pt idx="18">
                  <c:v>50</c:v>
                </c:pt>
                <c:pt idx="19">
                  <c:v>24</c:v>
                </c:pt>
                <c:pt idx="20">
                  <c:v>54</c:v>
                </c:pt>
                <c:pt idx="21">
                  <c:v>4</c:v>
                </c:pt>
                <c:pt idx="22">
                  <c:v>7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22816"/>
        <c:axId val="56819008"/>
      </c:barChart>
      <c:catAx>
        <c:axId val="5682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819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81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6822816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1888757322237"/>
          <c:y val="0.11020222692427772"/>
          <c:w val="0.81761006289308436"/>
          <c:h val="0.6761904761904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52</c:v>
                </c:pt>
                <c:pt idx="1">
                  <c:v>66</c:v>
                </c:pt>
                <c:pt idx="2">
                  <c:v>129</c:v>
                </c:pt>
                <c:pt idx="3">
                  <c:v>101</c:v>
                </c:pt>
                <c:pt idx="4">
                  <c:v>114</c:v>
                </c:pt>
                <c:pt idx="5">
                  <c:v>156</c:v>
                </c:pt>
                <c:pt idx="6">
                  <c:v>127</c:v>
                </c:pt>
                <c:pt idx="7">
                  <c:v>57</c:v>
                </c:pt>
                <c:pt idx="8">
                  <c:v>52</c:v>
                </c:pt>
                <c:pt idx="9">
                  <c:v>19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008720"/>
        <c:axId val="113009264"/>
      </c:barChart>
      <c:catAx>
        <c:axId val="113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09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00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0872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4748296970495"/>
          <c:y val="0.10472266710654936"/>
          <c:w val="0.820754716981134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092105642739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4383054588664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3615622965E-2"/>
                  <c:y val="-8.8582676969274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009892994144962E-2"/>
                  <c:y val="-5.5937563679111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797832963187292E-2"/>
                  <c:y val="-7.269966739598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685712362877793E-2"/>
                  <c:y val="-7.467595699399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606837606837612E-2"/>
                  <c:y val="-7.1588356802007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44444444444446E-2"/>
                  <c:y val="-7.1588356802007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7863247863247887E-2"/>
                  <c:y val="-5.369126760150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4188034188035441E-3"/>
                  <c:y val="-4.653243192130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18</c:v>
                </c:pt>
                <c:pt idx="1">
                  <c:v>19</c:v>
                </c:pt>
                <c:pt idx="2">
                  <c:v>23</c:v>
                </c:pt>
                <c:pt idx="3">
                  <c:v>32</c:v>
                </c:pt>
                <c:pt idx="4">
                  <c:v>25</c:v>
                </c:pt>
                <c:pt idx="5">
                  <c:v>29</c:v>
                </c:pt>
                <c:pt idx="6">
                  <c:v>30</c:v>
                </c:pt>
                <c:pt idx="7">
                  <c:v>26</c:v>
                </c:pt>
                <c:pt idx="8">
                  <c:v>29</c:v>
                </c:pt>
                <c:pt idx="9">
                  <c:v>18</c:v>
                </c:pt>
                <c:pt idx="10">
                  <c:v>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119927316777716E-2"/>
                  <c:y val="-8.226545019070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933508311461072E-2"/>
                  <c:y val="-6.3077515816376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686183457836998E-2"/>
                  <c:y val="-6.250988215259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903358234066897E-2"/>
                  <c:y val="-6.250988215259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168584696143748E-2"/>
                  <c:y val="-6.4368360990207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372636112793594E-2"/>
                  <c:y val="-6.6363534131158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606837606837612E-2"/>
                  <c:y val="-6.0850103281706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44444444444446E-2"/>
                  <c:y val="-6.0850103281706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35042735042735E-2"/>
                  <c:y val="-4.295301408120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18803418803406E-2"/>
                  <c:y val="-3.9373596241103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7094017094017099E-2"/>
                  <c:y val="-6.442952112180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113015248"/>
        <c:axId val="113671440"/>
      </c:lineChart>
      <c:catAx>
        <c:axId val="11301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71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671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15248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156840934371525E-2"/>
          <c:y val="2.6607538802660816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109</c:v>
                </c:pt>
                <c:pt idx="1">
                  <c:v>92</c:v>
                </c:pt>
                <c:pt idx="2">
                  <c:v>23</c:v>
                </c:pt>
                <c:pt idx="3">
                  <c:v>39</c:v>
                </c:pt>
                <c:pt idx="4">
                  <c:v>28</c:v>
                </c:pt>
                <c:pt idx="5">
                  <c:v>7</c:v>
                </c:pt>
                <c:pt idx="6">
                  <c:v>21</c:v>
                </c:pt>
                <c:pt idx="7">
                  <c:v>45</c:v>
                </c:pt>
                <c:pt idx="8">
                  <c:v>11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70352"/>
        <c:axId val="113661648"/>
      </c:barChart>
      <c:catAx>
        <c:axId val="11367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61648"/>
        <c:crosses val="autoZero"/>
        <c:auto val="1"/>
        <c:lblAlgn val="ctr"/>
        <c:lblOffset val="100"/>
        <c:tickMarkSkip val="1"/>
        <c:noMultiLvlLbl val="0"/>
      </c:catAx>
      <c:valAx>
        <c:axId val="113661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7035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07"/>
          <c:y val="7.9365079365079361E-2"/>
          <c:w val="0.81761006289308436"/>
          <c:h val="0.6761904761904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  <c:pt idx="10">
                  <c:v>412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669264"/>
        <c:axId val="113674160"/>
      </c:barChart>
      <c:catAx>
        <c:axId val="11366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7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67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6926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496"/>
          <c:y val="9.5760932000463719E-2"/>
          <c:w val="0.820754716981134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026057513975883E-2"/>
                  <c:y val="-7.395280558719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55555042208157E-2"/>
                  <c:y val="-7.4535490282544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453630429473789E-2"/>
                  <c:y val="-7.7925544964089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939878952683301E-2"/>
                  <c:y val="-6.865714034076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8205608833682044E-2"/>
                  <c:y val="-9.15013060121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0410729253981577E-2"/>
                  <c:y val="-0.11611028709716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352053646269908E-2"/>
                  <c:y val="-8.1277505719422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3704945515507108E-2"/>
                  <c:y val="-7.3536515161535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0410729253981577E-2"/>
                  <c:y val="-4.6444114838864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  <c:pt idx="10">
                  <c:v>165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44994752856226E-2"/>
                  <c:y val="-5.7424003379083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39495482176212E-2"/>
                  <c:y val="-6.78855097713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63852129548351E-2"/>
                  <c:y val="-6.702702505026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404762690497721E-2"/>
                  <c:y val="-6.78855097713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891011213707256E-2"/>
                  <c:y val="-6.4932773362776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843569113793722E-2"/>
                  <c:y val="-6.91807032626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411567476948869E-2"/>
                  <c:y val="-6.579582935505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11735121542331E-2"/>
                  <c:y val="-6.192548645181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823134953897741E-2"/>
                  <c:y val="-6.192548645181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234702430846619E-2"/>
                  <c:y val="-6.192548645181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47024308466053E-2"/>
                  <c:y val="-6.192548645181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113671984"/>
        <c:axId val="113662192"/>
      </c:lineChart>
      <c:catAx>
        <c:axId val="11367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6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66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7198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260031887014911E-2"/>
          <c:y val="4.5646562220959488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70896"/>
        <c:axId val="113662736"/>
      </c:barChart>
      <c:catAx>
        <c:axId val="11367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62736"/>
        <c:crosses val="autoZero"/>
        <c:auto val="1"/>
        <c:lblAlgn val="ctr"/>
        <c:lblOffset val="100"/>
        <c:tickMarkSkip val="1"/>
        <c:noMultiLvlLbl val="0"/>
      </c:catAx>
      <c:valAx>
        <c:axId val="113662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7089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666000"/>
        <c:axId val="113675248"/>
      </c:barChart>
      <c:catAx>
        <c:axId val="11366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75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67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6600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02"/>
          <c:y val="9.5760932000463747E-2"/>
          <c:w val="0.82075471698113478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865271408625884E-2"/>
                  <c:y val="-8.566626838793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292848667172745E-2"/>
                  <c:y val="-8.800883930068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39495482176212E-2"/>
                  <c:y val="-5.2404138158442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121746935866044E-3"/>
                  <c:y val="-3.606428182435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169486043917595E-2"/>
                  <c:y val="-5.6274481061680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714232314971851E-2"/>
                  <c:y val="-9.2025061271376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113664912"/>
        <c:axId val="113665456"/>
      </c:lineChart>
      <c:catAx>
        <c:axId val="1136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65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66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66491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493941681947306E-2"/>
          <c:y val="2.0536753610163806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244</c:v>
                </c:pt>
                <c:pt idx="1">
                  <c:v>254</c:v>
                </c:pt>
                <c:pt idx="2">
                  <c:v>112</c:v>
                </c:pt>
                <c:pt idx="3">
                  <c:v>70</c:v>
                </c:pt>
                <c:pt idx="4">
                  <c:v>103</c:v>
                </c:pt>
                <c:pt idx="5">
                  <c:v>11</c:v>
                </c:pt>
                <c:pt idx="6">
                  <c:v>63</c:v>
                </c:pt>
                <c:pt idx="7">
                  <c:v>49</c:v>
                </c:pt>
                <c:pt idx="8">
                  <c:v>31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72576"/>
        <c:axId val="115678016"/>
      </c:barChart>
      <c:catAx>
        <c:axId val="1156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8016"/>
        <c:crosses val="autoZero"/>
        <c:auto val="1"/>
        <c:lblAlgn val="ctr"/>
        <c:lblOffset val="100"/>
        <c:tickMarkSkip val="1"/>
        <c:noMultiLvlLbl val="0"/>
      </c:catAx>
      <c:valAx>
        <c:axId val="11567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257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886"/>
          <c:y val="7.9365079365079361E-2"/>
          <c:w val="0.79245283018867962"/>
          <c:h val="0.6761904761904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  <c:pt idx="10">
                  <c:v>943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677472"/>
        <c:axId val="115664416"/>
      </c:barChart>
      <c:catAx>
        <c:axId val="11567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6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64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747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097"/>
          <c:w val="0.92641261498028848"/>
          <c:h val="0.598173515981732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320">
                <a:noFill/>
              </a:ln>
            </c:spPr>
            <c:txPr>
              <a:bodyPr/>
              <a:lstStyle/>
              <a:p>
                <a:pPr>
                  <a:defRPr sz="9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Sheet1!$A$1:$A$23</c:f>
              <c:strCache>
                <c:ptCount val="23"/>
                <c:pt idx="0">
                  <c:v>Warszawa (AI)</c:v>
                </c:pt>
                <c:pt idx="1">
                  <c:v>Warszawa (UW)</c:v>
                </c:pt>
                <c:pt idx="2">
                  <c:v>Katowice</c:v>
                </c:pt>
                <c:pt idx="3">
                  <c:v>Wrocław</c:v>
                </c:pt>
                <c:pt idx="4">
                  <c:v>Kraków UJ</c:v>
                </c:pt>
                <c:pt idx="5">
                  <c:v>Białystok (UwB)</c:v>
                </c:pt>
                <c:pt idx="6">
                  <c:v>Poznań</c:v>
                </c:pt>
                <c:pt idx="7">
                  <c:v>Łódź</c:v>
                </c:pt>
                <c:pt idx="8">
                  <c:v>Opole</c:v>
                </c:pt>
                <c:pt idx="9">
                  <c:v>Gdańsk</c:v>
                </c:pt>
                <c:pt idx="10">
                  <c:v>Warszawa (UKSW)</c:v>
                </c:pt>
                <c:pt idx="11">
                  <c:v>Szczecin</c:v>
                </c:pt>
                <c:pt idx="12">
                  <c:v>Lublin (KUL)</c:v>
                </c:pt>
                <c:pt idx="13">
                  <c:v>Toruń</c:v>
                </c:pt>
                <c:pt idx="14">
                  <c:v>Rzeszów</c:v>
                </c:pt>
                <c:pt idx="15">
                  <c:v>Olsztyn (UW-M)</c:v>
                </c:pt>
                <c:pt idx="16">
                  <c:v>Warszawa (WSHiP) im. R. Łazarskiego</c:v>
                </c:pt>
                <c:pt idx="17">
                  <c:v>Lublin (UMCS)</c:v>
                </c:pt>
                <c:pt idx="18">
                  <c:v>Kraków (KA im.AFM)</c:v>
                </c:pt>
                <c:pt idx="19">
                  <c:v>Słubice</c:v>
                </c:pt>
                <c:pt idx="20">
                  <c:v>Warszawa (ALK)</c:v>
                </c:pt>
                <c:pt idx="21">
                  <c:v>Białystok (WSAP)</c:v>
                </c:pt>
                <c:pt idx="22">
                  <c:v>Warszawa (WSZiP)</c:v>
                </c:pt>
              </c:strCache>
            </c:strRef>
          </c:cat>
          <c:val>
            <c:numRef>
              <c:f>Sheet1!$B$1:$B$23</c:f>
              <c:numCache>
                <c:formatCode>General</c:formatCode>
                <c:ptCount val="23"/>
                <c:pt idx="0">
                  <c:v>41</c:v>
                </c:pt>
                <c:pt idx="1">
                  <c:v>8</c:v>
                </c:pt>
                <c:pt idx="2">
                  <c:v>8</c:v>
                </c:pt>
                <c:pt idx="3">
                  <c:v>55</c:v>
                </c:pt>
                <c:pt idx="4">
                  <c:v>13</c:v>
                </c:pt>
                <c:pt idx="5">
                  <c:v>12</c:v>
                </c:pt>
                <c:pt idx="6">
                  <c:v>7</c:v>
                </c:pt>
                <c:pt idx="7">
                  <c:v>11</c:v>
                </c:pt>
                <c:pt idx="8">
                  <c:v>8</c:v>
                </c:pt>
                <c:pt idx="9">
                  <c:v>11</c:v>
                </c:pt>
                <c:pt idx="10">
                  <c:v>20</c:v>
                </c:pt>
                <c:pt idx="11">
                  <c:v>6</c:v>
                </c:pt>
                <c:pt idx="12">
                  <c:v>6</c:v>
                </c:pt>
                <c:pt idx="13">
                  <c:v>14</c:v>
                </c:pt>
                <c:pt idx="14">
                  <c:v>16</c:v>
                </c:pt>
                <c:pt idx="15">
                  <c:v>1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3</c:v>
                </c:pt>
                <c:pt idx="20">
                  <c:v>6</c:v>
                </c:pt>
                <c:pt idx="21">
                  <c:v>4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08672"/>
        <c:axId val="56809760"/>
      </c:barChart>
      <c:catAx>
        <c:axId val="5680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809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809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680867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07"/>
          <c:y val="7.530120481927742E-2"/>
          <c:w val="0.81761006289308436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278472789237386E-2"/>
                  <c:y val="-8.2077317346120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556879063308622E-2"/>
                  <c:y val="-7.90189435510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183193534033501E-2"/>
                  <c:y val="-7.696481456086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635342720802884E-2"/>
                  <c:y val="-6.47927487340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79599375772077E-2"/>
                  <c:y val="-4.954769619613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111849761405008E-2"/>
                  <c:y val="-6.860408689490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9373596241103946E-2"/>
                  <c:y val="-7.6226763216565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7897089200501797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  <c:pt idx="10">
                  <c:v>92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932195397883297E-2"/>
                  <c:y val="-5.9413960241440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864164475095286E-2"/>
                  <c:y val="-5.6401802672918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333206033827472E-2"/>
                  <c:y val="-6.3978262768057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98884377193978E-2"/>
                  <c:y val="-8.008911928978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45788533067198E-2"/>
                  <c:y val="-8.008911928978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506786378934083E-2"/>
                  <c:y val="-5.0443810821979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635342720802884E-2"/>
                  <c:y val="-4.95473960907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635342720802884E-2"/>
                  <c:y val="-4.95473960907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635342720802884E-2"/>
                  <c:y val="-4.192471976911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9373596241103946E-2"/>
                  <c:y val="-5.335873425159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214760560903236E-2"/>
                  <c:y val="-2.286802896496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115678560"/>
        <c:axId val="115668224"/>
      </c:lineChart>
      <c:catAx>
        <c:axId val="11567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6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68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856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1526721011327176E-2"/>
          <c:y val="2.3498293728426801E-2"/>
          <c:w val="0.9711431742508326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45</c:v>
                </c:pt>
                <c:pt idx="1">
                  <c:v>55</c:v>
                </c:pt>
                <c:pt idx="2">
                  <c:v>9</c:v>
                </c:pt>
                <c:pt idx="3">
                  <c:v>7</c:v>
                </c:pt>
                <c:pt idx="4">
                  <c:v>17</c:v>
                </c:pt>
                <c:pt idx="5">
                  <c:v>2</c:v>
                </c:pt>
                <c:pt idx="6">
                  <c:v>12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73120"/>
        <c:axId val="115667680"/>
      </c:barChart>
      <c:catAx>
        <c:axId val="11567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67680"/>
        <c:crosses val="autoZero"/>
        <c:auto val="1"/>
        <c:lblAlgn val="ctr"/>
        <c:lblOffset val="100"/>
        <c:tickMarkSkip val="1"/>
        <c:noMultiLvlLbl val="0"/>
      </c:catAx>
      <c:valAx>
        <c:axId val="115667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312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96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894"/>
          <c:y val="7.9365079365079361E-2"/>
          <c:w val="0.79245283018867962"/>
          <c:h val="0.67619047619048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  <c:pt idx="4">
                  <c:v>153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676928"/>
        <c:axId val="115679104"/>
      </c:barChart>
      <c:catAx>
        <c:axId val="11567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79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692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2743935425865"/>
          <c:y val="8.2923914586411282E-2"/>
          <c:w val="0.8176100628930848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4454694266359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92162338815859E-2"/>
                  <c:y val="-7.5207580367098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183193534033515E-2"/>
                  <c:y val="-7.696481456086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  <c:pt idx="4">
                  <c:v>50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38E-2"/>
                  <c:y val="-7.8470640397765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078856092561059E-2"/>
                  <c:y val="-7.5458592204994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127261681897391E-2"/>
                  <c:y val="-7.9223754449029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885996637475513E-2"/>
                  <c:y val="-6.48437666464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934432096687112E-2"/>
                  <c:y val="-9.1523091231002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8403888746040014E-2"/>
                  <c:y val="-8.4745880794197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115674208"/>
        <c:axId val="115674752"/>
      </c:lineChart>
      <c:catAx>
        <c:axId val="11567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7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4208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065482796892344E-2"/>
          <c:y val="2.6607538802660816E-2"/>
          <c:w val="0.9556048834628214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188</c:v>
                </c:pt>
                <c:pt idx="1">
                  <c:v>141</c:v>
                </c:pt>
                <c:pt idx="2">
                  <c:v>51</c:v>
                </c:pt>
                <c:pt idx="3">
                  <c:v>41</c:v>
                </c:pt>
                <c:pt idx="4">
                  <c:v>166</c:v>
                </c:pt>
                <c:pt idx="5">
                  <c:v>3</c:v>
                </c:pt>
                <c:pt idx="6">
                  <c:v>25</c:v>
                </c:pt>
                <c:pt idx="7">
                  <c:v>17</c:v>
                </c:pt>
                <c:pt idx="8">
                  <c:v>7</c:v>
                </c:pt>
                <c:pt idx="9">
                  <c:v>2</c:v>
                </c:pt>
                <c:pt idx="10">
                  <c:v>77</c:v>
                </c:pt>
                <c:pt idx="11">
                  <c:v>0</c:v>
                </c:pt>
                <c:pt idx="12">
                  <c:v>48</c:v>
                </c:pt>
                <c:pt idx="13">
                  <c:v>0</c:v>
                </c:pt>
                <c:pt idx="14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69312"/>
        <c:axId val="115680192"/>
      </c:barChart>
      <c:catAx>
        <c:axId val="1156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80192"/>
        <c:crosses val="autoZero"/>
        <c:auto val="1"/>
        <c:lblAlgn val="ctr"/>
        <c:lblOffset val="100"/>
        <c:tickMarkSkip val="1"/>
        <c:noMultiLvlLbl val="0"/>
      </c:catAx>
      <c:valAx>
        <c:axId val="115680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6931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8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351373543"/>
          <c:y val="9.207956380206446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3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070969238501502E-2"/>
                  <c:y val="-5.1192967343859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323607871439E-2"/>
                  <c:y val="-5.9670768372401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865271408625884E-2"/>
                  <c:y val="-8.566626838793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286325502274582E-2"/>
                  <c:y val="-9.180212410970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430493446911605E-2"/>
                  <c:y val="-9.537167738239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553191489361708E-2"/>
                  <c:y val="-7.9658594078083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733224222585934E-2"/>
                  <c:y val="-8.724512684742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279869067103117E-2"/>
                  <c:y val="-5.68989957700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5931926233085361E-2"/>
                  <c:y val="-5.689899577005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1863852466170723E-3"/>
                  <c:y val="-3.034613107736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  <c:pt idx="10">
                  <c:v>55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3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81348505741203E-2"/>
                  <c:y val="-6.1680004826707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678776241349542E-2"/>
                  <c:y val="-7.5626083097025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559390182610161E-2"/>
                  <c:y val="-8.6224529112274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286655056424782E-2"/>
                  <c:y val="-7.562605155588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801036122530517E-2"/>
                  <c:y val="-8.8231674789832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791293477840643E-2"/>
                  <c:y val="-8.4662420199531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553191489361708E-2"/>
                  <c:y val="-4.551919661604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733224222585934E-2"/>
                  <c:y val="-6.4485528539401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279869067103117E-2"/>
                  <c:y val="-4.5519196616047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9639934533551555E-2"/>
                  <c:y val="-7.5865327693413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448552853940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  <c:pt idx="10">
                  <c:v>13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115682368"/>
        <c:axId val="115682912"/>
      </c:lineChart>
      <c:catAx>
        <c:axId val="11568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82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8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82368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72350784553363E-2"/>
          <c:y val="2.2046161537606992E-2"/>
          <c:w val="0.87150365645647521"/>
          <c:h val="0.72514367616561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  <c:pt idx="10">
                  <c:v>859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684000"/>
        <c:axId val="115684544"/>
      </c:barChart>
      <c:catAx>
        <c:axId val="1156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pl-PL"/>
          </a:p>
        </c:txPr>
        <c:crossAx val="115684544"/>
        <c:crosses val="autoZero"/>
        <c:auto val="1"/>
        <c:lblAlgn val="ctr"/>
        <c:lblOffset val="100"/>
        <c:noMultiLvlLbl val="0"/>
      </c:catAx>
      <c:valAx>
        <c:axId val="11568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68400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81E-2"/>
          <c:y val="2.6607538802660889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58</c:v>
                </c:pt>
                <c:pt idx="1">
                  <c:v>15</c:v>
                </c:pt>
                <c:pt idx="2">
                  <c:v>26</c:v>
                </c:pt>
                <c:pt idx="3">
                  <c:v>7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85632"/>
        <c:axId val="115686176"/>
      </c:barChart>
      <c:catAx>
        <c:axId val="11568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86176"/>
        <c:crosses val="autoZero"/>
        <c:auto val="1"/>
        <c:lblAlgn val="ctr"/>
        <c:lblOffset val="100"/>
        <c:tickMarkSkip val="1"/>
        <c:noMultiLvlLbl val="0"/>
      </c:catAx>
      <c:valAx>
        <c:axId val="11568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8563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  <c:pt idx="10">
                  <c:v>129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671488"/>
        <c:axId val="115688352"/>
      </c:barChart>
      <c:catAx>
        <c:axId val="1156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88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88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7148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45"/>
          <c:y val="7.5301204819277434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800599668567253E-2"/>
                  <c:y val="-8.5397486175085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3092147784853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290251757810687E-2"/>
                  <c:y val="-6.7929875218882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565692029697875E-2"/>
                  <c:y val="-7.627843450409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43213586870016E-2"/>
                  <c:y val="-7.421287906698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75460401277047E-2"/>
                  <c:y val="-7.627843450409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87319420648073E-2"/>
                  <c:y val="-7.12518444129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9451918845790167E-2"/>
                  <c:y val="-8.708558761576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736173917928289E-2"/>
                  <c:y val="-0.11875307402150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0599153629375799E-2"/>
                  <c:y val="-5.1459665409317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578724639309426E-2"/>
                  <c:y val="-4.750122960860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  <c:pt idx="10">
                  <c:v>124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8285046203971586E-2"/>
                  <c:y val="-7.472747572107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139211115168204E-2"/>
                  <c:y val="-7.5673760058946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566602533494374E-2"/>
                  <c:y val="-7.472747572107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71312342592854E-2"/>
                  <c:y val="-5.7861734019295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20149519235278E-2"/>
                  <c:y val="-5.7861734019295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705022516829118E-2"/>
                  <c:y val="-6.0873573794282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578724639309426E-2"/>
                  <c:y val="-5.541810121003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8578724639309426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578724639309426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3441704350756961E-2"/>
                  <c:y val="-5.541810121003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578724639309426E-2"/>
                  <c:y val="-5.1459665409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115688896"/>
        <c:axId val="115694336"/>
      </c:lineChart>
      <c:catAx>
        <c:axId val="11568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9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9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88896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717559888977654E-2"/>
          <c:y val="6.2421642435761392E-2"/>
          <c:w val="0.94938271604938274"/>
          <c:h val="0.61464354527938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rgbClr val="99CCFF"/>
            </a:solidFill>
            <a:ln w="3172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5"/>
              <c:layout>
                <c:manualLayout>
                  <c:x val="-9.0993103749692078E-3"/>
                  <c:y val="7.5235109717868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Lokalowe i spółdzielcze</c:v>
                </c:pt>
                <c:pt idx="6">
                  <c:v>Administracyjne</c:v>
                </c:pt>
                <c:pt idx="7">
                  <c:v>Uchodźcy i cudzoziemcy</c:v>
                </c:pt>
                <c:pt idx="8">
                  <c:v>Finansowe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NGO</c:v>
                </c:pt>
                <c:pt idx="13">
                  <c:v>Przemoc wobec kobiet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3241</c:v>
                </c:pt>
                <c:pt idx="1">
                  <c:v>2131</c:v>
                </c:pt>
                <c:pt idx="2">
                  <c:v>1512</c:v>
                </c:pt>
                <c:pt idx="3">
                  <c:v>1121</c:v>
                </c:pt>
                <c:pt idx="4">
                  <c:v>1063</c:v>
                </c:pt>
                <c:pt idx="5">
                  <c:v>713</c:v>
                </c:pt>
                <c:pt idx="6">
                  <c:v>483</c:v>
                </c:pt>
                <c:pt idx="7">
                  <c:v>161</c:v>
                </c:pt>
                <c:pt idx="8">
                  <c:v>161</c:v>
                </c:pt>
                <c:pt idx="9">
                  <c:v>102</c:v>
                </c:pt>
                <c:pt idx="10">
                  <c:v>73</c:v>
                </c:pt>
                <c:pt idx="11">
                  <c:v>9</c:v>
                </c:pt>
                <c:pt idx="12">
                  <c:v>2</c:v>
                </c:pt>
                <c:pt idx="13">
                  <c:v>13</c:v>
                </c:pt>
                <c:pt idx="14">
                  <c:v>342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chemeClr val="accent1"/>
            </a:solidFill>
            <a:ln w="127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331034583230693E-3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82069020776881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48965562453813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678437053297731E-4"/>
                  <c:y val="-3.3186908196071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763425746654251E-4"/>
                  <c:y val="-3.50611306388338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44012528389078E-3"/>
                  <c:y val="-7.84873991064597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3512693882330713E-4"/>
                  <c:y val="-2.8865127133857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165517291615904E-3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615733736762522E-2"/>
                  <c:y val="-3.0094043887147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514372163388824E-3"/>
                  <c:y val="-2.5078369905956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5.2201621134091774E-3"/>
                  <c:y val="-2.9396983684249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1101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Lokalowe i spółdzielcze</c:v>
                </c:pt>
                <c:pt idx="6">
                  <c:v>Administracyjne</c:v>
                </c:pt>
                <c:pt idx="7">
                  <c:v>Uchodźcy i cudzoziemcy</c:v>
                </c:pt>
                <c:pt idx="8">
                  <c:v>Finansowe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NGO</c:v>
                </c:pt>
                <c:pt idx="13">
                  <c:v>Przemoc wobec kobiet</c:v>
                </c:pt>
                <c:pt idx="14">
                  <c:v>inne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3428</c:v>
                </c:pt>
                <c:pt idx="1">
                  <c:v>2238</c:v>
                </c:pt>
                <c:pt idx="2">
                  <c:v>1301</c:v>
                </c:pt>
                <c:pt idx="3">
                  <c:v>993</c:v>
                </c:pt>
                <c:pt idx="4">
                  <c:v>1129</c:v>
                </c:pt>
                <c:pt idx="5">
                  <c:v>80</c:v>
                </c:pt>
                <c:pt idx="6">
                  <c:v>516</c:v>
                </c:pt>
                <c:pt idx="7">
                  <c:v>589</c:v>
                </c:pt>
                <c:pt idx="8">
                  <c:v>172</c:v>
                </c:pt>
                <c:pt idx="9">
                  <c:v>6</c:v>
                </c:pt>
                <c:pt idx="10">
                  <c:v>85</c:v>
                </c:pt>
                <c:pt idx="11">
                  <c:v>3</c:v>
                </c:pt>
                <c:pt idx="12">
                  <c:v>76</c:v>
                </c:pt>
                <c:pt idx="13">
                  <c:v>37</c:v>
                </c:pt>
                <c:pt idx="14">
                  <c:v>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10372624"/>
        <c:axId val="110371536"/>
      </c:barChart>
      <c:catAx>
        <c:axId val="11037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037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37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372624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58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</c:v>
                </c:pt>
                <c:pt idx="1">
                  <c:v>70</c:v>
                </c:pt>
                <c:pt idx="2">
                  <c:v>28</c:v>
                </c:pt>
                <c:pt idx="3">
                  <c:v>13</c:v>
                </c:pt>
                <c:pt idx="4">
                  <c:v>33</c:v>
                </c:pt>
                <c:pt idx="5">
                  <c:v>2</c:v>
                </c:pt>
                <c:pt idx="6">
                  <c:v>15</c:v>
                </c:pt>
                <c:pt idx="7">
                  <c:v>7</c:v>
                </c:pt>
                <c:pt idx="8">
                  <c:v>8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91616"/>
        <c:axId val="115689984"/>
      </c:barChart>
      <c:catAx>
        <c:axId val="1156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1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89984"/>
        <c:crosses val="autoZero"/>
        <c:auto val="1"/>
        <c:lblAlgn val="ctr"/>
        <c:lblOffset val="100"/>
        <c:tickMarkSkip val="1"/>
        <c:noMultiLvlLbl val="0"/>
      </c:catAx>
      <c:valAx>
        <c:axId val="115689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916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2">
                <a:noFill/>
              </a:ln>
            </c:spPr>
            <c:txPr>
              <a:bodyPr/>
              <a:lstStyle/>
              <a:p>
                <a:pPr>
                  <a:defRPr sz="8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  <c:pt idx="10">
                  <c:v>194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693248"/>
        <c:axId val="115695424"/>
      </c:barChart>
      <c:catAx>
        <c:axId val="11569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9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95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9324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45"/>
          <c:y val="7.5301204819277434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4555139994301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050617765289513E-2"/>
                  <c:y val="-7.5157293277703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51665972044834E-2"/>
                  <c:y val="-7.4383995701201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079475941436673E-2"/>
                  <c:y val="-8.255925653718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064189779648027E-2"/>
                  <c:y val="-6.8101615228819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06919329757151E-2"/>
                  <c:y val="-7.9288715839789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242768090417358E-2"/>
                  <c:y val="-7.521028021361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491257507085058E-2"/>
                  <c:y val="-5.024980879728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953857644182074E-2"/>
                  <c:y val="-9.2940884134999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3826950819001261E-2"/>
                  <c:y val="-6.850308557200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235428325881666E-2"/>
                  <c:y val="-3.976333274224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  <c:pt idx="10">
                  <c:v>37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9712762667885614E-2"/>
                  <c:y val="-7.9977234318828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522339934481491E-2"/>
                  <c:y val="-7.6964771168125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507053772692852E-2"/>
                  <c:y val="-6.5347853000525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997346880324092E-2"/>
                  <c:y val="-9.142268764517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24924138870884E-2"/>
                  <c:y val="-9.142268764517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798958515391477E-2"/>
                  <c:y val="-9.538115996506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899952048686273E-2"/>
                  <c:y val="-9.5002459217202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457088055641448E-2"/>
                  <c:y val="-9.5002459217202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457088055641448E-2"/>
                  <c:y val="-9.5002459217202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457088055641323E-2"/>
                  <c:y val="-9.5002459217202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5987047400783593E-2"/>
                  <c:y val="-8.314151391560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117137440"/>
        <c:axId val="117123840"/>
      </c:lineChart>
      <c:catAx>
        <c:axId val="11713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2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2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744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41</c:v>
                </c:pt>
                <c:pt idx="1">
                  <c:v>143</c:v>
                </c:pt>
                <c:pt idx="2">
                  <c:v>61</c:v>
                </c:pt>
                <c:pt idx="3">
                  <c:v>44</c:v>
                </c:pt>
                <c:pt idx="4">
                  <c:v>24</c:v>
                </c:pt>
                <c:pt idx="5">
                  <c:v>4</c:v>
                </c:pt>
                <c:pt idx="6">
                  <c:v>14</c:v>
                </c:pt>
                <c:pt idx="7">
                  <c:v>43</c:v>
                </c:pt>
                <c:pt idx="8">
                  <c:v>14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</c:v>
                </c:pt>
                <c:pt idx="13">
                  <c:v>2</c:v>
                </c:pt>
                <c:pt idx="1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21120"/>
        <c:axId val="117128736"/>
      </c:barChart>
      <c:catAx>
        <c:axId val="1171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28736"/>
        <c:crosses val="autoZero"/>
        <c:auto val="1"/>
        <c:lblAlgn val="ctr"/>
        <c:lblOffset val="100"/>
        <c:tickMarkSkip val="1"/>
        <c:noMultiLvlLbl val="0"/>
      </c:catAx>
      <c:valAx>
        <c:axId val="117128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2112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2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  <c:pt idx="10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127104"/>
        <c:axId val="117133632"/>
      </c:barChart>
      <c:catAx>
        <c:axId val="11712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3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33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127104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24"/>
          <c:y val="7.5301204819277434E-2"/>
          <c:w val="0.8176100628930849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2446718327330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92162338815859E-2"/>
                  <c:y val="-7.3952586306340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271915769947677E-2"/>
                  <c:y val="-8.7506827118193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33503046313109E-2"/>
                  <c:y val="-5.0565268152289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49958189617913E-2"/>
                  <c:y val="-8.04138402243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7820305345839283E-2"/>
                  <c:y val="-8.8666203647691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359271216788271E-2"/>
                  <c:y val="-7.740685806477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781202100056127E-2"/>
                  <c:y val="-8.9017886774489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578069116732137E-2"/>
                  <c:y val="-8.127720096801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058876678101526E-2"/>
                  <c:y val="-5.358079717848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394359810361206E-2"/>
                  <c:y val="-2.935221736356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  <c:pt idx="10">
                  <c:v>82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090173199918804E-2"/>
                  <c:y val="-7.58053894067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500747564250022E-2"/>
                  <c:y val="-7.6663569376505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55486966132837E-2"/>
                  <c:y val="-8.6512830186724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191129502164946E-2"/>
                  <c:y val="-7.826016201194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778130524329409E-2"/>
                  <c:y val="-8.8666508399101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157997502438758E-2"/>
                  <c:y val="-8.6904435748193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171803150084182E-2"/>
                  <c:y val="-8.12772009680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359271216788271E-2"/>
                  <c:y val="-9.675857258096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5562404200112247E-2"/>
                  <c:y val="-8.901788677448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578069116732137E-2"/>
                  <c:y val="-8.901788677448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9.539470643160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117131456"/>
        <c:axId val="117134176"/>
      </c:lineChart>
      <c:catAx>
        <c:axId val="11713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3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145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81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78</c:v>
                </c:pt>
                <c:pt idx="1">
                  <c:v>208</c:v>
                </c:pt>
                <c:pt idx="2">
                  <c:v>35</c:v>
                </c:pt>
                <c:pt idx="3">
                  <c:v>32</c:v>
                </c:pt>
                <c:pt idx="4">
                  <c:v>28</c:v>
                </c:pt>
                <c:pt idx="5">
                  <c:v>16</c:v>
                </c:pt>
                <c:pt idx="6">
                  <c:v>72</c:v>
                </c:pt>
                <c:pt idx="7">
                  <c:v>23</c:v>
                </c:pt>
                <c:pt idx="8">
                  <c:v>18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34720"/>
        <c:axId val="117135264"/>
      </c:barChart>
      <c:catAx>
        <c:axId val="1171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5264"/>
        <c:crosses val="autoZero"/>
        <c:auto val="1"/>
        <c:lblAlgn val="ctr"/>
        <c:lblOffset val="100"/>
        <c:tickMarkSkip val="1"/>
        <c:noMultiLvlLbl val="0"/>
      </c:catAx>
      <c:valAx>
        <c:axId val="11713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472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3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  <c:pt idx="9">
                  <c:v>513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35808"/>
        <c:axId val="117121664"/>
      </c:barChart>
      <c:catAx>
        <c:axId val="1171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2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21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5808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2484312734672"/>
          <c:y val="9.04527559055118E-2"/>
          <c:w val="0.8396226415094364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6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450754185610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801804897727425E-2"/>
                  <c:y val="-7.874463135289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845657338373507E-2"/>
                  <c:y val="-8.2441243140062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644563642068456E-2"/>
                  <c:y val="-0.109960331663087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396898205561058E-2"/>
                  <c:y val="-8.7005189692197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335863377609104E-2"/>
                  <c:y val="-8.712121212121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6925996204933584E-2"/>
                  <c:y val="-7.954545454545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3491461100569278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72106261859582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99756295694557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23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50</c:v>
                </c:pt>
                <c:pt idx="5">
                  <c:v>40</c:v>
                </c:pt>
                <c:pt idx="6">
                  <c:v>35</c:v>
                </c:pt>
                <c:pt idx="7">
                  <c:v>80</c:v>
                </c:pt>
                <c:pt idx="8">
                  <c:v>90</c:v>
                </c:pt>
                <c:pt idx="9">
                  <c:v>85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6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6763435879812942E-2"/>
                  <c:y val="-4.967400381770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41811471858239E-2"/>
                  <c:y val="-4.6662192794082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1461399393387E-2"/>
                  <c:y val="-4.967400381770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00818778108148E-2"/>
                  <c:y val="-6.1539608685277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697978454780512E-2"/>
                  <c:y val="-7.9474767358625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335863377609104E-2"/>
                  <c:y val="-6.81818181818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60576191176752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75059007144821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590506406033127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99268887083672E-2"/>
                  <c:y val="-3.030303030303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36">
                <a:noFill/>
              </a:ln>
            </c:spPr>
          </c:downBars>
        </c:upDownBars>
        <c:marker val="1"/>
        <c:smooth val="0"/>
        <c:axId val="117136896"/>
        <c:axId val="117132000"/>
      </c:lineChart>
      <c:catAx>
        <c:axId val="11713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2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32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6896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096152413125017E-2"/>
          <c:y val="2.3496034913764608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97</c:v>
                </c:pt>
                <c:pt idx="1">
                  <c:v>117</c:v>
                </c:pt>
                <c:pt idx="2">
                  <c:v>116</c:v>
                </c:pt>
                <c:pt idx="3">
                  <c:v>20</c:v>
                </c:pt>
                <c:pt idx="4">
                  <c:v>28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11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38528"/>
        <c:axId val="117122208"/>
      </c:barChart>
      <c:catAx>
        <c:axId val="11713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22208"/>
        <c:crosses val="autoZero"/>
        <c:auto val="1"/>
        <c:lblAlgn val="ctr"/>
        <c:lblOffset val="100"/>
        <c:tickMarkSkip val="1"/>
        <c:noMultiLvlLbl val="0"/>
      </c:catAx>
      <c:valAx>
        <c:axId val="11712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852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6332">
                <a:noFill/>
              </a:ln>
            </c:spPr>
            <c:txPr>
              <a:bodyPr/>
              <a:lstStyle/>
              <a:p>
                <a:pPr>
                  <a:defRPr sz="11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2012/2012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  <c:pt idx="10">
                  <c:v>2238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73712"/>
        <c:axId val="110380240"/>
      </c:barChart>
      <c:catAx>
        <c:axId val="110373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038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380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37371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  <c:pt idx="10">
                  <c:v>407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52128"/>
        <c:axId val="117141248"/>
      </c:barChart>
      <c:catAx>
        <c:axId val="11715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41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41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5212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24"/>
          <c:y val="7.2289156626506021E-2"/>
          <c:w val="0.8176100628930849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018204474654692E-2"/>
                  <c:y val="-9.4032979743888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355585652309302E-2"/>
                  <c:y val="-0.10859125066736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291730324754186E-2"/>
                  <c:y val="-0.11391284896206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234927723586796E-2"/>
                  <c:y val="-0.109997315676449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126219297214707E-2"/>
                  <c:y val="-0.103069076592698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714278998707251E-2"/>
                  <c:y val="-5.5287222619899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761194029850684E-2"/>
                  <c:y val="-8.712121212121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820895522388062E-2"/>
                  <c:y val="-0.10227272727272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757453536908605E-2"/>
                  <c:y val="-7.9545454545454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1221987239513073E-2"/>
                  <c:y val="-6.8181818181818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2989032964591253E-3"/>
                  <c:y val="-5.303030303030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  <c:pt idx="10">
                  <c:v>167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1663728601089042E-2"/>
                  <c:y val="-6.2443330947267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475065616797904E-2"/>
                  <c:y val="-5.9431221665473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443765424844284E-2"/>
                  <c:y val="-6.2443330947267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386962823676894E-2"/>
                  <c:y val="-6.089149367692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255189899534912E-2"/>
                  <c:y val="-5.8253698401336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681004426685478E-2"/>
                  <c:y val="-4.849648055356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880597014925384E-2"/>
                  <c:y val="-4.9242424242424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920398009950279E-2"/>
                  <c:y val="-3.030303030303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920398009950279E-2"/>
                  <c:y val="-3.030303030303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9900497512437818E-2"/>
                  <c:y val="-3.030303030303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1547855975024096E-16"/>
                  <c:y val="-3.787878787878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0">
                <a:noFill/>
              </a:ln>
            </c:spPr>
          </c:downBars>
        </c:upDownBars>
        <c:marker val="1"/>
        <c:smooth val="0"/>
        <c:axId val="117145600"/>
        <c:axId val="117149952"/>
      </c:lineChart>
      <c:catAx>
        <c:axId val="11714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49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4995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4560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81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134</c:v>
                </c:pt>
                <c:pt idx="1">
                  <c:v>116</c:v>
                </c:pt>
                <c:pt idx="2">
                  <c:v>46</c:v>
                </c:pt>
                <c:pt idx="3">
                  <c:v>19</c:v>
                </c:pt>
                <c:pt idx="4">
                  <c:v>36</c:v>
                </c:pt>
                <c:pt idx="5">
                  <c:v>6</c:v>
                </c:pt>
                <c:pt idx="6">
                  <c:v>27</c:v>
                </c:pt>
                <c:pt idx="7">
                  <c:v>33</c:v>
                </c:pt>
                <c:pt idx="8">
                  <c:v>5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42880"/>
        <c:axId val="117143424"/>
      </c:barChart>
      <c:catAx>
        <c:axId val="11714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43424"/>
        <c:crosses val="autoZero"/>
        <c:auto val="1"/>
        <c:lblAlgn val="ctr"/>
        <c:lblOffset val="100"/>
        <c:tickMarkSkip val="1"/>
        <c:noMultiLvlLbl val="0"/>
      </c:catAx>
      <c:valAx>
        <c:axId val="11714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4288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  <c:pt idx="10">
                  <c:v>437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49408"/>
        <c:axId val="117145056"/>
      </c:barChart>
      <c:catAx>
        <c:axId val="11714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45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45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49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45"/>
          <c:y val="7.5301204819277434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6085727181052499E-2"/>
                  <c:y val="-6.312285288663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3199790236479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567098794007256E-2"/>
                  <c:y val="-5.2757729608123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286655056424824E-2"/>
                  <c:y val="-0.100308043909661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8582171493979785E-2"/>
                  <c:y val="-4.6446052351564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617155798183755E-2"/>
                  <c:y val="-7.658802958471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4184800645341591E-2"/>
                  <c:y val="-5.405405405405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34214787911851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629145766591875E-2"/>
                  <c:y val="-2.702702702702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22361870711799E-2"/>
                  <c:y val="-5.405405405405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9365075429063839E-2"/>
                  <c:y val="-4.247104247104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  <c:pt idx="10">
                  <c:v>59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9153129355088108E-2"/>
                  <c:y val="-4.023713252059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513514658390443E-2"/>
                  <c:y val="-3.7225245492962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070654481079978E-2"/>
                  <c:y val="-4.023713252059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386431187284064E-2"/>
                  <c:y val="-2.573070258109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24942622928335E-2"/>
                  <c:y val="-3.7690390052594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820315826076011E-2"/>
                  <c:y val="-5.2661964551728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4184800645341591E-2"/>
                  <c:y val="-5.4054054054054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092400322670795E-2"/>
                  <c:y val="-6.1776061776061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222057419432111E-2"/>
                  <c:y val="-6.177606177606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6.177606177606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471859324943911E-2"/>
                  <c:y val="-2.702702702702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117152672"/>
        <c:axId val="117150496"/>
      </c:lineChart>
      <c:catAx>
        <c:axId val="11715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50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150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52672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7563496255041693E-2"/>
          <c:y val="1.7427003323183109E-2"/>
          <c:w val="0.9554069119286505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53</c:v>
                </c:pt>
                <c:pt idx="1">
                  <c:v>91</c:v>
                </c:pt>
                <c:pt idx="2">
                  <c:v>26</c:v>
                </c:pt>
                <c:pt idx="3">
                  <c:v>21</c:v>
                </c:pt>
                <c:pt idx="4">
                  <c:v>25</c:v>
                </c:pt>
                <c:pt idx="5">
                  <c:v>1</c:v>
                </c:pt>
                <c:pt idx="6">
                  <c:v>26</c:v>
                </c:pt>
                <c:pt idx="7">
                  <c:v>7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48320"/>
        <c:axId val="117151040"/>
      </c:barChart>
      <c:catAx>
        <c:axId val="11714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51040"/>
        <c:crosses val="autoZero"/>
        <c:auto val="1"/>
        <c:lblAlgn val="ctr"/>
        <c:lblOffset val="100"/>
        <c:tickMarkSkip val="1"/>
        <c:noMultiLvlLbl val="0"/>
      </c:catAx>
      <c:valAx>
        <c:axId val="11715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4832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  <c:pt idx="10">
                  <c:v>264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360896"/>
        <c:axId val="119351648"/>
      </c:barChart>
      <c:catAx>
        <c:axId val="11936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51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351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6089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45"/>
          <c:y val="7.5301204819277434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316259587106779E-2"/>
                  <c:y val="-5.531693673425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8291652375705E-2"/>
                  <c:y val="-7.2613930015504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60912334985003E-2"/>
                  <c:y val="-6.6851001732891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036655404172728E-2"/>
                  <c:y val="-5.3463958897029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026679704888608E-2"/>
                  <c:y val="-8.7314930228316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617155798183755E-2"/>
                  <c:y val="-7.66300759208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556997219647848E-2"/>
                  <c:y val="-9.2664092664092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0435588507877664E-2"/>
                  <c:y val="-5.791505791505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607043558850787E-2"/>
                  <c:y val="-6.177606177606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1899907321594073E-2"/>
                  <c:y val="-4.2471042471042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7071362372567205E-3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  <c:pt idx="10">
                  <c:v>116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689841133157706E-2"/>
                  <c:y val="-4.2370717173866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279472827713034E-2"/>
                  <c:y val="-2.6436931870002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171323695752099E-2"/>
                  <c:y val="-6.386343598942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043806966205225E-2"/>
                  <c:y val="-7.0891375064603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464187458495483E-2"/>
                  <c:y val="-7.7095126622685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233097137185944E-2"/>
                  <c:y val="-9.4726841577235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77849860982391E-2"/>
                  <c:y val="-7.3359073359073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071362372567203E-2"/>
                  <c:y val="-8.4942084942084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071362372567203E-2"/>
                  <c:y val="-8.49420849420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77849860982391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42817423540326E-2"/>
                  <c:y val="-7.7220077220077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119364704"/>
        <c:axId val="119364160"/>
      </c:lineChart>
      <c:catAx>
        <c:axId val="11936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6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36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64704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169676345661863E-2"/>
          <c:y val="5.5327030101287512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79</c:v>
                </c:pt>
                <c:pt idx="1">
                  <c:v>148</c:v>
                </c:pt>
                <c:pt idx="2">
                  <c:v>61</c:v>
                </c:pt>
                <c:pt idx="3">
                  <c:v>13</c:v>
                </c:pt>
                <c:pt idx="4">
                  <c:v>40</c:v>
                </c:pt>
                <c:pt idx="5">
                  <c:v>3</c:v>
                </c:pt>
                <c:pt idx="6">
                  <c:v>17</c:v>
                </c:pt>
                <c:pt idx="7">
                  <c:v>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57632"/>
        <c:axId val="119354912"/>
      </c:barChart>
      <c:catAx>
        <c:axId val="11935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54912"/>
        <c:crosses val="autoZero"/>
        <c:auto val="1"/>
        <c:lblAlgn val="ctr"/>
        <c:lblOffset val="100"/>
        <c:tickMarkSkip val="1"/>
        <c:noMultiLvlLbl val="0"/>
      </c:catAx>
      <c:valAx>
        <c:axId val="11935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5763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  <c:pt idx="10">
                  <c:v>403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353280"/>
        <c:axId val="119349472"/>
      </c:barChart>
      <c:catAx>
        <c:axId val="11935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4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34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53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3.9658524651378394E-3"/>
                  <c:y val="0.1342722811822435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35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266981551514786E-2"/>
                  <c:y val="0.1354212027844345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65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782</c:v>
                </c:pt>
                <c:pt idx="1">
                  <c:v>1456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45"/>
          <c:y val="7.5301204819277434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223655701129372E-2"/>
                  <c:y val="-5.2957468154318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210404997871466E-2"/>
                  <c:y val="-7.2287112759553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570132018133E-2"/>
                  <c:y val="-4.146991761164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507240068829255E-2"/>
                  <c:y val="-6.279360350226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50664860475293E-2"/>
                  <c:y val="-6.48016295260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252861624832902E-2"/>
                  <c:y val="-6.48016295260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5433026829335206E-2"/>
                  <c:y val="-6.5637065637065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1646941260223912E-2"/>
                  <c:y val="-4.633204633204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860855691112659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288684552890126E-2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7165134146676E-2"/>
                  <c:y val="-3.08880308880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  <c:pt idx="10">
                  <c:v>24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dLbls>
            <c:dLbl>
              <c:idx val="0"/>
              <c:layout>
                <c:manualLayout>
                  <c:x val="-3.7860855691112659E-2"/>
                  <c:y val="-9.266409266409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074770122001434E-2"/>
                  <c:y val="-5.01930501930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288684552890126E-2"/>
                  <c:y val="-4.633204633204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502598983778859E-2"/>
                  <c:y val="-4.247104247104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165134146676E-2"/>
                  <c:y val="-3.0888030888030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930427845556333E-2"/>
                  <c:y val="-3.0888030888030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074770122001399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288684552890126E-2"/>
                  <c:y val="-3.0888030888030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9219112398446459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7860855691112659E-2"/>
                  <c:y val="-4.633204633204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502598983778859E-2"/>
                  <c:y val="-3.08880308880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119354368"/>
        <c:axId val="119351104"/>
      </c:lineChart>
      <c:catAx>
        <c:axId val="11935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51104"/>
        <c:crosses val="autoZero"/>
        <c:auto val="1"/>
        <c:lblAlgn val="ctr"/>
        <c:lblOffset val="100"/>
        <c:noMultiLvlLbl val="0"/>
      </c:catAx>
      <c:valAx>
        <c:axId val="11935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54368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526374859708476E-2"/>
          <c:y val="2.6607538802660816E-2"/>
          <c:w val="0.95510662177328842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22</c:v>
                </c:pt>
                <c:pt idx="1">
                  <c:v>51</c:v>
                </c:pt>
                <c:pt idx="2">
                  <c:v>23</c:v>
                </c:pt>
                <c:pt idx="3">
                  <c:v>14</c:v>
                </c:pt>
                <c:pt idx="4">
                  <c:v>11</c:v>
                </c:pt>
                <c:pt idx="5">
                  <c:v>1</c:v>
                </c:pt>
                <c:pt idx="6">
                  <c:v>7</c:v>
                </c:pt>
                <c:pt idx="7">
                  <c:v>18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58176"/>
        <c:axId val="119359264"/>
      </c:barChart>
      <c:catAx>
        <c:axId val="1193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59264"/>
        <c:crosses val="autoZero"/>
        <c:auto val="1"/>
        <c:lblAlgn val="ctr"/>
        <c:lblOffset val="100"/>
        <c:tickMarkSkip val="1"/>
        <c:noMultiLvlLbl val="0"/>
      </c:catAx>
      <c:valAx>
        <c:axId val="11935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5817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073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  <c:pt idx="10">
                  <c:v>173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362528"/>
        <c:axId val="120101360"/>
      </c:barChart>
      <c:catAx>
        <c:axId val="1193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01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10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6252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4451591546544"/>
          <c:y val="6.4063445227081836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668298876914E-2"/>
                  <c:y val="-5.3786823944304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657710186597384E-2"/>
                  <c:y val="-7.5243668865716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668298876914E-2"/>
                  <c:y val="-6.4986167269631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84875176052468E-2"/>
                  <c:y val="-7.868604262305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049914983981964E-2"/>
                  <c:y val="-8.6873194904690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936949493917531E-2"/>
                  <c:y val="-8.2570151704009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899907321594073E-2"/>
                  <c:y val="-8.880308880308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657089898053754E-2"/>
                  <c:y val="-6.177606177606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242817423540326E-2"/>
                  <c:y val="-7.3359073359073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169208981313211E-2"/>
                  <c:y val="-4.247104247104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  <c:pt idx="10">
                  <c:v>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241321433523324E-2"/>
                  <c:y val="-6.4963062049676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793837980632406E-2"/>
                  <c:y val="-7.6534521022710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514233797698366E-2"/>
                  <c:y val="-7.0964034901042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629534491691783E-2"/>
                  <c:y val="-7.8278965129358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494866200112385E-2"/>
                  <c:y val="-8.1686377040707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58079440718737E-2"/>
                  <c:y val="-7.7849086431763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364226135310468E-2"/>
                  <c:y val="-6.177606177606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8192771084337366E-2"/>
                  <c:y val="-5.01930501930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949953660797036E-2"/>
                  <c:y val="-4.633204633204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239547989321834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120108976"/>
        <c:axId val="120101904"/>
      </c:lineChart>
      <c:catAx>
        <c:axId val="12010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01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101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08976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48</c:v>
                </c:pt>
                <c:pt idx="1">
                  <c:v>96</c:v>
                </c:pt>
                <c:pt idx="2">
                  <c:v>39</c:v>
                </c:pt>
                <c:pt idx="3">
                  <c:v>20</c:v>
                </c:pt>
                <c:pt idx="4">
                  <c:v>23</c:v>
                </c:pt>
                <c:pt idx="5">
                  <c:v>1</c:v>
                </c:pt>
                <c:pt idx="6">
                  <c:v>19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06256"/>
        <c:axId val="120104624"/>
      </c:barChart>
      <c:catAx>
        <c:axId val="12010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04624"/>
        <c:crosses val="autoZero"/>
        <c:auto val="1"/>
        <c:lblAlgn val="ctr"/>
        <c:lblOffset val="100"/>
        <c:tickMarkSkip val="1"/>
        <c:noMultiLvlLbl val="0"/>
      </c:catAx>
      <c:valAx>
        <c:axId val="120104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0625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  <c:pt idx="10">
                  <c:v>249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106800"/>
        <c:axId val="120107344"/>
      </c:barChart>
      <c:catAx>
        <c:axId val="12010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0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107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0680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45"/>
          <c:y val="7.5301204819277434E-2"/>
          <c:w val="0.820754716981134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515449587493146E-2"/>
                  <c:y val="-7.0000311225918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4956616417968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567967555454E-2"/>
                  <c:y val="-6.9250256761383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549022493683617E-2"/>
                  <c:y val="-7.0732937038996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53342164005202E-2"/>
                  <c:y val="-8.5123712302760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0165084504623834E-2"/>
                  <c:y val="-8.41831875758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383177570093469E-2"/>
                  <c:y val="-5.5335968379446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7.9051383399209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8151609553478714E-2"/>
                  <c:y val="-3.9525691699604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746472614153989E-2"/>
                  <c:y val="-4.7431141265444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219086768136874E-2"/>
                  <c:y val="-3.952569169960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  <c:pt idx="10">
                  <c:v>52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3419595914996615E-2"/>
                  <c:y val="-5.592667517350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865130215699284E-2"/>
                  <c:y val="-7.6295252996616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524435613772573E-2"/>
                  <c:y val="-6.811895054620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413308149565414E-2"/>
                  <c:y val="-7.9642090193271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502874056630779E-2"/>
                  <c:y val="-8.788179639600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36446145166434E-2"/>
                  <c:y val="-8.788179639600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383177570093469E-2"/>
                  <c:y val="-8.695652173913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8.695652173913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3229491173416399E-2"/>
                  <c:y val="-8.695652173913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2328630152205331E-2"/>
                  <c:y val="-8.695652173913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219086768136874E-2"/>
                  <c:y val="-6.719367588932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120097552"/>
        <c:axId val="120108432"/>
      </c:lineChart>
      <c:catAx>
        <c:axId val="12009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0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10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09755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94832"/>
        <c:axId val="120095376"/>
      </c:barChart>
      <c:catAx>
        <c:axId val="12009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095376"/>
        <c:crosses val="autoZero"/>
        <c:auto val="1"/>
        <c:lblAlgn val="ctr"/>
        <c:lblOffset val="100"/>
        <c:tickMarkSkip val="1"/>
        <c:noMultiLvlLbl val="0"/>
      </c:catAx>
      <c:valAx>
        <c:axId val="12009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09483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07"/>
          <c:y val="7.9365079365079361E-2"/>
          <c:w val="0.81761006289308436"/>
          <c:h val="0.6761904761904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178</c:v>
                </c:pt>
                <c:pt idx="1">
                  <c:v>212</c:v>
                </c:pt>
                <c:pt idx="2">
                  <c:v>324</c:v>
                </c:pt>
                <c:pt idx="3">
                  <c:v>319</c:v>
                </c:pt>
                <c:pt idx="4">
                  <c:v>392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097008"/>
        <c:axId val="120099728"/>
      </c:barChart>
      <c:catAx>
        <c:axId val="12009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09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099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09700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2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368383902103231E-2"/>
                  <c:y val="-7.3522298085774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225024750872093E-2"/>
                  <c:y val="-5.9676666298127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765935397910767E-2"/>
                  <c:y val="-5.7916126474364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655218038990805E-2"/>
                  <c:y val="-0.109657335570862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10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18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9253310139992784E-2"/>
                  <c:y val="-9.253150838122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193130823394438E-3"/>
                  <c:y val="-9.3991348003090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602505620992441E-2"/>
                  <c:y val="-0.10080463712105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235156416258769E-2"/>
                  <c:y val="-8.1878481907636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5774169218862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10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558400"/>
        <c:axId val="121553504"/>
      </c:lineChart>
      <c:catAx>
        <c:axId val="12155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5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8400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44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75888"/>
        <c:axId val="110376976"/>
      </c:barChart>
      <c:catAx>
        <c:axId val="110375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037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37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37588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</c:v>
                </c:pt>
                <c:pt idx="1">
                  <c:v>33</c:v>
                </c:pt>
                <c:pt idx="2">
                  <c:v>10</c:v>
                </c:pt>
                <c:pt idx="3">
                  <c:v>13</c:v>
                </c:pt>
                <c:pt idx="4">
                  <c:v>5</c:v>
                </c:pt>
                <c:pt idx="5">
                  <c:v>0</c:v>
                </c:pt>
                <c:pt idx="6">
                  <c:v>5</c:v>
                </c:pt>
                <c:pt idx="7">
                  <c:v>6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55136"/>
        <c:axId val="121548608"/>
      </c:barChart>
      <c:catAx>
        <c:axId val="121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48608"/>
        <c:crosses val="autoZero"/>
        <c:auto val="1"/>
        <c:lblAlgn val="ctr"/>
        <c:lblOffset val="100"/>
        <c:tickMarkSkip val="1"/>
        <c:noMultiLvlLbl val="0"/>
      </c:catAx>
      <c:valAx>
        <c:axId val="12154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513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38</c:v>
                </c:pt>
                <c:pt idx="1">
                  <c:v>68</c:v>
                </c:pt>
                <c:pt idx="2">
                  <c:v>73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262</c:v>
                </c:pt>
                <c:pt idx="7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545888"/>
        <c:axId val="121551872"/>
      </c:barChart>
      <c:catAx>
        <c:axId val="12154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5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45888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655E-2"/>
                  <c:y val="-0.10972670083991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622574645854353E-2"/>
                  <c:y val="-0.114198471992276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857657040813511E-2"/>
                  <c:y val="-0.110399931268525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902837791574539E-2"/>
                  <c:y val="-9.3907194199514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0505287896592272E-2"/>
                  <c:y val="-0.16545553263723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0245940371220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171</c:v>
                </c:pt>
                <c:pt idx="7">
                  <c:v>86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605873590125569E-2"/>
                  <c:y val="-7.9976746790007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722133293855304E-2"/>
                  <c:y val="-8.1436586411871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871332475919947E-2"/>
                  <c:y val="-6.2089662180576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1810468462286E-2"/>
                  <c:y val="-5.905660417219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202115158636989E-2"/>
                  <c:y val="-6.26047961330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303172737955357E-2"/>
                  <c:y val="-5.366125382829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202115158636899E-2"/>
                  <c:y val="-7.154833843772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10</c:v>
                </c:pt>
                <c:pt idx="6">
                  <c:v>51</c:v>
                </c:pt>
                <c:pt idx="7">
                  <c:v>20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121545344"/>
        <c:axId val="121552416"/>
      </c:lineChart>
      <c:catAx>
        <c:axId val="12154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2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52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45344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54592"/>
        <c:axId val="121544800"/>
      </c:barChart>
      <c:catAx>
        <c:axId val="12155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44800"/>
        <c:crosses val="autoZero"/>
        <c:auto val="1"/>
        <c:lblAlgn val="ctr"/>
        <c:lblOffset val="100"/>
        <c:tickMarkSkip val="1"/>
        <c:noMultiLvlLbl val="0"/>
      </c:catAx>
      <c:valAx>
        <c:axId val="121544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459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2012/2013</c:v>
                </c:pt>
                <c:pt idx="1">
                  <c:v>2013/2014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548064"/>
        <c:axId val="121551328"/>
      </c:barChart>
      <c:catAx>
        <c:axId val="1215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51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4806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655E-2"/>
                  <c:y val="-0.10972670083991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622574645854353E-2"/>
                  <c:y val="-0.114198471992276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857657040813511E-2"/>
                  <c:y val="-0.110399931268525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902837791574539E-2"/>
                  <c:y val="-9.3907194199514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0505287896592272E-2"/>
                  <c:y val="-0.16545553263723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0245940371220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2012/2013</c:v>
                </c:pt>
                <c:pt idx="1">
                  <c:v>2013/2014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43</c:v>
                </c:pt>
                <c:pt idx="1">
                  <c:v>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605873590125569E-2"/>
                  <c:y val="-7.9976746790007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722133293855304E-2"/>
                  <c:y val="-8.1436586411871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871332475919947E-2"/>
                  <c:y val="-6.2089662180576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1810468462286E-2"/>
                  <c:y val="-5.905660417219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202115158636989E-2"/>
                  <c:y val="-6.26047961330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303172737955357E-2"/>
                  <c:y val="-5.366125382829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202115158636899E-2"/>
                  <c:y val="-7.154833843772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2012/2013</c:v>
                </c:pt>
                <c:pt idx="1">
                  <c:v>2013/2014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</c:v>
                </c:pt>
                <c:pt idx="1">
                  <c:v>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121561664"/>
        <c:axId val="121563296"/>
      </c:lineChart>
      <c:catAx>
        <c:axId val="12156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3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6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1664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469</c:v>
                </c:pt>
                <c:pt idx="1">
                  <c:v>182</c:v>
                </c:pt>
                <c:pt idx="2">
                  <c:v>50</c:v>
                </c:pt>
                <c:pt idx="3">
                  <c:v>34</c:v>
                </c:pt>
                <c:pt idx="4">
                  <c:v>83</c:v>
                </c:pt>
                <c:pt idx="5">
                  <c:v>1</c:v>
                </c:pt>
                <c:pt idx="6">
                  <c:v>8</c:v>
                </c:pt>
                <c:pt idx="7">
                  <c:v>37</c:v>
                </c:pt>
                <c:pt idx="8">
                  <c:v>20</c:v>
                </c:pt>
                <c:pt idx="9">
                  <c:v>0</c:v>
                </c:pt>
                <c:pt idx="10">
                  <c:v>8</c:v>
                </c:pt>
                <c:pt idx="11">
                  <c:v>1</c:v>
                </c:pt>
                <c:pt idx="12">
                  <c:v>8</c:v>
                </c:pt>
                <c:pt idx="13">
                  <c:v>0</c:v>
                </c:pt>
                <c:pt idx="1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56224"/>
        <c:axId val="121556768"/>
      </c:barChart>
      <c:catAx>
        <c:axId val="12155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6768"/>
        <c:crosses val="autoZero"/>
        <c:auto val="1"/>
        <c:lblAlgn val="ctr"/>
        <c:lblOffset val="100"/>
        <c:tickMarkSkip val="1"/>
        <c:noMultiLvlLbl val="0"/>
      </c:catAx>
      <c:valAx>
        <c:axId val="121556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5622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897"/>
          <c:y val="7.9365079365079361E-2"/>
          <c:w val="0.79245283018867962"/>
          <c:h val="0.676190476190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  <c:pt idx="10">
                  <c:v>915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547520"/>
        <c:axId val="121576896"/>
      </c:barChart>
      <c:catAx>
        <c:axId val="12154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76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76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475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24"/>
          <c:y val="7.5301204819277434E-2"/>
          <c:w val="0.8176100628930849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907117212411533E-2"/>
                  <c:y val="-6.4706038313956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92162338815859E-2"/>
                  <c:y val="-7.459801576386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00343846643822E-2"/>
                  <c:y val="-8.9873628732938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030741561634448E-2"/>
                  <c:y val="-9.6533666040605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955277839424883E-2"/>
                  <c:y val="-0.109868673475016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762107888489573E-2"/>
                  <c:y val="-7.6536792790069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2872386043355299E-2"/>
                  <c:y val="-8.9017886774489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1006599280794639E-2"/>
                  <c:y val="-4.6444419590273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469746331037497E-2"/>
                  <c:y val="-4.2573771935625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637344121332909E-2"/>
                  <c:y val="-3.8703429032386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3.8703429032386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  <c:pt idx="10">
                  <c:v>128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062187981667905E-2"/>
                  <c:y val="-4.7508002010140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676262476329944E-2"/>
                  <c:y val="-3.0950857920931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926063204117835E-2"/>
                  <c:y val="-4.7508002010140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095782922827782E-2"/>
                  <c:y val="-5.3314735370637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164801081658213E-2"/>
                  <c:y val="-6.621912906313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49197707176651E-2"/>
                  <c:y val="-8.4071466643586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805279424635646E-2"/>
                  <c:y val="-6.579582935505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1006599280794639E-2"/>
                  <c:y val="-8.127720096801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872386043355361E-2"/>
                  <c:y val="-8.127720096801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7498076188915257E-2"/>
                  <c:y val="-5.031445774210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5384312494878176E-2"/>
                  <c:y val="-5.031445774210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121564928"/>
        <c:axId val="121576352"/>
      </c:lineChart>
      <c:catAx>
        <c:axId val="12156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76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576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4928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247</c:v>
                </c:pt>
                <c:pt idx="1">
                  <c:v>1125</c:v>
                </c:pt>
                <c:pt idx="2">
                  <c:v>355</c:v>
                </c:pt>
                <c:pt idx="3">
                  <c:v>363</c:v>
                </c:pt>
                <c:pt idx="4">
                  <c:v>352</c:v>
                </c:pt>
                <c:pt idx="5">
                  <c:v>0</c:v>
                </c:pt>
                <c:pt idx="6">
                  <c:v>72</c:v>
                </c:pt>
                <c:pt idx="7">
                  <c:v>231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66560"/>
        <c:axId val="121567104"/>
      </c:barChart>
      <c:catAx>
        <c:axId val="1215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7104"/>
        <c:crosses val="autoZero"/>
        <c:auto val="1"/>
        <c:lblAlgn val="ctr"/>
        <c:lblOffset val="100"/>
        <c:tickMarkSkip val="1"/>
        <c:noMultiLvlLbl val="0"/>
      </c:catAx>
      <c:valAx>
        <c:axId val="121567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656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0.32775</cdr:x>
      <cdr:y>0.18296</cdr:y>
    </cdr:from>
    <cdr:to>
      <cdr:x>0.83358</cdr:x>
      <cdr:y>0.59948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6067" y="786829"/>
          <a:ext cx="41764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81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beck.pl/" TargetMode="Externa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21" Type="http://schemas.openxmlformats.org/officeDocument/2006/relationships/hyperlink" Target="http://bakernet.com/" TargetMode="External"/><Relationship Id="rId34" Type="http://schemas.openxmlformats.org/officeDocument/2006/relationships/image" Target="../media/image28.png"/><Relationship Id="rId7" Type="http://schemas.openxmlformats.org/officeDocument/2006/relationships/image" Target="../media/image13.jpeg"/><Relationship Id="rId12" Type="http://schemas.openxmlformats.org/officeDocument/2006/relationships/image" Target="../media/image16.png"/><Relationship Id="rId17" Type="http://schemas.openxmlformats.org/officeDocument/2006/relationships/hyperlink" Target="http://www.pwp.pl/" TargetMode="External"/><Relationship Id="rId25" Type="http://schemas.openxmlformats.org/officeDocument/2006/relationships/hyperlink" Target="http://www.nlembassy.pl/" TargetMode="External"/><Relationship Id="rId33" Type="http://schemas.openxmlformats.org/officeDocument/2006/relationships/hyperlink" Target="http://www.weil.com/" TargetMode="External"/><Relationship Id="rId2" Type="http://schemas.openxmlformats.org/officeDocument/2006/relationships/image" Target="../media/image10.jpeg"/><Relationship Id="rId16" Type="http://schemas.openxmlformats.org/officeDocument/2006/relationships/image" Target="../media/image18.png"/><Relationship Id="rId20" Type="http://schemas.openxmlformats.org/officeDocument/2006/relationships/image" Target="../media/image20.jpe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hyperlink" Target="http://www.pozytek.gov.pl/" TargetMode="External"/><Relationship Id="rId24" Type="http://schemas.openxmlformats.org/officeDocument/2006/relationships/image" Target="../media/image22.jpeg"/><Relationship Id="rId32" Type="http://schemas.openxmlformats.org/officeDocument/2006/relationships/image" Target="../media/image27.jpeg"/><Relationship Id="rId37" Type="http://schemas.openxmlformats.org/officeDocument/2006/relationships/image" Target="../media/image30.png"/><Relationship Id="rId5" Type="http://schemas.openxmlformats.org/officeDocument/2006/relationships/hyperlink" Target="http://www.batory.org.pl/" TargetMode="External"/><Relationship Id="rId15" Type="http://schemas.openxmlformats.org/officeDocument/2006/relationships/hyperlink" Target="http://www.kbn.gov.pl/" TargetMode="External"/><Relationship Id="rId23" Type="http://schemas.openxmlformats.org/officeDocument/2006/relationships/hyperlink" Target="http://www.linleaters.pl/" TargetMode="External"/><Relationship Id="rId28" Type="http://schemas.openxmlformats.org/officeDocument/2006/relationships/hyperlink" Target="http://www.cliffordchance.com/home.html" TargetMode="External"/><Relationship Id="rId36" Type="http://schemas.openxmlformats.org/officeDocument/2006/relationships/hyperlink" Target="http://www.ceetrust.org/" TargetMode="External"/><Relationship Id="rId10" Type="http://schemas.openxmlformats.org/officeDocument/2006/relationships/image" Target="../media/image15.jpeg"/><Relationship Id="rId19" Type="http://schemas.openxmlformats.org/officeDocument/2006/relationships/hyperlink" Target="http://www.ms.gov.pl/" TargetMode="External"/><Relationship Id="rId31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hyperlink" Target="http://www.cofund.org.pl/" TargetMode="External"/><Relationship Id="rId14" Type="http://schemas.openxmlformats.org/officeDocument/2006/relationships/image" Target="../media/image17.jpeg"/><Relationship Id="rId22" Type="http://schemas.openxmlformats.org/officeDocument/2006/relationships/image" Target="../media/image21.jpeg"/><Relationship Id="rId27" Type="http://schemas.openxmlformats.org/officeDocument/2006/relationships/image" Target="../media/image24.jpeg"/><Relationship Id="rId30" Type="http://schemas.openxmlformats.org/officeDocument/2006/relationships/hyperlink" Target="http://www.chadbourne.com/locations/sub_warsaw.html" TargetMode="External"/><Relationship Id="rId35" Type="http://schemas.openxmlformats.org/officeDocument/2006/relationships/image" Target="../media/image29.png"/><Relationship Id="rId8" Type="http://schemas.openxmlformats.org/officeDocument/2006/relationships/image" Target="../media/image14.jpeg"/><Relationship Id="rId3" Type="http://schemas.openxmlformats.org/officeDocument/2006/relationships/hyperlink" Target="http://www.pafw.pl/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 smtClean="0"/>
              <a:t>Podsumowanie działalności 	     za rok akademicki 2013/2014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36838"/>
            <a:ext cx="8578850" cy="4179888"/>
            <a:chOff x="470" y="1706"/>
            <a:chExt cx="5404" cy="2633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2012/2013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130980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6" name="Obraz - mapa bitowa" r:id="rId3" imgW="4352381" imgH="4200000" progId="Paint.Picture">
                    <p:embed/>
                  </p:oleObj>
                </mc:Choice>
                <mc:Fallback>
                  <p:oleObj name="Obraz - mapa bitowa" r:id="rId3" imgW="4352381" imgH="42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" y="192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0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4" y="170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538"/>
            <p:cNvSpPr txBox="1">
              <a:spLocks noChangeArrowheads="1"/>
            </p:cNvSpPr>
            <p:nvPr/>
          </p:nvSpPr>
          <p:spPr bwMode="auto">
            <a:xfrm>
              <a:off x="1156" y="18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Gdynia</a:t>
              </a:r>
            </a:p>
          </p:txBody>
        </p:sp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27594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33488"/>
            <a:ext cx="8578850" cy="4179888"/>
            <a:chOff x="470" y="1706"/>
            <a:chExt cx="5404" cy="2633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2013/2014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Obraz - mapa bitowa" r:id="rId3" imgW="4352381" imgH="4200000" progId="Paint.Picture">
                    <p:embed/>
                  </p:oleObj>
                </mc:Choice>
                <mc:Fallback>
                  <p:oleObj name="Obraz - mapa bitowa" r:id="rId3" imgW="4352381" imgH="42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" y="192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4" y="170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538"/>
            <p:cNvSpPr txBox="1">
              <a:spLocks noChangeArrowheads="1"/>
            </p:cNvSpPr>
            <p:nvPr/>
          </p:nvSpPr>
          <p:spPr bwMode="auto">
            <a:xfrm>
              <a:off x="1156" y="18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Gdynia</a:t>
              </a:r>
            </a:p>
          </p:txBody>
        </p:sp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1864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Poradnie w Polsce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113" y="2420938"/>
            <a:ext cx="3889375" cy="40811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Wyższa Szkoła Administracji Publicznej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  im. Stanisława Staszica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Uniwersytet 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Gdynia </a:t>
            </a:r>
            <a:r>
              <a:rPr lang="pl-PL" sz="1200" dirty="0" smtClean="0">
                <a:latin typeface="Arial" charset="0"/>
              </a:rPr>
              <a:t>- </a:t>
            </a:r>
            <a:r>
              <a:rPr lang="pl-PL" sz="1200" dirty="0">
                <a:latin typeface="Arial" charset="0"/>
              </a:rPr>
              <a:t>Wyższa Szkoła Bankowa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Katowice </a:t>
            </a:r>
            <a:r>
              <a:rPr lang="pl-PL" sz="12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 smtClean="0">
                <a:latin typeface="Arial" charset="0"/>
              </a:rPr>
              <a:t>- Krakowska </a:t>
            </a:r>
            <a:r>
              <a:rPr lang="pl-PL" sz="1200" dirty="0">
                <a:latin typeface="Arial" charset="0"/>
              </a:rPr>
              <a:t>Akademia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                im</a:t>
            </a:r>
            <a:r>
              <a:rPr lang="pl-PL" sz="1200" dirty="0">
                <a:latin typeface="Arial" charset="0"/>
              </a:rPr>
              <a:t>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Uniwersytet Jagielloński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Łódź </a:t>
            </a:r>
            <a:r>
              <a:rPr lang="pl-PL" sz="12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Olsztyn </a:t>
            </a:r>
            <a:r>
              <a:rPr lang="pl-PL" sz="12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Opole </a:t>
            </a:r>
            <a:r>
              <a:rPr lang="pl-PL" sz="12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Poznań </a:t>
            </a:r>
            <a:r>
              <a:rPr lang="pl-PL" sz="1200" dirty="0">
                <a:latin typeface="Arial" charset="0"/>
              </a:rPr>
              <a:t>- Uniwersytet im. Adama </a:t>
            </a:r>
            <a:r>
              <a:rPr lang="pl-PL" sz="1200" dirty="0" smtClean="0">
                <a:latin typeface="Arial" charset="0"/>
              </a:rPr>
              <a:t>Mickiewicza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4881274" y="2302368"/>
            <a:ext cx="3889375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Uniwersytet </a:t>
            </a:r>
            <a:r>
              <a:rPr lang="pl-PL" sz="1200" dirty="0" smtClean="0">
                <a:latin typeface="Arial" charset="0"/>
              </a:rPr>
              <a:t>Rzeszowski</a:t>
            </a:r>
          </a:p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smtClean="0">
                <a:latin typeface="Arial" charset="0"/>
              </a:rPr>
              <a:t>Zamiejscowy </a:t>
            </a:r>
            <a:r>
              <a:rPr lang="pl-PL" sz="1200" dirty="0" err="1" smtClean="0">
                <a:latin typeface="Arial" charset="0"/>
              </a:rPr>
              <a:t>WPiA</a:t>
            </a:r>
            <a:r>
              <a:rPr lang="pl-PL" sz="1200" dirty="0" smtClean="0">
                <a:latin typeface="Arial" charset="0"/>
              </a:rPr>
              <a:t>, Wyższa Szkoła Prawa     	i Administracji w Przemyślu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Słubice </a:t>
            </a:r>
            <a:r>
              <a:rPr lang="pl-PL" sz="1200" dirty="0">
                <a:latin typeface="Arial" charset="0"/>
              </a:rPr>
              <a:t>- Collegium </a:t>
            </a:r>
            <a:r>
              <a:rPr lang="pl-PL" sz="1200" dirty="0" err="1">
                <a:latin typeface="Arial" charset="0"/>
              </a:rPr>
              <a:t>Polonicum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Szczecin </a:t>
            </a:r>
            <a:r>
              <a:rPr lang="pl-PL" sz="12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Toruń </a:t>
            </a:r>
            <a:r>
              <a:rPr lang="pl-PL" sz="12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Fundacja </a:t>
            </a:r>
            <a:r>
              <a:rPr lang="pl-PL" sz="1200" dirty="0" err="1" smtClean="0">
                <a:latin typeface="Arial" charset="0"/>
              </a:rPr>
              <a:t>Academia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 err="1" smtClean="0">
                <a:latin typeface="Arial" charset="0"/>
              </a:rPr>
              <a:t>Iuris</a:t>
            </a:r>
            <a:endParaRPr lang="pl-PL" sz="1200" dirty="0" smtClean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WPK Uniwersytet Stefana Kardynała 	Wyszyńskiego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</a:t>
            </a:r>
            <a:r>
              <a:rPr lang="pl-PL" sz="1200" dirty="0" err="1" smtClean="0">
                <a:latin typeface="Arial" charset="0"/>
              </a:rPr>
              <a:t>WPiA</a:t>
            </a:r>
            <a:r>
              <a:rPr lang="pl-PL" sz="1200" dirty="0" smtClean="0">
                <a:latin typeface="Arial" charset="0"/>
              </a:rPr>
              <a:t> Uniwersytet </a:t>
            </a:r>
            <a:r>
              <a:rPr lang="pl-PL" sz="1200" dirty="0">
                <a:latin typeface="Arial" charset="0"/>
              </a:rPr>
              <a:t>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Wyższa Szkoła Handlu i Prawa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    im. Ryszarda Łazarskiego</a:t>
            </a:r>
            <a:endParaRPr lang="pl-PL" sz="1200" b="1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</a:t>
            </a:r>
            <a:r>
              <a:rPr lang="pl-PL" sz="1200" dirty="0">
                <a:latin typeface="Arial" charset="0"/>
              </a:rPr>
              <a:t> - Wyższa Szkoła Zarządzania i Prawa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	im. Heleny Chodkowskiej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Wrocław </a:t>
            </a:r>
            <a:r>
              <a:rPr lang="pl-PL" sz="1200" dirty="0">
                <a:latin typeface="Arial" charset="0"/>
              </a:rPr>
              <a:t>- Uniwersytet Wrocławski</a:t>
            </a:r>
            <a:endParaRPr lang="pl-PL" sz="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Białymstoku (</a:t>
            </a:r>
            <a:r>
              <a:rPr lang="pl-PL" sz="1300" b="1" dirty="0" err="1" smtClean="0"/>
              <a:t>UwB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Uniwersytecka Poradnia Prawna w </a:t>
            </a:r>
            <a:r>
              <a:rPr lang="pl-PL" sz="1300" b="1" dirty="0" smtClean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Klinika Porad Prawnych w </a:t>
            </a:r>
            <a:r>
              <a:rPr lang="pl-PL" sz="1300" b="1" dirty="0" smtClean="0"/>
              <a:t>Gdyni (Wyższa Szkoła Bankowa)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Studencka Poradnia Prawna w </a:t>
            </a:r>
            <a:r>
              <a:rPr lang="pl-PL" sz="1300" b="1" dirty="0" smtClean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Studencki Punkt Informacji Prawnej „Klinika Prawa” w </a:t>
            </a:r>
            <a:r>
              <a:rPr lang="pl-PL" sz="1300" b="1" dirty="0" smtClean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Studencka Poradnia Prawna w </a:t>
            </a:r>
            <a:r>
              <a:rPr lang="pl-PL" sz="1300" b="1" dirty="0" smtClean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Uniwersytecka Poradnia Prawna w </a:t>
            </a:r>
            <a:r>
              <a:rPr lang="pl-PL" sz="1300" b="1" dirty="0" smtClean="0"/>
              <a:t>Poznaniu (UAM)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Rzeszowie (</a:t>
            </a:r>
            <a:r>
              <a:rPr lang="pl-PL" sz="1300" b="1" dirty="0" err="1" smtClean="0"/>
              <a:t>URz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Koło Naukowe Studencka Poradnia Prawa w </a:t>
            </a:r>
            <a:r>
              <a:rPr lang="pl-PL" sz="1300" b="1" dirty="0" smtClean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Centrum Edukacji Prawnej – „Studencka Poradnia Prawna” w </a:t>
            </a:r>
            <a:r>
              <a:rPr lang="pl-PL" sz="1300" b="1" dirty="0" smtClean="0"/>
              <a:t>Szczecinie (</a:t>
            </a:r>
            <a:r>
              <a:rPr lang="pl-PL" sz="1300" b="1" dirty="0" err="1" smtClean="0"/>
              <a:t>USz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Fundacja </a:t>
            </a:r>
            <a:r>
              <a:rPr lang="pl-PL" sz="1300" dirty="0" err="1" smtClean="0"/>
              <a:t>Academia</a:t>
            </a:r>
            <a:r>
              <a:rPr lang="pl-PL" sz="1300" dirty="0" smtClean="0"/>
              <a:t> </a:t>
            </a:r>
            <a:r>
              <a:rPr lang="pl-PL" sz="1300" dirty="0" err="1" smtClean="0"/>
              <a:t>Iuris</a:t>
            </a:r>
            <a:r>
              <a:rPr lang="pl-PL" sz="1300" dirty="0" smtClean="0"/>
              <a:t> w </a:t>
            </a:r>
            <a:r>
              <a:rPr lang="pl-PL" sz="1300" b="1" dirty="0" smtClean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Klinika Prawa, Studencki Ośrodek Pomocy Prawnej w </a:t>
            </a:r>
            <a:r>
              <a:rPr lang="pl-PL" sz="1300" b="1" dirty="0" smtClean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Warszawie (</a:t>
            </a:r>
            <a:r>
              <a:rPr lang="pl-PL" sz="1300" b="1" dirty="0" err="1" smtClean="0"/>
              <a:t>WSHiP</a:t>
            </a:r>
            <a:r>
              <a:rPr lang="pl-PL" sz="1300" b="1" dirty="0" smtClean="0"/>
              <a:t> im. R. 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Studenckie Biuro Porad Prawnych w </a:t>
            </a:r>
            <a:r>
              <a:rPr lang="pl-PL" sz="1300" b="1" dirty="0" smtClean="0"/>
              <a:t>Warszawie (</a:t>
            </a:r>
            <a:r>
              <a:rPr lang="pl-PL" sz="1300" b="1" dirty="0" err="1" smtClean="0"/>
              <a:t>WSZiP</a:t>
            </a:r>
            <a:r>
              <a:rPr lang="pl-PL" sz="1300" b="1" dirty="0" smtClean="0"/>
              <a:t> im. H. Chodkowskiej)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we </a:t>
            </a:r>
            <a:r>
              <a:rPr lang="pl-PL" sz="1300" b="1" dirty="0" smtClean="0"/>
              <a:t>Wrocławiu (</a:t>
            </a:r>
            <a:r>
              <a:rPr lang="pl-PL" sz="1300" b="1" dirty="0" err="1" smtClean="0"/>
              <a:t>UWr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Studenckie Biuro Porad Prawnych </a:t>
            </a:r>
            <a:r>
              <a:rPr lang="pl-PL" sz="1300" b="1" dirty="0" smtClean="0"/>
              <a:t>Rzeszowie (Zamiejscowy </a:t>
            </a:r>
            <a:r>
              <a:rPr lang="pl-PL" sz="1300" b="1" dirty="0" err="1" smtClean="0"/>
              <a:t>WPiA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WSPiA</a:t>
            </a:r>
            <a:r>
              <a:rPr lang="pl-PL" sz="1300" b="1" dirty="0" smtClean="0"/>
              <a:t> w Przemyślu)</a:t>
            </a:r>
            <a:r>
              <a:rPr lang="pl-PL" sz="1300" dirty="0" smtClean="0"/>
              <a:t> 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pl-PL" sz="13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Rok akademicki 2013/2014 działalności poradni w liczbach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848600" cy="41910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dirty="0" smtClean="0"/>
              <a:t>11 181 </a:t>
            </a:r>
            <a:r>
              <a:rPr lang="pl-PL" sz="2000" dirty="0" smtClean="0"/>
              <a:t>– tyle spraw przyjęły poradnie w okresie </a:t>
            </a:r>
            <a:br>
              <a:rPr lang="pl-PL" sz="2000" dirty="0" smtClean="0"/>
            </a:br>
            <a:r>
              <a:rPr lang="pl-PL" sz="2000" dirty="0" smtClean="0"/>
              <a:t>od października 2013 do czerwca 2014;</a:t>
            </a:r>
            <a:endParaRPr lang="pl-PL" sz="2000" b="1" dirty="0" smtClean="0"/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najwięcej – </a:t>
            </a:r>
            <a:r>
              <a:rPr lang="pl-PL" sz="2000" b="1" dirty="0" smtClean="0"/>
              <a:t>2989 </a:t>
            </a:r>
            <a:r>
              <a:rPr lang="pl-PL" sz="2000" dirty="0" smtClean="0"/>
              <a:t>spraw przyjęła Fundacja </a:t>
            </a:r>
            <a:r>
              <a:rPr lang="pl-PL" sz="2000" dirty="0" err="1" smtClean="0"/>
              <a:t>Academia</a:t>
            </a:r>
            <a:r>
              <a:rPr lang="pl-PL" sz="2000" dirty="0" smtClean="0"/>
              <a:t> Iuris </a:t>
            </a:r>
            <a:br>
              <a:rPr lang="pl-PL" sz="2000" dirty="0" smtClean="0"/>
            </a:br>
            <a:r>
              <a:rPr lang="pl-PL" sz="2000" dirty="0" smtClean="0"/>
              <a:t>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najmniej – </a:t>
            </a:r>
            <a:r>
              <a:rPr lang="pl-PL" sz="2000" b="1" dirty="0"/>
              <a:t>8 </a:t>
            </a:r>
            <a:r>
              <a:rPr lang="pl-PL" sz="2000" dirty="0"/>
              <a:t>Koło Naukowe Centrum Informacji Administracyjnej przy Wyższej Szkole Administracji Publicznej im. Stanisława Staszica w </a:t>
            </a:r>
            <a:r>
              <a:rPr lang="pl-PL" sz="2000" dirty="0" smtClean="0"/>
              <a:t>Białymstoku;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najczęściej – w ok.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5,5 proc. </a:t>
            </a:r>
            <a:r>
              <a:rPr lang="pl-PL" sz="2000" dirty="0" smtClean="0"/>
              <a:t>przypadków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sz="2000" dirty="0" smtClean="0"/>
              <a:t>3428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sprawy) </a:t>
            </a:r>
            <a:r>
              <a:rPr lang="pl-PL" sz="2000" dirty="0" smtClean="0"/>
              <a:t>klienci zgłaszali się do poradni o pomoc w sprawach cywilnych;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w poradniach działało </a:t>
            </a:r>
            <a:r>
              <a:rPr lang="pl-PL" sz="2000" b="1" dirty="0" smtClean="0"/>
              <a:t>2026 </a:t>
            </a:r>
            <a:r>
              <a:rPr lang="pl-PL" sz="2000" dirty="0" smtClean="0"/>
              <a:t>studentów i </a:t>
            </a:r>
            <a:r>
              <a:rPr lang="pl-PL" sz="2000" b="1" dirty="0" smtClean="0"/>
              <a:t>282 </a:t>
            </a:r>
            <a:r>
              <a:rPr lang="pl-PL" sz="2000" dirty="0" smtClean="0"/>
              <a:t>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jeden opiekun miał pieczę przeciętnie nad </a:t>
            </a:r>
            <a:r>
              <a:rPr lang="pl-PL" sz="2000" b="1" dirty="0" smtClean="0"/>
              <a:t>7 </a:t>
            </a:r>
            <a:r>
              <a:rPr lang="pl-PL" sz="2000" dirty="0" smtClean="0"/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 jednego studenta przypadało średnio </a:t>
            </a:r>
            <a:r>
              <a:rPr lang="pl-PL" sz="2000" b="1" dirty="0" smtClean="0"/>
              <a:t>6 </a:t>
            </a:r>
            <a:r>
              <a:rPr lang="pl-PL" sz="2000" dirty="0" smtClean="0"/>
              <a:t>spraw.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W porównaniu z poprzednim rokiem akademickim…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852738"/>
            <a:ext cx="8208912" cy="3082925"/>
          </a:xfrm>
          <a:noFill/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liczba spraw</a:t>
            </a:r>
            <a:r>
              <a:rPr lang="pl-PL" sz="2400" dirty="0" smtClean="0"/>
              <a:t> wzrosła prawie o 0,5 proc.,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wzrost liczby spraw dotyczył </a:t>
            </a:r>
            <a:r>
              <a:rPr lang="pl-PL" sz="2400" dirty="0" smtClean="0"/>
              <a:t>przede wszystkim porad z zakresu  prawa cywilnego, prawa karnego, prawa spadkowego oraz pomocy </a:t>
            </a:r>
            <a:r>
              <a:rPr lang="pl-PL" sz="2400" dirty="0" err="1" smtClean="0"/>
              <a:t>NGO’s</a:t>
            </a:r>
            <a:r>
              <a:rPr lang="pl-PL" sz="2400" dirty="0" smtClean="0"/>
              <a:t>,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liczba studentów wzrosła </a:t>
            </a:r>
            <a:r>
              <a:rPr lang="pl-PL" sz="2400" dirty="0" smtClean="0"/>
              <a:t>o 3 proc.</a:t>
            </a:r>
            <a:r>
              <a:rPr lang="pl-PL" sz="2400" b="1" dirty="0" smtClean="0"/>
              <a:t>,</a:t>
            </a:r>
            <a:endParaRPr lang="pl-PL" sz="2400" dirty="0" smtClean="0"/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liczebność </a:t>
            </a:r>
            <a:r>
              <a:rPr lang="pl-PL" sz="2400" b="1" dirty="0" smtClean="0"/>
              <a:t>personelu naukowego</a:t>
            </a:r>
            <a:r>
              <a:rPr lang="pl-PL" sz="2400" dirty="0" smtClean="0"/>
              <a:t> wzrosła o 10 proc.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W porównaniu z poprzednimi latami…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2978"/>
              </p:ext>
            </p:extLst>
          </p:nvPr>
        </p:nvGraphicFramePr>
        <p:xfrm>
          <a:off x="466564" y="2699780"/>
          <a:ext cx="4248472" cy="34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14094"/>
              </p:ext>
            </p:extLst>
          </p:nvPr>
        </p:nvGraphicFramePr>
        <p:xfrm>
          <a:off x="4138613" y="2501113"/>
          <a:ext cx="4993580" cy="370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42988" y="61229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508104" y="61229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724128" y="2924944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596336" y="407707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Ile spraw </a:t>
            </a:r>
            <a:br>
              <a:rPr lang="pl-PL" dirty="0" smtClean="0"/>
            </a:br>
            <a:r>
              <a:rPr lang="pl-PL" dirty="0" smtClean="0"/>
              <a:t>zostało przyjętych przez poradnie?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091548"/>
              </p:ext>
            </p:extLst>
          </p:nvPr>
        </p:nvGraphicFramePr>
        <p:xfrm>
          <a:off x="683568" y="1628775"/>
          <a:ext cx="8460431" cy="54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63938" y="2911475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11 181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studentów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81167"/>
              </p:ext>
            </p:extLst>
          </p:nvPr>
        </p:nvGraphicFramePr>
        <p:xfrm>
          <a:off x="683569" y="1781175"/>
          <a:ext cx="8460432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348038" y="3068638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2026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pracowników naukowych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277966"/>
              </p:ext>
            </p:extLst>
          </p:nvPr>
        </p:nvGraphicFramePr>
        <p:xfrm>
          <a:off x="755576" y="1636713"/>
          <a:ext cx="838842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50233" y="3048000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282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575175"/>
            <a:chOff x="476" y="1138"/>
            <a:chExt cx="5396" cy="288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3092" cy="2882"/>
              <a:chOff x="432" y="1678"/>
              <a:chExt cx="3092" cy="2882"/>
            </a:xfrm>
          </p:grpSpPr>
          <p:sp>
            <p:nvSpPr>
              <p:cNvPr id="5" name="AutoShape 563"/>
              <p:cNvSpPr>
                <a:spLocks noChangeArrowheads="1"/>
              </p:cNvSpPr>
              <p:nvPr/>
            </p:nvSpPr>
            <p:spPr bwMode="auto">
              <a:xfrm>
                <a:off x="2564" y="1680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8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78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56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6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6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6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7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7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7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7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7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7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7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8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8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3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3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4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sp>
        <p:nvSpPr>
          <p:cNvPr id="38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34901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353" y="2420888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Karne (tymczasowo aresztowani, wykroczenia, wyrok łączny);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Ogólne z zakresu prawa cywilnego (w tym prawa zobowiązań i rzeczowego);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Rodzinne (rozwody, alimenty, opieka nad dzieckiem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Spadkowe;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pracą, ubezpieczeniami społecznymi i bezrobociem;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ze świadczeniami z pomocy społecznej;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prawa i postępowania administracyjnego;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prawa lokalowego i spółdzielczego (w tym: eksmisje, sprawy bezdomnych);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prawa finansowego (podatki, zadłużenia, kredyty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przemocą wobec kobiet;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 uchodźców i cudzoziemców;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prawami osób niepełnosprawnych;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kontaktów ze służbą zdrowia (w tym błędy w sztuce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pomocy organizacjom pozarządowym (NGO – szeroko rozumiana pomoc ekspercka i poradnicza);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I</a:t>
            </a:r>
            <a:r>
              <a:rPr lang="pl-PL" sz="1600" dirty="0" smtClean="0"/>
              <a:t>nne.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Podział spraw ze względu na rodzaje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902803"/>
              </p:ext>
            </p:extLst>
          </p:nvPr>
        </p:nvGraphicFramePr>
        <p:xfrm>
          <a:off x="769739" y="1988840"/>
          <a:ext cx="8374261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707904" y="2911474"/>
            <a:ext cx="34559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Łącznie </a:t>
            </a:r>
            <a:r>
              <a:rPr lang="pl-PL" sz="1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2012/2013: 11 127</a:t>
            </a:r>
            <a:endParaRPr lang="pl-PL" sz="1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Łącznie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2013/2014: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11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181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191000" y="2276475"/>
            <a:ext cx="37653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sporządzanie </a:t>
            </a:r>
            <a:r>
              <a:rPr lang="pl-PL" sz="1200" dirty="0">
                <a:latin typeface="Arial" charset="0"/>
              </a:rPr>
              <a:t>pism w zakresie postępowania karnego (np. zawiadomienia o popełnieniu przestępstwa, apelacje, kasacje, </a:t>
            </a:r>
            <a:r>
              <a:rPr lang="pl-PL" sz="1200" dirty="0" smtClean="0">
                <a:latin typeface="Arial" charset="0"/>
              </a:rPr>
              <a:t>wniosek o wydanie </a:t>
            </a:r>
            <a:r>
              <a:rPr lang="pl-PL" sz="1200" dirty="0">
                <a:latin typeface="Arial" charset="0"/>
              </a:rPr>
              <a:t>wyroku łącznego);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środki </a:t>
            </a:r>
            <a:r>
              <a:rPr lang="pl-PL" sz="1200" dirty="0">
                <a:latin typeface="Arial" charset="0"/>
              </a:rPr>
              <a:t>zapobiegawcze (warunki, uchylenie);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wykonywanie </a:t>
            </a:r>
            <a:r>
              <a:rPr lang="pl-PL" sz="1200" dirty="0">
                <a:latin typeface="Arial" charset="0"/>
              </a:rPr>
              <a:t>kary (odroczenia, zwolnienia, przerwy, zawieszenia, </a:t>
            </a:r>
            <a:r>
              <a:rPr lang="pl-PL" sz="1200" dirty="0" smtClean="0">
                <a:latin typeface="Arial" charset="0"/>
              </a:rPr>
              <a:t>umorzenie, przeniesienie </a:t>
            </a:r>
            <a:r>
              <a:rPr lang="pl-PL" sz="1200" dirty="0">
                <a:latin typeface="Arial" charset="0"/>
              </a:rPr>
              <a:t>do innego zakładu karnego, widzenia, </a:t>
            </a:r>
            <a:r>
              <a:rPr lang="pl-PL" sz="1200" dirty="0" smtClean="0">
                <a:latin typeface="Arial" charset="0"/>
              </a:rPr>
              <a:t>dozór elektroniczny);</a:t>
            </a:r>
            <a:endParaRPr lang="pl-PL" sz="1200" dirty="0">
              <a:solidFill>
                <a:srgbClr val="FF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wyjaśnienie wybranych zagadnień prawa karnego;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uprawnienia policji;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err="1" smtClean="0">
                <a:latin typeface="Arial" charset="0"/>
              </a:rPr>
              <a:t>stalking</a:t>
            </a:r>
            <a:r>
              <a:rPr lang="pl-PL" sz="1200" dirty="0" smtClean="0">
                <a:latin typeface="Arial" charset="0"/>
              </a:rPr>
              <a:t>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zastosowania prawa łaski przez Prezydenta RP.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64962"/>
              </p:ext>
            </p:extLst>
          </p:nvPr>
        </p:nvGraphicFramePr>
        <p:xfrm>
          <a:off x="899592" y="2348880"/>
          <a:ext cx="3394075" cy="183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996319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191000" y="2349500"/>
            <a:ext cx="39093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umowy </a:t>
            </a:r>
            <a:r>
              <a:rPr lang="pl-PL" sz="1200" dirty="0">
                <a:latin typeface="Arial" charset="0"/>
              </a:rPr>
              <a:t>cywilnoprawne - analizy umów zawieranych przez klientów poradni, sporządzanie, treść i wykonanie, prawa i obowiązki stron, wady oświadczeń woli, niewykonanie i nienależyte wykonanie określonych umów, odstąpienia od </a:t>
            </a:r>
            <a:r>
              <a:rPr lang="pl-PL" sz="1200" dirty="0" smtClean="0">
                <a:latin typeface="Arial" charset="0"/>
              </a:rPr>
              <a:t>umowy, wypłata wynagrodzenia z umowy zlecenia;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pisma </a:t>
            </a:r>
            <a:r>
              <a:rPr lang="pl-PL" sz="1200" dirty="0">
                <a:latin typeface="Arial" charset="0"/>
              </a:rPr>
              <a:t>procesowe, w tym na temat kosztów sądowych (wysokość, zwolnienia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terminy </a:t>
            </a:r>
            <a:r>
              <a:rPr lang="pl-PL" sz="1200" dirty="0">
                <a:latin typeface="Arial" charset="0"/>
              </a:rPr>
              <a:t>w postępowaniu cywilnym;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odszkodowania </a:t>
            </a:r>
            <a:r>
              <a:rPr lang="pl-PL" sz="1200" dirty="0">
                <a:latin typeface="Arial" charset="0"/>
              </a:rPr>
              <a:t>i zadośćuczynienia;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uprawnienia z tytułu rękojmi za wady fizyczne rzeczy;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nieruchomości </a:t>
            </a:r>
            <a:r>
              <a:rPr lang="pl-PL" sz="1200" dirty="0">
                <a:latin typeface="Arial" charset="0"/>
              </a:rPr>
              <a:t>(np. służebności, ochrona posiadania, postępowania </a:t>
            </a:r>
            <a:r>
              <a:rPr lang="pl-PL" sz="1200" dirty="0" smtClean="0">
                <a:latin typeface="Arial" charset="0"/>
              </a:rPr>
              <a:t>wieczystoksięgowe, zniesienie współwłasności, zasiedzenie nieruchomości);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postępowanie </a:t>
            </a:r>
            <a:r>
              <a:rPr lang="pl-PL" sz="1200" dirty="0">
                <a:latin typeface="Arial" charset="0"/>
              </a:rPr>
              <a:t>egzekucyjne (egzekucje komornicze);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upadłość konsumencka.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3722"/>
              </p:ext>
            </p:extLst>
          </p:nvPr>
        </p:nvGraphicFramePr>
        <p:xfrm>
          <a:off x="1093788" y="2420938"/>
          <a:ext cx="27463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369"/>
              </p:ext>
            </p:extLst>
          </p:nvPr>
        </p:nvGraphicFramePr>
        <p:xfrm>
          <a:off x="250825" y="4076700"/>
          <a:ext cx="3960813" cy="21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191000" y="2708275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</a:t>
            </a:r>
            <a:r>
              <a:rPr lang="pl-PL" sz="1200" dirty="0" smtClean="0">
                <a:latin typeface="Arial" charset="0"/>
                <a:cs typeface="Times New Roman" pitchFamily="18" charset="0"/>
              </a:rPr>
              <a:t>ozwodowe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>
                <a:latin typeface="Arial" charset="0"/>
              </a:rPr>
              <a:t>i dotyczące separacji (przede wszystkim pozwy w tym zakresie oraz małżeńskie zagadnienia majątkowe po ustaniu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ubezwłasnowolnienia;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ustanowienie</a:t>
            </a:r>
            <a:r>
              <a:rPr lang="pl-PL" sz="1200" dirty="0">
                <a:latin typeface="Arial" charset="0"/>
              </a:rPr>
              <a:t>, ograniczenie i pozbawianie władzy rodzicielskiej;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ustalanie </a:t>
            </a:r>
            <a:r>
              <a:rPr lang="pl-PL" sz="1200" dirty="0">
                <a:latin typeface="Arial" charset="0"/>
              </a:rPr>
              <a:t>lub </a:t>
            </a:r>
            <a:r>
              <a:rPr lang="pl-PL" sz="1200" dirty="0" smtClean="0">
                <a:latin typeface="Arial" charset="0"/>
              </a:rPr>
              <a:t>zaprzeczanie </a:t>
            </a:r>
            <a:r>
              <a:rPr lang="pl-PL" sz="1200" dirty="0">
                <a:latin typeface="Arial" charset="0"/>
              </a:rPr>
              <a:t>ojcostwa;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tematyka </a:t>
            </a:r>
            <a:r>
              <a:rPr lang="pl-PL" sz="1200" dirty="0">
                <a:latin typeface="Arial" charset="0"/>
              </a:rPr>
              <a:t>przysposobienia, opieki i kurateli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tym także w odniesieniu do cudzoziemców);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alimentacja </a:t>
            </a:r>
            <a:r>
              <a:rPr lang="pl-PL" sz="1200" dirty="0">
                <a:latin typeface="Arial" charset="0"/>
              </a:rPr>
              <a:t>(przesłanki, ustalanie, podwyższanie, obniżanie, zaliczki alimentacyjne).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36964"/>
              </p:ext>
            </p:extLst>
          </p:nvPr>
        </p:nvGraphicFramePr>
        <p:xfrm>
          <a:off x="900113" y="2276475"/>
          <a:ext cx="2971800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971600" y="6088062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44097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191000" y="2613025"/>
            <a:ext cx="390939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doradztwo </a:t>
            </a:r>
            <a:r>
              <a:rPr lang="pl-PL" sz="1200" dirty="0">
                <a:latin typeface="Arial" charset="0"/>
              </a:rPr>
              <a:t>w sporządzaniu testamentów;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dziedziczenia ustawowego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szczególności kwestie zachowku)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oraz testamentowego (otwarcie, odrzucenie, unieważnienie testamentu);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określenie </a:t>
            </a:r>
            <a:r>
              <a:rPr lang="pl-PL" sz="1200" dirty="0">
                <a:latin typeface="Arial" charset="0"/>
              </a:rPr>
              <a:t>osób uprawnionych do nabycia spadku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(</a:t>
            </a:r>
            <a:r>
              <a:rPr lang="pl-PL" sz="1200" dirty="0">
                <a:latin typeface="Arial" charset="0"/>
              </a:rPr>
              <a:t>w tym zagadnienie osób niegodnych);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wydziedziczenia</a:t>
            </a:r>
            <a:r>
              <a:rPr lang="pl-PL" sz="1200" dirty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zakres </a:t>
            </a:r>
            <a:r>
              <a:rPr lang="pl-PL" sz="1200" dirty="0">
                <a:latin typeface="Arial" charset="0"/>
              </a:rPr>
              <a:t>majątku wchodzącego w skład masy spadkowej, kwestia odpowiedzialności za długi spadkowe, wycena majątku spadkowego;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zabezpieczenie przed długami spadkowymi;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spadkowe (przyjęcie, odrzucenie, zrzeczenie się spadku, wnioski </a:t>
            </a: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stwierdzenie nabycia, dział spadku, zbycie udziałów).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07077"/>
              </p:ext>
            </p:extLst>
          </p:nvPr>
        </p:nvGraphicFramePr>
        <p:xfrm>
          <a:off x="900113" y="2205038"/>
          <a:ext cx="3092450" cy="203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899592" y="6107906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695797"/>
              </p:ext>
            </p:extLst>
          </p:nvPr>
        </p:nvGraphicFramePr>
        <p:xfrm>
          <a:off x="305072" y="4115594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Sprawy związane z pracą, </a:t>
            </a:r>
            <a:r>
              <a:rPr lang="pl-PL" sz="3200" dirty="0" err="1" smtClean="0"/>
              <a:t>ubezpiecze-niami</a:t>
            </a:r>
            <a:r>
              <a:rPr lang="pl-PL" sz="3200" dirty="0" smtClean="0"/>
              <a:t> społecznymi i 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191000" y="2492375"/>
            <a:ext cx="362136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zawieranie </a:t>
            </a:r>
            <a:r>
              <a:rPr lang="pl-PL" sz="1200" dirty="0">
                <a:latin typeface="Arial" charset="0"/>
              </a:rPr>
              <a:t>umów o pracę (ustalanie istnienia stosunku pracy);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spory </a:t>
            </a:r>
            <a:r>
              <a:rPr lang="pl-PL" sz="1200" dirty="0">
                <a:latin typeface="Arial" charset="0"/>
              </a:rPr>
              <a:t>między pracownikiem a pracodawcą (pozew o zapłatę wynagrodzenia, rozwiązanie umowy o pracę, </a:t>
            </a:r>
            <a:r>
              <a:rPr lang="pl-PL" sz="1200" dirty="0" smtClean="0">
                <a:latin typeface="Arial" charset="0"/>
              </a:rPr>
              <a:t>wypowiedzenia, wniosek o przywrócenie do pracy);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świadczenia </a:t>
            </a:r>
            <a:r>
              <a:rPr lang="pl-PL" sz="1200" dirty="0">
                <a:latin typeface="Arial" charset="0"/>
              </a:rPr>
              <a:t>pracownicze (praca w godzinach nadliczbowych, premie, dodatki, nagrody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</a:t>
            </a:r>
            <a:r>
              <a:rPr lang="pl-PL" sz="1200" dirty="0" smtClean="0">
                <a:latin typeface="Arial" charset="0"/>
              </a:rPr>
              <a:t>odprawy, ekwiwalent za  niewykorzystany urlop);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pracownika za mienie powierzone;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emerytury, renty i świadczenia przedemerytalne </a:t>
            </a:r>
            <a:r>
              <a:rPr lang="pl-PL" sz="1200" dirty="0">
                <a:latin typeface="Arial" charset="0"/>
              </a:rPr>
              <a:t>(podstawy uzyskania uprawnień, świadczenia górnicze i wyjątkowe, przeliczenie emerytur);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z </a:t>
            </a:r>
            <a:r>
              <a:rPr lang="pl-PL" sz="1200" dirty="0" smtClean="0">
                <a:latin typeface="Arial" charset="0"/>
              </a:rPr>
              <a:t>ZUS, KRUS </a:t>
            </a:r>
            <a:r>
              <a:rPr lang="pl-PL" sz="1200" dirty="0">
                <a:latin typeface="Arial" charset="0"/>
              </a:rPr>
              <a:t>i Urzędem </a:t>
            </a:r>
            <a:r>
              <a:rPr lang="pl-PL" sz="1200" dirty="0" smtClean="0">
                <a:latin typeface="Arial" charset="0"/>
              </a:rPr>
              <a:t>Pracy</a:t>
            </a:r>
            <a:r>
              <a:rPr lang="pl-PL" sz="1200" dirty="0">
                <a:latin typeface="Arial" charset="0"/>
              </a:rPr>
              <a:t>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82771"/>
              </p:ext>
            </p:extLst>
          </p:nvPr>
        </p:nvGraphicFramePr>
        <p:xfrm>
          <a:off x="971550" y="2205038"/>
          <a:ext cx="296545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785813" y="628650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53503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191000" y="2990850"/>
            <a:ext cx="38373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przyznawania zasiłków z pomocy społecznej;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nabywanie </a:t>
            </a:r>
            <a:r>
              <a:rPr lang="pl-PL" sz="1200" dirty="0">
                <a:latin typeface="Arial" charset="0"/>
              </a:rPr>
              <a:t>praw do rent socjalnych;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kontakty </a:t>
            </a:r>
            <a:r>
              <a:rPr lang="pl-PL" sz="1200" dirty="0">
                <a:latin typeface="Arial" charset="0"/>
              </a:rPr>
              <a:t>klientów poradni z ośrodkami pomocy społecznej w tym odwołania od decyzji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odmowie przyznania zasiłków i </a:t>
            </a:r>
            <a:r>
              <a:rPr lang="pl-PL" sz="1200" dirty="0" smtClean="0">
                <a:latin typeface="Arial" charset="0"/>
              </a:rPr>
              <a:t>dodatków do niego;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kwestie świadczeń socjalnych (zasiłków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dodatków);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domy </a:t>
            </a:r>
            <a:r>
              <a:rPr lang="pl-PL" sz="1200" dirty="0">
                <a:latin typeface="Arial" charset="0"/>
              </a:rPr>
              <a:t>pomocy społecznej - zasady </a:t>
            </a:r>
            <a:r>
              <a:rPr lang="pl-PL" sz="1200" dirty="0" smtClean="0">
                <a:latin typeface="Arial" charset="0"/>
              </a:rPr>
              <a:t>uzyskania </a:t>
            </a:r>
            <a:r>
              <a:rPr lang="pl-PL" sz="1200" dirty="0">
                <a:latin typeface="Arial" charset="0"/>
              </a:rPr>
              <a:t>miejsca, zwolnienie z opłat za </a:t>
            </a:r>
            <a:r>
              <a:rPr lang="pl-PL" sz="1200" dirty="0" smtClean="0">
                <a:latin typeface="Arial" charset="0"/>
              </a:rPr>
              <a:t>pobyt</a:t>
            </a:r>
            <a:r>
              <a:rPr lang="pl-PL" sz="1200" dirty="0">
                <a:latin typeface="Arial" charset="0"/>
              </a:rPr>
              <a:t>;</a:t>
            </a:r>
            <a:endParaRPr lang="pl-PL" sz="1200" dirty="0" smtClean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pomoc postpenitencjarna.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996005"/>
              </p:ext>
            </p:extLst>
          </p:nvPr>
        </p:nvGraphicFramePr>
        <p:xfrm>
          <a:off x="962025" y="2205038"/>
          <a:ext cx="2720975" cy="202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785813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526903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 zakresu prawa </a:t>
            </a:r>
            <a:br>
              <a:rPr lang="pl-PL" dirty="0" smtClean="0"/>
            </a:br>
            <a:r>
              <a:rPr lang="pl-PL" dirty="0" smtClean="0"/>
              <a:t>i 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191000" y="2708275"/>
            <a:ext cx="36933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decyzje </a:t>
            </a:r>
            <a:r>
              <a:rPr lang="pl-PL" sz="1200" dirty="0">
                <a:latin typeface="Arial" charset="0"/>
              </a:rPr>
              <a:t>administracyjne (podstawy wydawania, zasady zaskarżania, odwołania do organów wyższej instancji, WSA, </a:t>
            </a:r>
            <a:r>
              <a:rPr lang="pl-PL" sz="1200" dirty="0" smtClean="0">
                <a:latin typeface="Arial" charset="0"/>
              </a:rPr>
              <a:t>SKO);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wniosek o ekshumację;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administracyjne (prawa stron, koszty, skargi na bezczynność) i egzekucyjne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administracji;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ewidencja </a:t>
            </a:r>
            <a:r>
              <a:rPr lang="pl-PL" sz="1200" dirty="0">
                <a:latin typeface="Arial" charset="0"/>
              </a:rPr>
              <a:t>ludności i sprawy meldunkowe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zmiana nazwiska;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zagospodarowanie </a:t>
            </a:r>
            <a:r>
              <a:rPr lang="pl-PL" sz="1200" dirty="0">
                <a:latin typeface="Arial" charset="0"/>
              </a:rPr>
              <a:t>przestrzenne (</a:t>
            </a:r>
            <a:r>
              <a:rPr lang="pl-PL" sz="1200" dirty="0" smtClean="0">
                <a:latin typeface="Arial" charset="0"/>
              </a:rPr>
              <a:t>warunki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zabudowy); 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koncesje;</a:t>
            </a:r>
            <a:endParaRPr lang="pl-PL" sz="1200" dirty="0">
              <a:solidFill>
                <a:srgbClr val="FF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kwestionowanie decyzji środowiskowej.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6957"/>
              </p:ext>
            </p:extLst>
          </p:nvPr>
        </p:nvGraphicFramePr>
        <p:xfrm>
          <a:off x="827088" y="2205038"/>
          <a:ext cx="3173412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755650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56107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prawa lokalowego i spółdzielczego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80343"/>
              </p:ext>
            </p:extLst>
          </p:nvPr>
        </p:nvGraphicFramePr>
        <p:xfrm>
          <a:off x="1122363" y="2276475"/>
          <a:ext cx="2890837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191000" y="3173413"/>
            <a:ext cx="3549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eksmisje </a:t>
            </a:r>
            <a:r>
              <a:rPr lang="pl-PL" sz="1200" dirty="0">
                <a:latin typeface="Arial" charset="0"/>
              </a:rPr>
              <a:t>(podstawy, koszty, wstrzymanie, uprawnienia prawowitych lokatorów);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lokale </a:t>
            </a:r>
            <a:r>
              <a:rPr lang="pl-PL" sz="1200" dirty="0">
                <a:latin typeface="Arial" charset="0"/>
              </a:rPr>
              <a:t>zastępcze, socjalne, komunalne, służbowe i zakładowe (zakres osób uprawnionych do ich otrzymania, koszty, rozliczenia);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przekształcenia </a:t>
            </a:r>
            <a:r>
              <a:rPr lang="pl-PL" sz="1200" dirty="0">
                <a:latin typeface="Arial" charset="0"/>
              </a:rPr>
              <a:t>uprawnień do lokalu;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spółdzielnie </a:t>
            </a:r>
            <a:r>
              <a:rPr lang="pl-PL" sz="1200" dirty="0">
                <a:latin typeface="Arial" charset="0"/>
              </a:rPr>
              <a:t>mieszkaniowe (wysokość zaległości w opłatach, waloryzacja wkładu</a:t>
            </a:r>
            <a:r>
              <a:rPr lang="pl-PL" sz="1200" dirty="0" smtClean="0">
                <a:latin typeface="Arial" charset="0"/>
              </a:rPr>
              <a:t>).</a:t>
            </a:r>
            <a:endParaRPr lang="pl-PL" sz="1200" dirty="0">
              <a:latin typeface="Arial" charset="0"/>
            </a:endParaRP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785813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97922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747713" y="2670175"/>
            <a:ext cx="8577262" cy="4575175"/>
            <a:chOff x="471" y="1026"/>
            <a:chExt cx="5403" cy="2882"/>
          </a:xfrm>
        </p:grpSpPr>
        <p:sp useBgFill="1">
          <p:nvSpPr>
            <p:cNvPr id="3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4" name="Group 599"/>
            <p:cNvGrpSpPr>
              <a:grpSpLocks/>
            </p:cNvGrpSpPr>
            <p:nvPr/>
          </p:nvGrpSpPr>
          <p:grpSpPr bwMode="auto">
            <a:xfrm>
              <a:off x="471" y="1026"/>
              <a:ext cx="3045" cy="2882"/>
              <a:chOff x="432" y="1682"/>
              <a:chExt cx="3045" cy="2882"/>
            </a:xfrm>
          </p:grpSpPr>
          <p:sp>
            <p:nvSpPr>
              <p:cNvPr id="5" name="AutoShape 600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7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0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0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0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1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1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1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3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3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3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3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3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187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191000" y="2933700"/>
            <a:ext cx="35493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ogólne </a:t>
            </a:r>
            <a:r>
              <a:rPr lang="pl-PL" sz="1200" dirty="0">
                <a:latin typeface="Arial" charset="0"/>
              </a:rPr>
              <a:t>podatkowe, w tym: obowiązki podatników, powstanie obowiązku podatkowego, uprawnienia do ulg, nadpłaty, zwrot nienależnie zapłaconych kwot </a:t>
            </a:r>
            <a:r>
              <a:rPr lang="pl-PL" sz="1200" dirty="0" smtClean="0">
                <a:latin typeface="Arial" charset="0"/>
              </a:rPr>
              <a:t>i </a:t>
            </a:r>
            <a:r>
              <a:rPr lang="pl-PL" sz="1200" dirty="0">
                <a:latin typeface="Arial" charset="0"/>
              </a:rPr>
              <a:t>zagadnienia odpowiedzialności za zaległości podatkowe;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finansowe </a:t>
            </a:r>
            <a:r>
              <a:rPr lang="pl-PL" sz="1200" dirty="0">
                <a:latin typeface="Arial" charset="0"/>
              </a:rPr>
              <a:t>zabezpieczenia nieruchomości (deklaracja wekslowa a weksel in blanco, przewłaszczenie na zabezpieczenie);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naliczenie </a:t>
            </a:r>
            <a:r>
              <a:rPr lang="pl-PL" sz="1200" dirty="0">
                <a:latin typeface="Arial" charset="0"/>
              </a:rPr>
              <a:t>odsetek karnych przez bank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związku z przekroczeniem limitu </a:t>
            </a:r>
            <a:r>
              <a:rPr lang="pl-PL" sz="1200" dirty="0" smtClean="0">
                <a:latin typeface="Arial" charset="0"/>
              </a:rPr>
              <a:t>debetowego;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cesja wierzytelności;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podatek od renty otrzymanej w Niemczech.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35558"/>
              </p:ext>
            </p:extLst>
          </p:nvPr>
        </p:nvGraphicFramePr>
        <p:xfrm>
          <a:off x="971550" y="2205038"/>
          <a:ext cx="2952378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857250" y="6143625"/>
            <a:ext cx="277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247938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191000" y="3141663"/>
            <a:ext cx="37653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przemoc fizyczna i psychiczna;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znęcanie się nad członkami rodziny;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informacje na temat </a:t>
            </a:r>
            <a:r>
              <a:rPr lang="pl-PL" sz="1200" dirty="0" smtClean="0">
                <a:latin typeface="Arial" charset="0"/>
              </a:rPr>
              <a:t>instytucji wsparcia.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73313"/>
              </p:ext>
            </p:extLst>
          </p:nvPr>
        </p:nvGraphicFramePr>
        <p:xfrm>
          <a:off x="1050924" y="2276475"/>
          <a:ext cx="3140075" cy="208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900113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835953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211638" y="2841625"/>
            <a:ext cx="367273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formy </a:t>
            </a:r>
            <a:r>
              <a:rPr lang="pl-PL" sz="1200" dirty="0">
                <a:latin typeface="Arial" charset="0"/>
              </a:rPr>
              <a:t>ochrony prawnomiędzynarodowej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terytorium Polski (status uchodźcy, ochrona uzupełniająca, pobyt tolerowany);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tytuły </a:t>
            </a:r>
            <a:r>
              <a:rPr lang="pl-PL" sz="1200" dirty="0">
                <a:latin typeface="Arial" charset="0"/>
              </a:rPr>
              <a:t>prawne do pobytu w Polsce (zgoda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zamieszkanie na czas oznaczony, zgoda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osiedlenie się, zgoda na pobyt rezydenta długoterminowego WE);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nadanie </a:t>
            </a:r>
            <a:r>
              <a:rPr lang="pl-PL" sz="1200" dirty="0">
                <a:latin typeface="Arial" charset="0"/>
              </a:rPr>
              <a:t>obywatelstwa polskiego;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prawa </a:t>
            </a:r>
            <a:r>
              <a:rPr lang="pl-PL" sz="1200" dirty="0">
                <a:latin typeface="Arial" charset="0"/>
              </a:rPr>
              <a:t>cudzoziemców w czasie ich pobytu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Polsce (łączenie rodzin, nabywanie nieruchomości);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ochrona </a:t>
            </a:r>
            <a:r>
              <a:rPr lang="pl-PL" sz="1200" dirty="0">
                <a:latin typeface="Arial" charset="0"/>
              </a:rPr>
              <a:t>prześladowanego dziecka z powodu faktu, że jego ojczymem jest obywatel Niemiec.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20758"/>
              </p:ext>
            </p:extLst>
          </p:nvPr>
        </p:nvGraphicFramePr>
        <p:xfrm>
          <a:off x="1050925" y="2205038"/>
          <a:ext cx="2962275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737019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prawami osób niepełnosprawnych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211638" y="3163888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zmiana </a:t>
            </a:r>
            <a:r>
              <a:rPr lang="pl-PL" sz="1200" dirty="0">
                <a:latin typeface="Arial" charset="0"/>
              </a:rPr>
              <a:t>stopnia niepełnosprawności;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odwołanie </a:t>
            </a:r>
            <a:r>
              <a:rPr lang="pl-PL" sz="1200" dirty="0">
                <a:latin typeface="Arial" charset="0"/>
                <a:cs typeface="Times New Roman" pitchFamily="18" charset="0"/>
              </a:rPr>
              <a:t>od orzeczenia o stopniu </a:t>
            </a:r>
            <a:r>
              <a:rPr lang="pl-PL" sz="1200" dirty="0">
                <a:latin typeface="Arial" charset="0"/>
              </a:rPr>
              <a:t>niepełnosprawności;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zatrudnienie pracownika niepełnosprawnego oraz wynikającego z tego faktu uprawnienia.</a:t>
            </a:r>
            <a:endParaRPr lang="pl-PL" sz="1200" dirty="0">
              <a:latin typeface="Arial" charset="0"/>
            </a:endParaRP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899592" y="629404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022662"/>
              </p:ext>
            </p:extLst>
          </p:nvPr>
        </p:nvGraphicFramePr>
        <p:xfrm>
          <a:off x="979488" y="2205038"/>
          <a:ext cx="2962275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35577"/>
              </p:ext>
            </p:extLst>
          </p:nvPr>
        </p:nvGraphicFramePr>
        <p:xfrm>
          <a:off x="268957" y="4118570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191000" y="3213100"/>
            <a:ext cx="3352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</a:t>
            </a:r>
            <a:r>
              <a:rPr lang="pl-PL" sz="1200" dirty="0">
                <a:latin typeface="Arial" charset="0"/>
              </a:rPr>
              <a:t>lekarzy za błędy w sztuce lekarskiej – zagadnienia odszkodowawcze;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klientów poradni z Narodowym Funduszem </a:t>
            </a:r>
            <a:r>
              <a:rPr lang="pl-PL" sz="1200" dirty="0" smtClean="0">
                <a:latin typeface="Arial" charset="0"/>
              </a:rPr>
              <a:t>Zdrowia;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kwestia uzupełniania, prostowania wpisów oraz usuwania danych z dokumentacji medycznej; 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do świadczeń zdrowotnych finansowanych ze środków publicznych </a:t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z zakresu leczenia transseksualizmu;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przymusowe leczenie psychiatryczne.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331747"/>
              </p:ext>
            </p:extLst>
          </p:nvPr>
        </p:nvGraphicFramePr>
        <p:xfrm>
          <a:off x="755650" y="2276475"/>
          <a:ext cx="2862263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899592" y="6308725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2013/2014)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247768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związane z pomocą organizacjom pozarządowym (NGO)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283968" y="2780928"/>
            <a:ext cx="3744416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Pomoc ze strony poradni polega przede wszystkim na wyjaśnianiu zasad działalności organizacji </a:t>
            </a:r>
            <a:r>
              <a:rPr lang="pl-PL" sz="1200" dirty="0" smtClean="0">
                <a:latin typeface="Arial" charset="0"/>
              </a:rPr>
              <a:t>pozarządowych, </a:t>
            </a:r>
            <a:r>
              <a:rPr lang="pl-PL" sz="1200" dirty="0">
                <a:latin typeface="Arial" charset="0"/>
              </a:rPr>
              <a:t>czy też możliwości ich udziału </a:t>
            </a:r>
            <a:br>
              <a:rPr lang="pl-PL" sz="1200" dirty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postępowaniach jako strona społeczna.</a:t>
            </a: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17653"/>
              </p:ext>
            </p:extLst>
          </p:nvPr>
        </p:nvGraphicFramePr>
        <p:xfrm>
          <a:off x="908050" y="3265488"/>
          <a:ext cx="3290888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191000" y="2349500"/>
            <a:ext cx="362136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skargi </a:t>
            </a:r>
            <a:r>
              <a:rPr lang="pl-PL" sz="1200" dirty="0">
                <a:latin typeface="Arial" charset="0"/>
              </a:rPr>
              <a:t>do Europejskiego Trybunału Praw Człowieka;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skargi </a:t>
            </a:r>
            <a:r>
              <a:rPr lang="pl-PL" sz="1200" dirty="0">
                <a:latin typeface="Arial" charset="0"/>
              </a:rPr>
              <a:t>konstytucyjne;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występowanie </a:t>
            </a:r>
            <a:r>
              <a:rPr lang="pl-PL" sz="1200" dirty="0">
                <a:latin typeface="Arial" charset="0"/>
              </a:rPr>
              <a:t>studentów poradni jako kuratorów w postępowaniach;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</a:t>
            </a:r>
            <a:r>
              <a:rPr lang="pl-PL" sz="1200" dirty="0">
                <a:latin typeface="Arial" charset="0"/>
              </a:rPr>
              <a:t>kanoniczne („kościelne” unieważnienie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własności intelektualnej;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tłumaczenie </a:t>
            </a:r>
            <a:r>
              <a:rPr lang="pl-PL" sz="1200" dirty="0">
                <a:latin typeface="Arial" charset="0"/>
              </a:rPr>
              <a:t>na język polski zagranicznych pism sądowych i dokumentów urzędowych;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prawo prasowe (zagadnienia sprostowania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i </a:t>
            </a:r>
            <a:r>
              <a:rPr lang="pl-PL" sz="1200" dirty="0">
                <a:latin typeface="Arial" charset="0"/>
              </a:rPr>
              <a:t>odszkodowań);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prawa nauczyciela względem ucznia;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unieważnienie uchwał walnego zgromadzenia wspólników spółki z o.o.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66381"/>
              </p:ext>
            </p:extLst>
          </p:nvPr>
        </p:nvGraphicFramePr>
        <p:xfrm>
          <a:off x="1093788" y="2349500"/>
          <a:ext cx="2890837" cy="188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899592" y="61356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2013/2014)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896574"/>
              </p:ext>
            </p:extLst>
          </p:nvPr>
        </p:nvGraphicFramePr>
        <p:xfrm>
          <a:off x="250825" y="4149725"/>
          <a:ext cx="3960813" cy="213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smtClean="0"/>
              <a:t>Studencka Poradnia Prawna w Białymstoku (Uniwersytet w Białymstoku)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80677162"/>
              </p:ext>
            </p:extLst>
          </p:nvPr>
        </p:nvGraphicFramePr>
        <p:xfrm>
          <a:off x="838200" y="2501900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519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12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492500" y="2708275"/>
            <a:ext cx="540226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 smtClean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dirty="0" smtClean="0">
              <a:latin typeface="+mj-lt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Arial" charset="0"/>
              </a:rPr>
              <a:t>organizacja </a:t>
            </a:r>
            <a:r>
              <a:rPr lang="pl-PL" sz="1200" dirty="0">
                <a:latin typeface="Arial" charset="0"/>
              </a:rPr>
              <a:t>spotkania Członków Poradni inicjującego funkcjonowanie poradni w roku akademickim </a:t>
            </a:r>
            <a:r>
              <a:rPr lang="pl-PL" sz="1200" dirty="0" smtClean="0">
                <a:latin typeface="Arial" charset="0"/>
              </a:rPr>
              <a:t>2013/2014,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Arial" charset="0"/>
              </a:rPr>
              <a:t>organizacja szkoleń</a:t>
            </a:r>
            <a:r>
              <a:rPr lang="pl-PL" sz="1200" dirty="0">
                <a:latin typeface="Arial" charset="0"/>
              </a:rPr>
              <a:t>: technicznego, historycznego oraz z zakresu udzielania porad klientom dla członków </a:t>
            </a:r>
            <a:r>
              <a:rPr lang="pl-PL" sz="1200" dirty="0" smtClean="0">
                <a:latin typeface="Arial" charset="0"/>
              </a:rPr>
              <a:t>poradni,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Arial" charset="0"/>
              </a:rPr>
              <a:t>zorganizowanie Walnego </a:t>
            </a:r>
            <a:r>
              <a:rPr lang="pl-PL" sz="1200" dirty="0">
                <a:latin typeface="Arial" charset="0"/>
              </a:rPr>
              <a:t>Zgromadzenia Członków Poradni połączonego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ze </a:t>
            </a:r>
            <a:r>
              <a:rPr lang="pl-PL" sz="1200" dirty="0">
                <a:latin typeface="Arial" charset="0"/>
              </a:rPr>
              <a:t>spotkaniem </a:t>
            </a:r>
            <a:r>
              <a:rPr lang="pl-PL" sz="1200" dirty="0" smtClean="0">
                <a:latin typeface="Arial" charset="0"/>
              </a:rPr>
              <a:t>Wigilijnym,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Arial" charset="0"/>
              </a:rPr>
              <a:t>organizacja </a:t>
            </a:r>
            <a:r>
              <a:rPr lang="pl-PL" sz="1200" dirty="0">
                <a:latin typeface="Arial" charset="0"/>
              </a:rPr>
              <a:t>kolejnej edycji Centrum Praktyk Sądowych wraz z finalnymi symulacjami.</a:t>
            </a: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endParaRPr lang="pl-PL" sz="120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w Białymstoku (Uniwersytet w Białymstoku) 2003-2014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41905"/>
              </p:ext>
            </p:extLst>
          </p:nvPr>
        </p:nvGraphicFramePr>
        <p:xfrm>
          <a:off x="823913" y="2582863"/>
          <a:ext cx="3430587" cy="304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016081"/>
              </p:ext>
            </p:extLst>
          </p:nvPr>
        </p:nvGraphicFramePr>
        <p:xfrm>
          <a:off x="4960938" y="2522538"/>
          <a:ext cx="3931542" cy="294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56610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435624" y="56472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940152" y="27089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380312" y="378904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0203483"/>
              </p:ext>
            </p:extLst>
          </p:nvPr>
        </p:nvGraphicFramePr>
        <p:xfrm>
          <a:off x="838200" y="2624138"/>
          <a:ext cx="81534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Centrum Informacji Administracyjnej </a:t>
            </a:r>
            <a:br>
              <a:rPr lang="pl-PL" sz="2800" dirty="0" smtClean="0"/>
            </a:br>
            <a:r>
              <a:rPr lang="pl-PL" sz="2800" dirty="0" smtClean="0"/>
              <a:t>(Wyższa Szkoła Administracji Publicznej </a:t>
            </a:r>
            <a:br>
              <a:rPr lang="pl-PL" sz="2800" dirty="0" smtClean="0"/>
            </a:br>
            <a:r>
              <a:rPr lang="pl-PL" sz="2800" dirty="0" smtClean="0"/>
              <a:t>w Białymstoku)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4787900" y="2636838"/>
            <a:ext cx="4140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n-lt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n-lt"/>
              </a:rPr>
              <a:t>Prowadzenie </a:t>
            </a:r>
            <a:r>
              <a:rPr lang="pl-PL" sz="1200" dirty="0">
                <a:latin typeface="+mn-lt"/>
              </a:rPr>
              <a:t>zajęć „Street Law” </a:t>
            </a:r>
            <a:r>
              <a:rPr lang="pl-PL" sz="1200" dirty="0" smtClean="0">
                <a:latin typeface="+mn-lt"/>
              </a:rPr>
              <a:t>w </a:t>
            </a:r>
            <a:r>
              <a:rPr lang="pl-PL" sz="1200" dirty="0">
                <a:latin typeface="+mn-lt"/>
              </a:rPr>
              <a:t>XI LO w Białymstoku im. Rotmistrza Witolda Pileckiego, których tematyka obejmowała 2 kategorie: samorządności i samorządu, a także III Sektora- czyli </a:t>
            </a:r>
            <a:r>
              <a:rPr lang="pl-PL" sz="1200" dirty="0" smtClean="0">
                <a:latin typeface="+mn-lt"/>
              </a:rPr>
              <a:t>organizacji pozarządowych.</a:t>
            </a:r>
          </a:p>
          <a:p>
            <a:pPr marL="90488" indent="-90488" algn="just">
              <a:defRPr/>
            </a:pPr>
            <a:endParaRPr lang="pl-PL" sz="1200" dirty="0">
              <a:latin typeface="+mn-lt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+mn-lt"/>
              </a:rPr>
              <a:t>Prowadzenie zajęć „Street Law” podczas „Dnia Profilu </a:t>
            </a:r>
            <a:r>
              <a:rPr lang="pl-PL" sz="1200" dirty="0" smtClean="0">
                <a:latin typeface="+mn-lt"/>
              </a:rPr>
              <a:t>Prawo-Społecznego.</a:t>
            </a:r>
          </a:p>
          <a:p>
            <a:pPr marL="90488" indent="-90488" algn="just">
              <a:defRPr/>
            </a:pPr>
            <a:endParaRPr lang="pl-PL" sz="1200" dirty="0" smtClean="0">
              <a:latin typeface="+mn-lt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n-lt"/>
              </a:rPr>
              <a:t> Organizacja 5 edycji akcji społecznej „Chwila nieuwagi – konsekwencje do końca życia”. W akcji uczestniczyły liczne podmioty, których siedziba mieści się w Białymstoku.</a:t>
            </a:r>
          </a:p>
          <a:p>
            <a:pPr>
              <a:buFont typeface="Arial" pitchFamily="34" charset="0"/>
              <a:buChar char="•"/>
              <a:defRPr/>
            </a:pPr>
            <a:endParaRPr lang="pl-PL" sz="12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746125" y="2670175"/>
            <a:ext cx="8578851" cy="4575175"/>
            <a:chOff x="470" y="1138"/>
            <a:chExt cx="5404" cy="2882"/>
          </a:xfrm>
        </p:grpSpPr>
        <p:sp useBgFill="1">
          <p:nvSpPr>
            <p:cNvPr id="3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4" name="Group 640"/>
            <p:cNvGrpSpPr>
              <a:grpSpLocks/>
            </p:cNvGrpSpPr>
            <p:nvPr/>
          </p:nvGrpSpPr>
          <p:grpSpPr bwMode="auto">
            <a:xfrm>
              <a:off x="470" y="1138"/>
              <a:ext cx="3045" cy="2882"/>
              <a:chOff x="432" y="1682"/>
              <a:chExt cx="3045" cy="2882"/>
            </a:xfrm>
          </p:grpSpPr>
          <p:sp>
            <p:nvSpPr>
              <p:cNvPr id="5" name="AutoShape 641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63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4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4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4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4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4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4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4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5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5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5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5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5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5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5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5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7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7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7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7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7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7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7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8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17053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Centrum Informacji Administracyjnej </a:t>
            </a:r>
            <a:br>
              <a:rPr lang="pl-PL" sz="2800" dirty="0" smtClean="0"/>
            </a:br>
            <a:r>
              <a:rPr lang="pl-PL" sz="2800" dirty="0" smtClean="0"/>
              <a:t>(Wyższa Szkoła Administracji Publicznej </a:t>
            </a:r>
            <a:br>
              <a:rPr lang="pl-PL" sz="2800" dirty="0" smtClean="0"/>
            </a:br>
            <a:r>
              <a:rPr lang="pl-PL" sz="2800" dirty="0" smtClean="0"/>
              <a:t>w Białymstoku)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11074"/>
              </p:ext>
            </p:extLst>
          </p:nvPr>
        </p:nvGraphicFramePr>
        <p:xfrm>
          <a:off x="823913" y="2400300"/>
          <a:ext cx="3625850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76128"/>
              </p:ext>
            </p:extLst>
          </p:nvPr>
        </p:nvGraphicFramePr>
        <p:xfrm>
          <a:off x="4910138" y="2422525"/>
          <a:ext cx="3714750" cy="354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7596336" y="256490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5652120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1187624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5292725" y="60928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95197275"/>
              </p:ext>
            </p:extLst>
          </p:nvPr>
        </p:nvGraphicFramePr>
        <p:xfrm>
          <a:off x="763588" y="2624138"/>
          <a:ext cx="83439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411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165 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Opiekunów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9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411413" y="2420938"/>
            <a:ext cx="583299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  <a:endParaRPr lang="en-US" sz="1200" dirty="0">
              <a:latin typeface="+mn-lt"/>
            </a:endParaRP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</a:rPr>
              <a:t>Nominacja Rektora UG w Konkursie o laur „Czerwonej Róży” w kategorii najlepsze Koło Naukowe.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+mn-lt"/>
              </a:rPr>
              <a:t>Współpraca z </a:t>
            </a:r>
            <a:r>
              <a:rPr lang="pl-PL" sz="1200" dirty="0">
                <a:latin typeface="+mn-lt"/>
              </a:rPr>
              <a:t>Fundacją </a:t>
            </a:r>
            <a:r>
              <a:rPr lang="pl-PL" sz="1200" dirty="0" err="1">
                <a:latin typeface="+mn-lt"/>
              </a:rPr>
              <a:t>Magis</a:t>
            </a:r>
            <a:r>
              <a:rPr lang="pl-PL" sz="1200" dirty="0">
                <a:latin typeface="+mn-lt"/>
              </a:rPr>
              <a:t> w Gdyni oraz MOPS w Sopocie – sprawowanie dyżurów w siedzibach obu podmiotów.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+mn-lt"/>
              </a:rPr>
              <a:t>Szkolenie z </a:t>
            </a:r>
            <a:r>
              <a:rPr lang="pl-PL" sz="1200" dirty="0">
                <a:latin typeface="+mn-lt"/>
              </a:rPr>
              <a:t>dostępu do informacji </a:t>
            </a:r>
            <a:r>
              <a:rPr lang="pl-PL" sz="1200" dirty="0" smtClean="0">
                <a:latin typeface="+mn-lt"/>
              </a:rPr>
              <a:t>publicznej, metodyki </a:t>
            </a:r>
            <a:r>
              <a:rPr lang="pl-PL" sz="1200" dirty="0">
                <a:latin typeface="+mn-lt"/>
              </a:rPr>
              <a:t>pisania opinii prawnych </a:t>
            </a:r>
            <a:r>
              <a:rPr lang="pl-PL" sz="1200" dirty="0" smtClean="0">
                <a:latin typeface="+mn-lt"/>
              </a:rPr>
              <a:t> oraz szkolenie psychologiczne.</a:t>
            </a:r>
            <a:endParaRPr lang="pl-PL" sz="1200" dirty="0">
              <a:latin typeface="+mn-lt"/>
            </a:endParaRP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</a:rPr>
              <a:t>Rozwój sekcji „</a:t>
            </a:r>
            <a:r>
              <a:rPr lang="pl-PL" sz="1200" dirty="0" err="1">
                <a:latin typeface="+mn-lt"/>
              </a:rPr>
              <a:t>Street</a:t>
            </a:r>
            <a:r>
              <a:rPr lang="pl-PL" sz="1200" dirty="0">
                <a:latin typeface="+mn-lt"/>
              </a:rPr>
              <a:t> Law</a:t>
            </a:r>
            <a:r>
              <a:rPr lang="pl-PL" sz="1200" dirty="0" smtClean="0">
                <a:latin typeface="+mn-lt"/>
              </a:rPr>
              <a:t>”. 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+mn-lt"/>
              </a:rPr>
              <a:t>Wydanie „Biuletynu </a:t>
            </a:r>
            <a:r>
              <a:rPr lang="pl-PL" sz="1200" dirty="0">
                <a:latin typeface="+mn-lt"/>
              </a:rPr>
              <a:t>SUPP Gdańsk” – kwartalnika Poradni z artykułami powstałymi na bazie sporządzonych w SUPP opinii.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+mn-lt"/>
              </a:rPr>
              <a:t>Pełna </a:t>
            </a:r>
            <a:r>
              <a:rPr lang="pl-PL" sz="1200" dirty="0">
                <a:latin typeface="+mn-lt"/>
              </a:rPr>
              <a:t>informatyzacja pracy w Poradni oraz przyjmowanie spraw </a:t>
            </a:r>
            <a:r>
              <a:rPr lang="pl-PL" sz="1200" dirty="0" smtClean="0">
                <a:latin typeface="+mn-lt"/>
              </a:rPr>
              <a:t>drogą </a:t>
            </a:r>
            <a:r>
              <a:rPr lang="pl-PL" sz="1200" dirty="0">
                <a:latin typeface="+mn-lt"/>
              </a:rPr>
              <a:t>e-mailową.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</a:rPr>
              <a:t>Powołanie nowych </a:t>
            </a:r>
            <a:r>
              <a:rPr lang="pl-PL" sz="1200" dirty="0" smtClean="0">
                <a:latin typeface="+mn-lt"/>
              </a:rPr>
              <a:t>opiekunów.</a:t>
            </a:r>
            <a:endParaRPr lang="pl-PL" sz="1200" dirty="0">
              <a:latin typeface="+mn-lt"/>
            </a:endParaRPr>
          </a:p>
          <a:p>
            <a:pPr>
              <a:buFontTx/>
              <a:buChar char="-"/>
              <a:defRPr/>
            </a:pP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28352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289864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868144" y="328498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7740352" y="4221087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043608" y="6130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1077913" y="765175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Klinika Porad Prawnych</a:t>
            </a:r>
            <a:br>
              <a:rPr lang="pl-PL" sz="3000" dirty="0" smtClean="0"/>
            </a:br>
            <a:r>
              <a:rPr lang="pl-PL" sz="3000" dirty="0"/>
              <a:t>Wyższa Szkoła </a:t>
            </a:r>
            <a:r>
              <a:rPr lang="pl-PL" sz="3000" dirty="0" smtClean="0"/>
              <a:t>Bankowa w Gdyni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80314440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372225" y="27082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30 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2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771800" y="2636837"/>
            <a:ext cx="43562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200" b="1" dirty="0" smtClean="0">
              <a:solidFill>
                <a:srgbClr val="003366"/>
              </a:solidFill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200" b="1" dirty="0" smtClean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Współorganizacja </a:t>
            </a:r>
            <a:r>
              <a:rPr lang="pl-PL" sz="1200" dirty="0">
                <a:latin typeface="+mj-lt"/>
              </a:rPr>
              <a:t>konferencji Bezpieczeństwa wewnętrznego w </a:t>
            </a:r>
            <a:r>
              <a:rPr lang="pl-PL" sz="1200" dirty="0" smtClean="0">
                <a:latin typeface="+mj-lt"/>
              </a:rPr>
              <a:t>Gdańsku.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endParaRPr lang="pl-PL" sz="1200" dirty="0"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Udział </a:t>
            </a:r>
            <a:r>
              <a:rPr lang="pl-PL" sz="1200" dirty="0">
                <a:latin typeface="+mj-lt"/>
              </a:rPr>
              <a:t>w  XXI Ogólnopolskiej Konferencji Uniwersyteckich Poradni Prawnych w </a:t>
            </a:r>
            <a:r>
              <a:rPr lang="pl-PL" sz="1200" dirty="0" smtClean="0">
                <a:latin typeface="+mj-lt"/>
              </a:rPr>
              <a:t>Opolu.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pl-PL" sz="12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Klinika Porad Prawnych</a:t>
            </a:r>
            <a:br>
              <a:rPr lang="pl-PL" sz="2800" dirty="0" smtClean="0"/>
            </a:br>
            <a:r>
              <a:rPr lang="pl-PL" sz="2800" dirty="0"/>
              <a:t>Wyższa Szkoła </a:t>
            </a:r>
            <a:r>
              <a:rPr lang="pl-PL" sz="2800" dirty="0" smtClean="0"/>
              <a:t>Bankowa w Gdyni 2011 - 2014</a:t>
            </a:r>
            <a:endParaRPr lang="pl-PL" sz="24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93374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9548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18918" y="350471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7812881" y="416072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15616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2011-2014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2011-2014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56020412"/>
              </p:ext>
            </p:extLst>
          </p:nvPr>
        </p:nvGraphicFramePr>
        <p:xfrm>
          <a:off x="763588" y="2501900"/>
          <a:ext cx="83439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Studencka Poradnia Prawna – Koło Naukowe w Katowicach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943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: 92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987674" y="2630488"/>
            <a:ext cx="54006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Poszerzenie </a:t>
            </a:r>
            <a:r>
              <a:rPr lang="pl-PL" sz="1200" dirty="0">
                <a:latin typeface="Arial" charset="0"/>
              </a:rPr>
              <a:t>współpracy z Polskim Towarzystwem Charytatywnym w Chorzowie, </a:t>
            </a:r>
            <a:r>
              <a:rPr lang="pl-PL" sz="1200" dirty="0" smtClean="0">
                <a:latin typeface="Arial" charset="0"/>
              </a:rPr>
              <a:t>oprócz udzielania </a:t>
            </a:r>
            <a:r>
              <a:rPr lang="pl-PL" sz="1200" dirty="0">
                <a:latin typeface="Arial" charset="0"/>
              </a:rPr>
              <a:t>pomocy prawnej podopiecznym PTCH Poradnia zorganizowała świąteczną zbiórkę </a:t>
            </a:r>
            <a:r>
              <a:rPr lang="pl-PL" sz="1200" dirty="0" smtClean="0">
                <a:latin typeface="Arial" charset="0"/>
              </a:rPr>
              <a:t>żywności.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endParaRPr lang="pl-PL" sz="1200" dirty="0">
              <a:latin typeface="Arial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Organizacja </a:t>
            </a:r>
            <a:r>
              <a:rPr lang="pl-PL" sz="1200" dirty="0">
                <a:latin typeface="Arial" charset="0"/>
              </a:rPr>
              <a:t>warsztatów praktycznych „Sala Sądowa</a:t>
            </a:r>
            <a:r>
              <a:rPr lang="pl-PL" sz="1200" dirty="0" smtClean="0">
                <a:latin typeface="Arial" charset="0"/>
              </a:rPr>
              <a:t>”.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endParaRPr lang="pl-PL" sz="1200" dirty="0">
              <a:latin typeface="Arial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ramach X Festiwalu Nauki UŚ Poradnia zorganizowała warsztaty dotyczące mediacji.</a:t>
            </a:r>
          </a:p>
          <a:p>
            <a:pPr>
              <a:buFont typeface="Arial" pitchFamily="34" charset="0"/>
              <a:buChar char="•"/>
              <a:defRPr/>
            </a:pP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– Koło Naukowe w Katowicach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22698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50708"/>
              </p:ext>
            </p:extLst>
          </p:nvPr>
        </p:nvGraphicFramePr>
        <p:xfrm>
          <a:off x="5076825" y="2422525"/>
          <a:ext cx="35480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812360" y="342900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7164288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1115616" y="588349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5292725" y="592635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3823522"/>
              </p:ext>
            </p:extLst>
          </p:nvPr>
        </p:nvGraphicFramePr>
        <p:xfrm>
          <a:off x="836613" y="2620963"/>
          <a:ext cx="8154987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Krakowskiej Akademii im. Andrzeja Frycza-Modrzewskiego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876256" y="242088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67744" y="2420888"/>
            <a:ext cx="54006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Organizacja spotkań „salon profesorów i studentów”.</a:t>
            </a: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Nawiązanie współpracy z MOPS w </a:t>
            </a:r>
            <a:r>
              <a:rPr lang="pl-PL" sz="1200" dirty="0" smtClean="0">
                <a:latin typeface="Arial" charset="0"/>
              </a:rPr>
              <a:t>Krakowie.</a:t>
            </a:r>
            <a:endParaRPr lang="pl-PL" sz="1200" dirty="0"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Organizacja wykładów dla studentów Krakowskiej Akademii z prof. Moniką </a:t>
            </a:r>
            <a:r>
              <a:rPr lang="pl-PL" sz="1200" dirty="0" smtClean="0">
                <a:latin typeface="Arial" charset="0"/>
              </a:rPr>
              <a:t>Płatek.</a:t>
            </a:r>
            <a:endParaRPr lang="pl-PL" sz="1200" dirty="0"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Współorganizacja konferencji naukowej „Kodeks cywilny – sens i </a:t>
            </a:r>
            <a:r>
              <a:rPr lang="pl-PL" sz="1200" dirty="0" err="1">
                <a:latin typeface="Arial" charset="0"/>
              </a:rPr>
              <a:t>nonsen</a:t>
            </a:r>
            <a:r>
              <a:rPr lang="pl-PL" sz="1200" dirty="0">
                <a:latin typeface="Arial" charset="0"/>
              </a:rPr>
              <a:t> kodyfikacji” odbywającej się w dniach 14-15 kwietnia 2014r.</a:t>
            </a: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Organizacja Ogólnopolskiego Turnieju Krasomówczego dla członków poradni.</a:t>
            </a: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Współorganizacja międzynarodowej konferencji naukowej „Polska i jej wschodni sąsiedzi” odbywającej się w dniu 2 czerwca na Krakowskiej Akademii.</a:t>
            </a: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Zmiana pomieszczenia Poradni na przestronne i profesjonalne.</a:t>
            </a: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Zorganizowanie Walnego Zgromadzenia członków Poradni. </a:t>
            </a:r>
          </a:p>
          <a:p>
            <a:pPr>
              <a:buFont typeface="Arial" pitchFamily="34" charset="0"/>
              <a:buChar char="•"/>
              <a:defRPr/>
            </a:pP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400" dirty="0" smtClean="0"/>
              <a:t>Studencka Poradnia Prawna Krakowskiej Akademii im. Andrzeja Frycza-Modrzewskiego </a:t>
            </a:r>
            <a:br>
              <a:rPr lang="pl-PL" sz="2400" dirty="0" smtClean="0"/>
            </a:br>
            <a:r>
              <a:rPr lang="pl-PL" sz="2400" dirty="0" smtClean="0"/>
              <a:t>w latach 2009-2014</a:t>
            </a:r>
            <a:endParaRPr lang="pl-PL" sz="20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16793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87651"/>
              </p:ext>
            </p:extLst>
          </p:nvPr>
        </p:nvGraphicFramePr>
        <p:xfrm>
          <a:off x="5229225" y="2422525"/>
          <a:ext cx="33956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6228184" y="2734017"/>
            <a:ext cx="154766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403281" y="4070544"/>
            <a:ext cx="12949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206751" y="6114547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2009-2014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2009-2014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10642396"/>
              </p:ext>
            </p:extLst>
          </p:nvPr>
        </p:nvGraphicFramePr>
        <p:xfrm>
          <a:off x="836613" y="2501900"/>
          <a:ext cx="8154987" cy="40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Krakowie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635895" y="2492896"/>
            <a:ext cx="54726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algn="just" defTabSz="912813">
              <a:spcBef>
                <a:spcPct val="50000"/>
              </a:spcBef>
              <a:defRPr/>
            </a:pPr>
            <a:endParaRPr lang="pl-PL" sz="500" b="1" dirty="0" smtClean="0">
              <a:solidFill>
                <a:srgbClr val="003366"/>
              </a:solidFill>
              <a:latin typeface="+mj-lt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Organizacja </a:t>
            </a:r>
            <a:r>
              <a:rPr lang="pl-PL" sz="1200" dirty="0">
                <a:latin typeface="+mj-lt"/>
              </a:rPr>
              <a:t>konferencji uniwersyteckich poradni prawnych – grudzień 2013 r. </a:t>
            </a: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Wskazanie kandydatów na kuratorów w 88 sprawach.</a:t>
            </a: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Audycja w </a:t>
            </a:r>
            <a:r>
              <a:rPr lang="pl-PL" sz="1200" dirty="0">
                <a:latin typeface="+mj-lt"/>
              </a:rPr>
              <a:t>Areszcie Śledczym w Krakowie na temat kary łącznej.</a:t>
            </a: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Współpraca ze stowarzyszeniem Krakowska Republika Dziecięca </a:t>
            </a:r>
            <a:endParaRPr lang="pl-PL" sz="1200" dirty="0" smtClean="0">
              <a:latin typeface="+mj-lt"/>
            </a:endParaRPr>
          </a:p>
          <a:p>
            <a:pPr marL="90488" indent="-90488" algn="just">
              <a:defRPr/>
            </a:pPr>
            <a:r>
              <a:rPr lang="pl-PL" sz="1200" dirty="0" smtClean="0">
                <a:latin typeface="+mj-lt"/>
              </a:rPr>
              <a:t>  </a:t>
            </a:r>
            <a:r>
              <a:rPr lang="pl-PL" sz="1200" dirty="0" err="1" smtClean="0">
                <a:latin typeface="+mj-lt"/>
              </a:rPr>
              <a:t>Dyliniarnia</a:t>
            </a:r>
            <a:r>
              <a:rPr lang="pl-PL" sz="1200" dirty="0" smtClean="0">
                <a:latin typeface="+mj-lt"/>
              </a:rPr>
              <a:t>, z </a:t>
            </a:r>
            <a:r>
              <a:rPr lang="pl-PL" sz="1200" dirty="0">
                <a:latin typeface="+mj-lt"/>
              </a:rPr>
              <a:t>Małopolskim Oddziałem Wojewódzkim </a:t>
            </a:r>
            <a:r>
              <a:rPr lang="pl-PL" sz="1200" dirty="0" smtClean="0">
                <a:latin typeface="+mj-lt"/>
              </a:rPr>
              <a:t>NFZ oraz MOPS </a:t>
            </a:r>
          </a:p>
          <a:p>
            <a:pPr marL="90488" indent="-90488" algn="just">
              <a:defRPr/>
            </a:pPr>
            <a:r>
              <a:rPr lang="pl-PL" sz="1200" dirty="0" smtClean="0">
                <a:latin typeface="+mj-lt"/>
              </a:rPr>
              <a:t>  z Krakowa.</a:t>
            </a:r>
            <a:endParaRPr lang="pl-PL" sz="1200" dirty="0">
              <a:latin typeface="+mj-lt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Odniesienie wielu pozytywnych skutków prawnych przez Klientów </a:t>
            </a:r>
            <a:endParaRPr lang="pl-PL" sz="1200" dirty="0" smtClean="0">
              <a:latin typeface="+mj-lt"/>
            </a:endParaRPr>
          </a:p>
          <a:p>
            <a:pPr marL="90488" indent="-90488" algn="just">
              <a:defRPr/>
            </a:pPr>
            <a:r>
              <a:rPr lang="pl-PL" sz="1200" dirty="0" smtClean="0">
                <a:latin typeface="+mj-lt"/>
              </a:rPr>
              <a:t>  dzięki uzyskanym poradom w  ramach działalności poradni.</a:t>
            </a:r>
            <a:endParaRPr lang="pl-PL" sz="1200" dirty="0">
              <a:latin typeface="+mj-lt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859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Studentów: 55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1"/>
          <p:cNvGrpSpPr>
            <a:grpSpLocks/>
          </p:cNvGrpSpPr>
          <p:nvPr/>
        </p:nvGrpSpPr>
        <p:grpSpPr bwMode="auto">
          <a:xfrm>
            <a:off x="755650" y="2670175"/>
            <a:ext cx="8578850" cy="4575175"/>
            <a:chOff x="470" y="1682"/>
            <a:chExt cx="5404" cy="2882"/>
          </a:xfrm>
        </p:grpSpPr>
        <p:sp useBgFill="1">
          <p:nvSpPr>
            <p:cNvPr id="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sp>
          <p:nvSpPr>
            <p:cNvPr id="4" name="AutoShape 683"/>
            <p:cNvSpPr>
              <a:spLocks noChangeArrowheads="1"/>
            </p:cNvSpPr>
            <p:nvPr/>
          </p:nvSpPr>
          <p:spPr bwMode="auto">
            <a:xfrm>
              <a:off x="2555" y="1684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graphicFrame>
          <p:nvGraphicFramePr>
            <p:cNvPr id="5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" name="Obraz - mapa bitowa" r:id="rId3" imgW="4420204" imgH="4266595" progId="PBrush">
                    <p:embed/>
                  </p:oleObj>
                </mc:Choice>
                <mc:Fallback>
                  <p:oleObj name="Obraz - mapa bitowa" r:id="rId3" imgW="4420204" imgH="426659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682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68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8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8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8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9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9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9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9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9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9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9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9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71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1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71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1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9373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746709"/>
              </p:ext>
            </p:extLst>
          </p:nvPr>
        </p:nvGraphicFramePr>
        <p:xfrm>
          <a:off x="4766816" y="2276872"/>
          <a:ext cx="4147442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</a:t>
            </a:r>
            <a:r>
              <a:rPr lang="pl-PL" dirty="0" smtClean="0"/>
              <a:t>Prawna </a:t>
            </a:r>
            <a:br>
              <a:rPr lang="pl-PL" dirty="0" smtClean="0"/>
            </a:br>
            <a:r>
              <a:rPr lang="pl-PL" dirty="0" smtClean="0"/>
              <a:t>w Krakowie</a:t>
            </a:r>
            <a:r>
              <a:rPr lang="pl-PL" sz="3200" dirty="0" smtClean="0"/>
              <a:t> 2003-2014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7668344" y="2492896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7466953" y="452452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1331640" y="5914231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5602004" y="5771491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9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732173"/>
              </p:ext>
            </p:extLst>
          </p:nvPr>
        </p:nvGraphicFramePr>
        <p:xfrm>
          <a:off x="806450" y="2400300"/>
          <a:ext cx="3765550" cy="33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88700919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75463" y="24209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4902"/>
              </p:ext>
            </p:extLst>
          </p:nvPr>
        </p:nvGraphicFramePr>
        <p:xfrm>
          <a:off x="874713" y="2633663"/>
          <a:ext cx="32146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61911"/>
              </p:ext>
            </p:extLst>
          </p:nvPr>
        </p:nvGraphicFramePr>
        <p:xfrm>
          <a:off x="5280025" y="2473325"/>
          <a:ext cx="3417888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6588224" y="320627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7452320" y="429309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1115616" y="585763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auto">
          <a:xfrm>
            <a:off x="5377397" y="584856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44314191"/>
              </p:ext>
            </p:extLst>
          </p:nvPr>
        </p:nvGraphicFramePr>
        <p:xfrm>
          <a:off x="827584" y="2564904"/>
          <a:ext cx="8208912" cy="397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Studencka Poradnia Prawna w Lublinie (UMCS)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762378" y="24479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194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3923928" y="2924944"/>
            <a:ext cx="48958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Utworzenie </a:t>
            </a:r>
            <a:r>
              <a:rPr lang="pl-PL" sz="1200" dirty="0">
                <a:latin typeface="+mj-lt"/>
              </a:rPr>
              <a:t>nowej Sekcji Mediacji i Negocjacji. 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Przeprowadzenie cyklu szkoleń ze sporządzania pism procesowych na formularzach urzędowych</a:t>
            </a:r>
            <a:r>
              <a:rPr lang="pl-PL" sz="1200" dirty="0" smtClean="0">
                <a:latin typeface="+mj-lt"/>
              </a:rPr>
              <a:t>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Udział </a:t>
            </a:r>
            <a:r>
              <a:rPr lang="pl-PL" sz="1200" dirty="0">
                <a:latin typeface="+mj-lt"/>
              </a:rPr>
              <a:t>studentów Poradni w 15 - godzinnych warsztatach z zakresu mediacji cywilnej</a:t>
            </a:r>
            <a:r>
              <a:rPr lang="pl-PL" sz="1200" dirty="0" smtClean="0">
                <a:latin typeface="+mj-lt"/>
              </a:rPr>
              <a:t>.</a:t>
            </a:r>
            <a:endParaRPr lang="pl-PL" sz="1200" dirty="0"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Publiczna  prezentacja  na  </a:t>
            </a:r>
            <a:r>
              <a:rPr lang="pl-PL" sz="1200" dirty="0" err="1">
                <a:latin typeface="+mj-lt"/>
              </a:rPr>
              <a:t>WPiA</a:t>
            </a:r>
            <a:r>
              <a:rPr lang="pl-PL" sz="1200" dirty="0">
                <a:latin typeface="+mj-lt"/>
              </a:rPr>
              <a:t>  symulacji mediacji w sporze gospodarczym  przez studentów </a:t>
            </a:r>
            <a:r>
              <a:rPr lang="pl-PL" sz="1200" dirty="0" smtClean="0">
                <a:latin typeface="+mj-lt"/>
              </a:rPr>
              <a:t>Poradni.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Prezentacja </a:t>
            </a:r>
            <a:r>
              <a:rPr lang="pl-PL" sz="1200" dirty="0">
                <a:latin typeface="+mj-lt"/>
              </a:rPr>
              <a:t>działalności Poradni podczas „Nocy Uniwersytetów” 30 maja 2014 r. oraz  „Zjazdu Absolwentów UMCS” 14 czerwca 2014 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Lublinie (UMCS)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34137"/>
              </p:ext>
            </p:extLst>
          </p:nvPr>
        </p:nvGraphicFramePr>
        <p:xfrm>
          <a:off x="900113" y="2636654"/>
          <a:ext cx="3841303" cy="344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27762"/>
              </p:ext>
            </p:extLst>
          </p:nvPr>
        </p:nvGraphicFramePr>
        <p:xfrm>
          <a:off x="4828783" y="2557614"/>
          <a:ext cx="3909640" cy="35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7812360" y="2774231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7255896" y="419343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1475656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5593854" y="60928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7768393"/>
              </p:ext>
            </p:extLst>
          </p:nvPr>
        </p:nvGraphicFramePr>
        <p:xfrm>
          <a:off x="889000" y="26749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Studencki Punkt Informacji Prawnej „Klinika Prawa” w Łodzi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400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11</a:t>
            </a: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3164754" y="2592428"/>
            <a:ext cx="5871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dirty="0" smtClean="0">
              <a:latin typeface="Arial" charset="0"/>
            </a:endParaRPr>
          </a:p>
          <a:p>
            <a:pPr marL="90488" indent="-90488" defTabSz="912813">
              <a:buFontTx/>
              <a:buChar char="•"/>
              <a:defRPr/>
            </a:pPr>
            <a:endParaRPr lang="pl-PL" sz="1200" dirty="0">
              <a:latin typeface="Arial" charset="0"/>
            </a:endParaRP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Kontynuacja </a:t>
            </a:r>
            <a:r>
              <a:rPr lang="pl-PL" sz="1200" dirty="0">
                <a:latin typeface="+mj-lt"/>
              </a:rPr>
              <a:t>programu „Kurator</a:t>
            </a:r>
            <a:r>
              <a:rPr lang="pl-PL" sz="1200" dirty="0" smtClean="0">
                <a:latin typeface="+mj-lt"/>
              </a:rPr>
              <a:t>”. Zgłoszenie </a:t>
            </a:r>
            <a:r>
              <a:rPr lang="pl-PL" sz="1200" dirty="0">
                <a:latin typeface="+mj-lt"/>
              </a:rPr>
              <a:t>ponad 30-stu </a:t>
            </a:r>
            <a:r>
              <a:rPr lang="pl-PL" sz="1200" dirty="0" smtClean="0">
                <a:latin typeface="+mj-lt"/>
              </a:rPr>
              <a:t>osób chętnych </a:t>
            </a:r>
            <a:r>
              <a:rPr lang="pl-PL" sz="1200" dirty="0">
                <a:latin typeface="+mj-lt"/>
              </a:rPr>
              <a:t>do pełnienia funkcji kuratora/opiekuna.</a:t>
            </a: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>
                <a:latin typeface="+mj-lt"/>
              </a:rPr>
              <a:t>Przeprowadzenie szeregu szkoleń dla studentów (m.in. szkolenie z aktywnych metod nauczania, administracyjne, z wykorzystania elektronicznych ksiąg wieczystych, z zagadnień postępowania egzekucyjnego, etyki zawodów prawniczych</a:t>
            </a:r>
            <a:r>
              <a:rPr lang="pl-PL" sz="1200" dirty="0" smtClean="0">
                <a:latin typeface="+mj-lt"/>
              </a:rPr>
              <a:t>).</a:t>
            </a:r>
            <a:endParaRPr lang="pl-PL" sz="1200" dirty="0">
              <a:latin typeface="+mj-lt"/>
            </a:endParaRP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>
                <a:latin typeface="+mj-lt"/>
              </a:rPr>
              <a:t>Opublikowanie podręcznika „Professional </a:t>
            </a:r>
            <a:r>
              <a:rPr lang="pl-PL" sz="1200" dirty="0" err="1">
                <a:latin typeface="+mj-lt"/>
              </a:rPr>
              <a:t>legal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ethics</a:t>
            </a:r>
            <a:r>
              <a:rPr lang="pl-PL" sz="1200" dirty="0">
                <a:latin typeface="+mj-lt"/>
              </a:rPr>
              <a:t>. In </a:t>
            </a:r>
            <a:r>
              <a:rPr lang="pl-PL" sz="1200" dirty="0" err="1">
                <a:latin typeface="+mj-lt"/>
              </a:rPr>
              <a:t>theory</a:t>
            </a:r>
            <a:r>
              <a:rPr lang="pl-PL" sz="1200" dirty="0">
                <a:latin typeface="+mj-lt"/>
              </a:rPr>
              <a:t> and </a:t>
            </a:r>
            <a:r>
              <a:rPr lang="pl-PL" sz="1200" dirty="0" err="1" smtClean="0">
                <a:latin typeface="+mj-lt"/>
              </a:rPr>
              <a:t>case</a:t>
            </a:r>
            <a:r>
              <a:rPr lang="pl-PL" sz="1200" dirty="0" smtClean="0">
                <a:latin typeface="+mj-lt"/>
              </a:rPr>
              <a:t> </a:t>
            </a:r>
            <a:r>
              <a:rPr lang="pl-PL" sz="1200" dirty="0" err="1" smtClean="0">
                <a:latin typeface="+mj-lt"/>
              </a:rPr>
              <a:t>studies</a:t>
            </a:r>
            <a:r>
              <a:rPr lang="pl-PL" sz="1200" dirty="0">
                <a:latin typeface="+mj-lt"/>
              </a:rPr>
              <a:t>”. </a:t>
            </a: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>
                <a:latin typeface="+mj-lt"/>
              </a:rPr>
              <a:t>Prezentacja symulacji rozprawy sądowej w ramach XIV Festiwalu Nauki, Techniki </a:t>
            </a:r>
            <a:r>
              <a:rPr lang="pl-PL" sz="1200" dirty="0" smtClean="0">
                <a:latin typeface="+mj-lt"/>
              </a:rPr>
              <a:t/>
            </a:r>
            <a:br>
              <a:rPr lang="pl-PL" sz="1200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i </a:t>
            </a:r>
            <a:r>
              <a:rPr lang="pl-PL" sz="1200" dirty="0">
                <a:latin typeface="+mj-lt"/>
              </a:rPr>
              <a:t>Sztuki w Łodzi oraz Pikniku Naukowego UŁ. </a:t>
            </a: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Kontynuacja </a:t>
            </a:r>
            <a:r>
              <a:rPr lang="pl-PL" sz="1200" dirty="0">
                <a:latin typeface="+mj-lt"/>
              </a:rPr>
              <a:t>programu „Znam swoje prawa – konwersatorium”.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Studencki Punkt Informacji Prawnej „Klinika Prawa” w Łodzi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52635"/>
              </p:ext>
            </p:extLst>
          </p:nvPr>
        </p:nvGraphicFramePr>
        <p:xfrm>
          <a:off x="971600" y="2477106"/>
          <a:ext cx="3481263" cy="33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71210"/>
              </p:ext>
            </p:extLst>
          </p:nvPr>
        </p:nvGraphicFramePr>
        <p:xfrm>
          <a:off x="5088100" y="2474232"/>
          <a:ext cx="3528392" cy="346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6372200" y="2780928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7524328" y="4005064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1187624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5399855" y="5990173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63715326"/>
              </p:ext>
            </p:extLst>
          </p:nvPr>
        </p:nvGraphicFramePr>
        <p:xfrm>
          <a:off x="990600" y="25225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>
                <a:cs typeface="Times New Roman" pitchFamily="18" charset="0"/>
              </a:rPr>
              <a:t>Studencka Poradnia Prawna</a:t>
            </a:r>
            <a:r>
              <a:rPr lang="pl-PL" smtClean="0"/>
              <a:t> </a:t>
            </a:r>
            <a:br>
              <a:rPr lang="pl-PL" smtClean="0"/>
            </a:br>
            <a:r>
              <a:rPr lang="pl-PL" smtClean="0">
                <a:cs typeface="Times New Roman" pitchFamily="18" charset="0"/>
              </a:rPr>
              <a:t>w Olsztynie (UW-M)</a:t>
            </a:r>
            <a:endParaRPr lang="pl-PL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86069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513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99735"/>
              </p:ext>
            </p:extLst>
          </p:nvPr>
        </p:nvGraphicFramePr>
        <p:xfrm>
          <a:off x="874713" y="2633663"/>
          <a:ext cx="3502025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769810"/>
              </p:ext>
            </p:extLst>
          </p:nvPr>
        </p:nvGraphicFramePr>
        <p:xfrm>
          <a:off x="4910137" y="2400300"/>
          <a:ext cx="390842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228184" y="314096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667625" y="42211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506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Olsztynie (UW-M) 2004-2014</a:t>
            </a:r>
          </a:p>
        </p:txBody>
      </p:sp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1259632" y="586536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5435600" y="58412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55603072"/>
              </p:ext>
            </p:extLst>
          </p:nvPr>
        </p:nvGraphicFramePr>
        <p:xfrm>
          <a:off x="827584" y="2400300"/>
          <a:ext cx="8265616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"Klinika Prawa" w Opolu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7078413" y="2348880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407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167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718927" y="2643877"/>
            <a:ext cx="438818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8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Organizacja </a:t>
            </a:r>
            <a:r>
              <a:rPr lang="pl-PL" sz="1200" dirty="0">
                <a:latin typeface="+mj-lt"/>
              </a:rPr>
              <a:t>XXI OKUPP.</a:t>
            </a: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Współpraca </a:t>
            </a:r>
            <a:r>
              <a:rPr lang="pl-PL" sz="1200" dirty="0">
                <a:latin typeface="+mj-lt"/>
              </a:rPr>
              <a:t>z Miejskim Ośrodkiem Pomocy Rodzinie, </a:t>
            </a:r>
            <a:r>
              <a:rPr lang="pl-PL" sz="1200" dirty="0" smtClean="0">
                <a:latin typeface="+mj-lt"/>
              </a:rPr>
              <a:t/>
            </a:r>
            <a:br>
              <a:rPr lang="pl-PL" sz="1200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PUP </a:t>
            </a:r>
            <a:r>
              <a:rPr lang="pl-PL" sz="1200" dirty="0">
                <a:latin typeface="+mj-lt"/>
              </a:rPr>
              <a:t>w Opolu,  Biurem Poselskim Janiny Okrągły, </a:t>
            </a:r>
            <a:r>
              <a:rPr lang="pl-PL" sz="1200" dirty="0" smtClean="0">
                <a:latin typeface="+mj-lt"/>
              </a:rPr>
              <a:t/>
            </a:r>
            <a:br>
              <a:rPr lang="pl-PL" sz="1200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Aresztem </a:t>
            </a:r>
            <a:r>
              <a:rPr lang="pl-PL" sz="1200" dirty="0">
                <a:latin typeface="+mj-lt"/>
              </a:rPr>
              <a:t>Śledczym. </a:t>
            </a: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Nagrodzenie </a:t>
            </a:r>
            <a:r>
              <a:rPr lang="pl-PL" sz="1200" dirty="0">
                <a:latin typeface="+mj-lt"/>
              </a:rPr>
              <a:t>Noblem  SPSP Bona Fides za rozwój ruchu klinicznego oraz najlepszego koła działającego na </a:t>
            </a:r>
            <a:r>
              <a:rPr lang="pl-PL" sz="1200" dirty="0" smtClean="0">
                <a:latin typeface="+mj-lt"/>
              </a:rPr>
              <a:t>UO.</a:t>
            </a:r>
            <a:endParaRPr lang="pl-PL" sz="1200" dirty="0">
              <a:latin typeface="+mj-lt"/>
            </a:endParaRP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Promocja poradni w </a:t>
            </a:r>
            <a:r>
              <a:rPr lang="pl-PL" sz="1200" dirty="0">
                <a:latin typeface="+mj-lt"/>
              </a:rPr>
              <a:t>konkursie </a:t>
            </a:r>
            <a:r>
              <a:rPr lang="pl-PL" sz="1200" dirty="0" smtClean="0">
                <a:latin typeface="+mj-lt"/>
              </a:rPr>
              <a:t>organizowanym </a:t>
            </a:r>
            <a:r>
              <a:rPr lang="pl-PL" sz="1200" dirty="0">
                <a:latin typeface="+mj-lt"/>
              </a:rPr>
              <a:t>przez PZU S.A „Inwestycja w Przyszłość</a:t>
            </a:r>
            <a:r>
              <a:rPr lang="pl-PL" sz="1200" dirty="0" smtClean="0">
                <a:latin typeface="+mj-lt"/>
              </a:rPr>
              <a:t>”. </a:t>
            </a: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Kontynuacja </a:t>
            </a:r>
            <a:r>
              <a:rPr lang="pl-PL" sz="1200" dirty="0">
                <a:latin typeface="+mj-lt"/>
              </a:rPr>
              <a:t>programu „Propedeutyka Praw Człowieka</a:t>
            </a:r>
            <a:r>
              <a:rPr lang="pl-PL" sz="1200" dirty="0" smtClean="0">
                <a:latin typeface="+mj-lt"/>
              </a:rPr>
              <a:t>” </a:t>
            </a:r>
            <a:r>
              <a:rPr lang="pl-PL" sz="1200" dirty="0">
                <a:latin typeface="+mj-lt"/>
              </a:rPr>
              <a:t>oraz </a:t>
            </a:r>
            <a:r>
              <a:rPr lang="pl-PL" sz="1200" dirty="0" smtClean="0">
                <a:latin typeface="+mj-lt"/>
              </a:rPr>
              <a:t>przygotowanie publikacji poświęconej </a:t>
            </a:r>
            <a:r>
              <a:rPr lang="pl-PL" sz="1200" dirty="0">
                <a:latin typeface="+mj-lt"/>
              </a:rPr>
              <a:t>prawom </a:t>
            </a:r>
            <a:r>
              <a:rPr lang="pl-PL" sz="1200" dirty="0" smtClean="0">
                <a:latin typeface="+mj-lt"/>
              </a:rPr>
              <a:t>człowieka.</a:t>
            </a:r>
            <a:endParaRPr lang="pl-PL" sz="1100" dirty="0"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6125" y="2655888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2007/2008</a:t>
              </a:r>
            </a:p>
            <a:p>
              <a:pPr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Obraz - mapa bitowa" r:id="rId3" imgW="4420204" imgH="4266595" progId="Paint.Picture">
                    <p:embed/>
                  </p:oleObj>
                </mc:Choice>
                <mc:Fallback>
                  <p:oleObj name="Obraz - mapa bitowa" r:id="rId3" imgW="4420204" imgH="42665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6741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316416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Uniwersytecka Studencka Poradnia Prawna "Klinika Prawa" w Opolu</a:t>
            </a:r>
            <a:r>
              <a:rPr lang="pl-PL" sz="28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46586"/>
              </p:ext>
            </p:extLst>
          </p:nvPr>
        </p:nvGraphicFramePr>
        <p:xfrm>
          <a:off x="874713" y="2633664"/>
          <a:ext cx="3625279" cy="316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83296"/>
              </p:ext>
            </p:extLst>
          </p:nvPr>
        </p:nvGraphicFramePr>
        <p:xfrm>
          <a:off x="4716016" y="2597150"/>
          <a:ext cx="403244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9" name="Text Box 11"/>
          <p:cNvSpPr txBox="1">
            <a:spLocks noChangeArrowheads="1"/>
          </p:cNvSpPr>
          <p:nvPr/>
        </p:nvSpPr>
        <p:spPr bwMode="auto">
          <a:xfrm>
            <a:off x="5869335" y="369030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7417148" y="464541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7111" name="Text Box 17"/>
          <p:cNvSpPr txBox="1">
            <a:spLocks noChangeArrowheads="1"/>
          </p:cNvSpPr>
          <p:nvPr/>
        </p:nvSpPr>
        <p:spPr bwMode="auto">
          <a:xfrm>
            <a:off x="1475656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5472460" y="59936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84677292"/>
              </p:ext>
            </p:extLst>
          </p:nvPr>
        </p:nvGraphicFramePr>
        <p:xfrm>
          <a:off x="735013" y="24717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04248" y="2564904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437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7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39752" y="2754888"/>
            <a:ext cx="40338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8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Studenci pracujący w Poradni uzyskali zaliczenie obowiązkowych praktyk studenckich, przewidzianych w planie studiów. </a:t>
            </a:r>
            <a:endParaRPr lang="pl-PL" sz="1100" dirty="0"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76731"/>
              </p:ext>
            </p:extLst>
          </p:nvPr>
        </p:nvGraphicFramePr>
        <p:xfrm>
          <a:off x="874713" y="2633663"/>
          <a:ext cx="3409950" cy="32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247593"/>
              </p:ext>
            </p:extLst>
          </p:nvPr>
        </p:nvGraphicFramePr>
        <p:xfrm>
          <a:off x="5172656" y="2569741"/>
          <a:ext cx="3548831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5796136" y="2780928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7308304" y="407707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9159" name="Text Box 17"/>
          <p:cNvSpPr txBox="1">
            <a:spLocks noChangeArrowheads="1"/>
          </p:cNvSpPr>
          <p:nvPr/>
        </p:nvSpPr>
        <p:spPr bwMode="auto">
          <a:xfrm>
            <a:off x="1187624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5652120" y="6021388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46680630"/>
              </p:ext>
            </p:extLst>
          </p:nvPr>
        </p:nvGraphicFramePr>
        <p:xfrm>
          <a:off x="863600" y="2471738"/>
          <a:ext cx="82296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948264" y="2358321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264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2267744" y="2333127"/>
            <a:ext cx="51847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O</a:t>
            </a:r>
            <a:r>
              <a:rPr lang="pl-PL" sz="1200" dirty="0" smtClean="0">
                <a:latin typeface="+mj-lt"/>
              </a:rPr>
              <a:t>rganizacja </a:t>
            </a:r>
            <a:r>
              <a:rPr lang="pl-PL" sz="1200" dirty="0">
                <a:latin typeface="+mj-lt"/>
              </a:rPr>
              <a:t>I Ogólnopolskiego Forum Edukacji </a:t>
            </a:r>
            <a:r>
              <a:rPr lang="pl-PL" sz="1200" dirty="0" smtClean="0">
                <a:latin typeface="+mj-lt"/>
              </a:rPr>
              <a:t>Prawnej, I </a:t>
            </a:r>
            <a:r>
              <a:rPr lang="pl-PL" sz="1200" dirty="0">
                <a:latin typeface="+mj-lt"/>
              </a:rPr>
              <a:t>Ogólnopolskiego Konkursu na najlepszą symulację rozprawy cywilnej „Student Prawa w Wydziale Cywilnym Sądu</a:t>
            </a:r>
            <a:r>
              <a:rPr lang="pl-PL" sz="1200" dirty="0" smtClean="0">
                <a:latin typeface="+mj-lt"/>
              </a:rPr>
              <a:t>”, oraz </a:t>
            </a:r>
            <a:r>
              <a:rPr lang="pl-PL" sz="1200" dirty="0">
                <a:latin typeface="+mj-lt"/>
              </a:rPr>
              <a:t>II </a:t>
            </a:r>
            <a:r>
              <a:rPr lang="pl-PL" sz="1200" dirty="0" err="1">
                <a:latin typeface="+mj-lt"/>
              </a:rPr>
              <a:t>Euroregionalnej</a:t>
            </a:r>
            <a:r>
              <a:rPr lang="pl-PL" sz="1200" dirty="0">
                <a:latin typeface="+mj-lt"/>
              </a:rPr>
              <a:t> Konferencji „Mediacja – między teorią, a praktyką</a:t>
            </a:r>
            <a:r>
              <a:rPr lang="pl-PL" sz="1200" dirty="0" smtClean="0">
                <a:latin typeface="+mj-lt"/>
              </a:rPr>
              <a:t>”. </a:t>
            </a:r>
            <a:endParaRPr lang="pl-PL" sz="1200" dirty="0">
              <a:latin typeface="+mj-lt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O</a:t>
            </a:r>
            <a:r>
              <a:rPr lang="pl-PL" sz="1200" dirty="0" smtClean="0">
                <a:latin typeface="+mj-lt"/>
              </a:rPr>
              <a:t>rganizacja </a:t>
            </a:r>
            <a:r>
              <a:rPr lang="pl-PL" sz="1200" dirty="0">
                <a:latin typeface="+mj-lt"/>
              </a:rPr>
              <a:t>szkoleń dla członków </a:t>
            </a:r>
            <a:r>
              <a:rPr lang="pl-PL" sz="1200" dirty="0" smtClean="0">
                <a:latin typeface="+mj-lt"/>
              </a:rPr>
              <a:t>Poradni.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O</a:t>
            </a:r>
            <a:r>
              <a:rPr lang="pl-PL" sz="1200" dirty="0" smtClean="0">
                <a:latin typeface="+mj-lt"/>
              </a:rPr>
              <a:t>rganizacja </a:t>
            </a:r>
            <a:r>
              <a:rPr lang="pl-PL" sz="1200" dirty="0">
                <a:latin typeface="+mj-lt"/>
              </a:rPr>
              <a:t>wraz z Fundacją PRAWNIKON kursu języka migowego I-go stopnia PJM dla 10 członków </a:t>
            </a:r>
            <a:r>
              <a:rPr lang="pl-PL" sz="1200" dirty="0" smtClean="0">
                <a:latin typeface="+mj-lt"/>
              </a:rPr>
              <a:t>Poradni.</a:t>
            </a:r>
            <a:endParaRPr lang="pl-PL" sz="1200" dirty="0">
              <a:latin typeface="+mj-lt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R</a:t>
            </a:r>
            <a:r>
              <a:rPr lang="pl-PL" sz="1200" dirty="0" smtClean="0">
                <a:latin typeface="+mj-lt"/>
              </a:rPr>
              <a:t>ealizacja </a:t>
            </a:r>
            <a:r>
              <a:rPr lang="pl-PL" sz="1200" dirty="0">
                <a:latin typeface="+mj-lt"/>
              </a:rPr>
              <a:t>projektu </a:t>
            </a:r>
            <a:r>
              <a:rPr lang="pl-PL" sz="1200" dirty="0" err="1">
                <a:latin typeface="+mj-lt"/>
              </a:rPr>
              <a:t>Street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Law.  </a:t>
            </a:r>
            <a:endParaRPr lang="pl-PL" sz="1200" dirty="0">
              <a:latin typeface="+mj-lt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P</a:t>
            </a:r>
            <a:r>
              <a:rPr lang="pl-PL" sz="1200" dirty="0" smtClean="0">
                <a:latin typeface="+mj-lt"/>
              </a:rPr>
              <a:t>odpisanie </a:t>
            </a:r>
            <a:r>
              <a:rPr lang="pl-PL" sz="1200" dirty="0">
                <a:latin typeface="+mj-lt"/>
              </a:rPr>
              <a:t>porozumienia ze stowarzyszeniem </a:t>
            </a:r>
            <a:r>
              <a:rPr lang="pl-PL" sz="1200" dirty="0" smtClean="0">
                <a:latin typeface="+mj-lt"/>
              </a:rPr>
              <a:t>POMOC zajmującym się udzielaniem pomocy postpenitencjarnej.</a:t>
            </a: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41321"/>
              </p:ext>
            </p:extLst>
          </p:nvPr>
        </p:nvGraphicFramePr>
        <p:xfrm>
          <a:off x="971550" y="2618160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52382"/>
              </p:ext>
            </p:extLst>
          </p:nvPr>
        </p:nvGraphicFramePr>
        <p:xfrm>
          <a:off x="4983163" y="2473325"/>
          <a:ext cx="3425825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5796136" y="328498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7524328" y="407707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1187624" y="596437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5609662" y="59643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28963239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6877075" y="253747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403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915816" y="3284984"/>
            <a:ext cx="4105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Organizacja konferencji dotyczącej transgranicznego stosowania prawa.</a:t>
            </a:r>
            <a:endParaRPr lang="en-US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793130"/>
              </p:ext>
            </p:extLst>
          </p:nvPr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63992"/>
              </p:ext>
            </p:extLst>
          </p:nvPr>
        </p:nvGraphicFramePr>
        <p:xfrm>
          <a:off x="5054600" y="2473325"/>
          <a:ext cx="3354388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7308304" y="26369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8264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1115616" y="59578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3256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88656687"/>
              </p:ext>
            </p:extLst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Centrum Edukacji Prawnej – „Studencka Poradnia Prawna” w Szczecinie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81325" y="2924944"/>
            <a:ext cx="4105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Udział członków Poradni w dwóch Ogólnopolskich Konferencjach Uniwersyteckich Poradni Prawnych.</a:t>
            </a:r>
            <a:endParaRPr lang="en-US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Centrum Edukacji Prawnej – „Studencka Poradnia Prawna” w Szczecinie</a:t>
            </a:r>
            <a:r>
              <a:rPr lang="pl-PL" sz="28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669003"/>
              </p:ext>
            </p:extLst>
          </p:nvPr>
        </p:nvGraphicFramePr>
        <p:xfrm>
          <a:off x="876300" y="2687638"/>
          <a:ext cx="3335660" cy="30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57205"/>
              </p:ext>
            </p:extLst>
          </p:nvPr>
        </p:nvGraphicFramePr>
        <p:xfrm>
          <a:off x="4572000" y="2473325"/>
          <a:ext cx="3836989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7740352" y="285293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6192043" y="40282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5303" name="Text Box 17"/>
          <p:cNvSpPr txBox="1">
            <a:spLocks noChangeArrowheads="1"/>
          </p:cNvSpPr>
          <p:nvPr/>
        </p:nvSpPr>
        <p:spPr bwMode="auto">
          <a:xfrm>
            <a:off x="1043608" y="596790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5304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68082457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Toruniu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87546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249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2843213" y="2420938"/>
            <a:ext cx="4321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Rosnąca liczba klientów.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Wzrost zaufania wśród </a:t>
            </a:r>
            <a:r>
              <a:rPr lang="pl-PL" sz="1200" dirty="0" smtClean="0">
                <a:latin typeface="+mj-lt"/>
              </a:rPr>
              <a:t>społeczeństwa - ci </a:t>
            </a:r>
            <a:r>
              <a:rPr lang="pl-PL" sz="1200" dirty="0">
                <a:latin typeface="+mj-lt"/>
              </a:rPr>
              <a:t>sami </a:t>
            </a:r>
            <a:r>
              <a:rPr lang="pl-PL" sz="1200" dirty="0" smtClean="0">
                <a:latin typeface="+mj-lt"/>
              </a:rPr>
              <a:t>klienci często </a:t>
            </a:r>
            <a:r>
              <a:rPr lang="pl-PL" sz="1200" dirty="0">
                <a:latin typeface="+mj-lt"/>
              </a:rPr>
              <a:t>kontaktują się z nami wielokrotnie.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Wzrost zainteresowania działalnością Poradni ze strony studentów.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Większa różnorodność przyjmowanych spraw.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Silnie zmotywowany zespół członków chętnych do podejmowania różnych zadań</a:t>
            </a:r>
            <a:r>
              <a:rPr lang="pl-PL" sz="1200" dirty="0" smtClean="0">
                <a:latin typeface="+mj-lt"/>
              </a:rPr>
              <a:t>.</a:t>
            </a: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5678" y="2636912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Obraz - mapa bitowa" r:id="rId3" imgW="4420204" imgH="4266595" progId="PBrush">
                    <p:embed/>
                  </p:oleObj>
                </mc:Choice>
                <mc:Fallback>
                  <p:oleObj name="Obraz - mapa bitowa" r:id="rId3" imgW="4420204" imgH="426659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35014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Toruniu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167686"/>
              </p:ext>
            </p:extLst>
          </p:nvPr>
        </p:nvGraphicFramePr>
        <p:xfrm>
          <a:off x="1187624" y="2455004"/>
          <a:ext cx="3286125" cy="325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45390"/>
              </p:ext>
            </p:extLst>
          </p:nvPr>
        </p:nvGraphicFramePr>
        <p:xfrm>
          <a:off x="4967312" y="2478023"/>
          <a:ext cx="36004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6660232" y="270892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7164288" y="380993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7351" name="Text Box 17"/>
          <p:cNvSpPr txBox="1">
            <a:spLocks noChangeArrowheads="1"/>
          </p:cNvSpPr>
          <p:nvPr/>
        </p:nvSpPr>
        <p:spPr bwMode="auto">
          <a:xfrm>
            <a:off x="1331640" y="583465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5364088" y="583465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7413" y="2552700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Klinika Prawa </a:t>
            </a:r>
            <a:br>
              <a:rPr lang="pl-PL" dirty="0" smtClean="0"/>
            </a:br>
            <a:r>
              <a:rPr lang="pl-PL" dirty="0">
                <a:latin typeface="Arial" charset="0"/>
              </a:rPr>
              <a:t>(</a:t>
            </a:r>
            <a:r>
              <a:rPr lang="pl-PL" dirty="0" err="1">
                <a:latin typeface="Arial" charset="0"/>
              </a:rPr>
              <a:t>EWSPiA</a:t>
            </a:r>
            <a:r>
              <a:rPr lang="pl-PL" dirty="0">
                <a:latin typeface="Arial" charset="0"/>
              </a:rPr>
              <a:t> w Warszawie)</a:t>
            </a: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2411412" y="2781300"/>
            <a:ext cx="590500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brak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danych za 2013/14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brak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danych 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za 2013/14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Opiekunów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brak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danych 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za 2013/14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835696" y="432902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  <a:latin typeface="+mn-lt"/>
              </a:rPr>
              <a:t>Poradnia zakończyła współpracę z FUPP.</a:t>
            </a:r>
            <a:endParaRPr lang="pl-PL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874713" y="2633663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292725" y="2492375"/>
          <a:ext cx="2701925" cy="284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452320" y="2996952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7813675" y="44370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1043607" y="587727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2007-2012</a:t>
            </a: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5394740" y="5807705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2007-2012</a:t>
            </a:r>
          </a:p>
        </p:txBody>
      </p:sp>
      <p:sp>
        <p:nvSpPr>
          <p:cNvPr id="59400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Klinika Prawa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EWSPiA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w Warszawie) 2007-2014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19303131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000" dirty="0" smtClean="0"/>
              <a:t>Koło Naukowe „Studencka Poradnia Prawna” (UKSW </a:t>
            </a:r>
            <a:r>
              <a:rPr lang="pl-PL" sz="3000" dirty="0" err="1"/>
              <a:t>WPiA</a:t>
            </a:r>
            <a:r>
              <a:rPr lang="pl-PL" sz="3000" dirty="0"/>
              <a:t> w </a:t>
            </a:r>
            <a:r>
              <a:rPr lang="pl-PL" sz="3000" dirty="0" smtClean="0"/>
              <a:t>Warszawie)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875463" y="24209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33040"/>
              </p:ext>
            </p:extLst>
          </p:nvPr>
        </p:nvGraphicFramePr>
        <p:xfrm>
          <a:off x="874712" y="2633663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18363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5940152" y="378904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7993063" y="415533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6" name="Rectangle 16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460432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Koło Naukowe „Studencka Poradnia Prawna” (UKSW </a:t>
            </a:r>
            <a:r>
              <a:rPr lang="pl-PL" sz="3000" dirty="0" err="1" smtClean="0"/>
              <a:t>WPiA</a:t>
            </a:r>
            <a:r>
              <a:rPr lang="pl-PL" sz="3000" dirty="0" smtClean="0"/>
              <a:t> w Warszawie) 2006-2014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115616" y="587486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2006-2014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5936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2006-2014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7372514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400" dirty="0"/>
              <a:t>Koło Naukowe „Studencka </a:t>
            </a:r>
            <a:r>
              <a:rPr lang="pl-PL" sz="3400" dirty="0" smtClean="0"/>
              <a:t>Poradnia Prawna</a:t>
            </a:r>
            <a:r>
              <a:rPr lang="pl-PL" sz="3400" dirty="0"/>
              <a:t>” (UKSW WPK w </a:t>
            </a:r>
            <a:r>
              <a:rPr lang="pl-PL" sz="3400" dirty="0" smtClean="0"/>
              <a:t>Warszawie) 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875463" y="24209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3</a:t>
            </a:r>
          </a:p>
        </p:txBody>
      </p:sp>
    </p:spTree>
    <p:extLst>
      <p:ext uri="{BB962C8B-B14F-4D97-AF65-F5344CB8AC3E}">
        <p14:creationId xmlns:p14="http://schemas.microsoft.com/office/powerpoint/2010/main" val="428427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63505"/>
              </p:ext>
            </p:extLst>
          </p:nvPr>
        </p:nvGraphicFramePr>
        <p:xfrm>
          <a:off x="827088" y="2633486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059218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5940152" y="378904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7993063" y="415533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6" name="Rectangle 16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900" dirty="0" smtClean="0"/>
              <a:t>Koło Naukowe „Studencka Poradnia Prawna” (UKSW WPK w Warszawie) </a:t>
            </a:r>
            <a:br>
              <a:rPr lang="pl-PL" sz="2900" dirty="0" smtClean="0"/>
            </a:br>
            <a:r>
              <a:rPr lang="pl-PL" sz="2900" dirty="0" smtClean="0"/>
              <a:t>2012-2014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043608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2012-2014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40412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2012-2014</a:t>
            </a:r>
            <a:endParaRPr lang="pl-PL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4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79430489"/>
              </p:ext>
            </p:extLst>
          </p:nvPr>
        </p:nvGraphicFramePr>
        <p:xfrm>
          <a:off x="806450" y="2543175"/>
          <a:ext cx="805338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Klinika Prawa, Studencki Ośrodek Pomocy Prawnej w Warszawie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6716306" y="2636912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915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128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317014" y="3221667"/>
            <a:ext cx="4321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Wygrana skarga w </a:t>
            </a:r>
            <a:r>
              <a:rPr lang="pl-PL" sz="1200" dirty="0" err="1" smtClean="0">
                <a:latin typeface="+mj-lt"/>
              </a:rPr>
              <a:t>ETPCz</a:t>
            </a:r>
            <a:r>
              <a:rPr lang="pl-PL" sz="1200" dirty="0">
                <a:latin typeface="+mj-lt"/>
              </a:rPr>
              <a:t>.</a:t>
            </a:r>
            <a:r>
              <a:rPr lang="pl-PL" sz="1200" dirty="0" smtClean="0">
                <a:latin typeface="+mj-lt"/>
              </a:rPr>
              <a:t> 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Wygrane 2 apelacje.</a:t>
            </a: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Klinika Prawa, Studencki Ośrodek Pomocy Prawnej w Warszawie</a:t>
            </a:r>
            <a:r>
              <a:rPr lang="pl-PL" sz="2800" dirty="0" smtClean="0"/>
              <a:t> 2003-2014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15542"/>
              </p:ext>
            </p:extLst>
          </p:nvPr>
        </p:nvGraphicFramePr>
        <p:xfrm>
          <a:off x="874712" y="2633663"/>
          <a:ext cx="3625279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53206"/>
              </p:ext>
            </p:extLst>
          </p:nvPr>
        </p:nvGraphicFramePr>
        <p:xfrm>
          <a:off x="4818000" y="2580406"/>
          <a:ext cx="4002472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6060" y="299025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444208" y="4358407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1403648" y="5929333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5471864" y="591715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64775358"/>
              </p:ext>
            </p:extLst>
          </p:nvPr>
        </p:nvGraphicFramePr>
        <p:xfrm>
          <a:off x="879476" y="2506261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Fundacja Academia Iuris </a:t>
            </a:r>
            <a:br>
              <a:rPr lang="pl-PL" smtClean="0"/>
            </a:br>
            <a:r>
              <a:rPr lang="pl-PL" smtClean="0"/>
              <a:t>w Warszawie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87546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2989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273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2700338" y="2852738"/>
            <a:ext cx="43211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 (Nagłówki)"/>
              </a:rPr>
              <a:t>Nawiązanie </a:t>
            </a:r>
            <a:r>
              <a:rPr lang="pl-PL" sz="1200" dirty="0">
                <a:latin typeface="Arial (Nagłówki)"/>
              </a:rPr>
              <a:t>współpracy ze Studencką Poradnią Prawną w </a:t>
            </a:r>
            <a:r>
              <a:rPr lang="pl-PL" sz="1200" dirty="0" smtClean="0">
                <a:latin typeface="Arial (Nagłówki)"/>
              </a:rPr>
              <a:t>Białymstoku.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 (Nagłówki)"/>
              </a:rPr>
              <a:t>Podpisanie </a:t>
            </a:r>
            <a:r>
              <a:rPr lang="pl-PL" sz="1200" dirty="0">
                <a:latin typeface="Arial (Nagłówki)"/>
              </a:rPr>
              <a:t>umowy o współpracy z Wydziałem Prawa </a:t>
            </a:r>
            <a:r>
              <a:rPr lang="pl-PL" sz="1200" dirty="0" err="1">
                <a:latin typeface="Arial (Nagłówki)"/>
              </a:rPr>
              <a:t>UwB</a:t>
            </a:r>
            <a:r>
              <a:rPr lang="pl-PL" sz="1200" dirty="0">
                <a:latin typeface="Arial (Nagłówki)"/>
              </a:rPr>
              <a:t>.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55650" y="2636838"/>
            <a:ext cx="8569325" cy="4608512"/>
            <a:chOff x="470" y="5"/>
            <a:chExt cx="5404" cy="2903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2010/2011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37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Bitmap Image" r:id="rId3" imgW="4352381" imgH="4200000" progId="Paint.Picture">
                    <p:embed/>
                  </p:oleObj>
                </mc:Choice>
                <mc:Fallback>
                  <p:oleObj name="Bitmap Image" r:id="rId3" imgW="4352381" imgH="42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37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68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2750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Fundacja </a:t>
            </a:r>
            <a:r>
              <a:rPr lang="pl-PL" dirty="0" err="1" smtClean="0"/>
              <a:t>Academia</a:t>
            </a:r>
            <a:r>
              <a:rPr lang="pl-PL" dirty="0" smtClean="0"/>
              <a:t> Iuris </a:t>
            </a:r>
            <a:br>
              <a:rPr lang="pl-PL" dirty="0" smtClean="0"/>
            </a:br>
            <a:r>
              <a:rPr lang="pl-PL" dirty="0" smtClean="0"/>
              <a:t>w Warszawie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62331"/>
              </p:ext>
            </p:extLst>
          </p:nvPr>
        </p:nvGraphicFramePr>
        <p:xfrm>
          <a:off x="874712" y="2633663"/>
          <a:ext cx="3697287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483736"/>
              </p:ext>
            </p:extLst>
          </p:nvPr>
        </p:nvGraphicFramePr>
        <p:xfrm>
          <a:off x="4921683" y="2538213"/>
          <a:ext cx="3897597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7740299" y="258258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7668344" y="400506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1403648" y="595151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5220143" y="58427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99277860"/>
              </p:ext>
            </p:extLst>
          </p:nvPr>
        </p:nvGraphicFramePr>
        <p:xfrm>
          <a:off x="806450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Akademii </a:t>
            </a:r>
            <a:br>
              <a:rPr lang="pl-PL" sz="2800" dirty="0" smtClean="0"/>
            </a:br>
            <a:r>
              <a:rPr lang="pl-PL" sz="2800" dirty="0" smtClean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6923605" y="2492896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2655315" y="3140968"/>
            <a:ext cx="43211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Przyjęcie </a:t>
            </a:r>
            <a:r>
              <a:rPr lang="pl-PL" sz="1200" dirty="0">
                <a:latin typeface="+mj-lt"/>
              </a:rPr>
              <a:t>wizyty studyjnej gości z </a:t>
            </a:r>
            <a:r>
              <a:rPr lang="pl-PL" sz="1200" dirty="0" smtClean="0">
                <a:latin typeface="+mj-lt"/>
              </a:rPr>
              <a:t>Czech, Turcji oraz Chin.</a:t>
            </a:r>
            <a:endParaRPr lang="pl-PL" sz="1200" dirty="0"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Zorganizowanie </a:t>
            </a:r>
            <a:r>
              <a:rPr lang="pl-PL" sz="1200" dirty="0">
                <a:latin typeface="+mj-lt"/>
              </a:rPr>
              <a:t>prezentacji podczas dnia Kół </a:t>
            </a:r>
            <a:r>
              <a:rPr lang="pl-PL" sz="1200" dirty="0" smtClean="0">
                <a:latin typeface="+mj-lt"/>
              </a:rPr>
              <a:t>Naukowych. </a:t>
            </a:r>
            <a:r>
              <a:rPr lang="pl-PL" sz="1200" dirty="0">
                <a:latin typeface="+mj-lt"/>
              </a:rPr>
              <a:t>na Akademii Leona Koźmińskiego dotyczącej działań Kliniki</a:t>
            </a:r>
            <a:r>
              <a:rPr lang="pl-PL" sz="1200" dirty="0" smtClean="0">
                <a:latin typeface="+mj-lt"/>
              </a:rPr>
              <a:t>.</a:t>
            </a: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4366"/>
              </p:ext>
            </p:extLst>
          </p:nvPr>
        </p:nvGraphicFramePr>
        <p:xfrm>
          <a:off x="874713" y="2633663"/>
          <a:ext cx="3408536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40976"/>
              </p:ext>
            </p:extLst>
          </p:nvPr>
        </p:nvGraphicFramePr>
        <p:xfrm>
          <a:off x="4892164" y="2580630"/>
          <a:ext cx="3711093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7236296" y="270892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7236296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75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Akademii </a:t>
            </a:r>
            <a:br>
              <a:rPr lang="pl-PL" sz="2800" dirty="0" smtClean="0"/>
            </a:br>
            <a:r>
              <a:rPr lang="pl-PL" sz="2800" dirty="0" smtClean="0"/>
              <a:t>Leona Koźmińskiego w Warszawie 2004-2014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187624" y="5876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5291609" y="586368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52757069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Studencka Poradnia Prawna </a:t>
            </a:r>
            <a:br>
              <a:rPr lang="pl-PL" sz="2900" dirty="0" smtClean="0"/>
            </a:br>
            <a:r>
              <a:rPr lang="pl-PL" sz="2900" dirty="0" smtClean="0"/>
              <a:t>Wyższej Szkoły Handlu i Prawa </a:t>
            </a:r>
            <a:br>
              <a:rPr lang="pl-PL" sz="2900" dirty="0" smtClean="0"/>
            </a:br>
            <a:r>
              <a:rPr lang="pl-PL" sz="2900" dirty="0" smtClean="0"/>
              <a:t>im. R. Łazarskiego w Warszawie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339752" y="2996952"/>
            <a:ext cx="4751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defTabSz="1811338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Organizacja </a:t>
            </a:r>
            <a:r>
              <a:rPr lang="pl-PL" sz="1200" dirty="0">
                <a:latin typeface="+mj-lt"/>
              </a:rPr>
              <a:t>dnia bezpłatnych porad prawnych w Uczelni Łazarskiego.</a:t>
            </a:r>
          </a:p>
          <a:p>
            <a:pPr marL="90488" indent="-90488" defTabSz="1811338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Warsztaty </a:t>
            </a:r>
            <a:r>
              <a:rPr lang="pl-PL" sz="1200" dirty="0" err="1">
                <a:latin typeface="+mj-lt"/>
              </a:rPr>
              <a:t>street</a:t>
            </a:r>
            <a:r>
              <a:rPr lang="pl-PL" sz="1200" dirty="0">
                <a:latin typeface="+mj-lt"/>
              </a:rPr>
              <a:t> law wyjazdowe oraz na miejscu prowadzone przez studentów i nauczycieli akademickich</a:t>
            </a:r>
            <a:r>
              <a:rPr lang="pl-PL" sz="1200" dirty="0" smtClean="0">
                <a:latin typeface="+mj-lt"/>
              </a:rPr>
              <a:t>.</a:t>
            </a:r>
            <a:endParaRPr lang="pl-PL" sz="1200" dirty="0">
              <a:latin typeface="+mj-lt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804248" y="251990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248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284529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97837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667625" y="31416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6588224" y="429309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6963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</a:t>
            </a:r>
            <a:br>
              <a:rPr lang="pl-PL" sz="2800" dirty="0" smtClean="0"/>
            </a:br>
            <a:r>
              <a:rPr lang="pl-PL" sz="2800" dirty="0" smtClean="0"/>
              <a:t>Wyższej Szkoły Handlu i Prawa </a:t>
            </a:r>
            <a:br>
              <a:rPr lang="pl-PL" sz="2800" dirty="0" smtClean="0"/>
            </a:br>
            <a:r>
              <a:rPr lang="pl-PL" sz="2800" dirty="0" smtClean="0"/>
              <a:t>im. R. Łazarskiego w Warszawie 2004-2014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95057814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Studenckie Biuro Porad Prawnych </a:t>
            </a:r>
            <a:br>
              <a:rPr lang="pl-PL" sz="2900" dirty="0" smtClean="0"/>
            </a:br>
            <a:r>
              <a:rPr lang="pl-PL" sz="2900" dirty="0" smtClean="0"/>
              <a:t>(Wyższa Szkoła Zarządzania i Prawa </a:t>
            </a:r>
            <a:br>
              <a:rPr lang="pl-PL" sz="2900" dirty="0" smtClean="0"/>
            </a:br>
            <a:r>
              <a:rPr lang="pl-PL" sz="2900" dirty="0" smtClean="0"/>
              <a:t>im. H. Chodkowskiej w Warszawie)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732588" y="2565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215063"/>
              </p:ext>
            </p:extLst>
          </p:nvPr>
        </p:nvGraphicFramePr>
        <p:xfrm>
          <a:off x="874712" y="2633663"/>
          <a:ext cx="384130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15687"/>
              </p:ext>
            </p:extLst>
          </p:nvPr>
        </p:nvGraphicFramePr>
        <p:xfrm>
          <a:off x="5280024" y="2473325"/>
          <a:ext cx="3468439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7452320" y="249289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6733431" y="466653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71686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Studenckie Biuro Porad Prawnych </a:t>
            </a:r>
            <a:br>
              <a:rPr lang="pl-PL" sz="2800" dirty="0" smtClean="0"/>
            </a:br>
            <a:r>
              <a:rPr lang="pl-PL" sz="2800" dirty="0" smtClean="0"/>
              <a:t>(Wyższa Szkoła Zarządzania i Prawa </a:t>
            </a:r>
            <a:br>
              <a:rPr lang="pl-PL" sz="2800" dirty="0" smtClean="0"/>
            </a:br>
            <a:r>
              <a:rPr lang="pl-PL" sz="2800" dirty="0" smtClean="0"/>
              <a:t>im. H. Chodkowskiej w Warszawie) 2005-2014</a:t>
            </a:r>
          </a:p>
        </p:txBody>
      </p:sp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1475656" y="59622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2005-2014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5543871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2005-2014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71347708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 we Wrocławiu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6948264" y="242088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697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2699792" y="2795536"/>
            <a:ext cx="48244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Rozpoczęcie projektu </a:t>
            </a:r>
            <a:r>
              <a:rPr lang="pl-PL" sz="1200" dirty="0">
                <a:latin typeface="+mj-lt"/>
              </a:rPr>
              <a:t>STREET LAW </a:t>
            </a:r>
            <a:r>
              <a:rPr lang="pl-PL" sz="1200" dirty="0" smtClean="0">
                <a:latin typeface="+mj-lt"/>
              </a:rPr>
              <a:t>w Zakładach Karnych.</a:t>
            </a:r>
            <a:endParaRPr lang="pl-PL" sz="1200" dirty="0"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Powołanie sekcji listowej.</a:t>
            </a:r>
            <a:endParaRPr lang="pl-PL" sz="1200" dirty="0"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Symulacje </a:t>
            </a:r>
            <a:r>
              <a:rPr lang="pl-PL" sz="1200" dirty="0">
                <a:latin typeface="+mj-lt"/>
              </a:rPr>
              <a:t>rozprawy karnej – około 1-2 w każdym semestrze, w tym jedna podczas dnia otwartego organizowanego na Wydziale Prawa, Administracji i Ekonomii Uniwersytetu </a:t>
            </a:r>
            <a:r>
              <a:rPr lang="pl-PL" sz="1200" dirty="0" smtClean="0">
                <a:latin typeface="+mj-lt"/>
              </a:rPr>
              <a:t>Wrocławskiego.</a:t>
            </a: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 we Wrocławiu</a:t>
            </a:r>
            <a:r>
              <a:rPr lang="pl-PL" sz="3200" dirty="0" smtClean="0"/>
              <a:t> 2003-2014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388830"/>
              </p:ext>
            </p:extLst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65014"/>
              </p:ext>
            </p:extLst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11"/>
          <p:cNvSpPr txBox="1">
            <a:spLocks noChangeArrowheads="1"/>
          </p:cNvSpPr>
          <p:nvPr/>
        </p:nvSpPr>
        <p:spPr bwMode="auto">
          <a:xfrm>
            <a:off x="5796136" y="314766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3734" name="Text Box 12"/>
          <p:cNvSpPr txBox="1">
            <a:spLocks noChangeArrowheads="1"/>
          </p:cNvSpPr>
          <p:nvPr/>
        </p:nvSpPr>
        <p:spPr bwMode="auto">
          <a:xfrm>
            <a:off x="6943423" y="414972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73735" name="Text Box 17"/>
          <p:cNvSpPr txBox="1">
            <a:spLocks noChangeArrowheads="1"/>
          </p:cNvSpPr>
          <p:nvPr/>
        </p:nvSpPr>
        <p:spPr bwMode="auto">
          <a:xfrm>
            <a:off x="1331640" y="58339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3736" name="Text Box 18"/>
          <p:cNvSpPr txBox="1">
            <a:spLocks noChangeArrowheads="1"/>
          </p:cNvSpPr>
          <p:nvPr/>
        </p:nvSpPr>
        <p:spPr bwMode="auto">
          <a:xfrm>
            <a:off x="5652120" y="5760244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2003-2014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13117778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Studenckie Biuro Porad Prawnych </a:t>
            </a:r>
            <a:br>
              <a:rPr lang="pl-PL" sz="2900" dirty="0" smtClean="0"/>
            </a:br>
            <a:r>
              <a:rPr lang="pl-PL" sz="2900" dirty="0" smtClean="0"/>
              <a:t>Zamiejscowy </a:t>
            </a:r>
            <a:r>
              <a:rPr lang="pl-PL" sz="2900" dirty="0" err="1" smtClean="0"/>
              <a:t>WPiA</a:t>
            </a:r>
            <a:r>
              <a:rPr lang="pl-PL" sz="2900" dirty="0" smtClean="0"/>
              <a:t> w Rzeszowie Wyższej Szkoły Prawa i Administracji w Przemyślu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732588" y="2565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3</a:t>
            </a:r>
          </a:p>
        </p:txBody>
      </p:sp>
    </p:spTree>
    <p:extLst>
      <p:ext uri="{BB962C8B-B14F-4D97-AF65-F5344CB8AC3E}">
        <p14:creationId xmlns:p14="http://schemas.microsoft.com/office/powerpoint/2010/main" val="279507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36838"/>
            <a:ext cx="8578850" cy="4645025"/>
            <a:chOff x="470" y="1706"/>
            <a:chExt cx="5404" cy="2926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1752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2011/2012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Bitmap Image" r:id="rId3" imgW="4352381" imgH="4200000" progId="Paint.Picture">
                    <p:embed/>
                  </p:oleObj>
                </mc:Choice>
                <mc:Fallback>
                  <p:oleObj name="Bitmap Image" r:id="rId3" imgW="4352381" imgH="42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192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70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538"/>
            <p:cNvSpPr txBox="1">
              <a:spLocks noChangeArrowheads="1"/>
            </p:cNvSpPr>
            <p:nvPr/>
          </p:nvSpPr>
          <p:spPr bwMode="auto">
            <a:xfrm>
              <a:off x="1066" y="189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Gdynia</a:t>
              </a:r>
            </a:p>
          </p:txBody>
        </p:sp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:p14="http://schemas.microsoft.com/office/powerpoint/2010/main" val="1503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Czas załatwiania spraw klientów poradni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76079"/>
              </p:ext>
            </p:extLst>
          </p:nvPr>
        </p:nvGraphicFramePr>
        <p:xfrm>
          <a:off x="1657350" y="2408238"/>
          <a:ext cx="6303963" cy="41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15808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Źródła wiedzy o poradniach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249216"/>
              </p:ext>
            </p:extLst>
          </p:nvPr>
        </p:nvGraphicFramePr>
        <p:xfrm>
          <a:off x="1619250" y="234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Czy klienci poradni korzystali wcześniej z profesjonalnej pomocy prawnej?</a:t>
            </a:r>
            <a:endParaRPr lang="pl-PL" smtClean="0"/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1676400" y="251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Kobiety</a:t>
            </a:r>
          </a:p>
        </p:txBody>
      </p:sp>
      <p:sp>
        <p:nvSpPr>
          <p:cNvPr id="76806" name="Text Box 12"/>
          <p:cNvSpPr txBox="1">
            <a:spLocks noChangeArrowheads="1"/>
          </p:cNvSpPr>
          <p:nvPr/>
        </p:nvSpPr>
        <p:spPr bwMode="auto">
          <a:xfrm>
            <a:off x="51054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Mężczyźni</a:t>
            </a:r>
          </a:p>
        </p:txBody>
      </p:sp>
      <p:graphicFrame>
        <p:nvGraphicFramePr>
          <p:cNvPr id="7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115559"/>
              </p:ext>
            </p:extLst>
          </p:nvPr>
        </p:nvGraphicFramePr>
        <p:xfrm>
          <a:off x="900113" y="3284538"/>
          <a:ext cx="3671887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262037"/>
              </p:ext>
            </p:extLst>
          </p:nvPr>
        </p:nvGraphicFramePr>
        <p:xfrm>
          <a:off x="4644008" y="3284984"/>
          <a:ext cx="374491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3" y="2306638"/>
            <a:ext cx="6337300" cy="458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Pomoc w bieżącej działalności </a:t>
            </a:r>
            <a:r>
              <a:rPr lang="pl-PL" sz="1200" dirty="0">
                <a:latin typeface="Arial" charset="0"/>
              </a:rPr>
              <a:t>– polepszenie wyposażenia technicznego w komputer, projektor, ksero, faks, niszczarka oraz sprzęt pomocny do udzielania porad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ośrodkach poza stałą siedzibą; finansowanie bieżącego korzystania</a:t>
            </a:r>
            <a:r>
              <a:rPr lang="pl-PL" sz="1200" dirty="0" smtClean="0">
                <a:latin typeface="Arial" charset="0"/>
              </a:rPr>
              <a:t>, zmiany pomieszczenia napraw i </a:t>
            </a:r>
            <a:r>
              <a:rPr lang="pl-PL" sz="1200" dirty="0">
                <a:latin typeface="Arial" charset="0"/>
              </a:rPr>
              <a:t>modernizacji istniejącego wyposażenia, uzyskanie dostępu do Internetu, licencje na oprogramowanie typu LEX, </a:t>
            </a:r>
            <a:r>
              <a:rPr lang="pl-PL" sz="1200" dirty="0" err="1">
                <a:latin typeface="Arial" charset="0"/>
              </a:rPr>
              <a:t>Legalis</a:t>
            </a:r>
            <a:r>
              <a:rPr lang="pl-PL" sz="1200" dirty="0">
                <a:latin typeface="Arial" charset="0"/>
              </a:rPr>
              <a:t> itp. – </a:t>
            </a:r>
            <a:r>
              <a:rPr lang="pl-PL" sz="1200" b="1" dirty="0" smtClean="0">
                <a:latin typeface="Arial" charset="0"/>
              </a:rPr>
              <a:t>11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finansowych </a:t>
            </a:r>
            <a:r>
              <a:rPr lang="pl-PL" sz="1200" dirty="0">
                <a:latin typeface="Arial" charset="0"/>
              </a:rPr>
              <a:t>służących umożliwieniu studentom pracy w wyjazdowych punktach udzielania porad, organizacji seminariów i konferencji, </a:t>
            </a:r>
            <a:r>
              <a:rPr lang="pl-PL" sz="1200" dirty="0" smtClean="0">
                <a:latin typeface="Arial" charset="0"/>
              </a:rPr>
              <a:t>organizacji corocznej symulacji rozprawy, dofinansowania </a:t>
            </a:r>
            <a:r>
              <a:rPr lang="pl-PL" sz="1200" dirty="0">
                <a:latin typeface="Arial" charset="0"/>
              </a:rPr>
              <a:t>wynagrodzeń dla pracowników i współpracujących </a:t>
            </a:r>
            <a:r>
              <a:rPr lang="pl-PL" sz="1200" dirty="0" smtClean="0">
                <a:latin typeface="Arial" charset="0"/>
              </a:rPr>
              <a:t>praktyków – </a:t>
            </a:r>
            <a:r>
              <a:rPr lang="pl-PL" sz="1200" b="1" dirty="0">
                <a:latin typeface="Arial" charset="0"/>
              </a:rPr>
              <a:t>6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Szkoleń </a:t>
            </a:r>
            <a:r>
              <a:rPr lang="pl-PL" sz="1200" dirty="0">
                <a:latin typeface="Arial" charset="0"/>
              </a:rPr>
              <a:t>dla studentów, dotyczących pracy z klientem, w szczególności psychologicznych, rozwijających interaktywne metody nauczania </a:t>
            </a:r>
            <a:r>
              <a:rPr lang="pl-PL" sz="1200" dirty="0" smtClean="0">
                <a:latin typeface="Arial" charset="0"/>
              </a:rPr>
              <a:t>klinicznego – </a:t>
            </a:r>
            <a:r>
              <a:rPr lang="pl-PL" sz="1200" b="1" dirty="0" smtClean="0">
                <a:latin typeface="Arial" charset="0"/>
              </a:rPr>
              <a:t>11</a:t>
            </a:r>
            <a:endParaRPr lang="pl-PL" sz="1200" b="1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Literatury fachowej</a:t>
            </a:r>
            <a:r>
              <a:rPr lang="pl-PL" sz="1200" dirty="0">
                <a:latin typeface="Arial" charset="0"/>
              </a:rPr>
              <a:t>, a w tym w szczególności: zbiorów ustaw, komentarzy, wzorów pism, elektronicznych zbiorów przepisów – </a:t>
            </a:r>
            <a:r>
              <a:rPr lang="pl-PL" sz="1200" b="1" dirty="0">
                <a:latin typeface="Arial" charset="0"/>
              </a:rPr>
              <a:t>5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Wsparcia uczelni i środowiska prawniczego </a:t>
            </a:r>
            <a:r>
              <a:rPr lang="pl-PL" sz="1200" dirty="0">
                <a:latin typeface="Arial" charset="0"/>
              </a:rPr>
              <a:t>mającego na celu zwiększenie kadry naukowej zatrudnionej w poradni, </a:t>
            </a:r>
            <a:r>
              <a:rPr lang="pl-PL" sz="1200" dirty="0" smtClean="0">
                <a:latin typeface="Arial" charset="0"/>
              </a:rPr>
              <a:t>zwiększenie </a:t>
            </a:r>
            <a:r>
              <a:rPr lang="pl-PL" sz="1200" dirty="0">
                <a:latin typeface="Arial" charset="0"/>
              </a:rPr>
              <a:t>akceptacji w </a:t>
            </a:r>
            <a:r>
              <a:rPr lang="pl-PL" sz="1200" dirty="0" smtClean="0">
                <a:latin typeface="Arial" charset="0"/>
              </a:rPr>
              <a:t>środowisku, przekazanie odpowiedniego pomieszczenia </a:t>
            </a:r>
            <a:r>
              <a:rPr lang="pl-PL" sz="1200" dirty="0">
                <a:latin typeface="Arial" charset="0"/>
              </a:rPr>
              <a:t>– </a:t>
            </a:r>
            <a:r>
              <a:rPr lang="pl-PL" sz="1200" b="1" dirty="0">
                <a:latin typeface="Arial" charset="0"/>
              </a:rPr>
              <a:t>5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</a:t>
            </a:r>
            <a:r>
              <a:rPr lang="pl-PL" sz="1200" b="1" dirty="0" smtClean="0">
                <a:latin typeface="Arial" charset="0"/>
              </a:rPr>
              <a:t>finansowych </a:t>
            </a:r>
            <a:r>
              <a:rPr lang="pl-PL" sz="1200" dirty="0" smtClean="0">
                <a:latin typeface="Arial" charset="0"/>
              </a:rPr>
              <a:t>na reklamę poradni </a:t>
            </a:r>
            <a:r>
              <a:rPr lang="pl-PL" sz="1200" dirty="0">
                <a:latin typeface="Arial" charset="0"/>
              </a:rPr>
              <a:t>– </a:t>
            </a:r>
            <a:r>
              <a:rPr lang="pl-PL" sz="1200" b="1" dirty="0">
                <a:latin typeface="Arial" charset="0"/>
              </a:rPr>
              <a:t>2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Szkoleń </a:t>
            </a:r>
            <a:r>
              <a:rPr lang="pl-PL" sz="1200" dirty="0">
                <a:latin typeface="Arial" charset="0"/>
              </a:rPr>
              <a:t>dla opiekunów – </a:t>
            </a:r>
            <a:r>
              <a:rPr lang="pl-PL" sz="1200" b="1" dirty="0" smtClean="0">
                <a:latin typeface="Arial" charset="0"/>
              </a:rPr>
              <a:t>2</a:t>
            </a:r>
          </a:p>
          <a:p>
            <a:pPr marL="455613" indent="-455613" algn="r" defTabSz="912813">
              <a:spcBef>
                <a:spcPct val="25000"/>
              </a:spcBef>
            </a:pPr>
            <a:r>
              <a:rPr lang="pl-PL" sz="1200" i="1" dirty="0" smtClean="0">
                <a:latin typeface="Arial" charset="0"/>
              </a:rPr>
              <a:t>(Poradnie udzielały kilku odpowiedzi)</a:t>
            </a:r>
            <a:endParaRPr lang="pl-PL" sz="1200" i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l-PL" dirty="0" smtClean="0"/>
              <a:t>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Fundacja otrzymała w 2004 roku </a:t>
            </a:r>
            <a:r>
              <a:rPr lang="pl-PL" sz="1200" b="1" dirty="0" smtClean="0">
                <a:latin typeface="Arial" charset="0"/>
              </a:rPr>
              <a:t>wyróżnienie w Konkursie </a:t>
            </a:r>
            <a:r>
              <a:rPr lang="pl-PL" sz="1200" dirty="0" smtClean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Od 2005 roku posiada </a:t>
            </a:r>
            <a:r>
              <a:rPr lang="pl-PL" sz="1200" b="1" dirty="0" smtClean="0">
                <a:latin typeface="Arial" charset="0"/>
              </a:rPr>
              <a:t>statusu organizacji pożytku publicznego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Otrzymała </a:t>
            </a:r>
            <a:r>
              <a:rPr lang="pl-PL" sz="1200" dirty="0">
                <a:latin typeface="Arial" charset="0"/>
              </a:rPr>
              <a:t>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 smtClean="0">
                <a:latin typeface="Arial" charset="0"/>
              </a:rPr>
              <a:t>”.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Przekazała dotychczas studenckim poradniom </a:t>
            </a:r>
            <a:r>
              <a:rPr lang="pl-PL" sz="1200" b="1" dirty="0" smtClean="0">
                <a:latin typeface="Arial" charset="0"/>
              </a:rPr>
              <a:t>środki finansowe</a:t>
            </a:r>
            <a:r>
              <a:rPr lang="pl-PL" sz="1200" dirty="0" smtClean="0">
                <a:latin typeface="Arial" charset="0"/>
              </a:rPr>
              <a:t> o łącznej wartości około 590 000 zł. oraz </a:t>
            </a:r>
            <a:r>
              <a:rPr lang="pl-PL" sz="1200" b="1" dirty="0" smtClean="0">
                <a:latin typeface="Arial" charset="0"/>
              </a:rPr>
              <a:t>środki rzeczowe</a:t>
            </a:r>
            <a:r>
              <a:rPr lang="pl-PL" sz="1200" dirty="0" smtClean="0">
                <a:latin typeface="Arial" charset="0"/>
              </a:rPr>
              <a:t> o wartości około 1 830 000 zł..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Wydała pierwszy w Polsce i regionie </a:t>
            </a:r>
            <a:r>
              <a:rPr lang="pl-PL" sz="1200" b="1" dirty="0" smtClean="0">
                <a:latin typeface="Arial" charset="0"/>
              </a:rPr>
              <a:t>podręcznik </a:t>
            </a:r>
            <a:r>
              <a:rPr lang="pl-PL" sz="1200" dirty="0" smtClean="0">
                <a:latin typeface="Arial" charset="0"/>
              </a:rPr>
              <a:t>„Studencka Poradnia Prawna. Idea, organizacja, metodologia”, (przetłumaczony także na język angielski i chiński) oraz wydała serię 16 podręczników i książek adresowanych do studentów i opiekunów w Studenckich Poradniach Prawnych.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</a:t>
            </a:r>
            <a:r>
              <a:rPr lang="pl-PL" sz="1200" dirty="0" smtClean="0">
                <a:latin typeface="Arial" charset="0"/>
              </a:rPr>
              <a:t>22</a:t>
            </a:r>
            <a:r>
              <a:rPr lang="pl-PL" sz="1200" b="1" dirty="0" smtClean="0">
                <a:latin typeface="Arial" charset="0"/>
              </a:rPr>
              <a:t> Ogólnopolskie Konferencje </a:t>
            </a:r>
            <a:r>
              <a:rPr lang="pl-PL" sz="1200" b="1" dirty="0">
                <a:latin typeface="Arial" charset="0"/>
              </a:rPr>
              <a:t>Uniwersyteckich Poradni Prawnych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kilkanaście szkoleń </a:t>
            </a:r>
            <a:r>
              <a:rPr lang="pl-PL" sz="1200" dirty="0">
                <a:latin typeface="Arial" charset="0"/>
              </a:rPr>
              <a:t>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 smtClean="0">
                <a:latin typeface="Arial" charset="0"/>
              </a:rPr>
              <a:t>Ukrainie, Białorusi, 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</a:t>
            </a:r>
            <a:r>
              <a:rPr lang="pl-PL" sz="1200" dirty="0">
                <a:latin typeface="Arial" charset="0"/>
              </a:rPr>
              <a:t>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jedenastu lat jest organizatorem prestiżowego </a:t>
            </a:r>
            <a:r>
              <a:rPr lang="pl-PL" sz="1200" b="1" dirty="0" smtClean="0">
                <a:latin typeface="Arial" charset="0"/>
              </a:rPr>
              <a:t>Konkursu Prawnik Pro Bono</a:t>
            </a:r>
            <a:r>
              <a:rPr lang="pl-PL" sz="1200" dirty="0" smtClean="0">
                <a:latin typeface="Arial" charset="0"/>
              </a:rPr>
              <a:t>.</a:t>
            </a: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804025" y="2349500"/>
            <a:ext cx="2160588" cy="1865313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28625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</a:t>
            </a:r>
            <a:r>
              <a:rPr lang="pl-PL" sz="1200" dirty="0">
                <a:latin typeface="+mj-lt"/>
              </a:rPr>
              <a:t>Z dumą informujemy, że </a:t>
            </a:r>
            <a:r>
              <a:rPr lang="pl-PL" sz="1200" b="1" dirty="0">
                <a:latin typeface="+mj-lt"/>
              </a:rPr>
              <a:t>Prezydent Rzeczpospolitej Polskiej za zasługi dla </a:t>
            </a:r>
            <a:r>
              <a:rPr lang="pl-PL" sz="1200" b="1" dirty="0" smtClean="0">
                <a:latin typeface="+mj-lt"/>
              </a:rPr>
              <a:t>rozwoju</a:t>
            </a:r>
            <a:br>
              <a:rPr lang="pl-PL" sz="1200" b="1" dirty="0" smtClean="0">
                <a:latin typeface="+mj-lt"/>
              </a:rPr>
            </a:br>
            <a:r>
              <a:rPr lang="pl-PL" sz="1200" b="1" dirty="0" smtClean="0">
                <a:latin typeface="+mj-lt"/>
              </a:rPr>
              <a:t>i </a:t>
            </a:r>
            <a:r>
              <a:rPr lang="pl-PL" sz="1200" b="1" dirty="0">
                <a:latin typeface="+mj-lt"/>
              </a:rPr>
              <a:t>budowy </a:t>
            </a:r>
            <a:r>
              <a:rPr lang="pl-PL" sz="1200" b="1">
                <a:latin typeface="+mj-lt"/>
              </a:rPr>
              <a:t>ruchu </a:t>
            </a:r>
            <a:r>
              <a:rPr lang="pl-PL" sz="1200" b="1" smtClean="0">
                <a:latin typeface="+mj-lt"/>
              </a:rPr>
              <a:t>klinik </a:t>
            </a:r>
            <a:r>
              <a:rPr lang="pl-PL" sz="1200" b="1" dirty="0">
                <a:latin typeface="+mj-lt"/>
              </a:rPr>
              <a:t>prawa w Polsce odznaczył </a:t>
            </a:r>
            <a:r>
              <a:rPr lang="pl-PL" sz="1200" dirty="0">
                <a:latin typeface="+mj-lt"/>
              </a:rPr>
              <a:t>Filipa Czernickiego oraz Łukasza Bojarskiego </a:t>
            </a:r>
            <a:r>
              <a:rPr lang="pl-PL" sz="1200" b="1" dirty="0">
                <a:latin typeface="+mj-lt"/>
              </a:rPr>
              <a:t>Złotymi Krzyżami Zasługi</a:t>
            </a:r>
            <a:r>
              <a:rPr lang="pl-PL" sz="1200" dirty="0">
                <a:latin typeface="+mj-lt"/>
              </a:rPr>
              <a:t>, zaś dr Izabelę Kraśnicką, adw. Filipa Wejmana, Prof. Pawła Wilińskiego oraz Grzegorza Wiaderka - </a:t>
            </a:r>
            <a:r>
              <a:rPr lang="pl-PL" sz="1200" b="1" dirty="0">
                <a:latin typeface="+mj-lt"/>
              </a:rPr>
              <a:t>Brązowymi Krzyżami Zasługi</a:t>
            </a:r>
            <a:r>
              <a:rPr lang="pl-PL" sz="1200" dirty="0">
                <a:latin typeface="+mj-lt"/>
              </a:rPr>
              <a:t>.</a:t>
            </a:r>
          </a:p>
        </p:txBody>
      </p:sp>
      <p:pic>
        <p:nvPicPr>
          <p:cNvPr id="20511" name="Picture 31" descr="http://www.fupp.org.pl/images/foto/krzyz_zaslu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0102" r="5389" b="5853"/>
          <a:stretch/>
        </p:blipFill>
        <p:spPr bwMode="auto">
          <a:xfrm>
            <a:off x="1979712" y="3494638"/>
            <a:ext cx="5030713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C:\Users\FUPP\Desktop\Centrum PB\raport roczny\2013\loga\Dentons_Logo_Purple_RGB_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1" y="4337050"/>
            <a:ext cx="1839353" cy="6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42" name="Picture 2" descr="l_pa">
            <a:hlinkClick r:id="rId3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5" tooltip="Fundacja Batoreg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2492375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20625"/>
            <a:ext cx="43924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Sponsorzy Fundacji Uniwersyteckich Poradni Prawnych</a:t>
            </a:r>
            <a:endParaRPr lang="en-US" smtClean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u="sng">
                <a:solidFill>
                  <a:schemeClr val="tx2"/>
                </a:solidFill>
                <a:latin typeface="Arial" charset="0"/>
              </a:rPr>
              <a:t>SPONSORZY INSTYTUCJONALNI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endParaRPr lang="pl-PL" sz="1600" b="1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284663" y="4005263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u="sng">
                <a:solidFill>
                  <a:schemeClr val="tx2"/>
                </a:solidFill>
                <a:latin typeface="Arial" charset="0"/>
              </a:rPr>
              <a:t>SPONSORZY</a:t>
            </a:r>
            <a:r>
              <a:rPr lang="pl-PL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87049" name="Picture 8" descr="u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941888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3" tooltip="C.H.Beck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9075" y="2492375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875" y="5046663"/>
            <a:ext cx="136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2" descr="pwp">
            <a:hlinkClick r:id="rId17" tooltip="Polskie Wydawnictwa Profesjonaln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32475" y="5849938"/>
            <a:ext cx="3276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9" tooltip="Ministerstwo Sprawiedliwości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088" y="5876925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baker">
            <a:hlinkClick r:id="rId21" tooltip="Baker &amp; McKenzi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088" y="63817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3" tooltip="Linkleaters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650" y="4337050"/>
            <a:ext cx="1308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5" tooltip="Ambasada Holenderska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6" descr="Clifford Chance">
            <a:hlinkClick r:id="rId28" tooltip="CliffordChance.com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83797" y="4523912"/>
            <a:ext cx="1224707" cy="3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13" descr="chadbourne">
            <a:hlinkClick r:id="rId30" tooltip="Chadbourne &amp; Parke LL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59113" y="6308725"/>
            <a:ext cx="160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235825" y="5532438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3429000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27313" y="32845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 smtClean="0"/>
              <a:t>Fundacja Uniwersyteckich Poradni </a:t>
            </a:r>
            <a:br>
              <a:rPr lang="pl-PL" b="1" smtClean="0"/>
            </a:br>
            <a:r>
              <a:rPr lang="pl-PL" b="1" smtClean="0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29926</TotalTime>
  <Words>4166</Words>
  <Application>Microsoft Office PowerPoint</Application>
  <PresentationFormat>Pokaz na ekranie (4:3)</PresentationFormat>
  <Paragraphs>855</Paragraphs>
  <Slides>98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98</vt:i4>
      </vt:variant>
    </vt:vector>
  </HeadingPairs>
  <TitlesOfParts>
    <vt:vector size="106" baseType="lpstr">
      <vt:lpstr>Arial</vt:lpstr>
      <vt:lpstr>Arial (Nagłówki)</vt:lpstr>
      <vt:lpstr>Calibri</vt:lpstr>
      <vt:lpstr>Times New Roman</vt:lpstr>
      <vt:lpstr>Wingdings</vt:lpstr>
      <vt:lpstr>Kapsułki</vt:lpstr>
      <vt:lpstr>Obraz - mapa bitowa</vt:lpstr>
      <vt:lpstr>Bitmap Image</vt:lpstr>
      <vt:lpstr>Studenckie Poradnie Prawne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Poradnie w Polsce</vt:lpstr>
      <vt:lpstr>Poradnie spełniające standardy</vt:lpstr>
      <vt:lpstr>Rok akademicki 2013/2014 działalności poradni w liczbach</vt:lpstr>
      <vt:lpstr>W porównaniu z poprzednim rokiem akademickim…</vt:lpstr>
      <vt:lpstr>W porównaniu z poprzednimi latami…</vt:lpstr>
      <vt:lpstr>Ile spraw  zostało przyjętych przez poradnie?</vt:lpstr>
      <vt:lpstr>Ilu studentów  działało w poradniach?</vt:lpstr>
      <vt:lpstr>Ilu pracowników naukowych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pracą, ubezpiecze-niami społecznymi i bezrobociem</vt:lpstr>
      <vt:lpstr>Prezentacja programu PowerPoint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niepełnosprawnych</vt:lpstr>
      <vt:lpstr>Sprawy związane ze służbą zdrowia</vt:lpstr>
      <vt:lpstr>Sprawy związane z pomocą organizacjom pozarządowym (NGO)</vt:lpstr>
      <vt:lpstr>Sprawy inne</vt:lpstr>
      <vt:lpstr>Studencka Poradnia Prawna w Białymstoku (Uniwersytet w Białymstoku)</vt:lpstr>
      <vt:lpstr>Studencka Poradnia Prawna w Białymstoku (Uniwersytet w Białymstoku) 2003-2014</vt:lpstr>
      <vt:lpstr>Centrum Informacji Administracyjnej  (Wyższa Szkoła Administracji Publicznej  w Białymstoku)</vt:lpstr>
      <vt:lpstr>Centrum Informacji Administracyjnej  (Wyższa Szkoła Administracji Publicznej  w Białymstoku) 2003-2014</vt:lpstr>
      <vt:lpstr>Studencka Uniwersytecka Poradnia Prawna w Gdańsku</vt:lpstr>
      <vt:lpstr>Studencka Uniwersytecka Poradnia Prawna w Gdańsku 2003-2014</vt:lpstr>
      <vt:lpstr>Studencka Klinika Porad Prawnych Wyższa Szkoła Bankowa w Gdyni</vt:lpstr>
      <vt:lpstr>Studencka Klinika Porad Prawnych Wyższa Szkoła Bankowa w Gdyni 2011 - 2014</vt:lpstr>
      <vt:lpstr>Studencka Poradnia Prawna – Koło Naukowe w Katowicach</vt:lpstr>
      <vt:lpstr>Studencka Poradnia Prawna – Koło Naukowe w Katowicach 2003-2014</vt:lpstr>
      <vt:lpstr>Studencka Poradnia Prawna Krakowskiej Akademii im. Andrzeja Frycza-Modrzewskiego</vt:lpstr>
      <vt:lpstr>Studencka Poradnia Prawna Krakowskiej Akademii im. Andrzeja Frycza-Modrzewskiego  w latach 2009-2014</vt:lpstr>
      <vt:lpstr>Studencka Poradnia Prawna  w Krakowie</vt:lpstr>
      <vt:lpstr>Studencka Poradnia Prawna  w Krakowie 2003-2014</vt:lpstr>
      <vt:lpstr>Uniwersytecka Poradnia Prawna  w Lublinie (KUL)</vt:lpstr>
      <vt:lpstr>Uniwersytecka Poradnia Prawna  w Lublinie (KUL) 2003-2014</vt:lpstr>
      <vt:lpstr>Uniwersytecka Studencka Poradnia Prawna w Lublinie (UMCS)</vt:lpstr>
      <vt:lpstr>Uniwersytecka Studencka Poradnia Prawna w Lublinie (UMCS) 2003-2014</vt:lpstr>
      <vt:lpstr>Studencki Punkt Informacji Prawnej „Klinika Prawa” w Łodzi</vt:lpstr>
      <vt:lpstr>Studencki Punkt Informacji Prawnej „Klinika Prawa” w Łodzi 2003-2014</vt:lpstr>
      <vt:lpstr>Studencka Poradnia Prawna  w Olsztynie (UW-M)</vt:lpstr>
      <vt:lpstr>Studencka Poradnia Prawna  w Olsztynie (UW-M) 2004-2014</vt:lpstr>
      <vt:lpstr>Uniwersytecka Studencka Poradnia Prawna "Klinika Prawa" w Opolu</vt:lpstr>
      <vt:lpstr>Uniwersytecka Studencka Poradnia Prawna "Klinika Prawa" w Opolu 2003-2014</vt:lpstr>
      <vt:lpstr>Studencka Uniwersytecka Poradnia Prawna w Poznaniu</vt:lpstr>
      <vt:lpstr>Studencka Uniwersytecka Poradnia Prawna w Poznaniu 2003-2014</vt:lpstr>
      <vt:lpstr>Uniwersytecka Poradnia Prawna  w Rzeszowie</vt:lpstr>
      <vt:lpstr>Uniwersytecka Poradnia Prawna  w Rzeszowie 2003-2014</vt:lpstr>
      <vt:lpstr>Koło Naukowe Studencka Poradnia Prawa w Słubicach</vt:lpstr>
      <vt:lpstr>Koło Naukowe Studencka Poradnia Prawa w Słubicach 2003-2014</vt:lpstr>
      <vt:lpstr>Centrum Edukacji Prawnej – „Studencka Poradnia Prawna” w Szczecinie</vt:lpstr>
      <vt:lpstr>Centrum Edukacji Prawnej – „Studencka Poradnia Prawna” w Szczecinie 2003-2014</vt:lpstr>
      <vt:lpstr>Uniwersytecka Poradnia Prawna  w Toruniu</vt:lpstr>
      <vt:lpstr>Uniwersytecka Poradnia Prawna  w Toruniu 2003-2014</vt:lpstr>
      <vt:lpstr>Klinika Prawa  (EWSPiA w Warszawie)</vt:lpstr>
      <vt:lpstr>Klinika Prawa  (EWSPiA w Warszawie) 2007-2014</vt:lpstr>
      <vt:lpstr>Koło Naukowe „Studencka Poradnia Prawna” (UKSW WPiA w Warszawie)</vt:lpstr>
      <vt:lpstr>Koło Naukowe „Studencka Poradnia Prawna” (UKSW WPiA w Warszawie) 2006-2014</vt:lpstr>
      <vt:lpstr>Koło Naukowe „Studencka Poradnia Prawna” (UKSW WPK w Warszawie) </vt:lpstr>
      <vt:lpstr>Koło Naukowe „Studencka Poradnia Prawna” (UKSW WPK w Warszawie)  2012-2014</vt:lpstr>
      <vt:lpstr>Klinika Prawa, Studencki Ośrodek Pomocy Prawnej w Warszawie</vt:lpstr>
      <vt:lpstr>Klinika Prawa, Studencki Ośrodek Pomocy Prawnej w Warszawie 2003-2014</vt:lpstr>
      <vt:lpstr>Fundacja Academia Iuris  w Warszawie</vt:lpstr>
      <vt:lpstr>Fundacja Academia Iuris  w Warszawie 2003-2014</vt:lpstr>
      <vt:lpstr>Studencka Poradnia Prawna Akademii  Leona Koźmińskiego w Warszawie</vt:lpstr>
      <vt:lpstr>Studencka Poradnia Prawna Akademii  Leona Koźmińskiego w Warszawie 2004-2014</vt:lpstr>
      <vt:lpstr>Studencka Poradnia Prawna  Wyższej Szkoły Handlu i Prawa  im. R. Łazarskiego w Warszawie</vt:lpstr>
      <vt:lpstr>Studencka Poradnia Prawna  Wyższej Szkoły Handlu i Prawa  im. R. Łazarskiego w Warszawie 2004-2014</vt:lpstr>
      <vt:lpstr>Studenckie Biuro Porad Prawnych  (Wyższa Szkoła Zarządzania i Prawa  im. H. Chodkowskiej w Warszawie)</vt:lpstr>
      <vt:lpstr>Studenckie Biuro Porad Prawnych  (Wyższa Szkoła Zarządzania i Prawa  im. H. Chodkowskiej w Warszawie) 2005-2014</vt:lpstr>
      <vt:lpstr>Uniwersytecka Poradnia Prawna  we Wrocławiu</vt:lpstr>
      <vt:lpstr>Uniwersytecka Poradnia Prawna  we Wrocławiu 2003-2014</vt:lpstr>
      <vt:lpstr>Studenckie Biuro Porad Prawnych  Zamiejscowy WPiA w Rzeszowie Wyższej Szkoły Prawa i Administracji w Przemyślu</vt:lpstr>
      <vt:lpstr>Czas załatwiania spraw klientów poradni</vt:lpstr>
      <vt:lpstr>Źródła wiedzy o poradniach</vt:lpstr>
      <vt:lpstr>Czy klienci poradni korzystali wcześniej z profesjonalnej pomocy prawnej?</vt:lpstr>
      <vt:lpstr>Czego najbardziej poradnia potrzebuje w najbliższym czasie, aby się rozwijać?</vt:lpstr>
      <vt:lpstr>Osiągnięcia Fundacji Uniwersyteckich Poradni Prawnych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Jacek Klauze</cp:lastModifiedBy>
  <cp:revision>564</cp:revision>
  <dcterms:created xsi:type="dcterms:W3CDTF">2004-03-17T13:46:44Z</dcterms:created>
  <dcterms:modified xsi:type="dcterms:W3CDTF">2015-07-06T06:20:59Z</dcterms:modified>
</cp:coreProperties>
</file>