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charts/chart112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106.xml" ContentType="application/vnd.openxmlformats-officedocument.drawingml.chart+xml"/>
  <Override PartName="/ppt/commentAuthors.xml" ContentType="application/vnd.openxmlformats-officedocument.presentationml.commentAuthors+xml"/>
  <Override PartName="/ppt/charts/chart113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drawings/drawing1.xml" ContentType="application/vnd.openxmlformats-officedocument.drawingml.chartshapes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0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Default Extension="bin" ContentType="application/vnd.openxmlformats-officedocument.oleObject"/>
  <Override PartName="/ppt/charts/chart5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6"/>
  </p:notesMasterIdLst>
  <p:handoutMasterIdLst>
    <p:handoutMasterId r:id="rId97"/>
  </p:handoutMasterIdLst>
  <p:sldIdLst>
    <p:sldId id="256" r:id="rId2"/>
    <p:sldId id="375" r:id="rId3"/>
    <p:sldId id="374" r:id="rId4"/>
    <p:sldId id="373" r:id="rId5"/>
    <p:sldId id="372" r:id="rId6"/>
    <p:sldId id="377" r:id="rId7"/>
    <p:sldId id="376" r:id="rId8"/>
    <p:sldId id="380" r:id="rId9"/>
    <p:sldId id="379" r:id="rId10"/>
    <p:sldId id="371" r:id="rId11"/>
    <p:sldId id="370" r:id="rId12"/>
    <p:sldId id="326" r:id="rId13"/>
    <p:sldId id="277" r:id="rId14"/>
    <p:sldId id="258" r:id="rId15"/>
    <p:sldId id="309" r:id="rId16"/>
    <p:sldId id="344" r:id="rId17"/>
    <p:sldId id="281" r:id="rId18"/>
    <p:sldId id="278" r:id="rId19"/>
    <p:sldId id="285" r:id="rId20"/>
    <p:sldId id="286" r:id="rId21"/>
    <p:sldId id="287" r:id="rId22"/>
    <p:sldId id="288" r:id="rId23"/>
    <p:sldId id="306" r:id="rId24"/>
    <p:sldId id="300" r:id="rId25"/>
    <p:sldId id="289" r:id="rId26"/>
    <p:sldId id="305" r:id="rId27"/>
    <p:sldId id="291" r:id="rId28"/>
    <p:sldId id="292" r:id="rId29"/>
    <p:sldId id="293" r:id="rId30"/>
    <p:sldId id="294" r:id="rId31"/>
    <p:sldId id="301" r:id="rId32"/>
    <p:sldId id="297" r:id="rId33"/>
    <p:sldId id="307" r:id="rId34"/>
    <p:sldId id="308" r:id="rId35"/>
    <p:sldId id="298" r:id="rId36"/>
    <p:sldId id="299" r:id="rId37"/>
    <p:sldId id="280" r:id="rId38"/>
    <p:sldId id="327" r:id="rId39"/>
    <p:sldId id="262" r:id="rId40"/>
    <p:sldId id="329" r:id="rId41"/>
    <p:sldId id="359" r:id="rId42"/>
    <p:sldId id="360" r:id="rId43"/>
    <p:sldId id="263" r:id="rId44"/>
    <p:sldId id="330" r:id="rId45"/>
    <p:sldId id="264" r:id="rId46"/>
    <p:sldId id="358" r:id="rId47"/>
    <p:sldId id="323" r:id="rId48"/>
    <p:sldId id="331" r:id="rId49"/>
    <p:sldId id="265" r:id="rId50"/>
    <p:sldId id="332" r:id="rId51"/>
    <p:sldId id="266" r:id="rId52"/>
    <p:sldId id="333" r:id="rId53"/>
    <p:sldId id="267" r:id="rId54"/>
    <p:sldId id="334" r:id="rId55"/>
    <p:sldId id="268" r:id="rId56"/>
    <p:sldId id="346" r:id="rId57"/>
    <p:sldId id="269" r:id="rId58"/>
    <p:sldId id="335" r:id="rId59"/>
    <p:sldId id="324" r:id="rId60"/>
    <p:sldId id="336" r:id="rId61"/>
    <p:sldId id="270" r:id="rId62"/>
    <p:sldId id="337" r:id="rId63"/>
    <p:sldId id="271" r:id="rId64"/>
    <p:sldId id="338" r:id="rId65"/>
    <p:sldId id="272" r:id="rId66"/>
    <p:sldId id="339" r:id="rId67"/>
    <p:sldId id="273" r:id="rId68"/>
    <p:sldId id="340" r:id="rId69"/>
    <p:sldId id="352" r:id="rId70"/>
    <p:sldId id="341" r:id="rId71"/>
    <p:sldId id="368" r:id="rId72"/>
    <p:sldId id="367" r:id="rId73"/>
    <p:sldId id="351" r:id="rId74"/>
    <p:sldId id="353" r:id="rId75"/>
    <p:sldId id="275" r:id="rId76"/>
    <p:sldId id="342" r:id="rId77"/>
    <p:sldId id="312" r:id="rId78"/>
    <p:sldId id="348" r:id="rId79"/>
    <p:sldId id="313" r:id="rId80"/>
    <p:sldId id="349" r:id="rId81"/>
    <p:sldId id="382" r:id="rId82"/>
    <p:sldId id="276" r:id="rId83"/>
    <p:sldId id="343" r:id="rId84"/>
    <p:sldId id="366" r:id="rId85"/>
    <p:sldId id="381" r:id="rId86"/>
    <p:sldId id="282" r:id="rId87"/>
    <p:sldId id="283" r:id="rId88"/>
    <p:sldId id="284" r:id="rId89"/>
    <p:sldId id="315" r:id="rId90"/>
    <p:sldId id="355" r:id="rId91"/>
    <p:sldId id="362" r:id="rId92"/>
    <p:sldId id="369" r:id="rId93"/>
    <p:sldId id="364" r:id="rId94"/>
    <p:sldId id="304" r:id="rId95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" initials="a.k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99CCFF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8577" autoAdjust="0"/>
  </p:normalViewPr>
  <p:slideViewPr>
    <p:cSldViewPr>
      <p:cViewPr varScale="1">
        <p:scale>
          <a:sx n="72" d="100"/>
          <a:sy n="72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11"/>
          <c:h val="0.676190476190486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9"/>
              <c:layout>
                <c:manualLayout>
                  <c:x val="0"/>
                  <c:y val="7.41575093820928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9786200779951065E-3"/>
                  <c:y val="-2.96630037528371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</c:numCache>
            </c:numRef>
          </c:val>
        </c:ser>
        <c:axId val="139792768"/>
        <c:axId val="139795072"/>
      </c:barChart>
      <c:catAx>
        <c:axId val="139792768"/>
        <c:scaling>
          <c:orientation val="minMax"/>
        </c:scaling>
        <c:axPos val="b"/>
        <c:numFmt formatCode="General" sourceLinked="1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9795072"/>
        <c:crosses val="autoZero"/>
        <c:auto val="1"/>
        <c:lblAlgn val="ctr"/>
        <c:lblOffset val="100"/>
        <c:tickLblSkip val="1"/>
        <c:tickMarkSkip val="1"/>
      </c:catAx>
      <c:valAx>
        <c:axId val="139795072"/>
        <c:scaling>
          <c:orientation val="minMax"/>
        </c:scaling>
        <c:axPos val="l"/>
        <c:numFmt formatCode="General" sourceLinked="1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979276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0.17069601619667479"/>
                  <c:y val="-3.3674095873902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56%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373595016982629"/>
                  <c:y val="3.09569053676942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</a:t>
                    </a:r>
                    <a:r>
                      <a:rPr lang="en-US" dirty="0" err="1" smtClean="0"/>
                      <a:t>ężczyźni</a:t>
                    </a:r>
                    <a:r>
                      <a:rPr lang="en-US" dirty="0" smtClean="0"/>
                      <a:t> 44%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6"/>
                </a:pPr>
                <a:endParaRPr lang="pl-PL"/>
              </a:p>
            </c:txPr>
            <c:showVal val="1"/>
            <c:showCatNam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1756</c:v>
                </c:pt>
                <c:pt idx="1">
                  <c:v>1527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51">
          <a:noFill/>
        </a:ln>
      </c:spPr>
    </c:plotArea>
    <c:plotVisOnly val="1"/>
    <c:dispBlanksAs val="zero"/>
  </c:chart>
  <c:txPr>
    <a:bodyPr/>
    <a:lstStyle/>
    <a:p>
      <a:pPr>
        <a:defRPr sz="1794"/>
      </a:pPr>
      <a:endParaRPr lang="pl-PL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42</c:v>
                </c:pt>
                <c:pt idx="1">
                  <c:v>133</c:v>
                </c:pt>
                <c:pt idx="2">
                  <c:v>18</c:v>
                </c:pt>
                <c:pt idx="3">
                  <c:v>18</c:v>
                </c:pt>
                <c:pt idx="4">
                  <c:v>21</c:v>
                </c:pt>
                <c:pt idx="5">
                  <c:v>4</c:v>
                </c:pt>
                <c:pt idx="6">
                  <c:v>19</c:v>
                </c:pt>
                <c:pt idx="7">
                  <c:v>9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7</c:v>
                </c:pt>
              </c:numCache>
            </c:numRef>
          </c:val>
        </c:ser>
        <c:axId val="156949120"/>
        <c:axId val="156959104"/>
      </c:barChart>
      <c:catAx>
        <c:axId val="156949120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959104"/>
        <c:crosses val="autoZero"/>
        <c:auto val="1"/>
        <c:lblAlgn val="ctr"/>
        <c:lblOffset val="100"/>
        <c:tickMarkSkip val="1"/>
      </c:catAx>
      <c:valAx>
        <c:axId val="156959104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949120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33</c:v>
                </c:pt>
                <c:pt idx="1">
                  <c:v>131</c:v>
                </c:pt>
                <c:pt idx="2">
                  <c:v>205</c:v>
                </c:pt>
                <c:pt idx="3">
                  <c:v>167</c:v>
                </c:pt>
                <c:pt idx="4">
                  <c:v>200</c:v>
                </c:pt>
                <c:pt idx="5">
                  <c:v>107</c:v>
                </c:pt>
                <c:pt idx="6">
                  <c:v>119</c:v>
                </c:pt>
                <c:pt idx="7">
                  <c:v>140</c:v>
                </c:pt>
                <c:pt idx="8">
                  <c:v>209</c:v>
                </c:pt>
                <c:pt idx="9">
                  <c:v>248</c:v>
                </c:pt>
                <c:pt idx="10">
                  <c:v>271</c:v>
                </c:pt>
              </c:numCache>
            </c:numRef>
          </c:val>
        </c:ser>
        <c:dLbls>
          <c:showVal val="1"/>
        </c:dLbls>
        <c:axId val="156944640"/>
        <c:axId val="157048832"/>
      </c:barChart>
      <c:catAx>
        <c:axId val="15694464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048832"/>
        <c:crosses val="autoZero"/>
        <c:auto val="1"/>
        <c:lblAlgn val="ctr"/>
        <c:lblOffset val="100"/>
        <c:tickLblSkip val="1"/>
        <c:tickMarkSkip val="1"/>
      </c:catAx>
      <c:valAx>
        <c:axId val="157048832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94464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32"/>
          <c:y val="7.5301204819277434E-2"/>
          <c:w val="0.8176100628930852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4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34097022918943E-2"/>
                  <c:y val="-6.7556565310759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012305704777598E-2"/>
                  <c:y val="-5.21234944446174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997923156801748E-2"/>
                  <c:y val="-7.11462450592885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844236760124623E-2"/>
                  <c:y val="-6.32411067193674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922118380062312E-2"/>
                  <c:y val="-5.138339920948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756896696847684E-2"/>
                  <c:y val="-4.34782608695652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0756896696847695E-2"/>
                  <c:y val="-2.7667984189723344E-2"/>
                </c:manualLayout>
              </c:layout>
              <c:showVal val="1"/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</c:v>
                </c:pt>
                <c:pt idx="1">
                  <c:v>141</c:v>
                </c:pt>
                <c:pt idx="2">
                  <c:v>117</c:v>
                </c:pt>
                <c:pt idx="3">
                  <c:v>76</c:v>
                </c:pt>
                <c:pt idx="4">
                  <c:v>59</c:v>
                </c:pt>
                <c:pt idx="5">
                  <c:v>64</c:v>
                </c:pt>
                <c:pt idx="6">
                  <c:v>87</c:v>
                </c:pt>
                <c:pt idx="7">
                  <c:v>37</c:v>
                </c:pt>
                <c:pt idx="8">
                  <c:v>32</c:v>
                </c:pt>
                <c:pt idx="9">
                  <c:v>41</c:v>
                </c:pt>
                <c:pt idx="10">
                  <c:v>33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18E-2"/>
                  <c:y val="-4.68500824748684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310692471852283E-2"/>
                  <c:y val="-4.176869689707764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030277757336513E-2"/>
                  <c:y val="-4.68500824748684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054310610887453E-2"/>
                  <c:y val="-4.74308300395257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1513793393695535E-2"/>
                  <c:y val="-4.7430830039525723E-2"/>
                </c:manualLayout>
              </c:layout>
              <c:showVal val="1"/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8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axId val="157087616"/>
        <c:axId val="157089152"/>
      </c:lineChart>
      <c:catAx>
        <c:axId val="157087616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089152"/>
        <c:crosses val="autoZero"/>
        <c:auto val="1"/>
        <c:lblAlgn val="ctr"/>
        <c:lblOffset val="100"/>
        <c:tickLblSkip val="1"/>
        <c:tickMarkSkip val="1"/>
      </c:catAx>
      <c:valAx>
        <c:axId val="157089152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08761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</c:ser>
        <c:axId val="157170688"/>
        <c:axId val="157172480"/>
      </c:barChart>
      <c:catAx>
        <c:axId val="157170688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172480"/>
        <c:crosses val="autoZero"/>
        <c:auto val="1"/>
        <c:lblAlgn val="ctr"/>
        <c:lblOffset val="100"/>
        <c:tickMarkSkip val="1"/>
      </c:catAx>
      <c:valAx>
        <c:axId val="157172480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170688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879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332</c:v>
                </c:pt>
                <c:pt idx="1">
                  <c:v>78</c:v>
                </c:pt>
                <c:pt idx="2">
                  <c:v>93</c:v>
                </c:pt>
                <c:pt idx="3">
                  <c:v>52</c:v>
                </c:pt>
                <c:pt idx="4">
                  <c:v>0</c:v>
                </c:pt>
                <c:pt idx="5">
                  <c:v>31</c:v>
                </c:pt>
                <c:pt idx="6">
                  <c:v>47</c:v>
                </c:pt>
                <c:pt idx="7">
                  <c:v>12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33</c:v>
                </c:pt>
              </c:numCache>
            </c:numRef>
          </c:val>
        </c:ser>
        <c:axId val="157255936"/>
        <c:axId val="157282304"/>
      </c:barChart>
      <c:catAx>
        <c:axId val="157255936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282304"/>
        <c:crosses val="autoZero"/>
        <c:auto val="1"/>
        <c:lblAlgn val="ctr"/>
        <c:lblOffset val="100"/>
        <c:tickMarkSkip val="1"/>
      </c:catAx>
      <c:valAx>
        <c:axId val="157282304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255936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  <c:pt idx="10">
                  <c:v>687</c:v>
                </c:pt>
                <c:pt idx="11">
                  <c:v>839</c:v>
                </c:pt>
              </c:numCache>
            </c:numRef>
          </c:val>
        </c:ser>
        <c:dLbls>
          <c:showVal val="1"/>
        </c:dLbls>
        <c:axId val="157420160"/>
        <c:axId val="157442432"/>
      </c:barChart>
      <c:catAx>
        <c:axId val="15742016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442432"/>
        <c:crosses val="autoZero"/>
        <c:auto val="1"/>
        <c:lblAlgn val="ctr"/>
        <c:lblOffset val="100"/>
        <c:tickLblSkip val="1"/>
        <c:tickMarkSkip val="1"/>
      </c:catAx>
      <c:valAx>
        <c:axId val="157442432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42016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59E-2"/>
                  <c:y val="-7.2948578340870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604355568097801E-2"/>
                  <c:y val="-5.94343350660670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444114838864223E-2"/>
                  <c:y val="-5.64800896565832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2573771935625587E-2"/>
                  <c:y val="-6.45486738932380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28517689788237E-2"/>
                  <c:y val="-5.24457975382558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357946622563844E-2"/>
                  <c:y val="-5.64800896565832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080585979381653E-16"/>
                  <c:y val="-7.2617258129892781E-2"/>
                </c:manualLayout>
              </c:layout>
              <c:showVal val="1"/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  <c:pt idx="10">
                  <c:v>123</c:v>
                </c:pt>
                <c:pt idx="11">
                  <c:v>91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36E-2"/>
                  <c:y val="-5.44324481609345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888478126925439E-2"/>
                  <c:y val="-4.87247189654931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29968674602596E-2"/>
                  <c:y val="-3.12305035686014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997459897000158E-2"/>
                  <c:y val="-5.0696121869929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949668171427552E-2"/>
                  <c:y val="-3.12305035686014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611028709716104E-2"/>
                  <c:y val="-2.82400448282917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55</c:v>
                </c:pt>
                <c:pt idx="11">
                  <c:v>75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157354240"/>
        <c:axId val="157392896"/>
      </c:lineChart>
      <c:catAx>
        <c:axId val="157354240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392896"/>
        <c:crosses val="autoZero"/>
        <c:auto val="1"/>
        <c:lblAlgn val="ctr"/>
        <c:lblOffset val="100"/>
        <c:tickLblSkip val="1"/>
        <c:tickMarkSkip val="1"/>
      </c:catAx>
      <c:valAx>
        <c:axId val="157392896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35424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69</c:v>
                </c:pt>
                <c:pt idx="1">
                  <c:v>38</c:v>
                </c:pt>
                <c:pt idx="2">
                  <c:v>10</c:v>
                </c:pt>
                <c:pt idx="3">
                  <c:v>9</c:v>
                </c:pt>
                <c:pt idx="4">
                  <c:v>32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57407872"/>
        <c:axId val="157536640"/>
      </c:barChart>
      <c:catAx>
        <c:axId val="157407872"/>
        <c:scaling>
          <c:orientation val="minMax"/>
        </c:scaling>
        <c:axPos val="b"/>
        <c:numFmt formatCode="General" sourceLinked="1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536640"/>
        <c:crosses val="autoZero"/>
        <c:auto val="1"/>
        <c:lblAlgn val="ctr"/>
        <c:lblOffset val="100"/>
        <c:tickMarkSkip val="1"/>
      </c:catAx>
      <c:valAx>
        <c:axId val="157536640"/>
        <c:scaling>
          <c:orientation val="minMax"/>
        </c:scaling>
        <c:axPos val="l"/>
        <c:numFmt formatCode="General" sourceLinked="1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407872"/>
        <c:crosses val="autoZero"/>
        <c:crossBetween val="between"/>
      </c:valAx>
      <c:dTable>
        <c:showVertBorder val="1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4995574933298644"/>
          <c:y val="9.1865157480314957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2013/2014</c:v>
                </c:pt>
                <c:pt idx="1">
                  <c:v>2014/2015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160</c:v>
                </c:pt>
              </c:numCache>
            </c:numRef>
          </c:val>
        </c:ser>
        <c:dLbls>
          <c:showVal val="1"/>
        </c:dLbls>
        <c:axId val="157583616"/>
        <c:axId val="157585408"/>
      </c:barChart>
      <c:catAx>
        <c:axId val="157583616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585408"/>
        <c:crosses val="autoZero"/>
        <c:auto val="1"/>
        <c:lblAlgn val="ctr"/>
        <c:lblOffset val="100"/>
        <c:tickLblSkip val="1"/>
        <c:tickMarkSkip val="1"/>
      </c:catAx>
      <c:valAx>
        <c:axId val="157585408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58361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165077719400569E-2"/>
                  <c:y val="-6.999418390456374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974713120224976E-2"/>
                  <c:y val="-7.09987538719424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343720042359113E-2"/>
                  <c:y val="-4.25160940025646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422037422037452E-2"/>
                  <c:y val="-4.35427938078843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040195603843691E-2"/>
                  <c:y val="-7.12518444129016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264033264033266E-2"/>
                  <c:y val="-3.95843580071675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790020790020788E-2"/>
                  <c:y val="-9.10440234164855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28567029721442E-2"/>
                  <c:y val="-7.52102802136183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969537304822151E-2"/>
                  <c:y val="-5.1459665409317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2013/2014</c:v>
                </c:pt>
                <c:pt idx="1">
                  <c:v>2014/2015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</c:v>
                </c:pt>
                <c:pt idx="1">
                  <c:v>38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380195240567882E-2"/>
                  <c:y val="0.11104098134298818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465585527091583E-2"/>
                  <c:y val="2.99129954512274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36674279120955E-2"/>
                  <c:y val="4.96472005131628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184155754216797E-2"/>
                  <c:y val="8.70855876157685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341371435392107E-2"/>
                  <c:y val="2.37506148043005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766627580880109E-2"/>
                  <c:y val="6.33349728114681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0749694603249494E-2"/>
                  <c:y val="6.33349728114681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7032572866352854E-2"/>
                  <c:y val="1.18753074021502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631126855625855E-2"/>
                  <c:y val="-3.16674864057340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2013/2014</c:v>
                </c:pt>
                <c:pt idx="1">
                  <c:v>2014/2015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smooth val="1"/>
        </c:ser>
        <c:dLbls>
          <c:showVal val="1"/>
        </c:dLbls>
        <c:marker val="1"/>
        <c:axId val="157663616"/>
        <c:axId val="157665152"/>
      </c:lineChart>
      <c:catAx>
        <c:axId val="157663616"/>
        <c:scaling>
          <c:orientation val="minMax"/>
        </c:scaling>
        <c:axPos val="b"/>
        <c:numFmt formatCode="General" sourceLinked="0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665152"/>
        <c:crosses val="autoZero"/>
        <c:auto val="1"/>
        <c:lblAlgn val="ctr"/>
        <c:lblOffset val="100"/>
        <c:tickLblSkip val="1"/>
        <c:tickMarkSkip val="1"/>
      </c:catAx>
      <c:valAx>
        <c:axId val="157665152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6636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67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4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  <c:pt idx="10">
                  <c:v>1301</c:v>
                </c:pt>
                <c:pt idx="11">
                  <c:v>1214</c:v>
                </c:pt>
              </c:numCache>
            </c:numRef>
          </c:val>
        </c:ser>
        <c:axId val="87776640"/>
        <c:axId val="88425600"/>
      </c:barChart>
      <c:catAx>
        <c:axId val="87776640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425600"/>
        <c:crosses val="autoZero"/>
        <c:auto val="1"/>
        <c:lblAlgn val="ctr"/>
        <c:lblOffset val="100"/>
        <c:tickLblSkip val="1"/>
        <c:tickMarkSkip val="1"/>
      </c:catAx>
      <c:valAx>
        <c:axId val="88425600"/>
        <c:scaling>
          <c:orientation val="minMax"/>
        </c:scaling>
        <c:delete val="1"/>
        <c:axPos val="b"/>
        <c:numFmt formatCode="General" sourceLinked="1"/>
        <c:tickLblPos val="none"/>
        <c:crossAx val="8777664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"/>
  <c:chart>
    <c:title>
      <c:layout/>
    </c:title>
    <c:plotArea>
      <c:layout>
        <c:manualLayout>
          <c:layoutTarget val="inner"/>
          <c:xMode val="edge"/>
          <c:yMode val="edge"/>
          <c:x val="0.26656628536684013"/>
          <c:y val="0.13588382996062437"/>
          <c:w val="0.50514477956168202"/>
          <c:h val="0.774191556379784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explosion val="6"/>
          </c:dPt>
          <c:dPt>
            <c:idx val="1"/>
            <c:explosion val="5"/>
          </c:dPt>
          <c:dPt>
            <c:idx val="2"/>
            <c:explosion val="12"/>
          </c:dPt>
          <c:dPt>
            <c:idx val="3"/>
            <c:explosion val="9"/>
          </c:dPt>
          <c:dLbls>
            <c:dLbl>
              <c:idx val="0"/>
              <c:layout>
                <c:manualLayout>
                  <c:x val="-0.14888094996750456"/>
                  <c:y val="0.1235044534538944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Krótkie wyjaśnienie – porada na bieżąco (1-2 wizyty, do 2 tygodni)
</a:t>
                    </a:r>
                    <a:r>
                      <a:rPr lang="pl-PL" sz="1604" dirty="0" smtClean="0"/>
                      <a:t>43%</a:t>
                    </a:r>
                    <a:endParaRPr lang="pl-PL" sz="1602" dirty="0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743153632088276E-2"/>
                  <c:y val="-0.223074813552036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Kilka wizyt (od 2 tygodni do 2 miesięcy)
</a:t>
                    </a:r>
                    <a:r>
                      <a:rPr lang="pl-PL" sz="1604" dirty="0" smtClean="0"/>
                      <a:t>38%</a:t>
                    </a:r>
                    <a:endParaRPr lang="pl-PL" sz="1602" dirty="0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Powyżej 2 miesięcy do roku
</a:t>
                    </a:r>
                    <a:r>
                      <a:rPr lang="pl-PL" sz="1604" dirty="0" smtClean="0"/>
                      <a:t>16%</a:t>
                    </a:r>
                    <a:endParaRPr lang="pl-PL" sz="1602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4.8057467976890103E-2"/>
                  <c:y val="1.72038299995235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4" dirty="0" err="1"/>
                      <a:t>Rok</a:t>
                    </a:r>
                    <a:r>
                      <a:rPr lang="en-US" sz="1604" dirty="0"/>
                      <a:t> </a:t>
                    </a:r>
                    <a:r>
                      <a:rPr lang="en-US" sz="1604" dirty="0" err="1"/>
                      <a:t>i</a:t>
                    </a:r>
                    <a:r>
                      <a:rPr lang="en-US" sz="1604" dirty="0"/>
                      <a:t> </a:t>
                    </a:r>
                    <a:r>
                      <a:rPr lang="en-US" sz="1604" dirty="0" err="1" smtClean="0"/>
                      <a:t>wi</a:t>
                    </a:r>
                    <a:r>
                      <a:rPr lang="pl-PL" sz="1604" dirty="0" smtClean="0"/>
                      <a:t>ę</a:t>
                    </a:r>
                    <a:r>
                      <a:rPr lang="en-US" sz="1604" dirty="0" err="1" smtClean="0"/>
                      <a:t>cej</a:t>
                    </a:r>
                    <a:r>
                      <a:rPr lang="en-US" sz="1604" dirty="0"/>
                      <a:t>
</a:t>
                    </a:r>
                    <a:r>
                      <a:rPr lang="pl-PL" sz="1604" dirty="0" smtClean="0"/>
                      <a:t>3</a:t>
                    </a:r>
                    <a:r>
                      <a:rPr lang="en-US" sz="1604" dirty="0" smtClean="0"/>
                      <a:t>%</a:t>
                    </a:r>
                    <a:endParaRPr lang="en-US" sz="1602" dirty="0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Krótkie wyjaśnienie – porada na bieżąco (1-2 wizyty, do 2 tygodni)</c:v>
                </c:pt>
                <c:pt idx="1">
                  <c:v>Kilka wizyt (od 2 tygodni do 2 miesięcy)</c:v>
                </c:pt>
                <c:pt idx="2">
                  <c:v>Powyżej 2 miesięcy do roku</c:v>
                </c:pt>
                <c:pt idx="3">
                  <c:v>Rok i więcej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60.1</c:v>
                </c:pt>
                <c:pt idx="1">
                  <c:v>31</c:v>
                </c:pt>
                <c:pt idx="2">
                  <c:v>7.1</c:v>
                </c:pt>
                <c:pt idx="3">
                  <c:v>1.8</c:v>
                </c:pt>
              </c:numCache>
            </c:numRef>
          </c:val>
        </c:ser>
        <c:dLbls>
          <c:showCatName val="1"/>
          <c:showPercent val="1"/>
        </c:dLbls>
        <c:firstSliceAng val="210"/>
      </c:pieChart>
      <c:spPr>
        <a:noFill/>
        <a:ln w="25413">
          <a:noFill/>
        </a:ln>
      </c:spPr>
    </c:plotArea>
    <c:plotVisOnly val="1"/>
    <c:dispBlanksAs val="zero"/>
  </c:chart>
  <c:txPr>
    <a:bodyPr/>
    <a:lstStyle/>
    <a:p>
      <a:pPr>
        <a:defRPr sz="1803"/>
      </a:pPr>
      <a:endParaRPr lang="pl-PL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explosion val="13"/>
          </c:dPt>
          <c:dPt>
            <c:idx val="1"/>
            <c:explosion val="10"/>
          </c:dPt>
          <c:dPt>
            <c:idx val="2"/>
            <c:explosion val="11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explosion val="13"/>
          </c:dPt>
          <c:dPt>
            <c:idx val="4"/>
            <c:explosion val="1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Rodzina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13,5%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882217847769089E-3"/>
                  <c:y val="8.5369094488188975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Znajomi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2</a:t>
                    </a:r>
                    <a:r>
                      <a:rPr lang="pl-PL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62%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486712598425231E-2"/>
                  <c:y val="-6.455610236220472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M</a:t>
                    </a:r>
                    <a:r>
                      <a:rPr lang="en-US" dirty="0" err="1" smtClean="0"/>
                      <a:t>edia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3</a:t>
                    </a:r>
                    <a:r>
                      <a:rPr lang="pl-PL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55%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163057742782147E-2"/>
                  <c:y val="1.71875000000000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NGO </a:t>
                    </a:r>
                    <a:r>
                      <a:rPr lang="en-US" dirty="0" err="1"/>
                      <a:t>i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instytucje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7</a:t>
                    </a:r>
                    <a:r>
                      <a:rPr lang="pl-PL" dirty="0" smtClean="0"/>
                      <a:t>,59%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558891076115488E-2"/>
                  <c:y val="2.3437499999999999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Inne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1</a:t>
                    </a:r>
                    <a:r>
                      <a:rPr lang="pl-PL" dirty="0" smtClean="0"/>
                      <a:t>5,74%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Rodzina</c:v>
                </c:pt>
                <c:pt idx="1">
                  <c:v>Znajomi</c:v>
                </c:pt>
                <c:pt idx="2">
                  <c:v>Media</c:v>
                </c:pt>
                <c:pt idx="3">
                  <c:v>NGO i instytucje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11.3</c:v>
                </c:pt>
                <c:pt idx="1">
                  <c:v>27.7</c:v>
                </c:pt>
                <c:pt idx="2">
                  <c:v>43.1</c:v>
                </c:pt>
                <c:pt idx="3">
                  <c:v>4.5999999999999996</c:v>
                </c:pt>
                <c:pt idx="4">
                  <c:v>13.3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pl-PL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0.14493215613661323"/>
                  <c:y val="4.791567565479226E-3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5.8000000000000003E-2</c:v>
                </c:pt>
                <c:pt idx="1">
                  <c:v>0.94199999999999995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pl-PL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1"/>
          <c:dPt>
            <c:idx val="1"/>
            <c:explosion val="16"/>
          </c:dPt>
          <c:dLbls>
            <c:showCatName val="1"/>
            <c:showPercent val="1"/>
            <c:showLeaderLines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0.111</c:v>
                </c:pt>
                <c:pt idx="1">
                  <c:v>0.88900000000000001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19268165399376333"/>
                  <c:y val="0.11046353988360152"/>
                </c:manualLayout>
              </c:layout>
              <c:showCatName val="1"/>
              <c:showPercent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757</c:v>
                </c:pt>
                <c:pt idx="1">
                  <c:v>457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  <c:pt idx="10">
                  <c:v>993</c:v>
                </c:pt>
                <c:pt idx="11">
                  <c:v>969</c:v>
                </c:pt>
              </c:numCache>
            </c:numRef>
          </c:val>
        </c:ser>
        <c:axId val="146274560"/>
        <c:axId val="146341888"/>
      </c:barChart>
      <c:catAx>
        <c:axId val="146274560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6341888"/>
        <c:crosses val="autoZero"/>
        <c:auto val="1"/>
        <c:lblAlgn val="ctr"/>
        <c:lblOffset val="100"/>
        <c:tickLblSkip val="1"/>
        <c:tickMarkSkip val="1"/>
      </c:catAx>
      <c:valAx>
        <c:axId val="146341888"/>
        <c:scaling>
          <c:orientation val="minMax"/>
        </c:scaling>
        <c:delete val="1"/>
        <c:axPos val="b"/>
        <c:numFmt formatCode="General" sourceLinked="1"/>
        <c:tickLblPos val="none"/>
        <c:crossAx val="146274560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20250186009791424"/>
                  <c:y val="9.8007531667237247E-2"/>
                </c:manualLayout>
              </c:layout>
              <c:showCatName val="1"/>
              <c:showPercent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594</c:v>
                </c:pt>
                <c:pt idx="1">
                  <c:v>375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5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696</c:v>
                </c:pt>
                <c:pt idx="1">
                  <c:v>913</c:v>
                </c:pt>
                <c:pt idx="2">
                  <c:v>1114</c:v>
                </c:pt>
                <c:pt idx="3">
                  <c:v>992</c:v>
                </c:pt>
                <c:pt idx="4">
                  <c:v>1124</c:v>
                </c:pt>
                <c:pt idx="5">
                  <c:v>1132</c:v>
                </c:pt>
                <c:pt idx="6">
                  <c:v>1094</c:v>
                </c:pt>
                <c:pt idx="7">
                  <c:v>1148</c:v>
                </c:pt>
                <c:pt idx="8">
                  <c:v>1215</c:v>
                </c:pt>
                <c:pt idx="9">
                  <c:v>1121</c:v>
                </c:pt>
                <c:pt idx="10">
                  <c:v>1129</c:v>
                </c:pt>
                <c:pt idx="11">
                  <c:v>975</c:v>
                </c:pt>
              </c:numCache>
            </c:numRef>
          </c:val>
        </c:ser>
        <c:axId val="146625664"/>
        <c:axId val="146627200"/>
      </c:barChart>
      <c:catAx>
        <c:axId val="146625664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6627200"/>
        <c:crosses val="autoZero"/>
        <c:auto val="1"/>
        <c:lblAlgn val="ctr"/>
        <c:lblOffset val="100"/>
        <c:tickLblSkip val="1"/>
        <c:tickMarkSkip val="1"/>
      </c:catAx>
      <c:valAx>
        <c:axId val="146627200"/>
        <c:scaling>
          <c:orientation val="minMax"/>
        </c:scaling>
        <c:delete val="1"/>
        <c:axPos val="b"/>
        <c:numFmt formatCode="General" sourceLinked="1"/>
        <c:tickLblPos val="none"/>
        <c:crossAx val="14662566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0.1877119672148117"/>
                  <c:y val="3.136368823462283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Kobiety
48%</a:t>
                    </a:r>
                    <a:endParaRPr lang="en-US" sz="1200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0410127920707188"/>
                  <c:y val="-1.096199931530298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Mężczyźni
52%</a:t>
                    </a:r>
                    <a:endParaRPr lang="en-US" sz="1200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471</c:v>
                </c:pt>
                <c:pt idx="1">
                  <c:v>504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8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078">
                <a:noFill/>
              </a:ln>
            </c:spPr>
            <c:txPr>
              <a:bodyPr/>
              <a:lstStyle/>
              <a:p>
                <a:pPr>
                  <a:defRPr sz="105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129</c:v>
                </c:pt>
                <c:pt idx="1">
                  <c:v>79</c:v>
                </c:pt>
                <c:pt idx="2">
                  <c:v>95</c:v>
                </c:pt>
                <c:pt idx="3">
                  <c:v>50</c:v>
                </c:pt>
                <c:pt idx="4">
                  <c:v>79</c:v>
                </c:pt>
                <c:pt idx="5">
                  <c:v>78</c:v>
                </c:pt>
                <c:pt idx="6">
                  <c:v>109</c:v>
                </c:pt>
                <c:pt idx="7">
                  <c:v>63</c:v>
                </c:pt>
                <c:pt idx="8">
                  <c:v>101</c:v>
                </c:pt>
                <c:pt idx="9">
                  <c:v>102</c:v>
                </c:pt>
                <c:pt idx="10">
                  <c:v>80</c:v>
                </c:pt>
                <c:pt idx="11">
                  <c:v>65</c:v>
                </c:pt>
              </c:numCache>
            </c:numRef>
          </c:val>
        </c:ser>
        <c:axId val="50130944"/>
        <c:axId val="50132480"/>
      </c:barChart>
      <c:catAx>
        <c:axId val="50130944"/>
        <c:scaling>
          <c:orientation val="minMax"/>
        </c:scaling>
        <c:axPos val="l"/>
        <c:numFmt formatCode="General" sourceLinked="1"/>
        <c:tickLblPos val="nextTo"/>
        <c:spPr>
          <a:ln w="1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0132480"/>
        <c:crosses val="autoZero"/>
        <c:auto val="1"/>
        <c:lblAlgn val="ctr"/>
        <c:lblOffset val="100"/>
        <c:tickLblSkip val="1"/>
        <c:tickMarkSkip val="1"/>
      </c:catAx>
      <c:valAx>
        <c:axId val="50132480"/>
        <c:scaling>
          <c:orientation val="minMax"/>
        </c:scaling>
        <c:delete val="1"/>
        <c:axPos val="b"/>
        <c:numFmt formatCode="General" sourceLinked="1"/>
        <c:tickLblPos val="none"/>
        <c:crossAx val="50130944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19606946856617577"/>
                  <c:y val="5.1066073262581314E-2"/>
                </c:manualLayout>
              </c:layout>
              <c:showCatName val="1"/>
              <c:showPercent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37</c:v>
                </c:pt>
                <c:pt idx="1">
                  <c:v>28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9051692156403321"/>
          <c:y val="8.2603911836336488E-2"/>
          <c:w val="0.7924528301886796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99949233532825E-2"/>
                  <c:y val="-7.862485707459548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777082254449351E-2"/>
                  <c:y val="-7.3835373763808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079110486293055E-2"/>
                  <c:y val="-6.21652555493294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712601444181936E-2"/>
                  <c:y val="-7.63153377898364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785731782648577E-2"/>
                  <c:y val="-8.641276425566805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40433006013881E-2"/>
                  <c:y val="-7.68843081202904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085415468506918E-2"/>
                  <c:y val="-7.14895838753980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179988426665525E-2"/>
                  <c:y val="-6.93876424474292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985000740951383E-2"/>
                  <c:y val="-5.54294550051591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9558072565173682E-2"/>
                  <c:y val="-7.66774803029619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5778779953460268E-2"/>
                  <c:y val="-5.49012466527666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6297966589100414E-3"/>
                  <c:y val="-4.4607262905372889E-2"/>
                </c:manualLayout>
              </c:layout>
              <c:showVal val="1"/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969690999069914E-2"/>
                  <c:y val="-7.65427534196439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000481734492845E-2"/>
                  <c:y val="-7.07547921736543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00481734492845E-2"/>
                  <c:y val="-7.69303718721892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256727189094771E-2"/>
                  <c:y val="-7.43498511695289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723673986959029E-2"/>
                  <c:y val="-7.14853678180888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789854982377863E-2"/>
                  <c:y val="-7.03170952269148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878944783903256E-2"/>
                  <c:y val="-7.06758986499210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152764223599313E-2"/>
                  <c:y val="-6.6841187066541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93358279928144E-2"/>
                  <c:y val="-6.6603425762139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6993906835657057E-2"/>
                  <c:y val="-5.93006413341003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06119857897542E-2"/>
                  <c:y val="-6.86265583159582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6297966589100414E-3"/>
                  <c:y val="-6.8626558315958291E-2"/>
                </c:manualLayout>
              </c:layout>
              <c:showVal val="1"/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</c:numCache>
            </c:numRef>
          </c:val>
          <c:smooth val="1"/>
        </c:ser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axId val="144706176"/>
        <c:axId val="144744832"/>
      </c:lineChart>
      <c:catAx>
        <c:axId val="144706176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744832"/>
        <c:crosses val="autoZero"/>
        <c:auto val="1"/>
        <c:lblAlgn val="ctr"/>
        <c:lblOffset val="100"/>
        <c:tickLblSkip val="1"/>
        <c:tickMarkSkip val="1"/>
      </c:catAx>
      <c:valAx>
        <c:axId val="144744832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706176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092">
                <a:noFill/>
              </a:ln>
            </c:spPr>
            <c:txPr>
              <a:bodyPr/>
              <a:lstStyle/>
              <a:p>
                <a:pPr>
                  <a:defRPr sz="10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  <c:pt idx="10">
                  <c:v>516</c:v>
                </c:pt>
                <c:pt idx="11">
                  <c:v>555</c:v>
                </c:pt>
              </c:numCache>
            </c:numRef>
          </c:val>
        </c:ser>
        <c:axId val="146680448"/>
        <c:axId val="146702720"/>
      </c:barChart>
      <c:catAx>
        <c:axId val="146680448"/>
        <c:scaling>
          <c:orientation val="minMax"/>
        </c:scaling>
        <c:axPos val="l"/>
        <c:numFmt formatCode="General" sourceLinked="1"/>
        <c:tickLblPos val="nextTo"/>
        <c:spPr>
          <a:ln w="1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6702720"/>
        <c:crosses val="autoZero"/>
        <c:auto val="1"/>
        <c:lblAlgn val="ctr"/>
        <c:lblOffset val="100"/>
        <c:tickLblSkip val="1"/>
        <c:tickMarkSkip val="1"/>
      </c:catAx>
      <c:valAx>
        <c:axId val="146702720"/>
        <c:scaling>
          <c:orientation val="minMax"/>
        </c:scaling>
        <c:delete val="1"/>
        <c:axPos val="b"/>
        <c:numFmt formatCode="General" sourceLinked="1"/>
        <c:tickLblPos val="none"/>
        <c:crossAx val="146680448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52%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587380166647606"/>
                  <c:y val="4.207326258130776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269</c:v>
                </c:pt>
                <c:pt idx="1">
                  <c:v>247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54">
                <a:noFill/>
              </a:ln>
            </c:spPr>
            <c:txPr>
              <a:bodyPr/>
              <a:lstStyle/>
              <a:p>
                <a:pPr>
                  <a:defRPr sz="105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  <c:pt idx="11">
                  <c:v>567</c:v>
                </c:pt>
              </c:numCache>
            </c:numRef>
          </c:val>
        </c:ser>
        <c:axId val="146982016"/>
        <c:axId val="146983552"/>
      </c:barChart>
      <c:catAx>
        <c:axId val="146982016"/>
        <c:scaling>
          <c:orientation val="minMax"/>
        </c:scaling>
        <c:axPos val="l"/>
        <c:numFmt formatCode="General" sourceLinked="1"/>
        <c:tickLblPos val="nextTo"/>
        <c:spPr>
          <a:ln w="1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6983552"/>
        <c:crosses val="autoZero"/>
        <c:auto val="1"/>
        <c:lblAlgn val="ctr"/>
        <c:lblOffset val="100"/>
        <c:tickLblSkip val="1"/>
        <c:tickMarkSkip val="1"/>
      </c:catAx>
      <c:valAx>
        <c:axId val="146983552"/>
        <c:scaling>
          <c:orientation val="minMax"/>
        </c:scaling>
        <c:delete val="1"/>
        <c:axPos val="b"/>
        <c:numFmt formatCode="General" sourceLinked="1"/>
        <c:tickLblPos val="none"/>
        <c:crossAx val="14698201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K</a:t>
                    </a:r>
                    <a:r>
                      <a:rPr lang="en-US" dirty="0" err="1" smtClean="0"/>
                      <a:t>obiety</a:t>
                    </a:r>
                    <a:r>
                      <a:rPr lang="en-US" dirty="0" smtClean="0"/>
                      <a:t> 66%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212949462648199"/>
                  <c:y val="8.666666666666673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197" noProof="0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337</c:v>
                </c:pt>
                <c:pt idx="1">
                  <c:v>230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172</c:v>
                </c:pt>
                <c:pt idx="1">
                  <c:v>188</c:v>
                </c:pt>
                <c:pt idx="2">
                  <c:v>190</c:v>
                </c:pt>
                <c:pt idx="3">
                  <c:v>106</c:v>
                </c:pt>
                <c:pt idx="4">
                  <c:v>103</c:v>
                </c:pt>
                <c:pt idx="5">
                  <c:v>171</c:v>
                </c:pt>
                <c:pt idx="6">
                  <c:v>174</c:v>
                </c:pt>
                <c:pt idx="7">
                  <c:v>119</c:v>
                </c:pt>
                <c:pt idx="8">
                  <c:v>181</c:v>
                </c:pt>
                <c:pt idx="9">
                  <c:v>161</c:v>
                </c:pt>
                <c:pt idx="10">
                  <c:v>172</c:v>
                </c:pt>
                <c:pt idx="11">
                  <c:v>160</c:v>
                </c:pt>
              </c:numCache>
            </c:numRef>
          </c:val>
        </c:ser>
        <c:axId val="147239680"/>
        <c:axId val="147241216"/>
      </c:barChart>
      <c:catAx>
        <c:axId val="147239680"/>
        <c:scaling>
          <c:orientation val="minMax"/>
        </c:scaling>
        <c:axPos val="l"/>
        <c:numFmt formatCode="General" sourceLinked="1"/>
        <c:tickLblPos val="nextTo"/>
        <c:spPr>
          <a:ln w="1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241216"/>
        <c:crosses val="autoZero"/>
        <c:auto val="1"/>
        <c:lblAlgn val="ctr"/>
        <c:lblOffset val="100"/>
        <c:tickLblSkip val="1"/>
        <c:tickMarkSkip val="1"/>
      </c:catAx>
      <c:valAx>
        <c:axId val="147241216"/>
        <c:scaling>
          <c:orientation val="minMax"/>
        </c:scaling>
        <c:delete val="1"/>
        <c:axPos val="b"/>
        <c:numFmt formatCode="General" sourceLinked="1"/>
        <c:tickLblPos val="none"/>
        <c:crossAx val="147239680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20473397759500392"/>
                  <c:y val="2.3896838982083772E-2"/>
                </c:manualLayout>
              </c:layout>
              <c:showCatName val="1"/>
              <c:showPercent val="1"/>
              <c:separator> </c:separator>
            </c:dLbl>
            <c:dLbl>
              <c:idx val="2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81</c:v>
                </c:pt>
                <c:pt idx="1">
                  <c:v>79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</c:numCache>
            </c:numRef>
          </c:val>
        </c:ser>
        <c:axId val="147119104"/>
        <c:axId val="147124992"/>
      </c:barChart>
      <c:catAx>
        <c:axId val="147119104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124992"/>
        <c:crosses val="autoZero"/>
        <c:auto val="1"/>
        <c:lblAlgn val="ctr"/>
        <c:lblOffset val="100"/>
        <c:tickLblSkip val="1"/>
        <c:tickMarkSkip val="1"/>
      </c:catAx>
      <c:valAx>
        <c:axId val="147124992"/>
        <c:scaling>
          <c:orientation val="minMax"/>
        </c:scaling>
        <c:delete val="1"/>
        <c:axPos val="b"/>
        <c:numFmt formatCode="General" sourceLinked="1"/>
        <c:tickLblPos val="none"/>
        <c:crossAx val="14711910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99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9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  <c:pt idx="10">
                  <c:v>85</c:v>
                </c:pt>
                <c:pt idx="11">
                  <c:v>116</c:v>
                </c:pt>
              </c:numCache>
            </c:numRef>
          </c:val>
        </c:ser>
        <c:axId val="147302272"/>
        <c:axId val="147303808"/>
      </c:barChart>
      <c:catAx>
        <c:axId val="147302272"/>
        <c:scaling>
          <c:orientation val="minMax"/>
        </c:scaling>
        <c:axPos val="l"/>
        <c:numFmt formatCode="General" sourceLinked="1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303808"/>
        <c:crosses val="autoZero"/>
        <c:auto val="1"/>
        <c:lblAlgn val="ctr"/>
        <c:lblOffset val="100"/>
        <c:tickLblSkip val="1"/>
        <c:tickMarkSkip val="1"/>
      </c:catAx>
      <c:valAx>
        <c:axId val="147303808"/>
        <c:scaling>
          <c:orientation val="minMax"/>
        </c:scaling>
        <c:delete val="1"/>
        <c:axPos val="b"/>
        <c:numFmt formatCode="General" sourceLinked="1"/>
        <c:tickLblPos val="none"/>
        <c:crossAx val="14730227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18557553714351069"/>
                  <c:y val="0.17342827798699081"/>
                </c:manualLayout>
              </c:layout>
              <c:showCatName val="1"/>
              <c:showPercent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76</c:v>
                </c:pt>
                <c:pt idx="1">
                  <c:v>40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60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303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Sheet1!$A$1:$A$25</c:f>
              <c:strCache>
                <c:ptCount val="25"/>
                <c:pt idx="0">
                  <c:v>Warszawa (AI)</c:v>
                </c:pt>
                <c:pt idx="1">
                  <c:v>Warszawa (UW)</c:v>
                </c:pt>
                <c:pt idx="2">
                  <c:v>Wrocław</c:v>
                </c:pt>
                <c:pt idx="3">
                  <c:v>Katowice</c:v>
                </c:pt>
                <c:pt idx="4">
                  <c:v>Białystok (UwB)</c:v>
                </c:pt>
                <c:pt idx="5">
                  <c:v>Kraków (UJ)</c:v>
                </c:pt>
                <c:pt idx="6">
                  <c:v>Gdańsk</c:v>
                </c:pt>
                <c:pt idx="7">
                  <c:v>Łódź</c:v>
                </c:pt>
                <c:pt idx="8">
                  <c:v>Opole</c:v>
                </c:pt>
                <c:pt idx="9">
                  <c:v>Warszawa (UKSW)</c:v>
                </c:pt>
                <c:pt idx="10">
                  <c:v>Słubice</c:v>
                </c:pt>
                <c:pt idx="11">
                  <c:v>Poznań</c:v>
                </c:pt>
                <c:pt idx="12">
                  <c:v>Warszawa (Łazarski)</c:v>
                </c:pt>
                <c:pt idx="13">
                  <c:v>Olsztyn (UW-M)</c:v>
                </c:pt>
                <c:pt idx="14">
                  <c:v>Lublin (UMCS)</c:v>
                </c:pt>
                <c:pt idx="15">
                  <c:v>Lublin (KUL)</c:v>
                </c:pt>
                <c:pt idx="16">
                  <c:v>Szczecin</c:v>
                </c:pt>
                <c:pt idx="17">
                  <c:v>Rzeszów</c:v>
                </c:pt>
                <c:pt idx="18">
                  <c:v>Toruń</c:v>
                </c:pt>
                <c:pt idx="19">
                  <c:v>Rzeszów (Przemyśl)</c:v>
                </c:pt>
                <c:pt idx="20">
                  <c:v>Warszawa (ALK)</c:v>
                </c:pt>
                <c:pt idx="21">
                  <c:v>Kraków (KA im.AFM)</c:v>
                </c:pt>
                <c:pt idx="22">
                  <c:v>SWPS</c:v>
                </c:pt>
                <c:pt idx="23">
                  <c:v>Gdynia</c:v>
                </c:pt>
                <c:pt idx="24">
                  <c:v>Warszawa (UKSW WPK)</c:v>
                </c:pt>
              </c:strCache>
            </c:str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2524</c:v>
                </c:pt>
                <c:pt idx="1">
                  <c:v>964</c:v>
                </c:pt>
                <c:pt idx="2">
                  <c:v>839</c:v>
                </c:pt>
                <c:pt idx="3">
                  <c:v>726</c:v>
                </c:pt>
                <c:pt idx="4">
                  <c:v>572</c:v>
                </c:pt>
                <c:pt idx="5">
                  <c:v>531</c:v>
                </c:pt>
                <c:pt idx="6">
                  <c:v>481</c:v>
                </c:pt>
                <c:pt idx="7">
                  <c:v>366</c:v>
                </c:pt>
                <c:pt idx="8">
                  <c:v>364</c:v>
                </c:pt>
                <c:pt idx="9">
                  <c:v>357</c:v>
                </c:pt>
                <c:pt idx="10">
                  <c:v>306</c:v>
                </c:pt>
                <c:pt idx="11">
                  <c:v>290</c:v>
                </c:pt>
                <c:pt idx="12">
                  <c:v>271</c:v>
                </c:pt>
                <c:pt idx="13">
                  <c:v>233</c:v>
                </c:pt>
                <c:pt idx="14">
                  <c:v>229</c:v>
                </c:pt>
                <c:pt idx="15">
                  <c:v>221</c:v>
                </c:pt>
                <c:pt idx="16">
                  <c:v>207</c:v>
                </c:pt>
                <c:pt idx="17">
                  <c:v>179</c:v>
                </c:pt>
                <c:pt idx="18">
                  <c:v>167</c:v>
                </c:pt>
                <c:pt idx="19">
                  <c:v>160</c:v>
                </c:pt>
                <c:pt idx="20">
                  <c:v>159</c:v>
                </c:pt>
                <c:pt idx="21">
                  <c:v>156</c:v>
                </c:pt>
                <c:pt idx="22">
                  <c:v>43</c:v>
                </c:pt>
                <c:pt idx="23">
                  <c:v>34</c:v>
                </c:pt>
                <c:pt idx="24">
                  <c:v>8</c:v>
                </c:pt>
              </c:numCache>
            </c:numRef>
          </c:val>
        </c:ser>
        <c:axId val="144890496"/>
        <c:axId val="144892288"/>
      </c:barChart>
      <c:catAx>
        <c:axId val="144890496"/>
        <c:scaling>
          <c:orientation val="minMax"/>
        </c:scaling>
        <c:axPos val="b"/>
        <c:numFmt formatCode="General" sourceLinked="1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892288"/>
        <c:crosses val="autoZero"/>
        <c:auto val="1"/>
        <c:lblAlgn val="ctr"/>
        <c:lblOffset val="100"/>
        <c:tickLblSkip val="1"/>
        <c:tickMarkSkip val="1"/>
      </c:catAx>
      <c:valAx>
        <c:axId val="144892288"/>
        <c:scaling>
          <c:orientation val="minMax"/>
        </c:scaling>
        <c:delete val="1"/>
        <c:axPos val="l"/>
        <c:numFmt formatCode="General" sourceLinked="1"/>
        <c:tickLblPos val="none"/>
        <c:crossAx val="14489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08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3</c:v>
                </c:pt>
                <c:pt idx="11">
                  <c:v>10</c:v>
                </c:pt>
              </c:numCache>
            </c:numRef>
          </c:val>
        </c:ser>
        <c:axId val="147395712"/>
        <c:axId val="147397248"/>
      </c:barChart>
      <c:catAx>
        <c:axId val="147395712"/>
        <c:scaling>
          <c:orientation val="minMax"/>
        </c:scaling>
        <c:axPos val="l"/>
        <c:numFmt formatCode="General" sourceLinked="1"/>
        <c:tickLblPos val="nextTo"/>
        <c:spPr>
          <a:ln w="18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397248"/>
        <c:crosses val="autoZero"/>
        <c:auto val="1"/>
        <c:lblAlgn val="ctr"/>
        <c:lblOffset val="100"/>
        <c:tickLblSkip val="1"/>
        <c:tickMarkSkip val="1"/>
      </c:catAx>
      <c:valAx>
        <c:axId val="147397248"/>
        <c:scaling>
          <c:orientation val="minMax"/>
        </c:scaling>
        <c:delete val="1"/>
        <c:axPos val="b"/>
        <c:numFmt formatCode="General" sourceLinked="1"/>
        <c:tickLblPos val="none"/>
        <c:crossAx val="147395712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16584473945121878"/>
                  <c:y val="0.22112609836813871"/>
                </c:manualLayout>
              </c:layout>
              <c:showCatName val="1"/>
              <c:showPercent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07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  <c:pt idx="10">
                  <c:v>76</c:v>
                </c:pt>
                <c:pt idx="11">
                  <c:v>55</c:v>
                </c:pt>
              </c:numCache>
            </c:numRef>
          </c:val>
        </c:ser>
        <c:axId val="147649280"/>
        <c:axId val="147650816"/>
      </c:barChart>
      <c:catAx>
        <c:axId val="147649280"/>
        <c:scaling>
          <c:orientation val="minMax"/>
        </c:scaling>
        <c:axPos val="l"/>
        <c:numFmt formatCode="General" sourceLinked="1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650816"/>
        <c:crosses val="autoZero"/>
        <c:auto val="1"/>
        <c:lblAlgn val="ctr"/>
        <c:lblOffset val="100"/>
        <c:tickLblSkip val="1"/>
        <c:tickMarkSkip val="1"/>
      </c:catAx>
      <c:valAx>
        <c:axId val="147650816"/>
        <c:scaling>
          <c:orientation val="minMax"/>
        </c:scaling>
        <c:delete val="1"/>
        <c:axPos val="b"/>
        <c:numFmt formatCode="General" sourceLinked="1"/>
        <c:tickLblPos val="none"/>
        <c:crossAx val="14764928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14015771509536049"/>
                  <c:y val="0.23438274563505643"/>
                </c:manualLayout>
              </c:layout>
              <c:showCatName val="1"/>
              <c:showPercent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61</c:v>
                </c:pt>
                <c:pt idx="1">
                  <c:v>15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8089">
                <a:noFill/>
              </a:ln>
            </c:spPr>
            <c:txPr>
              <a:bodyPr/>
              <a:lstStyle/>
              <a:p>
                <a:pPr>
                  <a:defRPr sz="12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  <c:pt idx="11">
                  <c:v>6</c:v>
                </c:pt>
              </c:numCache>
            </c:numRef>
          </c:val>
        </c:ser>
        <c:axId val="147582336"/>
        <c:axId val="147719296"/>
      </c:barChart>
      <c:catAx>
        <c:axId val="147582336"/>
        <c:scaling>
          <c:orientation val="minMax"/>
        </c:scaling>
        <c:axPos val="l"/>
        <c:numFmt formatCode="General" sourceLinked="1"/>
        <c:tickLblPos val="nextTo"/>
        <c:spPr>
          <a:ln w="2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719296"/>
        <c:crosses val="autoZero"/>
        <c:auto val="1"/>
        <c:lblAlgn val="ctr"/>
        <c:lblOffset val="100"/>
        <c:tickLblSkip val="1"/>
        <c:tickMarkSkip val="1"/>
      </c:catAx>
      <c:valAx>
        <c:axId val="147719296"/>
        <c:scaling>
          <c:orientation val="minMax"/>
        </c:scaling>
        <c:delete val="1"/>
        <c:axPos val="b"/>
        <c:numFmt formatCode="General" sourceLinked="1"/>
        <c:tickLblPos val="none"/>
        <c:crossAx val="14758233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924">
                <a:noFill/>
              </a:ln>
            </c:spPr>
            <c:txPr>
              <a:bodyPr/>
              <a:lstStyle/>
              <a:p>
                <a:pPr>
                  <a:defRPr sz="1114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  <c:pt idx="11">
                  <c:v>389</c:v>
                </c:pt>
              </c:numCache>
            </c:numRef>
          </c:val>
        </c:ser>
        <c:axId val="147870848"/>
        <c:axId val="147872384"/>
      </c:barChart>
      <c:catAx>
        <c:axId val="147870848"/>
        <c:scaling>
          <c:orientation val="minMax"/>
        </c:scaling>
        <c:axPos val="l"/>
        <c:numFmt formatCode="General" sourceLinked="1"/>
        <c:tickLblPos val="nextTo"/>
        <c:spPr>
          <a:ln w="1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872384"/>
        <c:crosses val="autoZero"/>
        <c:auto val="1"/>
        <c:lblAlgn val="ctr"/>
        <c:lblOffset val="100"/>
        <c:tickLblSkip val="1"/>
        <c:tickMarkSkip val="1"/>
      </c:catAx>
      <c:valAx>
        <c:axId val="147872384"/>
        <c:scaling>
          <c:orientation val="minMax"/>
        </c:scaling>
        <c:delete val="1"/>
        <c:axPos val="b"/>
        <c:numFmt formatCode="General" sourceLinked="1"/>
        <c:tickLblPos val="none"/>
        <c:crossAx val="14787084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65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20499225790260742"/>
                  <c:y val="3.376771068549568E-2"/>
                </c:manualLayout>
              </c:layout>
              <c:showCatName val="1"/>
              <c:showPercent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205</c:v>
                </c:pt>
                <c:pt idx="1">
                  <c:v>184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4.209328782707681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128</c:v>
                </c:pt>
                <c:pt idx="1">
                  <c:v>84</c:v>
                </c:pt>
                <c:pt idx="2">
                  <c:v>89</c:v>
                </c:pt>
                <c:pt idx="3">
                  <c:v>120</c:v>
                </c:pt>
                <c:pt idx="4">
                  <c:v>35</c:v>
                </c:pt>
                <c:pt idx="5">
                  <c:v>11</c:v>
                </c:pt>
                <c:pt idx="6">
                  <c:v>37</c:v>
                </c:pt>
                <c:pt idx="7">
                  <c:v>45</c:v>
                </c:pt>
                <c:pt idx="8">
                  <c:v>15</c:v>
                </c:pt>
                <c:pt idx="9">
                  <c:v>5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47913728"/>
        <c:axId val="147854080"/>
      </c:barChart>
      <c:catAx>
        <c:axId val="147913728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854080"/>
        <c:crosses val="autoZero"/>
        <c:auto val="1"/>
        <c:lblAlgn val="ctr"/>
        <c:lblOffset val="100"/>
        <c:tickMarkSkip val="1"/>
      </c:catAx>
      <c:valAx>
        <c:axId val="147854080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913728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0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</c:numCache>
            </c:numRef>
          </c:val>
        </c:ser>
        <c:dLbls>
          <c:showVal val="1"/>
        </c:dLbls>
        <c:axId val="147994880"/>
        <c:axId val="148004864"/>
      </c:barChart>
      <c:catAx>
        <c:axId val="147994880"/>
        <c:scaling>
          <c:orientation val="minMax"/>
        </c:scaling>
        <c:axPos val="b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004864"/>
        <c:crosses val="autoZero"/>
        <c:auto val="1"/>
        <c:lblAlgn val="ctr"/>
        <c:lblOffset val="100"/>
        <c:tickLblSkip val="1"/>
        <c:tickMarkSkip val="1"/>
      </c:catAx>
      <c:valAx>
        <c:axId val="148004864"/>
        <c:scaling>
          <c:orientation val="minMax"/>
        </c:scaling>
        <c:axPos val="l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7994880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45"/>
          <c:y val="7.5301204819277434E-2"/>
          <c:w val="0.82075471698113489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967381906264263E-2"/>
                  <c:y val="-8.99312185697964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13732336265993E-2"/>
                  <c:y val="-9.9856644446612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3786853759793E-2"/>
                  <c:y val="-6.396982360501991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227897644395453E-2"/>
                  <c:y val="-9.75756016122995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472351052080862E-2"/>
                  <c:y val="-5.27529399446635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02343064199998E-2"/>
                  <c:y val="-6.18611337836721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81810561609447E-2"/>
                  <c:y val="-0.1079330998352277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87594300083833E-2"/>
                  <c:y val="-9.49811278550004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176026823134954E-2"/>
                  <c:y val="-4.74905639275002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944663442486436E-2"/>
                  <c:y val="-5.18078879209093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02847076287028E-2"/>
                  <c:y val="-3.88559159406820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21138830514732E-2"/>
                  <c:y val="-8.2029155874773149E-2"/>
                </c:manualLayout>
              </c:layout>
              <c:showVal val="1"/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  <c:pt idx="10">
                  <c:v>87</c:v>
                </c:pt>
                <c:pt idx="11">
                  <c:v>71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903670360567881E-2"/>
                  <c:y val="-8.38638485985866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100738560236562E-2"/>
                  <c:y val="-7.30776774972574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292707474246596E-2"/>
                  <c:y val="-7.95464002179684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720617320575682E-2"/>
                  <c:y val="-8.85825447962815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148194579122272E-2"/>
                  <c:y val="-8.85825447962815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472501710133594E-2"/>
                  <c:y val="-8.85825447962815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82074568843223E-2"/>
                  <c:y val="-7.77118318813640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87594300083833E-2"/>
                  <c:y val="-7.77118318813640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293378038558274E-2"/>
                  <c:y val="-7.77118318813640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528918692372171E-2"/>
                  <c:y val="-7.77118318813640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02847076287028E-2"/>
                  <c:y val="-7.33945078879549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842277661029603E-2"/>
                  <c:y val="-7.3394507887954902E-2"/>
                </c:manualLayout>
              </c:layout>
              <c:showVal val="1"/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8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10">
                <a:noFill/>
              </a:ln>
            </c:spPr>
          </c:downBars>
        </c:upDownBars>
        <c:marker val="1"/>
        <c:axId val="148129664"/>
        <c:axId val="148131200"/>
      </c:lineChart>
      <c:catAx>
        <c:axId val="148129664"/>
        <c:scaling>
          <c:orientation val="minMax"/>
        </c:scaling>
        <c:axPos val="b"/>
        <c:numFmt formatCode="General" sourceLinked="0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131200"/>
        <c:crosses val="autoZero"/>
        <c:auto val="1"/>
        <c:lblAlgn val="ctr"/>
        <c:lblOffset val="100"/>
        <c:tickLblSkip val="1"/>
        <c:tickMarkSkip val="1"/>
      </c:catAx>
      <c:valAx>
        <c:axId val="148131200"/>
        <c:scaling>
          <c:orientation val="minMax"/>
        </c:scaling>
        <c:axPos val="l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129664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6.2006315955080687E-2"/>
          <c:y val="0.15296803787377131"/>
          <c:w val="0.92641261498028848"/>
          <c:h val="0.5981735159817319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1270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174">
                <a:noFill/>
              </a:ln>
            </c:spPr>
            <c:txPr>
              <a:bodyPr/>
              <a:lstStyle/>
              <a:p>
                <a:pPr>
                  <a:defRPr sz="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Sheet1!$A$1:$A$25</c:f>
              <c:strCache>
                <c:ptCount val="25"/>
                <c:pt idx="0">
                  <c:v>Warszawa (AI)</c:v>
                </c:pt>
                <c:pt idx="1">
                  <c:v>Opole</c:v>
                </c:pt>
                <c:pt idx="2">
                  <c:v>Lublin (KUL)</c:v>
                </c:pt>
                <c:pt idx="3">
                  <c:v>Warszawa (UKSW)</c:v>
                </c:pt>
                <c:pt idx="4">
                  <c:v>Warszawa (UW)</c:v>
                </c:pt>
                <c:pt idx="5">
                  <c:v>Gdańsk</c:v>
                </c:pt>
                <c:pt idx="6">
                  <c:v>Katowice</c:v>
                </c:pt>
                <c:pt idx="7">
                  <c:v>Wrocław</c:v>
                </c:pt>
                <c:pt idx="8">
                  <c:v>Łódź</c:v>
                </c:pt>
                <c:pt idx="9">
                  <c:v>Olsztyn (UW-M)</c:v>
                </c:pt>
                <c:pt idx="10">
                  <c:v>Szczecin</c:v>
                </c:pt>
                <c:pt idx="11">
                  <c:v>Białystok (UwB)</c:v>
                </c:pt>
                <c:pt idx="12">
                  <c:v>Warszawa (ALK)</c:v>
                </c:pt>
                <c:pt idx="13">
                  <c:v>Poznań</c:v>
                </c:pt>
                <c:pt idx="14">
                  <c:v>Rzeszów</c:v>
                </c:pt>
                <c:pt idx="15">
                  <c:v>Kraków (KA im.AFM)</c:v>
                </c:pt>
                <c:pt idx="16">
                  <c:v>Toruń</c:v>
                </c:pt>
                <c:pt idx="17">
                  <c:v>Kraków (UJ)</c:v>
                </c:pt>
                <c:pt idx="18">
                  <c:v>Rzeszów (WSiA w Przemyśl)</c:v>
                </c:pt>
                <c:pt idx="19">
                  <c:v>Warszawa (Łazarskiego)</c:v>
                </c:pt>
                <c:pt idx="20">
                  <c:v>Lublin (UMCS)</c:v>
                </c:pt>
                <c:pt idx="21">
                  <c:v>Gdynia</c:v>
                </c:pt>
                <c:pt idx="22">
                  <c:v>Słubice</c:v>
                </c:pt>
                <c:pt idx="23">
                  <c:v>SWPS</c:v>
                </c:pt>
                <c:pt idx="24">
                  <c:v>Warszawa (UKSW WPK)</c:v>
                </c:pt>
              </c:strCache>
            </c:str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238</c:v>
                </c:pt>
                <c:pt idx="1">
                  <c:v>214</c:v>
                </c:pt>
                <c:pt idx="2">
                  <c:v>206</c:v>
                </c:pt>
                <c:pt idx="3">
                  <c:v>152</c:v>
                </c:pt>
                <c:pt idx="4">
                  <c:v>130</c:v>
                </c:pt>
                <c:pt idx="5">
                  <c:v>109</c:v>
                </c:pt>
                <c:pt idx="6">
                  <c:v>95</c:v>
                </c:pt>
                <c:pt idx="7">
                  <c:v>91</c:v>
                </c:pt>
                <c:pt idx="8">
                  <c:v>80</c:v>
                </c:pt>
                <c:pt idx="9">
                  <c:v>80</c:v>
                </c:pt>
                <c:pt idx="10">
                  <c:v>75</c:v>
                </c:pt>
                <c:pt idx="11">
                  <c:v>71</c:v>
                </c:pt>
                <c:pt idx="12">
                  <c:v>66</c:v>
                </c:pt>
                <c:pt idx="13">
                  <c:v>60</c:v>
                </c:pt>
                <c:pt idx="14">
                  <c:v>60</c:v>
                </c:pt>
                <c:pt idx="15">
                  <c:v>52</c:v>
                </c:pt>
                <c:pt idx="16">
                  <c:v>48</c:v>
                </c:pt>
                <c:pt idx="17">
                  <c:v>44</c:v>
                </c:pt>
                <c:pt idx="18">
                  <c:v>38</c:v>
                </c:pt>
                <c:pt idx="19">
                  <c:v>33</c:v>
                </c:pt>
                <c:pt idx="20">
                  <c:v>33</c:v>
                </c:pt>
                <c:pt idx="21">
                  <c:v>21</c:v>
                </c:pt>
                <c:pt idx="22">
                  <c:v>20</c:v>
                </c:pt>
                <c:pt idx="23">
                  <c:v>18</c:v>
                </c:pt>
                <c:pt idx="24">
                  <c:v>17</c:v>
                </c:pt>
              </c:numCache>
            </c:numRef>
          </c:val>
        </c:ser>
        <c:axId val="144816768"/>
        <c:axId val="144818560"/>
      </c:barChart>
      <c:catAx>
        <c:axId val="144816768"/>
        <c:scaling>
          <c:orientation val="minMax"/>
        </c:scaling>
        <c:axPos val="b"/>
        <c:numFmt formatCode="General" sourceLinked="1"/>
        <c:tickLblPos val="nextTo"/>
        <c:spPr>
          <a:ln w="36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818560"/>
        <c:crosses val="autoZero"/>
        <c:auto val="1"/>
        <c:lblAlgn val="ctr"/>
        <c:lblOffset val="100"/>
        <c:tickLblSkip val="1"/>
        <c:tickMarkSkip val="1"/>
      </c:catAx>
      <c:valAx>
        <c:axId val="144818560"/>
        <c:scaling>
          <c:orientation val="minMax"/>
        </c:scaling>
        <c:delete val="1"/>
        <c:axPos val="l"/>
        <c:numFmt formatCode="General" sourceLinked="1"/>
        <c:tickLblPos val="none"/>
        <c:crossAx val="144816768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1156840934371525E-2"/>
          <c:y val="2.6607538802660816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87</c:v>
                </c:pt>
                <c:pt idx="1">
                  <c:v>179</c:v>
                </c:pt>
                <c:pt idx="2">
                  <c:v>29</c:v>
                </c:pt>
                <c:pt idx="3">
                  <c:v>59</c:v>
                </c:pt>
                <c:pt idx="4">
                  <c:v>41</c:v>
                </c:pt>
                <c:pt idx="5">
                  <c:v>1</c:v>
                </c:pt>
                <c:pt idx="6">
                  <c:v>33</c:v>
                </c:pt>
                <c:pt idx="7">
                  <c:v>19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axId val="148056320"/>
        <c:axId val="148066304"/>
      </c:barChart>
      <c:catAx>
        <c:axId val="14805632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066304"/>
        <c:crosses val="autoZero"/>
        <c:auto val="1"/>
        <c:lblAlgn val="ctr"/>
        <c:lblOffset val="100"/>
        <c:tickMarkSkip val="1"/>
      </c:catAx>
      <c:valAx>
        <c:axId val="14806630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056320"/>
        <c:crosses val="autoZero"/>
        <c:crossBetween val="between"/>
      </c:valAx>
      <c:dTable>
        <c:showVertBorder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24"/>
          <c:y val="7.9365079365079361E-2"/>
          <c:w val="0.81761006289308491"/>
          <c:h val="0.676190476190483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  <c:pt idx="10">
                  <c:v>412</c:v>
                </c:pt>
                <c:pt idx="11">
                  <c:v>481</c:v>
                </c:pt>
              </c:numCache>
            </c:numRef>
          </c:val>
        </c:ser>
        <c:dLbls>
          <c:showVal val="1"/>
        </c:dLbls>
        <c:axId val="148269696"/>
        <c:axId val="148275584"/>
      </c:barChart>
      <c:catAx>
        <c:axId val="148269696"/>
        <c:scaling>
          <c:orientation val="minMax"/>
        </c:scaling>
        <c:axPos val="b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275584"/>
        <c:crosses val="autoZero"/>
        <c:auto val="1"/>
        <c:lblAlgn val="ctr"/>
        <c:lblOffset val="100"/>
        <c:tickLblSkip val="1"/>
        <c:tickMarkSkip val="1"/>
      </c:catAx>
      <c:valAx>
        <c:axId val="148275584"/>
        <c:scaling>
          <c:orientation val="minMax"/>
        </c:scaling>
        <c:axPos val="l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26969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7924536702833507"/>
          <c:y val="9.5760932000463747E-2"/>
          <c:w val="0.82075471698113489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026057513975883E-2"/>
                  <c:y val="-7.39528055871904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55555042208157E-2"/>
                  <c:y val="-7.45354902825441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453630429473831E-2"/>
                  <c:y val="-7.79255449640896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939878952683301E-2"/>
                  <c:y val="-6.86571403407669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205608833682044E-2"/>
                  <c:y val="-9.15013060121663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0410729253981633E-2"/>
                  <c:y val="-0.1161102870971605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0352053646269908E-2"/>
                  <c:y val="-8.127750571942216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3704945515507108E-2"/>
                  <c:y val="-7.35365151615350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410729253981633E-2"/>
                  <c:y val="-4.64441148388642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823134953897741E-2"/>
                  <c:y val="-6.96661722582963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083696012906832"/>
                </c:manualLayout>
              </c:layout>
              <c:showVal val="1"/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  <c:pt idx="10">
                  <c:v>165</c:v>
                </c:pt>
                <c:pt idx="11">
                  <c:v>109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44994752856226E-2"/>
                  <c:y val="-5.74240033790836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6.78855097713968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63852129548351E-2"/>
                  <c:y val="-6.70270250502611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404762690497721E-2"/>
                  <c:y val="-6.78855097713968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891011213707256E-2"/>
                  <c:y val="-6.49327733627764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843569113793729E-2"/>
                  <c:y val="-6.9180703262638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411567476948869E-2"/>
                  <c:y val="-6.579582935505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117351215423324E-2"/>
                  <c:y val="-6.1925486451818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823134953897741E-2"/>
                  <c:y val="-6.1925486451818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234702430846633E-2"/>
                  <c:y val="-6.1925486451818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470243084660558E-2"/>
                  <c:y val="-6.1925486451818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411567476948869E-2"/>
                  <c:y val="-5.4184800645341598E-2"/>
                </c:manualLayout>
              </c:layout>
              <c:showVal val="1"/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axId val="148338944"/>
        <c:axId val="148373504"/>
      </c:lineChart>
      <c:catAx>
        <c:axId val="148338944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373504"/>
        <c:crosses val="autoZero"/>
        <c:auto val="1"/>
        <c:lblAlgn val="ctr"/>
        <c:lblOffset val="100"/>
        <c:tickLblSkip val="1"/>
        <c:tickMarkSkip val="1"/>
      </c:catAx>
      <c:valAx>
        <c:axId val="148373504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33894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4260031887014939E-2"/>
          <c:y val="4.5646562220959461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</c:v>
                </c:pt>
                <c:pt idx="1">
                  <c:v>10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48426752"/>
        <c:axId val="148428288"/>
      </c:barChart>
      <c:catAx>
        <c:axId val="148426752"/>
        <c:scaling>
          <c:orientation val="minMax"/>
        </c:scaling>
        <c:axPos val="b"/>
        <c:numFmt formatCode="General" sourceLinked="1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428288"/>
        <c:crosses val="autoZero"/>
        <c:auto val="1"/>
        <c:lblAlgn val="ctr"/>
        <c:lblOffset val="100"/>
        <c:tickMarkSkip val="1"/>
      </c:catAx>
      <c:valAx>
        <c:axId val="148428288"/>
        <c:scaling>
          <c:orientation val="minMax"/>
        </c:scaling>
        <c:axPos val="l"/>
        <c:numFmt formatCode="General" sourceLinked="1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8426752"/>
        <c:crosses val="autoZero"/>
        <c:crossBetween val="between"/>
      </c:valAx>
      <c:dTable>
        <c:showVertBorder val="1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34</c:v>
                </c:pt>
              </c:numCache>
            </c:numRef>
          </c:val>
        </c:ser>
        <c:dLbls>
          <c:showVal val="1"/>
        </c:dLbls>
        <c:axId val="151719936"/>
        <c:axId val="151721472"/>
      </c:barChart>
      <c:catAx>
        <c:axId val="151719936"/>
        <c:scaling>
          <c:orientation val="minMax"/>
        </c:scaling>
        <c:axPos val="b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721472"/>
        <c:crosses val="autoZero"/>
        <c:auto val="1"/>
        <c:lblAlgn val="ctr"/>
        <c:lblOffset val="100"/>
        <c:tickLblSkip val="1"/>
        <c:tickMarkSkip val="1"/>
      </c:catAx>
      <c:valAx>
        <c:axId val="151721472"/>
        <c:scaling>
          <c:orientation val="minMax"/>
        </c:scaling>
        <c:axPos val="l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7199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7924536702833518"/>
          <c:y val="9.5760932000463747E-2"/>
          <c:w val="0.82075471698113511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1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292848667172745E-2"/>
                  <c:y val="-8.80088393006814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6.57958293550576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30</c:v>
                </c:pt>
                <c:pt idx="4">
                  <c:v>21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5.24041381584421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21746935866044E-3"/>
                  <c:y val="-3.60642818243516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169486043917581E-2"/>
                  <c:y val="-5.62744810616807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714232314971907E-2"/>
                  <c:y val="-9.20250612713767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axId val="149498496"/>
        <c:axId val="149524864"/>
      </c:lineChart>
      <c:catAx>
        <c:axId val="149498496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9524864"/>
        <c:crosses val="autoZero"/>
        <c:auto val="1"/>
        <c:lblAlgn val="ctr"/>
        <c:lblOffset val="100"/>
        <c:tickLblSkip val="1"/>
        <c:tickMarkSkip val="1"/>
      </c:catAx>
      <c:valAx>
        <c:axId val="149524864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949849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4493941681947341E-2"/>
          <c:y val="2.0536753610163806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155</c:v>
                </c:pt>
                <c:pt idx="1">
                  <c:v>303</c:v>
                </c:pt>
                <c:pt idx="2">
                  <c:v>70</c:v>
                </c:pt>
                <c:pt idx="3">
                  <c:v>45</c:v>
                </c:pt>
                <c:pt idx="4">
                  <c:v>51</c:v>
                </c:pt>
                <c:pt idx="5">
                  <c:v>4</c:v>
                </c:pt>
                <c:pt idx="6">
                  <c:v>46</c:v>
                </c:pt>
                <c:pt idx="7">
                  <c:v>23</c:v>
                </c:pt>
                <c:pt idx="8">
                  <c:v>22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axId val="149534976"/>
        <c:axId val="151789568"/>
      </c:barChart>
      <c:catAx>
        <c:axId val="14953497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789568"/>
        <c:crosses val="autoZero"/>
        <c:auto val="1"/>
        <c:lblAlgn val="ctr"/>
        <c:lblOffset val="100"/>
        <c:tickMarkSkip val="1"/>
      </c:catAx>
      <c:valAx>
        <c:axId val="15178956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9534976"/>
        <c:crosses val="autoZero"/>
        <c:crossBetween val="between"/>
      </c:valAx>
      <c:dTable>
        <c:showVertBorder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7924528301886897"/>
          <c:y val="7.9365079365079361E-2"/>
          <c:w val="0.79245283018867962"/>
          <c:h val="0.676190476190483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  <c:pt idx="10">
                  <c:v>943</c:v>
                </c:pt>
                <c:pt idx="11">
                  <c:v>726</c:v>
                </c:pt>
              </c:numCache>
            </c:numRef>
          </c:val>
        </c:ser>
        <c:dLbls>
          <c:showVal val="1"/>
        </c:dLbls>
        <c:axId val="151866368"/>
        <c:axId val="151880448"/>
      </c:barChart>
      <c:catAx>
        <c:axId val="151866368"/>
        <c:scaling>
          <c:orientation val="minMax"/>
        </c:scaling>
        <c:axPos val="b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880448"/>
        <c:crosses val="autoZero"/>
        <c:auto val="1"/>
        <c:lblAlgn val="ctr"/>
        <c:lblOffset val="100"/>
        <c:tickLblSkip val="1"/>
        <c:tickMarkSkip val="1"/>
      </c:catAx>
      <c:valAx>
        <c:axId val="151880448"/>
        <c:scaling>
          <c:orientation val="minMax"/>
        </c:scaling>
        <c:axPos val="l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86636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24"/>
          <c:y val="7.5301204819277434E-2"/>
          <c:w val="0.81761006289308491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278472789237386E-2"/>
                  <c:y val="-8.20773173461202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556879063308622E-2"/>
                  <c:y val="-7.90189435510808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83193534033528E-2"/>
                  <c:y val="-7.69648145608694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35342720802912E-2"/>
                  <c:y val="-6.4792748734080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795993757720788E-2"/>
                  <c:y val="-4.95476961961345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11184976140496E-2"/>
                  <c:y val="-6.86040868949088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73596241103946E-2"/>
                  <c:y val="-7.62267632165653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055924880702511E-2"/>
                  <c:y val="-3.81133816082826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794178401003609E-3"/>
                  <c:y val="-5.7170072412424E-2"/>
                </c:manualLayout>
              </c:layout>
              <c:showVal val="1"/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  <c:pt idx="10">
                  <c:v>92</c:v>
                </c:pt>
                <c:pt idx="11">
                  <c:v>95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932195397883297E-2"/>
                  <c:y val="-5.94139602414408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64164475095286E-2"/>
                  <c:y val="-5.64018026729184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33206033827472E-2"/>
                  <c:y val="-6.39782627680577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88843771939752E-2"/>
                  <c:y val="-8.0089119289782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45788533067198E-2"/>
                  <c:y val="-8.0089119289782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506786378934083E-2"/>
                  <c:y val="-5.04438108219795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35342720802912E-2"/>
                  <c:y val="-4.9547396090767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635342720802912E-2"/>
                  <c:y val="-4.9547396090767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35342720802912E-2"/>
                  <c:y val="-4.19247197691108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73596241103946E-2"/>
                  <c:y val="-5.33587342515957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214760560903256E-2"/>
                  <c:y val="-2.28680289649696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897089200501797E-2"/>
                  <c:y val="-2.2868028964969606E-2"/>
                </c:manualLayout>
              </c:layout>
              <c:showVal val="1"/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axId val="152001152"/>
        <c:axId val="151912832"/>
      </c:lineChart>
      <c:catAx>
        <c:axId val="152001152"/>
        <c:scaling>
          <c:orientation val="minMax"/>
        </c:scaling>
        <c:axPos val="b"/>
        <c:numFmt formatCode="General" sourceLinked="0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912832"/>
        <c:crosses val="autoZero"/>
        <c:auto val="1"/>
        <c:lblAlgn val="ctr"/>
        <c:lblOffset val="100"/>
        <c:tickLblSkip val="1"/>
        <c:tickMarkSkip val="1"/>
      </c:catAx>
      <c:valAx>
        <c:axId val="151912832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00115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1526843635679619E-2"/>
          <c:y val="2.3498293728426798E-2"/>
          <c:w val="0.97114317425083263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56</c:v>
                </c:pt>
                <c:pt idx="1">
                  <c:v>54</c:v>
                </c:pt>
                <c:pt idx="2">
                  <c:v>13</c:v>
                </c:pt>
                <c:pt idx="3">
                  <c:v>11</c:v>
                </c:pt>
                <c:pt idx="4">
                  <c:v>12</c:v>
                </c:pt>
                <c:pt idx="5">
                  <c:v>0</c:v>
                </c:pt>
                <c:pt idx="6">
                  <c:v>7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51923328"/>
        <c:axId val="152043904"/>
      </c:barChart>
      <c:catAx>
        <c:axId val="151923328"/>
        <c:scaling>
          <c:orientation val="minMax"/>
        </c:scaling>
        <c:axPos val="b"/>
        <c:numFmt formatCode="General" sourceLinked="1"/>
        <c:tickLblPos val="low"/>
        <c:spPr>
          <a:ln w="30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043904"/>
        <c:crosses val="autoZero"/>
        <c:auto val="1"/>
        <c:lblAlgn val="ctr"/>
        <c:lblOffset val="100"/>
        <c:tickMarkSkip val="1"/>
      </c:catAx>
      <c:valAx>
        <c:axId val="152043904"/>
        <c:scaling>
          <c:orientation val="minMax"/>
        </c:scaling>
        <c:axPos val="l"/>
        <c:numFmt formatCode="General" sourceLinked="1"/>
        <c:tickLblPos val="nextTo"/>
        <c:spPr>
          <a:ln w="30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923328"/>
        <c:crosses val="autoZero"/>
        <c:crossBetween val="between"/>
      </c:valAx>
      <c:dTable>
        <c:showVertBorder val="1"/>
        <c:spPr>
          <a:ln w="3096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6.0625770615882306E-2"/>
          <c:y val="0.15296803787377114"/>
          <c:w val="0.92641261498028848"/>
          <c:h val="0.5981735159817320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320">
                <a:noFill/>
              </a:ln>
            </c:spPr>
            <c:txPr>
              <a:bodyPr/>
              <a:lstStyle/>
              <a:p>
                <a:pPr>
                  <a:defRPr sz="9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Sheet1!$A$1:$A$26</c:f>
              <c:strCache>
                <c:ptCount val="26"/>
                <c:pt idx="0">
                  <c:v>Wrocław</c:v>
                </c:pt>
                <c:pt idx="1">
                  <c:v>Kraków (KA im.AFM)</c:v>
                </c:pt>
                <c:pt idx="2">
                  <c:v>Warszawa (AI)</c:v>
                </c:pt>
                <c:pt idx="3">
                  <c:v>Gdynia</c:v>
                </c:pt>
                <c:pt idx="4">
                  <c:v>Kraków (UJ)</c:v>
                </c:pt>
                <c:pt idx="5">
                  <c:v>Rzeszów</c:v>
                </c:pt>
                <c:pt idx="6">
                  <c:v>Toruń</c:v>
                </c:pt>
                <c:pt idx="7">
                  <c:v>Białystok (UwB)</c:v>
                </c:pt>
                <c:pt idx="8">
                  <c:v>Poznań</c:v>
                </c:pt>
                <c:pt idx="9">
                  <c:v>Gdańsk</c:v>
                </c:pt>
                <c:pt idx="10">
                  <c:v>Łódź</c:v>
                </c:pt>
                <c:pt idx="11">
                  <c:v>Opole</c:v>
                </c:pt>
                <c:pt idx="12">
                  <c:v>Warszawa (UW)</c:v>
                </c:pt>
                <c:pt idx="13">
                  <c:v>Katowice</c:v>
                </c:pt>
                <c:pt idx="14">
                  <c:v>Szczecin</c:v>
                </c:pt>
                <c:pt idx="15">
                  <c:v>Warszawa (Łazarskiego)</c:v>
                </c:pt>
                <c:pt idx="16">
                  <c:v>Lublin (UMCS)</c:v>
                </c:pt>
                <c:pt idx="17">
                  <c:v>Warszawa (ALK)</c:v>
                </c:pt>
                <c:pt idx="18">
                  <c:v>Warszawa (UKSW)</c:v>
                </c:pt>
                <c:pt idx="19">
                  <c:v>Lublin (KUL)</c:v>
                </c:pt>
                <c:pt idx="20">
                  <c:v>Olsztyn (UW-M)</c:v>
                </c:pt>
                <c:pt idx="21">
                  <c:v>SWPS</c:v>
                </c:pt>
                <c:pt idx="22">
                  <c:v>Słubice</c:v>
                </c:pt>
                <c:pt idx="23">
                  <c:v>Białystok (WSAP)</c:v>
                </c:pt>
                <c:pt idx="24">
                  <c:v>Rzeszów (WSiA w Przemyśl)</c:v>
                </c:pt>
                <c:pt idx="25">
                  <c:v>Warszawa (UKSW WPK)</c:v>
                </c:pt>
              </c:strCache>
            </c:strRef>
          </c:cat>
          <c:val>
            <c:numRef>
              <c:f>Sheet1!$B$1:$B$26</c:f>
              <c:numCache>
                <c:formatCode>General</c:formatCode>
                <c:ptCount val="26"/>
                <c:pt idx="0">
                  <c:v>75</c:v>
                </c:pt>
                <c:pt idx="1">
                  <c:v>52</c:v>
                </c:pt>
                <c:pt idx="2">
                  <c:v>23</c:v>
                </c:pt>
                <c:pt idx="3">
                  <c:v>21</c:v>
                </c:pt>
                <c:pt idx="4">
                  <c:v>18</c:v>
                </c:pt>
                <c:pt idx="5">
                  <c:v>16</c:v>
                </c:pt>
                <c:pt idx="6">
                  <c:v>14</c:v>
                </c:pt>
                <c:pt idx="7">
                  <c:v>12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5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3</c:v>
                </c:pt>
              </c:numCache>
            </c:numRef>
          </c:val>
        </c:ser>
        <c:axId val="141447168"/>
        <c:axId val="141448704"/>
      </c:barChart>
      <c:catAx>
        <c:axId val="141447168"/>
        <c:scaling>
          <c:orientation val="minMax"/>
        </c:scaling>
        <c:axPos val="b"/>
        <c:numFmt formatCode="General" sourceLinked="1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448704"/>
        <c:crosses val="autoZero"/>
        <c:auto val="1"/>
        <c:lblAlgn val="ctr"/>
        <c:lblOffset val="100"/>
        <c:tickLblSkip val="1"/>
        <c:tickMarkSkip val="1"/>
      </c:catAx>
      <c:valAx>
        <c:axId val="141448704"/>
        <c:scaling>
          <c:orientation val="minMax"/>
        </c:scaling>
        <c:delete val="1"/>
        <c:axPos val="l"/>
        <c:numFmt formatCode="General" sourceLinked="1"/>
        <c:tickLblPos val="none"/>
        <c:crossAx val="14144716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908"/>
          <c:y val="7.9365079365079361E-2"/>
          <c:w val="0.79245283018867962"/>
          <c:h val="0.676190476190484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  <c:pt idx="4">
                  <c:v>153</c:v>
                </c:pt>
                <c:pt idx="5">
                  <c:v>156</c:v>
                </c:pt>
              </c:numCache>
            </c:numRef>
          </c:val>
        </c:ser>
        <c:dLbls>
          <c:showVal val="1"/>
        </c:dLbls>
        <c:axId val="152190976"/>
        <c:axId val="152192512"/>
      </c:barChart>
      <c:catAx>
        <c:axId val="152190976"/>
        <c:scaling>
          <c:orientation val="minMax"/>
        </c:scaling>
        <c:axPos val="b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192512"/>
        <c:crosses val="autoZero"/>
        <c:auto val="1"/>
        <c:lblAlgn val="ctr"/>
        <c:lblOffset val="100"/>
        <c:tickLblSkip val="1"/>
        <c:tickMarkSkip val="1"/>
      </c:catAx>
      <c:valAx>
        <c:axId val="152192512"/>
        <c:scaling>
          <c:orientation val="minMax"/>
        </c:scaling>
        <c:axPos val="l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19097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2042743935425865"/>
          <c:y val="8.2923914586411282E-2"/>
          <c:w val="0.81761006289308513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44546942663594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520758036709868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83193534033542E-2"/>
                  <c:y val="-7.69648145608694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  <c:pt idx="4">
                  <c:v>50</c:v>
                </c:pt>
                <c:pt idx="5">
                  <c:v>52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38E-2"/>
                  <c:y val="-7.84706403977658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078856092561059E-2"/>
                  <c:y val="-7.54585922049945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27261681897391E-2"/>
                  <c:y val="-7.92237544490294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885996637475513E-2"/>
                  <c:y val="-6.484376664646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9.15230912310025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403888746040014E-2"/>
                  <c:y val="-8.47458807941972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axId val="152259200"/>
        <c:axId val="152277376"/>
      </c:lineChart>
      <c:catAx>
        <c:axId val="152259200"/>
        <c:scaling>
          <c:orientation val="minMax"/>
        </c:scaling>
        <c:axPos val="b"/>
        <c:numFmt formatCode="General" sourceLinked="0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277376"/>
        <c:crosses val="autoZero"/>
        <c:auto val="1"/>
        <c:lblAlgn val="ctr"/>
        <c:lblOffset val="100"/>
        <c:tickLblSkip val="1"/>
        <c:tickMarkSkip val="1"/>
      </c:catAx>
      <c:valAx>
        <c:axId val="152277376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25920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1065482796892344E-2"/>
          <c:y val="2.6607538802660816E-2"/>
          <c:w val="0.95560488346282191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124</c:v>
                </c:pt>
                <c:pt idx="1">
                  <c:v>96</c:v>
                </c:pt>
                <c:pt idx="2">
                  <c:v>38</c:v>
                </c:pt>
                <c:pt idx="3">
                  <c:v>20</c:v>
                </c:pt>
                <c:pt idx="4">
                  <c:v>111</c:v>
                </c:pt>
                <c:pt idx="5">
                  <c:v>2</c:v>
                </c:pt>
                <c:pt idx="6">
                  <c:v>15</c:v>
                </c:pt>
                <c:pt idx="7">
                  <c:v>16</c:v>
                </c:pt>
                <c:pt idx="8">
                  <c:v>4</c:v>
                </c:pt>
                <c:pt idx="9">
                  <c:v>0</c:v>
                </c:pt>
                <c:pt idx="10">
                  <c:v>61</c:v>
                </c:pt>
                <c:pt idx="11">
                  <c:v>3</c:v>
                </c:pt>
                <c:pt idx="12">
                  <c:v>31</c:v>
                </c:pt>
                <c:pt idx="13">
                  <c:v>4</c:v>
                </c:pt>
                <c:pt idx="14">
                  <c:v>5</c:v>
                </c:pt>
              </c:numCache>
            </c:numRef>
          </c:val>
        </c:ser>
        <c:axId val="152283392"/>
        <c:axId val="152117248"/>
      </c:barChart>
      <c:catAx>
        <c:axId val="152283392"/>
        <c:scaling>
          <c:orientation val="minMax"/>
        </c:scaling>
        <c:axPos val="b"/>
        <c:numFmt formatCode="General" sourceLinked="1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117248"/>
        <c:crosses val="autoZero"/>
        <c:auto val="1"/>
        <c:lblAlgn val="ctr"/>
        <c:lblOffset val="100"/>
        <c:tickMarkSkip val="1"/>
      </c:catAx>
      <c:valAx>
        <c:axId val="152117248"/>
        <c:scaling>
          <c:orientation val="minMax"/>
        </c:scaling>
        <c:axPos val="l"/>
        <c:numFmt formatCode="General" sourceLinked="1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283392"/>
        <c:crosses val="autoZero"/>
        <c:crossBetween val="between"/>
      </c:valAx>
      <c:dTable>
        <c:showVertBorder val="1"/>
        <c:spPr>
          <a:ln w="308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1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7924533513735455"/>
          <c:y val="9.207956380206446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3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070969238501523E-2"/>
                  <c:y val="-5.11929673438593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23607871439E-2"/>
                  <c:y val="-5.96707683724019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1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28632550227461E-2"/>
                  <c:y val="-9.18021241097024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30493446911605E-2"/>
                  <c:y val="-9.53716773823952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53191489361722E-2"/>
                  <c:y val="-7.96585940780839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33224222585955E-2"/>
                  <c:y val="-8.72451268474252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79869067103151E-2"/>
                  <c:y val="-5.68989957700599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931926233085389E-2"/>
                  <c:y val="-5.68989957700599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1863852466170723E-3"/>
                  <c:y val="-3.03461310773653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1242568310780465E-3"/>
                  <c:y val="-5.3105729385389287E-2"/>
                </c:manualLayout>
              </c:layout>
              <c:showVal val="1"/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  <c:pt idx="10">
                  <c:v>55</c:v>
                </c:pt>
                <c:pt idx="11">
                  <c:v>44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3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813485057412079E-2"/>
                  <c:y val="-6.16800048267074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678776241349562E-2"/>
                  <c:y val="-7.56260830970258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559390182610185E-2"/>
                  <c:y val="-8.6224529112274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782E-2"/>
                  <c:y val="-7.5626051555880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801036122530542E-2"/>
                  <c:y val="-8.82316747898322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791293477840664E-2"/>
                  <c:y val="-8.4662420199531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53191489361722E-2"/>
                  <c:y val="-4.55191966160479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33224222585955E-2"/>
                  <c:y val="-6.44855285394012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79869067103151E-2"/>
                  <c:y val="-4.551919661604796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701944957880069E-2"/>
                  <c:y val="-4.9312463000718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621525267863912E-2"/>
                  <c:y val="-4.9312463000718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310642077695115E-2"/>
                  <c:y val="-4.931246300071869E-2"/>
                </c:manualLayout>
              </c:layout>
              <c:showVal val="1"/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  <c:pt idx="10">
                  <c:v>13</c:v>
                </c:pt>
                <c:pt idx="11">
                  <c:v>18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152347008"/>
        <c:axId val="152348544"/>
      </c:lineChart>
      <c:catAx>
        <c:axId val="152347008"/>
        <c:scaling>
          <c:orientation val="minMax"/>
        </c:scaling>
        <c:axPos val="b"/>
        <c:numFmt formatCode="General" sourceLinked="0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348544"/>
        <c:crosses val="autoZero"/>
        <c:auto val="1"/>
        <c:lblAlgn val="ctr"/>
        <c:lblOffset val="100"/>
        <c:tickLblSkip val="1"/>
        <c:tickMarkSkip val="1"/>
      </c:catAx>
      <c:valAx>
        <c:axId val="152348544"/>
        <c:scaling>
          <c:orientation val="minMax"/>
        </c:scaling>
        <c:axPos val="l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347008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hart>
    <c:autoTitleDeleted val="1"/>
    <c:plotArea>
      <c:layout>
        <c:manualLayout>
          <c:layoutTarget val="inner"/>
          <c:xMode val="edge"/>
          <c:yMode val="edge"/>
          <c:x val="9.7372350784553363E-2"/>
          <c:y val="2.2046161537606992E-2"/>
          <c:w val="0.87150365645647576"/>
          <c:h val="0.72514367616561393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Lbls>
            <c:dLbl>
              <c:idx val="6"/>
              <c:layout>
                <c:manualLayout>
                  <c:x val="2.0236087689713345E-2"/>
                  <c:y val="8.6763458659921733E-18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20014/2015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  <c:pt idx="10">
                  <c:v>859</c:v>
                </c:pt>
                <c:pt idx="11">
                  <c:v>531</c:v>
                </c:pt>
              </c:numCache>
            </c:numRef>
          </c:val>
        </c:ser>
        <c:dLbls>
          <c:showVal val="1"/>
        </c:dLbls>
        <c:overlap val="-25"/>
        <c:axId val="152431616"/>
        <c:axId val="152503040"/>
      </c:barChart>
      <c:catAx>
        <c:axId val="1524316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pl-PL"/>
          </a:p>
        </c:txPr>
        <c:crossAx val="152503040"/>
        <c:crosses val="autoZero"/>
        <c:auto val="1"/>
        <c:lblAlgn val="ctr"/>
        <c:lblOffset val="100"/>
      </c:catAx>
      <c:valAx>
        <c:axId val="152503040"/>
        <c:scaling>
          <c:orientation val="minMax"/>
        </c:scaling>
        <c:delete val="1"/>
        <c:axPos val="l"/>
        <c:numFmt formatCode="General" sourceLinked="1"/>
        <c:tickLblPos val="none"/>
        <c:crossAx val="15243161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879E-2"/>
          <c:y val="2.6607538802660907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87</c:v>
                </c:pt>
                <c:pt idx="1">
                  <c:v>45</c:v>
                </c:pt>
                <c:pt idx="2">
                  <c:v>40</c:v>
                </c:pt>
                <c:pt idx="3">
                  <c:v>7</c:v>
                </c:pt>
                <c:pt idx="4">
                  <c:v>7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18</c:v>
                </c:pt>
              </c:numCache>
            </c:numRef>
          </c:val>
        </c:ser>
        <c:axId val="152513152"/>
        <c:axId val="152543616"/>
      </c:barChart>
      <c:catAx>
        <c:axId val="152513152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543616"/>
        <c:crosses val="autoZero"/>
        <c:auto val="1"/>
        <c:lblAlgn val="ctr"/>
        <c:lblOffset val="100"/>
        <c:tickMarkSkip val="1"/>
      </c:catAx>
      <c:valAx>
        <c:axId val="152543616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513152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  <c:pt idx="10">
                  <c:v>129</c:v>
                </c:pt>
                <c:pt idx="11">
                  <c:v>221</c:v>
                </c:pt>
              </c:numCache>
            </c:numRef>
          </c:val>
        </c:ser>
        <c:dLbls>
          <c:showVal val="1"/>
        </c:dLbls>
        <c:axId val="152681856"/>
        <c:axId val="152716416"/>
      </c:barChart>
      <c:catAx>
        <c:axId val="152681856"/>
        <c:scaling>
          <c:orientation val="minMax"/>
        </c:scaling>
        <c:axPos val="b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716416"/>
        <c:crosses val="autoZero"/>
        <c:auto val="1"/>
        <c:lblAlgn val="ctr"/>
        <c:lblOffset val="100"/>
        <c:tickLblSkip val="1"/>
        <c:tickMarkSkip val="1"/>
      </c:catAx>
      <c:valAx>
        <c:axId val="152716416"/>
        <c:scaling>
          <c:orientation val="minMax"/>
        </c:scaling>
        <c:axPos val="l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68185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62"/>
          <c:y val="7.5301204819277434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8005996685672502E-2"/>
                  <c:y val="-8.53974861750850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309214778485305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290251757810729E-2"/>
                  <c:y val="-6.79298752188827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565692029697875E-2"/>
                  <c:y val="-7.62784345040952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143213586870016E-2"/>
                  <c:y val="-7.42128790669811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754604012770484E-2"/>
                  <c:y val="-7.62784345040952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87319420648073E-2"/>
                  <c:y val="-7.12518444129016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451918845790201E-2"/>
                  <c:y val="-8.70855876157685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5736173917928351E-2"/>
                  <c:y val="-0.1187530740215027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599153629375799E-2"/>
                  <c:y val="-5.14596654093178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4314898557237732E-2"/>
                  <c:y val="-8.31274635029102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945191884579018E-2"/>
                  <c:y val="0"/>
                </c:manualLayout>
              </c:layout>
              <c:showVal val="1"/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  <c:pt idx="10">
                  <c:v>124</c:v>
                </c:pt>
                <c:pt idx="11">
                  <c:v>206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8285046203971607E-2"/>
                  <c:y val="-7.47274757210743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139211115168211E-2"/>
                  <c:y val="-7.56737600589464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566602533494381E-2"/>
                  <c:y val="-7.47274757210743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713123425928581E-2"/>
                  <c:y val="-5.786173401929603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420149519235295E-2"/>
                  <c:y val="-5.786173401929603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705022516829149E-2"/>
                  <c:y val="-6.08735737942822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78724639309437E-2"/>
                  <c:y val="-5.54181012100346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578724639309437E-2"/>
                  <c:y val="-3.95843580071675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578724639309437E-2"/>
                  <c:y val="-3.95843580071675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441704350756961E-2"/>
                  <c:y val="-5.54181012100346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578724639309437E-2"/>
                  <c:y val="-5.1459665409317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010214495033199E-2"/>
                  <c:y val="-4.3542793807884332E-2"/>
                </c:manualLayout>
              </c:layout>
              <c:showVal val="1"/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152759680"/>
        <c:axId val="152757760"/>
      </c:lineChart>
      <c:catAx>
        <c:axId val="152759680"/>
        <c:scaling>
          <c:orientation val="minMax"/>
        </c:scaling>
        <c:axPos val="b"/>
        <c:numFmt formatCode="General" sourceLinked="0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757760"/>
        <c:crosses val="autoZero"/>
        <c:auto val="1"/>
        <c:lblAlgn val="ctr"/>
        <c:lblOffset val="100"/>
        <c:tickLblSkip val="1"/>
        <c:tickMarkSkip val="1"/>
      </c:catAx>
      <c:valAx>
        <c:axId val="152757760"/>
        <c:scaling>
          <c:orientation val="minMax"/>
        </c:scaling>
        <c:axPos val="l"/>
        <c:numFmt formatCode="General" sourceLinked="1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75968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75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</c:v>
                </c:pt>
                <c:pt idx="1">
                  <c:v>80</c:v>
                </c:pt>
                <c:pt idx="2">
                  <c:v>44</c:v>
                </c:pt>
                <c:pt idx="3">
                  <c:v>18</c:v>
                </c:pt>
                <c:pt idx="4">
                  <c:v>22</c:v>
                </c:pt>
                <c:pt idx="5">
                  <c:v>0</c:v>
                </c:pt>
                <c:pt idx="6">
                  <c:v>14</c:v>
                </c:pt>
                <c:pt idx="7">
                  <c:v>13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axId val="152615936"/>
        <c:axId val="152781568"/>
      </c:barChart>
      <c:catAx>
        <c:axId val="152615936"/>
        <c:scaling>
          <c:orientation val="minMax"/>
        </c:scaling>
        <c:axPos val="b"/>
        <c:numFmt formatCode="General" sourceLinked="1"/>
        <c:tickLblPos val="low"/>
        <c:spPr>
          <a:ln w="316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1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781568"/>
        <c:crosses val="autoZero"/>
        <c:auto val="1"/>
        <c:lblAlgn val="ctr"/>
        <c:lblOffset val="100"/>
        <c:tickMarkSkip val="1"/>
      </c:catAx>
      <c:valAx>
        <c:axId val="152781568"/>
        <c:scaling>
          <c:orientation val="minMax"/>
        </c:scaling>
        <c:axPos val="l"/>
        <c:numFmt formatCode="General" sourceLinked="1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615936"/>
        <c:crosses val="autoZero"/>
        <c:crossBetween val="between"/>
      </c:valAx>
      <c:dTable>
        <c:showVertBorder val="1"/>
        <c:spPr>
          <a:ln w="31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6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2">
                <a:noFill/>
              </a:ln>
            </c:spPr>
            <c:txPr>
              <a:bodyPr/>
              <a:lstStyle/>
              <a:p>
                <a:pPr>
                  <a:defRPr sz="8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  <c:pt idx="10">
                  <c:v>194</c:v>
                </c:pt>
                <c:pt idx="11">
                  <c:v>229</c:v>
                </c:pt>
              </c:numCache>
            </c:numRef>
          </c:val>
        </c:ser>
        <c:dLbls>
          <c:showVal val="1"/>
        </c:dLbls>
        <c:axId val="152857984"/>
        <c:axId val="152880256"/>
      </c:barChart>
      <c:catAx>
        <c:axId val="152857984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880256"/>
        <c:crosses val="autoZero"/>
        <c:auto val="1"/>
        <c:lblAlgn val="ctr"/>
        <c:lblOffset val="100"/>
        <c:tickLblSkip val="1"/>
        <c:tickMarkSkip val="1"/>
      </c:catAx>
      <c:valAx>
        <c:axId val="152880256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85798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1.9717559888977668E-2"/>
          <c:y val="6.2421642435761392E-2"/>
          <c:w val="0.94938271604938274"/>
          <c:h val="0.6146435452793870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rgbClr val="99CCFF"/>
            </a:solidFill>
            <a:ln w="3172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5"/>
              <c:layout>
                <c:manualLayout>
                  <c:x val="-9.0993103749692147E-3"/>
                  <c:y val="7.523510971786833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Lokalowe i spółdzielcze</c:v>
                </c:pt>
                <c:pt idx="6">
                  <c:v>Administracyjne</c:v>
                </c:pt>
                <c:pt idx="7">
                  <c:v>Uchodźcy i cudzoziemcy</c:v>
                </c:pt>
                <c:pt idx="8">
                  <c:v>Finansowe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NGO</c:v>
                </c:pt>
                <c:pt idx="13">
                  <c:v>Przemoc wobec kobiet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3428</c:v>
                </c:pt>
                <c:pt idx="1">
                  <c:v>2238</c:v>
                </c:pt>
                <c:pt idx="2">
                  <c:v>1301</c:v>
                </c:pt>
                <c:pt idx="3">
                  <c:v>993</c:v>
                </c:pt>
                <c:pt idx="4">
                  <c:v>1129</c:v>
                </c:pt>
                <c:pt idx="5">
                  <c:v>80</c:v>
                </c:pt>
                <c:pt idx="6">
                  <c:v>516</c:v>
                </c:pt>
                <c:pt idx="7">
                  <c:v>589</c:v>
                </c:pt>
                <c:pt idx="8">
                  <c:v>172</c:v>
                </c:pt>
                <c:pt idx="9">
                  <c:v>6</c:v>
                </c:pt>
                <c:pt idx="10">
                  <c:v>85</c:v>
                </c:pt>
                <c:pt idx="11">
                  <c:v>3</c:v>
                </c:pt>
                <c:pt idx="12">
                  <c:v>76</c:v>
                </c:pt>
                <c:pt idx="13">
                  <c:v>37</c:v>
                </c:pt>
                <c:pt idx="14">
                  <c:v>528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1"/>
            </a:solidFill>
            <a:ln w="1272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0331034583230697E-3"/>
                  <c:y val="-2.507836990595611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82069020776881E-2"/>
                  <c:y val="-1.003134796238244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48965562453813E-2"/>
                  <c:y val="-1.003134796238244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678437053297785E-4"/>
                  <c:y val="-3.318690819607137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973505602464507E-2"/>
                  <c:y val="-4.007681484955447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4401252838908E-3"/>
                  <c:y val="-7.848739910645972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3512693882330723E-4"/>
                  <c:y val="-2.88651271338578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615862104130796E-2"/>
                  <c:y val="-1.253918495297805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615733736762529E-2"/>
                  <c:y val="-3.00940438871474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514372163388824E-3"/>
                  <c:y val="-2.507836990595617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5.2201621134091826E-3"/>
                  <c:y val="-2.939698368424949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1101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Lokalowe i spółdzielcze</c:v>
                </c:pt>
                <c:pt idx="6">
                  <c:v>Administracyjne</c:v>
                </c:pt>
                <c:pt idx="7">
                  <c:v>Uchodźcy i cudzoziemcy</c:v>
                </c:pt>
                <c:pt idx="8">
                  <c:v>Finansowe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NGO</c:v>
                </c:pt>
                <c:pt idx="13">
                  <c:v>Przemoc wobec kobiet</c:v>
                </c:pt>
                <c:pt idx="14">
                  <c:v>inne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3383</c:v>
                </c:pt>
                <c:pt idx="1">
                  <c:v>1995</c:v>
                </c:pt>
                <c:pt idx="2">
                  <c:v>1314</c:v>
                </c:pt>
                <c:pt idx="3">
                  <c:v>975</c:v>
                </c:pt>
                <c:pt idx="4">
                  <c:v>969</c:v>
                </c:pt>
                <c:pt idx="5">
                  <c:v>567</c:v>
                </c:pt>
                <c:pt idx="6">
                  <c:v>555</c:v>
                </c:pt>
                <c:pt idx="7">
                  <c:v>216</c:v>
                </c:pt>
                <c:pt idx="8">
                  <c:v>160</c:v>
                </c:pt>
                <c:pt idx="9">
                  <c:v>65</c:v>
                </c:pt>
                <c:pt idx="10">
                  <c:v>77</c:v>
                </c:pt>
                <c:pt idx="11">
                  <c:v>10</c:v>
                </c:pt>
                <c:pt idx="12">
                  <c:v>6</c:v>
                </c:pt>
                <c:pt idx="13">
                  <c:v>12</c:v>
                </c:pt>
                <c:pt idx="14">
                  <c:v>389</c:v>
                </c:pt>
              </c:numCache>
            </c:numRef>
          </c:val>
        </c:ser>
        <c:overlap val="-20"/>
        <c:axId val="141460608"/>
        <c:axId val="141462528"/>
      </c:barChart>
      <c:catAx>
        <c:axId val="141460608"/>
        <c:scaling>
          <c:orientation val="minMax"/>
        </c:scaling>
        <c:axPos val="b"/>
        <c:numFmt formatCode="General" sourceLinked="1"/>
        <c:tickLblPos val="low"/>
        <c:spPr>
          <a:ln w="317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462528"/>
        <c:crosses val="autoZero"/>
        <c:auto val="1"/>
        <c:lblAlgn val="ctr"/>
        <c:lblOffset val="100"/>
        <c:tickLblSkip val="1"/>
        <c:tickMarkSkip val="1"/>
      </c:catAx>
      <c:valAx>
        <c:axId val="141462528"/>
        <c:scaling>
          <c:orientation val="minMax"/>
        </c:scaling>
        <c:delete val="1"/>
        <c:axPos val="l"/>
        <c:numFmt formatCode="General" sourceLinked="1"/>
        <c:tickLblPos val="none"/>
        <c:crossAx val="141460608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094339622641662"/>
          <c:y val="7.5301204819277434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5692339959689412E-2"/>
                  <c:y val="-7.45552526736358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050617765289506E-2"/>
                  <c:y val="-7.51572932777033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751665972044848E-2"/>
                  <c:y val="-7.438399570120111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079475941436701E-2"/>
                  <c:y val="-8.2559256537185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64189779648027E-2"/>
                  <c:y val="-6.81016152288194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06919329757151E-2"/>
                  <c:y val="-7.928871583978996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242768090417358E-2"/>
                  <c:y val="-7.52102802136184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491257507085086E-2"/>
                  <c:y val="-5.02498087972886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953857644182074E-2"/>
                  <c:y val="-9.29408841349995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3826950819001317E-2"/>
                  <c:y val="-6.85030855720013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235428325881666E-2"/>
                  <c:y val="-3.97633327422439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738666475685749E-2"/>
                  <c:y val="-3.2533635880017793E-2"/>
                </c:manualLayout>
              </c:layout>
              <c:showVal val="1"/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  <c:pt idx="10">
                  <c:v>37</c:v>
                </c:pt>
                <c:pt idx="11">
                  <c:v>33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9712762667885614E-2"/>
                  <c:y val="-7.99772343188280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522339934481533E-2"/>
                  <c:y val="-7.69647711681250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507053772692852E-2"/>
                  <c:y val="-6.53478530005255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997346880324092E-2"/>
                  <c:y val="-9.14226876451741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424924138870884E-2"/>
                  <c:y val="-9.14226876451741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98958515391481E-2"/>
                  <c:y val="-9.5381159965066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89995204868628E-2"/>
                  <c:y val="-9.50024592172021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457088055641448E-2"/>
                  <c:y val="-9.5002459217202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457088055641448E-2"/>
                  <c:y val="-9.5002459217202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45708805564133E-2"/>
                  <c:y val="-9.5002459217202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87047400783621E-2"/>
                  <c:y val="-8.31415139156009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483809250979649E-2"/>
                  <c:y val="-8.3141513915600998E-2"/>
                </c:manualLayout>
              </c:layout>
              <c:showVal val="1"/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152935424"/>
        <c:axId val="152945408"/>
      </c:lineChart>
      <c:catAx>
        <c:axId val="152935424"/>
        <c:scaling>
          <c:orientation val="minMax"/>
        </c:scaling>
        <c:axPos val="b"/>
        <c:numFmt formatCode="General" sourceLinked="0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945408"/>
        <c:crosses val="autoZero"/>
        <c:auto val="1"/>
        <c:lblAlgn val="ctr"/>
        <c:lblOffset val="100"/>
        <c:tickLblSkip val="1"/>
        <c:tickMarkSkip val="1"/>
      </c:catAx>
      <c:valAx>
        <c:axId val="152945408"/>
        <c:scaling>
          <c:orientation val="minMax"/>
        </c:scaling>
        <c:axPos val="l"/>
        <c:numFmt formatCode="General" sourceLinked="1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93542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21</c:v>
                </c:pt>
                <c:pt idx="1">
                  <c:v>118</c:v>
                </c:pt>
                <c:pt idx="2">
                  <c:v>69</c:v>
                </c:pt>
                <c:pt idx="3">
                  <c:v>45</c:v>
                </c:pt>
                <c:pt idx="4">
                  <c:v>33</c:v>
                </c:pt>
                <c:pt idx="5">
                  <c:v>1</c:v>
                </c:pt>
                <c:pt idx="6">
                  <c:v>26</c:v>
                </c:pt>
                <c:pt idx="7">
                  <c:v>37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</c:ser>
        <c:axId val="152980864"/>
        <c:axId val="153052288"/>
      </c:barChart>
      <c:catAx>
        <c:axId val="152980864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052288"/>
        <c:crosses val="autoZero"/>
        <c:auto val="1"/>
        <c:lblAlgn val="ctr"/>
        <c:lblOffset val="100"/>
        <c:tickMarkSkip val="1"/>
      </c:catAx>
      <c:valAx>
        <c:axId val="153052288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980864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2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  <c:pt idx="10">
                  <c:v>400</c:v>
                </c:pt>
                <c:pt idx="11">
                  <c:v>366</c:v>
                </c:pt>
              </c:numCache>
            </c:numRef>
          </c:val>
        </c:ser>
        <c:dLbls>
          <c:showVal val="1"/>
        </c:dLbls>
        <c:overlap val="-25"/>
        <c:axId val="153128960"/>
        <c:axId val="153130496"/>
      </c:barChart>
      <c:catAx>
        <c:axId val="1531289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130496"/>
        <c:crosses val="autoZero"/>
        <c:auto val="1"/>
        <c:lblAlgn val="ctr"/>
        <c:lblOffset val="100"/>
        <c:tickLblSkip val="1"/>
        <c:tickMarkSkip val="1"/>
      </c:catAx>
      <c:valAx>
        <c:axId val="153130496"/>
        <c:scaling>
          <c:orientation val="minMax"/>
        </c:scaling>
        <c:delete val="1"/>
        <c:axPos val="l"/>
        <c:numFmt formatCode="General" sourceLinked="1"/>
        <c:tickLblPos val="none"/>
        <c:crossAx val="15312896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32"/>
          <c:y val="7.5301204819277434E-2"/>
          <c:w val="0.8176100628930852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24467183273301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39525863063400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75068271181932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335030463131103E-2"/>
                  <c:y val="-5.056526815228915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949958189617865E-2"/>
                  <c:y val="-8.04138402243214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820305345839283E-2"/>
                  <c:y val="-8.86662036476916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359271216788327E-2"/>
                  <c:y val="-7.74068580647737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781202100056158E-2"/>
                  <c:y val="-8.9017886774489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78069116732141E-2"/>
                  <c:y val="-8.12772009680124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058876678101526E-2"/>
                  <c:y val="-5.3580797178489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94359810361206E-2"/>
                  <c:y val="-5.50356964564709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4028326045354962E-2"/>
                </c:manualLayout>
              </c:layout>
              <c:showVal val="1"/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  <c:pt idx="10">
                  <c:v>82</c:v>
                </c:pt>
                <c:pt idx="11">
                  <c:v>80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090173199918804E-2"/>
                  <c:y val="-7.5805389406780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500747564250056E-2"/>
                  <c:y val="-7.66635693765059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55486966132823E-2"/>
                  <c:y val="-8.65128301867242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191129502164904E-2"/>
                  <c:y val="-7.82601620119444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778130524329429E-2"/>
                  <c:y val="-8.866650839910135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579975024388E-2"/>
                  <c:y val="-8.69044357481936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71803150084182E-2"/>
                  <c:y val="-8.12772009680124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359271216788327E-2"/>
                  <c:y val="-9.67585725809672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562404200112303E-2"/>
                  <c:y val="-8.90178867744897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975605885060377E-2"/>
                  <c:y val="-9.26868488199022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794986498098838E-2"/>
                  <c:y val="-9.53947064316024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8.0718597749817447E-2"/>
                </c:manualLayout>
              </c:layout>
              <c:showVal val="1"/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153255296"/>
        <c:axId val="153273472"/>
      </c:lineChart>
      <c:catAx>
        <c:axId val="153255296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273472"/>
        <c:crosses val="autoZero"/>
        <c:auto val="1"/>
        <c:lblAlgn val="ctr"/>
        <c:lblOffset val="100"/>
        <c:tickLblSkip val="1"/>
        <c:tickMarkSkip val="1"/>
      </c:catAx>
      <c:valAx>
        <c:axId val="153273472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25529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879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21</c:v>
                </c:pt>
                <c:pt idx="1">
                  <c:v>80</c:v>
                </c:pt>
                <c:pt idx="2">
                  <c:v>20</c:v>
                </c:pt>
                <c:pt idx="3">
                  <c:v>33</c:v>
                </c:pt>
                <c:pt idx="4">
                  <c:v>24</c:v>
                </c:pt>
                <c:pt idx="5">
                  <c:v>6</c:v>
                </c:pt>
                <c:pt idx="6">
                  <c:v>25</c:v>
                </c:pt>
                <c:pt idx="7">
                  <c:v>16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axId val="153296896"/>
        <c:axId val="153298432"/>
      </c:barChart>
      <c:catAx>
        <c:axId val="153296896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298432"/>
        <c:crosses val="autoZero"/>
        <c:auto val="1"/>
        <c:lblAlgn val="ctr"/>
        <c:lblOffset val="100"/>
        <c:tickMarkSkip val="1"/>
      </c:catAx>
      <c:valAx>
        <c:axId val="153298432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296896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3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  <c:pt idx="9">
                  <c:v>407</c:v>
                </c:pt>
                <c:pt idx="10">
                  <c:v>233</c:v>
                </c:pt>
              </c:numCache>
            </c:numRef>
          </c:val>
        </c:ser>
        <c:dLbls>
          <c:showVal val="1"/>
        </c:dLbls>
        <c:axId val="153329024"/>
        <c:axId val="153330816"/>
      </c:barChart>
      <c:catAx>
        <c:axId val="153329024"/>
        <c:scaling>
          <c:orientation val="minMax"/>
        </c:scaling>
        <c:axPos val="b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330816"/>
        <c:crosses val="autoZero"/>
        <c:auto val="1"/>
        <c:lblAlgn val="ctr"/>
        <c:lblOffset val="100"/>
        <c:tickLblSkip val="1"/>
        <c:tickMarkSkip val="1"/>
      </c:catAx>
      <c:valAx>
        <c:axId val="153330816"/>
        <c:scaling>
          <c:orientation val="minMax"/>
        </c:scaling>
        <c:axPos val="l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329024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3532484312734674"/>
          <c:y val="9.0452755905511759E-2"/>
          <c:w val="0.8396226415094367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6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4507541856100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801804897727466E-2"/>
                  <c:y val="-7.87446313528991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45657338373528E-2"/>
                  <c:y val="-8.24412431400620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44563642068456E-2"/>
                  <c:y val="-0.1099603316630875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3968982055611E-2"/>
                  <c:y val="-8.70051896921975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35863377609097E-2"/>
                  <c:y val="-8.71212121212121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6925996204933584E-2"/>
                  <c:y val="-7.95454545454545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491461100569334E-2"/>
                  <c:y val="-2.6515151515151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721062618595827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97562956945565E-2"/>
                  <c:y val="-2.6515151515151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6515151515151516E-2"/>
                </c:manualLayout>
              </c:layout>
              <c:showVal val="1"/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23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50</c:v>
                </c:pt>
                <c:pt idx="5">
                  <c:v>40</c:v>
                </c:pt>
                <c:pt idx="6">
                  <c:v>35</c:v>
                </c:pt>
                <c:pt idx="7">
                  <c:v>80</c:v>
                </c:pt>
                <c:pt idx="8">
                  <c:v>90</c:v>
                </c:pt>
                <c:pt idx="9">
                  <c:v>85</c:v>
                </c:pt>
                <c:pt idx="10">
                  <c:v>80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6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6763435879812942E-2"/>
                  <c:y val="-4.96740038177046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418114718582404E-2"/>
                  <c:y val="-4.666219279408255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146139939338686E-2"/>
                  <c:y val="-4.96740038177046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00818778108169E-2"/>
                  <c:y val="-6.15396086852779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697978454780512E-2"/>
                  <c:y val="-7.94747673586257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35863377609097E-2"/>
                  <c:y val="-6.8181818181818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605761911767525E-3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750590071448217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90506406033144E-2"/>
                  <c:y val="-2.6515151515151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99268887083672E-2"/>
                  <c:y val="-3.03030303030303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24207961007323E-2"/>
                  <c:y val="-4.5454545454545463E-2"/>
                </c:manualLayout>
              </c:layout>
              <c:showVal val="1"/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5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36">
                <a:noFill/>
              </a:ln>
            </c:spPr>
          </c:downBars>
        </c:upDownBars>
        <c:marker val="1"/>
        <c:axId val="153357312"/>
        <c:axId val="153412352"/>
      </c:lineChart>
      <c:catAx>
        <c:axId val="153357312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412352"/>
        <c:crosses val="autoZero"/>
        <c:auto val="1"/>
        <c:lblAlgn val="ctr"/>
        <c:lblOffset val="100"/>
        <c:tickLblSkip val="1"/>
        <c:tickMarkSkip val="1"/>
      </c:catAx>
      <c:valAx>
        <c:axId val="153412352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357312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1096152413125017E-2"/>
          <c:y val="2.3496034913764608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51</c:v>
                </c:pt>
                <c:pt idx="1">
                  <c:v>87</c:v>
                </c:pt>
                <c:pt idx="2">
                  <c:v>96</c:v>
                </c:pt>
                <c:pt idx="3">
                  <c:v>31</c:v>
                </c:pt>
                <c:pt idx="4">
                  <c:v>29</c:v>
                </c:pt>
                <c:pt idx="5">
                  <c:v>2</c:v>
                </c:pt>
                <c:pt idx="6">
                  <c:v>19</c:v>
                </c:pt>
                <c:pt idx="7">
                  <c:v>28</c:v>
                </c:pt>
                <c:pt idx="8">
                  <c:v>14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axId val="153514368"/>
        <c:axId val="153515904"/>
      </c:barChart>
      <c:catAx>
        <c:axId val="153514368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515904"/>
        <c:crosses val="autoZero"/>
        <c:auto val="1"/>
        <c:lblAlgn val="ctr"/>
        <c:lblOffset val="100"/>
        <c:tickMarkSkip val="1"/>
      </c:catAx>
      <c:valAx>
        <c:axId val="153515904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514368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  <c:pt idx="10">
                  <c:v>407</c:v>
                </c:pt>
                <c:pt idx="11">
                  <c:v>364</c:v>
                </c:pt>
              </c:numCache>
            </c:numRef>
          </c:val>
        </c:ser>
        <c:dLbls>
          <c:showVal val="1"/>
        </c:dLbls>
        <c:axId val="153727744"/>
        <c:axId val="153729280"/>
      </c:barChart>
      <c:catAx>
        <c:axId val="153727744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729280"/>
        <c:crosses val="autoZero"/>
        <c:auto val="1"/>
        <c:lblAlgn val="ctr"/>
        <c:lblOffset val="100"/>
        <c:tickLblSkip val="1"/>
        <c:tickMarkSkip val="1"/>
      </c:catAx>
      <c:valAx>
        <c:axId val="153729280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72774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32"/>
          <c:y val="7.2289156626506021E-2"/>
          <c:w val="0.8176100628930852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018204474654692E-2"/>
                  <c:y val="-9.40329797438881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355585652309302E-2"/>
                  <c:y val="-0.1085912506673685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291730324754186E-2"/>
                  <c:y val="-0.113912848962061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234927723586803E-2"/>
                  <c:y val="-0.1099973156764495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126219297214707E-2"/>
                  <c:y val="-0.1030690765926985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14278998707251E-2"/>
                  <c:y val="-5.52872226198997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761194029850719E-2"/>
                  <c:y val="-8.71212121212121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820895522388062E-2"/>
                  <c:y val="-0.1022727272727272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75745353690864E-2"/>
                  <c:y val="-7.95454545454545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221987239513073E-2"/>
                  <c:y val="-6.818181818181817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28793626105037E-2"/>
                  <c:y val="-5.30303030303030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4092323075213907E-2"/>
                  <c:y val="-3.4090909090909088E-2"/>
                </c:manualLayout>
              </c:layout>
              <c:showVal val="1"/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  <c:pt idx="10">
                  <c:v>167</c:v>
                </c:pt>
                <c:pt idx="11">
                  <c:v>214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1663728601089042E-2"/>
                  <c:y val="-6.24433309472679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475065616797918E-2"/>
                  <c:y val="-5.943122166547368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443765424844284E-2"/>
                  <c:y val="-6.24433309472679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386962823676911E-2"/>
                  <c:y val="-6.08914936769268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255189899534908E-2"/>
                  <c:y val="-5.82536984013362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681004426685499E-2"/>
                  <c:y val="-4.84964805535672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880597014925401E-2"/>
                  <c:y val="-4.924242424242431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920398009950289E-2"/>
                  <c:y val="-3.03030303030303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920398009950289E-2"/>
                  <c:y val="-3.03030303030303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900497512437835E-2"/>
                  <c:y val="-3.03030303030303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547855975024131E-16"/>
                  <c:y val="-3.78787878787879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5454545454545463E-2"/>
                </c:manualLayout>
              </c:layout>
              <c:showVal val="1"/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10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0">
                <a:noFill/>
              </a:ln>
            </c:spPr>
          </c:downBars>
        </c:upDownBars>
        <c:marker val="1"/>
        <c:axId val="154341760"/>
        <c:axId val="154343296"/>
      </c:lineChart>
      <c:catAx>
        <c:axId val="154341760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343296"/>
        <c:crosses val="autoZero"/>
        <c:auto val="1"/>
        <c:lblAlgn val="ctr"/>
        <c:lblOffset val="100"/>
        <c:tickLblSkip val="1"/>
        <c:tickMarkSkip val="1"/>
      </c:catAx>
      <c:valAx>
        <c:axId val="154343296"/>
        <c:scaling>
          <c:orientation val="minMax"/>
          <c:min val="0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34176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6332">
                <a:noFill/>
              </a:ln>
            </c:spPr>
            <c:txPr>
              <a:bodyPr/>
              <a:lstStyle/>
              <a:p>
                <a:pPr>
                  <a:defRPr sz="11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2012/2012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  <c:pt idx="10">
                  <c:v>2238</c:v>
                </c:pt>
                <c:pt idx="11">
                  <c:v>1995</c:v>
                </c:pt>
              </c:numCache>
            </c:numRef>
          </c:val>
        </c:ser>
        <c:axId val="146177408"/>
        <c:axId val="145745024"/>
      </c:barChart>
      <c:catAx>
        <c:axId val="146177408"/>
        <c:scaling>
          <c:orientation val="minMax"/>
        </c:scaling>
        <c:axPos val="l"/>
        <c:numFmt formatCode="General" sourceLinked="1"/>
        <c:tickLblPos val="nextTo"/>
        <c:spPr>
          <a:ln w="2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745024"/>
        <c:crosses val="autoZero"/>
        <c:auto val="1"/>
        <c:lblAlgn val="ctr"/>
        <c:lblOffset val="100"/>
        <c:tickLblSkip val="1"/>
        <c:tickMarkSkip val="1"/>
      </c:catAx>
      <c:valAx>
        <c:axId val="145745024"/>
        <c:scaling>
          <c:orientation val="minMax"/>
        </c:scaling>
        <c:delete val="1"/>
        <c:axPos val="b"/>
        <c:numFmt formatCode="General" sourceLinked="1"/>
        <c:tickLblPos val="none"/>
        <c:crossAx val="146177408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879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80</c:v>
                </c:pt>
                <c:pt idx="1">
                  <c:v>96</c:v>
                </c:pt>
                <c:pt idx="2">
                  <c:v>30</c:v>
                </c:pt>
                <c:pt idx="3">
                  <c:v>13</c:v>
                </c:pt>
                <c:pt idx="4">
                  <c:v>29</c:v>
                </c:pt>
                <c:pt idx="5">
                  <c:v>10</c:v>
                </c:pt>
                <c:pt idx="6">
                  <c:v>12</c:v>
                </c:pt>
                <c:pt idx="7">
                  <c:v>10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</c:numCache>
            </c:numRef>
          </c:val>
        </c:ser>
        <c:axId val="154411776"/>
        <c:axId val="154413312"/>
      </c:barChart>
      <c:catAx>
        <c:axId val="154411776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413312"/>
        <c:crosses val="autoZero"/>
        <c:auto val="1"/>
        <c:lblAlgn val="ctr"/>
        <c:lblOffset val="100"/>
        <c:tickMarkSkip val="1"/>
      </c:catAx>
      <c:valAx>
        <c:axId val="154413312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411776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  <c:pt idx="10">
                  <c:v>437</c:v>
                </c:pt>
                <c:pt idx="11">
                  <c:v>290</c:v>
                </c:pt>
              </c:numCache>
            </c:numRef>
          </c:val>
        </c:ser>
        <c:dLbls>
          <c:showVal val="1"/>
        </c:dLbls>
        <c:axId val="153769088"/>
        <c:axId val="153770624"/>
      </c:barChart>
      <c:catAx>
        <c:axId val="153769088"/>
        <c:scaling>
          <c:orientation val="minMax"/>
        </c:scaling>
        <c:axPos val="b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770624"/>
        <c:crosses val="autoZero"/>
        <c:auto val="1"/>
        <c:lblAlgn val="ctr"/>
        <c:lblOffset val="100"/>
        <c:tickLblSkip val="1"/>
        <c:tickMarkSkip val="1"/>
      </c:catAx>
      <c:valAx>
        <c:axId val="153770624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769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62"/>
          <c:y val="7.5301204819277434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6085727181052485E-2"/>
                  <c:y val="-6.31228528866324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31997902364797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567098794007263E-2"/>
                  <c:y val="-5.27577296081233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824E-2"/>
                  <c:y val="-0.1003080439096611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8582171493979785E-2"/>
                  <c:y val="-4.6446052351564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755E-2"/>
                  <c:y val="-7.65880295847138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184800645341626E-2"/>
                  <c:y val="-5.4054054054054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34214787911853E-2"/>
                  <c:y val="-3.47490347490347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29145766591882E-2"/>
                  <c:y val="-2.7027027027027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22361870711813E-2"/>
                  <c:y val="-5.4054054054054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36507542906386E-2"/>
                  <c:y val="-4.24710424710424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1572864416479696E-3"/>
                  <c:y val="-3.4749034749034749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  <c:pt idx="10">
                  <c:v>59</c:v>
                </c:pt>
                <c:pt idx="11">
                  <c:v>60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9153129355088094E-2"/>
                  <c:y val="-4.02371325205970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513514658390492E-2"/>
                  <c:y val="-3.72252454929620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070654481080005E-2"/>
                  <c:y val="-4.02371325205970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386431187284064E-2"/>
                  <c:y val="-2.57307025810963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424942622928335E-2"/>
                  <c:y val="-3.769039005259481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820315826076032E-2"/>
                  <c:y val="-5.26619645517283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184800645341626E-2"/>
                  <c:y val="-5.40540540540540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092400322670802E-2"/>
                  <c:y val="-6.17760617760617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22057419432111E-2"/>
                  <c:y val="-6.17760617760617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17760617760617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471859324943929E-2"/>
                  <c:y val="-2.7027027027027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1572864416479696E-3"/>
                  <c:y val="-3.8610038610038609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7</c:v>
                </c:pt>
                <c:pt idx="11">
                  <c:v>11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154514176"/>
        <c:axId val="154515712"/>
      </c:lineChart>
      <c:catAx>
        <c:axId val="154514176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515712"/>
        <c:crosses val="autoZero"/>
        <c:auto val="1"/>
        <c:lblAlgn val="ctr"/>
        <c:lblOffset val="100"/>
        <c:tickLblSkip val="1"/>
        <c:tickMarkSkip val="1"/>
      </c:catAx>
      <c:valAx>
        <c:axId val="154515712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514176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7563496255041769E-2"/>
          <c:y val="1.7427003323183109E-2"/>
          <c:w val="0.9554069119286505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</c:v>
                </c:pt>
                <c:pt idx="1">
                  <c:v>66</c:v>
                </c:pt>
                <c:pt idx="2">
                  <c:v>22</c:v>
                </c:pt>
                <c:pt idx="3">
                  <c:v>18</c:v>
                </c:pt>
                <c:pt idx="4">
                  <c:v>25</c:v>
                </c:pt>
                <c:pt idx="5">
                  <c:v>0</c:v>
                </c:pt>
                <c:pt idx="6">
                  <c:v>21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54662016"/>
        <c:axId val="154663552"/>
      </c:barChart>
      <c:catAx>
        <c:axId val="154662016"/>
        <c:scaling>
          <c:orientation val="minMax"/>
        </c:scaling>
        <c:axPos val="b"/>
        <c:numFmt formatCode="General" sourceLinked="1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663552"/>
        <c:crosses val="autoZero"/>
        <c:auto val="1"/>
        <c:lblAlgn val="ctr"/>
        <c:lblOffset val="100"/>
        <c:tickMarkSkip val="1"/>
      </c:catAx>
      <c:valAx>
        <c:axId val="154663552"/>
        <c:scaling>
          <c:orientation val="minMax"/>
        </c:scaling>
        <c:axPos val="l"/>
        <c:numFmt formatCode="General" sourceLinked="1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662016"/>
        <c:crosses val="autoZero"/>
        <c:crossBetween val="between"/>
      </c:valAx>
      <c:dTable>
        <c:showVertBorder val="1"/>
        <c:spPr>
          <a:ln w="316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  <c:pt idx="10">
                  <c:v>264</c:v>
                </c:pt>
                <c:pt idx="11">
                  <c:v>179</c:v>
                </c:pt>
              </c:numCache>
            </c:numRef>
          </c:val>
        </c:ser>
        <c:dLbls>
          <c:showVal val="1"/>
        </c:dLbls>
        <c:axId val="154720128"/>
        <c:axId val="154721664"/>
      </c:barChart>
      <c:catAx>
        <c:axId val="154720128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721664"/>
        <c:crosses val="autoZero"/>
        <c:auto val="1"/>
        <c:lblAlgn val="ctr"/>
        <c:lblOffset val="100"/>
        <c:tickLblSkip val="1"/>
        <c:tickMarkSkip val="1"/>
      </c:catAx>
      <c:valAx>
        <c:axId val="154721664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72012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094339622641662"/>
          <c:y val="7.5301204819277434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316259587106827E-2"/>
                  <c:y val="-5.53169367342596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29165237570486E-2"/>
                  <c:y val="-7.26139300155048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609123349850016E-2"/>
                  <c:y val="-6.68510017328914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036655404172749E-2"/>
                  <c:y val="-5.34639588970297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26679704888636E-2"/>
                  <c:y val="-8.731493022831605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755E-2"/>
                  <c:y val="-7.6630075920856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556997219647889E-2"/>
                  <c:y val="-9.26640926640928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0435588507877664E-2"/>
                  <c:y val="-5.79150579150579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5607043558850787E-2"/>
                  <c:y val="-6.17760617760617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899907321594073E-2"/>
                  <c:y val="-4.24710424710424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071362372567244E-3"/>
                  <c:y val="-5.0193050193050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071362372567218E-3"/>
                  <c:y val="-0.10424710424710426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  <c:pt idx="10">
                  <c:v>116</c:v>
                </c:pt>
                <c:pt idx="11">
                  <c:v>60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6898411331577088E-2"/>
                  <c:y val="-4.23707171738668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79472827713034E-2"/>
                  <c:y val="-2.64369318700027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171323695752058E-2"/>
                  <c:y val="-6.38634359894203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043806966205239E-2"/>
                  <c:y val="-7.08913750646034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46418745849551E-2"/>
                  <c:y val="-7.70951266226857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233097137185961E-2"/>
                  <c:y val="-9.47268415772354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77849860982391E-2"/>
                  <c:y val="-7.33590733590734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071362372567244E-2"/>
                  <c:y val="-8.49420849420849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071362372567244E-2"/>
                  <c:y val="-8.49420849420849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7849860982391E-2"/>
                  <c:y val="-3.47490347490347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242817423540368E-2"/>
                  <c:y val="-7.722007722007721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071362372567218E-3"/>
                  <c:y val="-7.7220077220077218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16</c:v>
                </c:pt>
                <c:pt idx="11">
                  <c:v>16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154891776"/>
        <c:axId val="154893312"/>
      </c:lineChart>
      <c:catAx>
        <c:axId val="154891776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893312"/>
        <c:crosses val="autoZero"/>
        <c:auto val="1"/>
        <c:lblAlgn val="ctr"/>
        <c:lblOffset val="100"/>
        <c:tickLblSkip val="1"/>
        <c:tickMarkSkip val="1"/>
      </c:catAx>
      <c:valAx>
        <c:axId val="154893312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891776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1169676345661863E-2"/>
          <c:y val="5.5327030101287512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44</c:v>
                </c:pt>
                <c:pt idx="1">
                  <c:v>102</c:v>
                </c:pt>
                <c:pt idx="2">
                  <c:v>52</c:v>
                </c:pt>
                <c:pt idx="3">
                  <c:v>18</c:v>
                </c:pt>
                <c:pt idx="4">
                  <c:v>36</c:v>
                </c:pt>
                <c:pt idx="5">
                  <c:v>5</c:v>
                </c:pt>
                <c:pt idx="6">
                  <c:v>16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24</c:v>
                </c:pt>
              </c:numCache>
            </c:numRef>
          </c:val>
        </c:ser>
        <c:axId val="154822144"/>
        <c:axId val="154823680"/>
      </c:barChart>
      <c:catAx>
        <c:axId val="154822144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823680"/>
        <c:crosses val="autoZero"/>
        <c:auto val="1"/>
        <c:lblAlgn val="ctr"/>
        <c:lblOffset val="100"/>
        <c:tickMarkSkip val="1"/>
      </c:catAx>
      <c:valAx>
        <c:axId val="154823680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822144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  <c:pt idx="10">
                  <c:v>403</c:v>
                </c:pt>
                <c:pt idx="11">
                  <c:v>306</c:v>
                </c:pt>
              </c:numCache>
            </c:numRef>
          </c:val>
        </c:ser>
        <c:dLbls>
          <c:showVal val="1"/>
        </c:dLbls>
        <c:axId val="155047808"/>
        <c:axId val="155049344"/>
      </c:barChart>
      <c:catAx>
        <c:axId val="155047808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049344"/>
        <c:crosses val="autoZero"/>
        <c:auto val="1"/>
        <c:lblAlgn val="ctr"/>
        <c:lblOffset val="100"/>
        <c:tickLblSkip val="1"/>
        <c:tickMarkSkip val="1"/>
      </c:catAx>
      <c:valAx>
        <c:axId val="155049344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04780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62"/>
          <c:y val="7.5301204819277434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223655701129372E-2"/>
                  <c:y val="-5.295746815431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210404997871507E-2"/>
                  <c:y val="-7.22871127595536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570132018133E-2"/>
                  <c:y val="-4.14699176116498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507240068829262E-2"/>
                  <c:y val="-6.27936035022649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506648604752902E-2"/>
                  <c:y val="-6.48016295260390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252861624832902E-2"/>
                  <c:y val="-6.48016295260390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433026829335275E-2"/>
                  <c:y val="-6.56370656370656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646941260223905E-2"/>
                  <c:y val="-4.63320463320463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860855691112659E-2"/>
                  <c:y val="-5.7915057915057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288684552890126E-2"/>
                  <c:y val="-5.0193050193050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716513414667606E-2"/>
                  <c:y val="-3.08880308880308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2.7027027027027046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  <c:pt idx="10">
                  <c:v>24</c:v>
                </c:pt>
                <c:pt idx="11">
                  <c:v>20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7860855691112659E-2"/>
                  <c:y val="-9.266409266409277E-2"/>
                </c:manualLayout>
              </c:layout>
              <c:showVal val="1"/>
            </c:dLbl>
            <c:dLbl>
              <c:idx val="1"/>
              <c:layout>
                <c:manualLayout>
                  <c:x val="-3.4074770122001455E-2"/>
                  <c:y val="-5.0193050193050273E-2"/>
                </c:manualLayout>
              </c:layout>
              <c:showVal val="1"/>
            </c:dLbl>
            <c:dLbl>
              <c:idx val="2"/>
              <c:layout>
                <c:manualLayout>
                  <c:x val="-3.0288684552890126E-2"/>
                  <c:y val="-4.6332046332046399E-2"/>
                </c:manualLayout>
              </c:layout>
              <c:showVal val="1"/>
            </c:dLbl>
            <c:dLbl>
              <c:idx val="3"/>
              <c:layout>
                <c:manualLayout>
                  <c:x val="-2.6502598983778859E-2"/>
                  <c:y val="-4.247104247104249E-2"/>
                </c:manualLayout>
              </c:layout>
              <c:showVal val="1"/>
            </c:dLbl>
            <c:dLbl>
              <c:idx val="4"/>
              <c:layout>
                <c:manualLayout>
                  <c:x val="-2.2716513414667606E-2"/>
                  <c:y val="-3.0888030888030982E-2"/>
                </c:manualLayout>
              </c:layout>
              <c:showVal val="1"/>
            </c:dLbl>
            <c:dLbl>
              <c:idx val="5"/>
              <c:layout>
                <c:manualLayout>
                  <c:x val="-1.8930427845556343E-2"/>
                  <c:y val="-3.0888030888030982E-2"/>
                </c:manualLayout>
              </c:layout>
              <c:showVal val="1"/>
            </c:dLbl>
            <c:dLbl>
              <c:idx val="6"/>
              <c:layout>
                <c:manualLayout>
                  <c:x val="-3.4074770122001406E-2"/>
                  <c:y val="-3.8610038610038609E-2"/>
                </c:manualLayout>
              </c:layout>
              <c:showVal val="1"/>
            </c:dLbl>
            <c:dLbl>
              <c:idx val="7"/>
              <c:layout>
                <c:manualLayout>
                  <c:x val="-3.0288684552890126E-2"/>
                  <c:y val="-3.0888030888030982E-2"/>
                </c:manualLayout>
              </c:layout>
              <c:showVal val="1"/>
            </c:dLbl>
            <c:dLbl>
              <c:idx val="8"/>
              <c:layout>
                <c:manualLayout>
                  <c:x val="-4.9219112398446473E-2"/>
                  <c:y val="-3.4749034749034749E-2"/>
                </c:manualLayout>
              </c:layout>
              <c:showVal val="1"/>
            </c:dLbl>
            <c:dLbl>
              <c:idx val="9"/>
              <c:layout>
                <c:manualLayout>
                  <c:x val="-3.7860855691112659E-2"/>
                  <c:y val="-4.6332046332046399E-2"/>
                </c:manualLayout>
              </c:layout>
              <c:showVal val="1"/>
            </c:dLbl>
            <c:dLbl>
              <c:idx val="10"/>
              <c:layout>
                <c:manualLayout>
                  <c:x val="-2.6502598983778859E-2"/>
                  <c:y val="-3.0888030888030892E-2"/>
                </c:manualLayout>
              </c:layout>
              <c:showVal val="1"/>
            </c:dLbl>
            <c:dLbl>
              <c:idx val="11"/>
              <c:layout>
                <c:manualLayout>
                  <c:x val="-2.6502598983778859E-2"/>
                  <c:y val="-3.861003861003860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154977792"/>
        <c:axId val="154979328"/>
      </c:lineChart>
      <c:catAx>
        <c:axId val="154977792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979328"/>
        <c:crosses val="autoZero"/>
        <c:auto val="1"/>
        <c:lblAlgn val="ctr"/>
        <c:lblOffset val="100"/>
      </c:catAx>
      <c:valAx>
        <c:axId val="154979328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977792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4.1526374859708511E-2"/>
          <c:y val="2.6607538802660816E-2"/>
          <c:w val="0.95510662177328842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31</c:v>
                </c:pt>
                <c:pt idx="1">
                  <c:v>63</c:v>
                </c:pt>
                <c:pt idx="2">
                  <c:v>40</c:v>
                </c:pt>
                <c:pt idx="3">
                  <c:v>13</c:v>
                </c:pt>
                <c:pt idx="4">
                  <c:v>21</c:v>
                </c:pt>
                <c:pt idx="5">
                  <c:v>4</c:v>
                </c:pt>
                <c:pt idx="6">
                  <c:v>2</c:v>
                </c:pt>
                <c:pt idx="7">
                  <c:v>15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15</c:v>
                </c:pt>
              </c:numCache>
            </c:numRef>
          </c:val>
        </c:ser>
        <c:axId val="14956416"/>
        <c:axId val="14957952"/>
      </c:barChart>
      <c:catAx>
        <c:axId val="14956416"/>
        <c:scaling>
          <c:orientation val="minMax"/>
        </c:scaling>
        <c:axPos val="b"/>
        <c:numFmt formatCode="General" sourceLinked="1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957952"/>
        <c:crosses val="autoZero"/>
        <c:auto val="1"/>
        <c:lblAlgn val="ctr"/>
        <c:lblOffset val="100"/>
        <c:tickMarkSkip val="1"/>
      </c:catAx>
      <c:valAx>
        <c:axId val="14957952"/>
        <c:scaling>
          <c:orientation val="minMax"/>
        </c:scaling>
        <c:axPos val="l"/>
        <c:numFmt formatCode="General" sourceLinked="1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956416"/>
        <c:crosses val="autoZero"/>
        <c:crossBetween val="between"/>
      </c:valAx>
      <c:dTable>
        <c:showVertBorder val="1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35%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678235503670591"/>
                  <c:y val="-0.2211571379664498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65%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389</c:v>
                </c:pt>
                <c:pt idx="1">
                  <c:v>1581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073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  <c:pt idx="10">
                  <c:v>173</c:v>
                </c:pt>
                <c:pt idx="11">
                  <c:v>207</c:v>
                </c:pt>
              </c:numCache>
            </c:numRef>
          </c:val>
        </c:ser>
        <c:dLbls>
          <c:showVal val="1"/>
        </c:dLbls>
        <c:axId val="155273088"/>
        <c:axId val="155274624"/>
      </c:barChart>
      <c:catAx>
        <c:axId val="155273088"/>
        <c:scaling>
          <c:orientation val="minMax"/>
        </c:scaling>
        <c:axPos val="b"/>
        <c:numFmt formatCode="General" sourceLinked="1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274624"/>
        <c:crosses val="autoZero"/>
        <c:auto val="1"/>
        <c:lblAlgn val="ctr"/>
        <c:lblOffset val="100"/>
        <c:tickLblSkip val="1"/>
        <c:tickMarkSkip val="1"/>
      </c:catAx>
      <c:valAx>
        <c:axId val="155274624"/>
        <c:scaling>
          <c:orientation val="minMax"/>
        </c:scaling>
        <c:axPos val="l"/>
        <c:numFmt formatCode="General" sourceLinked="1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27308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4374451591546544"/>
          <c:y val="6.4063445227081878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668298876914E-2"/>
                  <c:y val="-5.37868239443043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657710186597384E-2"/>
                  <c:y val="-7.52436688657160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668298876914E-2"/>
                  <c:y val="-6.49861672696318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18487517605244E-2"/>
                  <c:y val="-7.86860426230504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049914983981964E-2"/>
                  <c:y val="-8.68731949046909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936949493917552E-2"/>
                  <c:y val="-8.25701517040099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899907321594073E-2"/>
                  <c:y val="-8.88030888030888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657089898053754E-2"/>
                  <c:y val="-6.17760617760617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242817423540368E-2"/>
                  <c:y val="-7.33590733590733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338417962626451E-2"/>
                  <c:y val="-7.33590733590733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  <c:pt idx="10">
                  <c:v>31</c:v>
                </c:pt>
                <c:pt idx="11">
                  <c:v>75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241321433523362E-2"/>
                  <c:y val="-6.49630620496762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793837980632406E-2"/>
                  <c:y val="-7.65345210227100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514233797698366E-2"/>
                  <c:y val="-7.09640349010428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629534491691783E-2"/>
                  <c:y val="-7.827896512935883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494866200112398E-2"/>
                  <c:y val="-8.16863770407077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458079440718751E-2"/>
                  <c:y val="-7.78490864317635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364226135310468E-2"/>
                  <c:y val="-6.17760617760618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8192771084337414E-2"/>
                  <c:y val="-5.01930501930502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949953660797036E-2"/>
                  <c:y val="-4.63320463320463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239547989321834E-2"/>
                  <c:y val="-3.8610038610038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6197739946609203E-3"/>
                  <c:y val="-4.6332046332046357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155399680"/>
        <c:axId val="155401216"/>
      </c:lineChart>
      <c:catAx>
        <c:axId val="155399680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401216"/>
        <c:crosses val="autoZero"/>
        <c:auto val="1"/>
        <c:lblAlgn val="ctr"/>
        <c:lblOffset val="100"/>
        <c:tickLblSkip val="1"/>
        <c:tickMarkSkip val="1"/>
      </c:catAx>
      <c:valAx>
        <c:axId val="155401216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399680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48</c:v>
                </c:pt>
                <c:pt idx="1">
                  <c:v>74</c:v>
                </c:pt>
                <c:pt idx="2">
                  <c:v>15</c:v>
                </c:pt>
                <c:pt idx="3">
                  <c:v>9</c:v>
                </c:pt>
                <c:pt idx="4">
                  <c:v>9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55355008"/>
        <c:axId val="155356544"/>
      </c:barChart>
      <c:catAx>
        <c:axId val="155355008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356544"/>
        <c:crosses val="autoZero"/>
        <c:auto val="1"/>
        <c:lblAlgn val="ctr"/>
        <c:lblOffset val="100"/>
        <c:tickMarkSkip val="1"/>
      </c:catAx>
      <c:valAx>
        <c:axId val="155356544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355008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  <c:pt idx="10">
                  <c:v>249</c:v>
                </c:pt>
                <c:pt idx="11">
                  <c:v>167</c:v>
                </c:pt>
              </c:numCache>
            </c:numRef>
          </c:val>
        </c:ser>
        <c:dLbls>
          <c:showVal val="1"/>
        </c:dLbls>
        <c:axId val="155511424"/>
        <c:axId val="155599232"/>
      </c:barChart>
      <c:catAx>
        <c:axId val="155511424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599232"/>
        <c:crosses val="autoZero"/>
        <c:auto val="1"/>
        <c:lblAlgn val="ctr"/>
        <c:lblOffset val="100"/>
        <c:tickLblSkip val="1"/>
        <c:tickMarkSkip val="1"/>
      </c:catAx>
      <c:valAx>
        <c:axId val="155599232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511424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62"/>
          <c:y val="7.5301204819277434E-2"/>
          <c:w val="0.8207547169811352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515449587493146E-2"/>
                  <c:y val="-7.00003112259189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49566164179685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567967555454E-2"/>
                  <c:y val="-6.92502567613830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549022493683617E-2"/>
                  <c:y val="-7.07329370389967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533421640052034E-2"/>
                  <c:y val="-8.51237123027605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0165084504623834E-2"/>
                  <c:y val="-8.4183187575861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83177570093511E-2"/>
                  <c:y val="-5.53359683794466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7.90513833992094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151609553478714E-2"/>
                  <c:y val="-3.95256916996047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74647261415401E-2"/>
                  <c:y val="-4.74311412654445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219086768136874E-2"/>
                  <c:y val="-3.95256916996047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273858460171119E-3"/>
                  <c:y val="-5.5335968379446689E-2"/>
                </c:manualLayout>
              </c:layout>
              <c:showVal val="1"/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  <c:pt idx="10">
                  <c:v>52</c:v>
                </c:pt>
                <c:pt idx="11">
                  <c:v>48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3419595914996657E-2"/>
                  <c:y val="-5.59266751735084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865130215699284E-2"/>
                  <c:y val="-7.62952529966164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524435613772545E-2"/>
                  <c:y val="-6.81189505462014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413308149565414E-2"/>
                  <c:y val="-7.96420901932713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502874056630796E-2"/>
                  <c:y val="-8.78817963960038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36446145166434E-2"/>
                  <c:y val="-8.78817963960038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83177570093511E-2"/>
                  <c:y val="-8.69565217391305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8.69565217391305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3229491173416399E-2"/>
                  <c:y val="-8.69565217391305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328630152205393E-2"/>
                  <c:y val="-8.69565217391305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219086768136874E-2"/>
                  <c:y val="-6.719367588932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273858460171119E-3"/>
                  <c:y val="-4.3478260869565223E-2"/>
                </c:manualLayout>
              </c:layout>
              <c:showVal val="1"/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11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axId val="155519616"/>
        <c:axId val="155626880"/>
      </c:lineChart>
      <c:catAx>
        <c:axId val="155519616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626880"/>
        <c:crosses val="autoZero"/>
        <c:auto val="1"/>
        <c:lblAlgn val="ctr"/>
        <c:lblOffset val="100"/>
        <c:tickLblSkip val="1"/>
        <c:tickMarkSkip val="1"/>
      </c:catAx>
      <c:valAx>
        <c:axId val="155626880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51961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</c:v>
                </c:pt>
                <c:pt idx="1">
                  <c:v>137</c:v>
                </c:pt>
                <c:pt idx="2">
                  <c:v>65</c:v>
                </c:pt>
                <c:pt idx="3">
                  <c:v>26</c:v>
                </c:pt>
                <c:pt idx="4">
                  <c:v>37</c:v>
                </c:pt>
                <c:pt idx="5">
                  <c:v>1</c:v>
                </c:pt>
                <c:pt idx="6">
                  <c:v>25</c:v>
                </c:pt>
                <c:pt idx="7">
                  <c:v>22</c:v>
                </c:pt>
                <c:pt idx="8">
                  <c:v>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55773184"/>
        <c:axId val="155774976"/>
      </c:barChart>
      <c:catAx>
        <c:axId val="155773184"/>
        <c:scaling>
          <c:orientation val="minMax"/>
        </c:scaling>
        <c:axPos val="b"/>
        <c:numFmt formatCode="General" sourceLinked="1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774976"/>
        <c:crosses val="autoZero"/>
        <c:auto val="1"/>
        <c:lblAlgn val="ctr"/>
        <c:lblOffset val="100"/>
        <c:tickMarkSkip val="1"/>
      </c:catAx>
      <c:valAx>
        <c:axId val="155774976"/>
        <c:scaling>
          <c:orientation val="minMax"/>
        </c:scaling>
        <c:axPos val="l"/>
        <c:numFmt formatCode="General" sourceLinked="1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773184"/>
        <c:crosses val="autoZero"/>
        <c:crossBetween val="between"/>
      </c:valAx>
      <c:dTable>
        <c:showVertBorder val="1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38</c:v>
                </c:pt>
                <c:pt idx="1">
                  <c:v>68</c:v>
                </c:pt>
                <c:pt idx="2">
                  <c:v>73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262</c:v>
                </c:pt>
                <c:pt idx="7">
                  <c:v>83</c:v>
                </c:pt>
                <c:pt idx="8">
                  <c:v>357</c:v>
                </c:pt>
              </c:numCache>
            </c:numRef>
          </c:val>
        </c:ser>
        <c:dLbls>
          <c:showVal val="1"/>
        </c:dLbls>
        <c:axId val="155678592"/>
        <c:axId val="155680128"/>
      </c:barChart>
      <c:catAx>
        <c:axId val="155678592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680128"/>
        <c:crosses val="autoZero"/>
        <c:auto val="1"/>
        <c:lblAlgn val="ctr"/>
        <c:lblOffset val="100"/>
        <c:tickLblSkip val="1"/>
        <c:tickMarkSkip val="1"/>
      </c:catAx>
      <c:valAx>
        <c:axId val="155680128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678592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718E-2"/>
                  <c:y val="-0.1097267008399184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622574645854353E-2"/>
                  <c:y val="-0.1141984719922761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57657040813552E-2"/>
                  <c:y val="-0.11039993126852528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902837791574574E-2"/>
                  <c:y val="-9.39071941995142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505287896592314E-2"/>
                  <c:y val="-0.1654555326372394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0245940371220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219086768136874E-2"/>
                  <c:y val="-0.11811659696279106"/>
                </c:manualLayout>
              </c:layout>
              <c:showVal val="1"/>
            </c:dLbl>
            <c:dLbl>
              <c:idx val="8"/>
              <c:layout>
                <c:manualLayout>
                  <c:x val="-1.4109543384068307E-2"/>
                  <c:y val="-4.6402818315195708E-2"/>
                </c:manualLayout>
              </c:layout>
              <c:showVal val="1"/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171</c:v>
                </c:pt>
                <c:pt idx="7">
                  <c:v>86</c:v>
                </c:pt>
                <c:pt idx="8">
                  <c:v>152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9.9688923452949732E-3"/>
                  <c:y val="-3.779222232962078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85268303521844E-2"/>
                  <c:y val="-3.92520676159148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331740917675813E-3"/>
                  <c:y val="-3.67791328817944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017942450838855E-2"/>
                  <c:y val="-3.79642814555139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378291300966589E-3"/>
                  <c:y val="-2.04205616634330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31168759026778E-2"/>
                  <c:y val="-5.04561725879253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933598692027002E-16"/>
                  <c:y val="-2.1092190143270854E-2"/>
                </c:manualLayout>
              </c:layout>
              <c:showVal val="1"/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10</c:v>
                </c:pt>
                <c:pt idx="6">
                  <c:v>51</c:v>
                </c:pt>
                <c:pt idx="7">
                  <c:v>20</c:v>
                </c:pt>
                <c:pt idx="8">
                  <c:v>6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axId val="155710976"/>
        <c:axId val="155712512"/>
      </c:lineChart>
      <c:catAx>
        <c:axId val="155710976"/>
        <c:scaling>
          <c:orientation val="minMax"/>
        </c:scaling>
        <c:axPos val="b"/>
        <c:numFmt formatCode="General" sourceLinked="0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712512"/>
        <c:crosses val="autoZero"/>
        <c:auto val="1"/>
        <c:lblAlgn val="ctr"/>
        <c:lblOffset val="100"/>
        <c:tickLblSkip val="1"/>
        <c:tickMarkSkip val="1"/>
      </c:catAx>
      <c:valAx>
        <c:axId val="155712512"/>
        <c:scaling>
          <c:orientation val="minMax"/>
        </c:scaling>
        <c:axPos val="l"/>
        <c:numFmt formatCode="General" sourceLinked="1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710976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axId val="155961984"/>
        <c:axId val="155967872"/>
      </c:barChart>
      <c:catAx>
        <c:axId val="155961984"/>
        <c:scaling>
          <c:orientation val="minMax"/>
        </c:scaling>
        <c:axPos val="b"/>
        <c:numFmt formatCode="General" sourceLinked="1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967872"/>
        <c:crosses val="autoZero"/>
        <c:auto val="1"/>
        <c:lblAlgn val="ctr"/>
        <c:lblOffset val="100"/>
        <c:tickMarkSkip val="1"/>
      </c:catAx>
      <c:valAx>
        <c:axId val="155967872"/>
        <c:scaling>
          <c:orientation val="minMax"/>
        </c:scaling>
        <c:axPos val="l"/>
        <c:numFmt formatCode="General" sourceLinked="1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961984"/>
        <c:crosses val="autoZero"/>
        <c:crossBetween val="between"/>
      </c:valAx>
      <c:dTable>
        <c:showVertBorder val="1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29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dLbls>
          <c:showVal val="1"/>
        </c:dLbls>
        <c:axId val="155871488"/>
        <c:axId val="155901952"/>
      </c:barChart>
      <c:catAx>
        <c:axId val="155871488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901952"/>
        <c:crosses val="autoZero"/>
        <c:auto val="1"/>
        <c:lblAlgn val="ctr"/>
        <c:lblOffset val="100"/>
        <c:tickLblSkip val="1"/>
        <c:tickMarkSkip val="1"/>
      </c:catAx>
      <c:valAx>
        <c:axId val="155901952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871488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44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  <c:pt idx="11">
                  <c:v>3383</c:v>
                </c:pt>
              </c:numCache>
            </c:numRef>
          </c:val>
        </c:ser>
        <c:axId val="146287232"/>
        <c:axId val="146293120"/>
      </c:barChart>
      <c:catAx>
        <c:axId val="146287232"/>
        <c:scaling>
          <c:orientation val="minMax"/>
        </c:scaling>
        <c:axPos val="l"/>
        <c:numFmt formatCode="General" sourceLinked="1"/>
        <c:tickLblPos val="nextTo"/>
        <c:spPr>
          <a:ln w="18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6293120"/>
        <c:crosses val="autoZero"/>
        <c:auto val="1"/>
        <c:lblAlgn val="ctr"/>
        <c:lblOffset val="100"/>
        <c:tickLblSkip val="1"/>
        <c:tickMarkSkip val="1"/>
      </c:catAx>
      <c:valAx>
        <c:axId val="146293120"/>
        <c:scaling>
          <c:orientation val="minMax"/>
        </c:scaling>
        <c:delete val="1"/>
        <c:axPos val="b"/>
        <c:numFmt formatCode="General" sourceLinked="1"/>
        <c:tickLblPos val="none"/>
        <c:crossAx val="14628723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718E-2"/>
                  <c:y val="-0.1097267008399184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622574645854353E-2"/>
                  <c:y val="-0.1141984719922761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57657040813552E-2"/>
                  <c:y val="-0.11039993126852528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902837791574574E-2"/>
                  <c:y val="-9.39071941995142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0505287896592314E-2"/>
                  <c:y val="-0.1654555326372394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0245940371220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43</c:v>
                </c:pt>
                <c:pt idx="1">
                  <c:v>31</c:v>
                </c:pt>
                <c:pt idx="2">
                  <c:v>17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605873590125611E-2"/>
                  <c:y val="-7.99767467900077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722133293855304E-2"/>
                  <c:y val="-8.14365864118719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871332475919947E-2"/>
                  <c:y val="-6.20896621805764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291810468462258E-2"/>
                  <c:y val="-5.90566041721977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202115158636992E-2"/>
                  <c:y val="-6.26047961330094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202115158636899E-2"/>
                  <c:y val="-7.15483384377251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axId val="156025984"/>
        <c:axId val="156027520"/>
      </c:lineChart>
      <c:catAx>
        <c:axId val="156025984"/>
        <c:scaling>
          <c:orientation val="minMax"/>
        </c:scaling>
        <c:axPos val="b"/>
        <c:numFmt formatCode="General" sourceLinked="0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027520"/>
        <c:crosses val="autoZero"/>
        <c:auto val="1"/>
        <c:lblAlgn val="ctr"/>
        <c:lblOffset val="100"/>
        <c:tickLblSkip val="1"/>
        <c:tickMarkSkip val="1"/>
      </c:catAx>
      <c:valAx>
        <c:axId val="156027520"/>
        <c:scaling>
          <c:orientation val="minMax"/>
        </c:scaling>
        <c:axPos val="l"/>
        <c:numFmt formatCode="General" sourceLinked="1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025984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399</c:v>
                </c:pt>
                <c:pt idx="1">
                  <c:v>169</c:v>
                </c:pt>
                <c:pt idx="2">
                  <c:v>69</c:v>
                </c:pt>
                <c:pt idx="3">
                  <c:v>57</c:v>
                </c:pt>
                <c:pt idx="4">
                  <c:v>57</c:v>
                </c:pt>
                <c:pt idx="5">
                  <c:v>11</c:v>
                </c:pt>
                <c:pt idx="6">
                  <c:v>73</c:v>
                </c:pt>
                <c:pt idx="7">
                  <c:v>24</c:v>
                </c:pt>
                <c:pt idx="8">
                  <c:v>18</c:v>
                </c:pt>
                <c:pt idx="9">
                  <c:v>3</c:v>
                </c:pt>
                <c:pt idx="10">
                  <c:v>46</c:v>
                </c:pt>
                <c:pt idx="11">
                  <c:v>0</c:v>
                </c:pt>
                <c:pt idx="12">
                  <c:v>12</c:v>
                </c:pt>
                <c:pt idx="13">
                  <c:v>1</c:v>
                </c:pt>
                <c:pt idx="14">
                  <c:v>26</c:v>
                </c:pt>
              </c:numCache>
            </c:numRef>
          </c:val>
        </c:ser>
        <c:axId val="156121344"/>
        <c:axId val="156131328"/>
      </c:barChart>
      <c:catAx>
        <c:axId val="156121344"/>
        <c:scaling>
          <c:orientation val="minMax"/>
        </c:scaling>
        <c:axPos val="b"/>
        <c:numFmt formatCode="General" sourceLinked="1"/>
        <c:tickLblPos val="low"/>
        <c:spPr>
          <a:ln w="30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131328"/>
        <c:crosses val="autoZero"/>
        <c:auto val="1"/>
        <c:lblAlgn val="ctr"/>
        <c:lblOffset val="100"/>
        <c:tickMarkSkip val="1"/>
      </c:catAx>
      <c:valAx>
        <c:axId val="156131328"/>
        <c:scaling>
          <c:orientation val="minMax"/>
        </c:scaling>
        <c:axPos val="l"/>
        <c:numFmt formatCode="General" sourceLinked="1"/>
        <c:tickLblPos val="nextTo"/>
        <c:spPr>
          <a:ln w="30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121344"/>
        <c:crosses val="autoZero"/>
        <c:crossBetween val="between"/>
      </c:valAx>
      <c:dTable>
        <c:showVertBorder val="1"/>
        <c:spPr>
          <a:ln w="30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3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6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913"/>
          <c:y val="7.9365079365079361E-2"/>
          <c:w val="0.79245283018867962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layout>
                <c:manualLayout>
                  <c:x val="-1.751589325952568E-2"/>
                  <c:y val="7.9562419223784056E-3"/>
                </c:manualLayout>
              </c:layout>
              <c:showVal val="1"/>
            </c:dLbl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  <c:pt idx="10">
                  <c:v>915</c:v>
                </c:pt>
                <c:pt idx="11">
                  <c:v>964</c:v>
                </c:pt>
              </c:numCache>
            </c:numRef>
          </c:val>
        </c:ser>
        <c:dLbls>
          <c:showVal val="1"/>
        </c:dLbls>
        <c:axId val="156162688"/>
        <c:axId val="156266880"/>
      </c:barChart>
      <c:catAx>
        <c:axId val="156162688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266880"/>
        <c:crosses val="autoZero"/>
        <c:auto val="1"/>
        <c:lblAlgn val="ctr"/>
        <c:lblOffset val="100"/>
        <c:tickLblSkip val="1"/>
        <c:tickMarkSkip val="1"/>
      </c:catAx>
      <c:valAx>
        <c:axId val="156266880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16268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32"/>
          <c:y val="7.5301204819277434E-2"/>
          <c:w val="0.8176100628930852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907117212411533E-2"/>
                  <c:y val="-6.47060383139568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45980157638627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003438466438233E-2"/>
                  <c:y val="-8.98736287329381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030741561634462E-2"/>
                  <c:y val="-9.65336660406057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955277839424911E-2"/>
                  <c:y val="-0.10986867347501644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762107888489615E-2"/>
                  <c:y val="-7.65367927900692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872386043355327E-2"/>
                  <c:y val="-8.9017886774489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006599280794639E-2"/>
                  <c:y val="-4.64444195902738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469746331037479E-2"/>
                  <c:y val="-4.25737719356255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637344121332916E-2"/>
                  <c:y val="-3.87034290323868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211273433018409E-2"/>
                  <c:y val="-4.25737719356255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5.8055143548580268E-2"/>
                </c:manualLayout>
              </c:layout>
              <c:showVal val="1"/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  <c:pt idx="10">
                  <c:v>128</c:v>
                </c:pt>
                <c:pt idx="11">
                  <c:v>130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062187981667933E-2"/>
                  <c:y val="-4.75080020101403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676262476329985E-2"/>
                  <c:y val="-3.09508579209310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926063204117835E-2"/>
                  <c:y val="-4.75080020101403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095782922827803E-2"/>
                  <c:y val="-5.331473537063717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164801081658213E-2"/>
                  <c:y val="-6.62191290631362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491977071766523E-2"/>
                  <c:y val="-8.40714666435868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805279424635681E-2"/>
                  <c:y val="-6.579582935505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006599280794639E-2"/>
                  <c:y val="-8.12772009680124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872386043355396E-2"/>
                  <c:y val="-8.12772009680124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498076188915284E-2"/>
                  <c:y val="-5.03144577421029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3843124948782E-2"/>
                  <c:y val="-5.03144577421029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1730390618597719E-2"/>
                  <c:y val="-4.6444114838864223E-2"/>
                </c:manualLayout>
              </c:layout>
              <c:showVal val="1"/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156227840"/>
        <c:axId val="156311552"/>
      </c:lineChart>
      <c:catAx>
        <c:axId val="156227840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311552"/>
        <c:crosses val="autoZero"/>
        <c:auto val="1"/>
        <c:lblAlgn val="ctr"/>
        <c:lblOffset val="100"/>
        <c:tickLblSkip val="1"/>
        <c:tickMarkSkip val="1"/>
      </c:catAx>
      <c:valAx>
        <c:axId val="156311552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22784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247</c:v>
                </c:pt>
                <c:pt idx="1">
                  <c:v>1125</c:v>
                </c:pt>
                <c:pt idx="2">
                  <c:v>355</c:v>
                </c:pt>
                <c:pt idx="3">
                  <c:v>363</c:v>
                </c:pt>
                <c:pt idx="4">
                  <c:v>352</c:v>
                </c:pt>
                <c:pt idx="5">
                  <c:v>0</c:v>
                </c:pt>
                <c:pt idx="6">
                  <c:v>72</c:v>
                </c:pt>
                <c:pt idx="7">
                  <c:v>231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244</c:v>
                </c:pt>
              </c:numCache>
            </c:numRef>
          </c:val>
        </c:ser>
        <c:axId val="156355200"/>
        <c:axId val="156356992"/>
      </c:barChart>
      <c:catAx>
        <c:axId val="156355200"/>
        <c:scaling>
          <c:orientation val="minMax"/>
        </c:scaling>
        <c:axPos val="b"/>
        <c:numFmt formatCode="General" sourceLinked="1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356992"/>
        <c:crosses val="autoZero"/>
        <c:auto val="1"/>
        <c:lblAlgn val="ctr"/>
        <c:lblOffset val="100"/>
        <c:tickMarkSkip val="1"/>
      </c:catAx>
      <c:valAx>
        <c:axId val="156356992"/>
        <c:scaling>
          <c:orientation val="minMax"/>
        </c:scaling>
        <c:axPos val="l"/>
        <c:numFmt formatCode="General" sourceLinked="1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355200"/>
        <c:crosses val="autoZero"/>
        <c:crossBetween val="between"/>
      </c:valAx>
      <c:dTable>
        <c:showVertBorder val="1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913"/>
          <c:y val="7.9365079365079361E-2"/>
          <c:w val="0.79245283018867962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  <c:pt idx="10">
                  <c:v>2989</c:v>
                </c:pt>
                <c:pt idx="11">
                  <c:v>2524</c:v>
                </c:pt>
              </c:numCache>
            </c:numRef>
          </c:val>
        </c:ser>
        <c:dLbls>
          <c:showVal val="1"/>
        </c:dLbls>
        <c:axId val="156523520"/>
        <c:axId val="156566272"/>
      </c:barChart>
      <c:catAx>
        <c:axId val="15652352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566272"/>
        <c:crosses val="autoZero"/>
        <c:auto val="1"/>
        <c:lblAlgn val="ctr"/>
        <c:lblOffset val="100"/>
        <c:tickLblSkip val="1"/>
        <c:tickMarkSkip val="1"/>
      </c:catAx>
      <c:valAx>
        <c:axId val="156566272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5235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32"/>
          <c:y val="7.5301204819277434E-2"/>
          <c:w val="0.8176100628930852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27E-2"/>
                  <c:y val="-7.39525863063399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723551882747408E-2"/>
                  <c:y val="-6.25794414428903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496E-2"/>
                  <c:y val="-8.750677922942717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464566929133916E-2"/>
                  <c:y val="-6.74991225986788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043377251110935E-2"/>
                  <c:y val="-6.29528434971627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493720915237827E-2"/>
                  <c:y val="-7.8470814712872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564356435643561E-2"/>
                  <c:y val="-6.33349728114681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5445544554455446E-2"/>
                  <c:y val="-5.54181012100346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24752475247505E-2"/>
                  <c:y val="-3.958435800716755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52452293041067E-2"/>
                  <c:y val="-6.33349728114681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325761488424799E-2"/>
                  <c:y val="-2.77090506050173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3.1667486405734094E-2"/>
                </c:manualLayout>
              </c:layout>
              <c:showVal val="1"/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  <c:pt idx="10">
                  <c:v>273</c:v>
                </c:pt>
                <c:pt idx="11">
                  <c:v>238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52E-2"/>
                  <c:y val="-7.84706403977658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078818118032273E-2"/>
                  <c:y val="-0.1076279992943386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27261681897363E-2"/>
                  <c:y val="-7.98763748835849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004911514773533E-2"/>
                  <c:y val="-9.671393724726010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540578467295552E-2"/>
                  <c:y val="-8.50976424553772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565603804474963E-2"/>
                  <c:y val="-8.363426796054537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801980198019816E-2"/>
                  <c:y val="-7.12518444129016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643564356435641E-2"/>
                  <c:y val="-7.916871601433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24752475247505E-2"/>
                  <c:y val="-9.50024592172022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801980198019816E-2"/>
                  <c:y val="-8.7085587615768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7752538294749378E-3"/>
                  <c:y val="-8.7085587615768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3.1667486405734059E-2"/>
                </c:manualLayout>
              </c:layout>
              <c:showVal val="1"/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  <c:pt idx="10">
                  <c:v>41</c:v>
                </c:pt>
                <c:pt idx="11">
                  <c:v>23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9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5">
                <a:noFill/>
              </a:ln>
            </c:spPr>
          </c:downBars>
        </c:upDownBars>
        <c:marker val="1"/>
        <c:axId val="156723840"/>
        <c:axId val="156742016"/>
      </c:lineChart>
      <c:catAx>
        <c:axId val="156723840"/>
        <c:scaling>
          <c:orientation val="minMax"/>
        </c:scaling>
        <c:axPos val="b"/>
        <c:numFmt formatCode="General" sourceLinked="0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742016"/>
        <c:crosses val="autoZero"/>
        <c:auto val="1"/>
        <c:lblAlgn val="ctr"/>
        <c:lblOffset val="100"/>
        <c:tickLblSkip val="1"/>
        <c:tickMarkSkip val="1"/>
      </c:catAx>
      <c:valAx>
        <c:axId val="15674201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72384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6.2310911845798518E-2"/>
          <c:y val="2.6607448547852037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43</c:v>
                </c:pt>
                <c:pt idx="1">
                  <c:v>55</c:v>
                </c:pt>
                <c:pt idx="2">
                  <c:v>18</c:v>
                </c:pt>
                <c:pt idx="3">
                  <c:v>12</c:v>
                </c:pt>
                <c:pt idx="4">
                  <c:v>16</c:v>
                </c:pt>
                <c:pt idx="5">
                  <c:v>0</c:v>
                </c:pt>
                <c:pt idx="6">
                  <c:v>8</c:v>
                </c:pt>
                <c:pt idx="7">
                  <c:v>1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56654208"/>
        <c:axId val="156656000"/>
      </c:barChart>
      <c:catAx>
        <c:axId val="156654208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656000"/>
        <c:crosses val="autoZero"/>
        <c:auto val="1"/>
        <c:lblAlgn val="ctr"/>
        <c:lblOffset val="100"/>
        <c:tickMarkSkip val="1"/>
      </c:catAx>
      <c:valAx>
        <c:axId val="156656000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654208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2"/>
          <c:y val="7.9365079365079361E-2"/>
          <c:w val="0.81761006289308524"/>
          <c:h val="0.676190476190484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  <c:pt idx="9">
                  <c:v>110</c:v>
                </c:pt>
                <c:pt idx="10">
                  <c:v>159</c:v>
                </c:pt>
              </c:numCache>
            </c:numRef>
          </c:val>
        </c:ser>
        <c:dLbls>
          <c:showVal val="1"/>
        </c:dLbls>
        <c:axId val="156833664"/>
        <c:axId val="156835200"/>
      </c:barChart>
      <c:catAx>
        <c:axId val="156833664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835200"/>
        <c:crosses val="autoZero"/>
        <c:auto val="1"/>
        <c:lblAlgn val="ctr"/>
        <c:lblOffset val="100"/>
        <c:tickLblSkip val="1"/>
        <c:tickMarkSkip val="1"/>
      </c:catAx>
      <c:valAx>
        <c:axId val="156835200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83366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1561745341731618"/>
          <c:y val="6.7458686649028349E-2"/>
          <c:w val="0.8396226415094367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3502126801375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002177919249506E-2"/>
                  <c:y val="-7.45551340495394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29988272742497E-2"/>
                  <c:y val="-7.74694762344990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722063997319473E-2"/>
                  <c:y val="-9.1422423411648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422683866644382E-2"/>
                  <c:y val="-7.64327839586854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808510638297871E-2"/>
                  <c:y val="-5.2631578947368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276595744680847E-2"/>
                  <c:y val="-6.07287449392713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553191489361722E-2"/>
                  <c:y val="-3.23886639676113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3742388024229003E-2"/>
                  <c:y val="-4.85829959514170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4488241065368084E-2"/>
                  <c:y val="-3.64372469635627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7910413455011812E-2"/>
                  <c:y val="-3.2388663967611336E-2"/>
                </c:manualLayout>
              </c:layout>
              <c:showVal val="1"/>
            </c:dLbl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32</c:v>
                </c:pt>
                <c:pt idx="1">
                  <c:v>38</c:v>
                </c:pt>
                <c:pt idx="2">
                  <c:v>43</c:v>
                </c:pt>
                <c:pt idx="3">
                  <c:v>32</c:v>
                </c:pt>
                <c:pt idx="4">
                  <c:v>43</c:v>
                </c:pt>
                <c:pt idx="5">
                  <c:v>61</c:v>
                </c:pt>
                <c:pt idx="6">
                  <c:v>51</c:v>
                </c:pt>
                <c:pt idx="7">
                  <c:v>47</c:v>
                </c:pt>
                <c:pt idx="8">
                  <c:v>48</c:v>
                </c:pt>
                <c:pt idx="9">
                  <c:v>54</c:v>
                </c:pt>
                <c:pt idx="10">
                  <c:v>66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3829787234042562E-2"/>
                  <c:y val="-2.83400809716598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297872340425518E-2"/>
                  <c:y val="-1.61943319838055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97872340425552E-2"/>
                  <c:y val="-5.66801619433197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042553191489362E-2"/>
                  <c:y val="-4.048582995951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042553191489362E-2"/>
                  <c:y val="-4.048582995951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319148936170223E-2"/>
                  <c:y val="-4.048582995951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319148936170293E-2"/>
                  <c:y val="-4.048582995951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5319148936170223E-2"/>
                  <c:y val="-2.83400809716598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106382978723404E-2"/>
                  <c:y val="-3.2388663967611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533034337862188E-2"/>
                  <c:y val="-3.2388663967611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110861948218498E-2"/>
                  <c:y val="-4.858299595141696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5">
                <a:noFill/>
              </a:ln>
            </c:spPr>
          </c:downBars>
        </c:upDownBars>
        <c:marker val="1"/>
        <c:axId val="156796416"/>
        <c:axId val="156797952"/>
      </c:lineChart>
      <c:catAx>
        <c:axId val="156796416"/>
        <c:scaling>
          <c:orientation val="minMax"/>
        </c:scaling>
        <c:axPos val="b"/>
        <c:numFmt formatCode="General" sourceLinked="0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797952"/>
        <c:crosses val="autoZero"/>
        <c:auto val="1"/>
        <c:lblAlgn val="ctr"/>
        <c:lblOffset val="100"/>
        <c:tickLblSkip val="1"/>
        <c:tickMarkSkip val="1"/>
      </c:catAx>
      <c:valAx>
        <c:axId val="156797952"/>
        <c:scaling>
          <c:orientation val="minMax"/>
        </c:scaling>
        <c:axPos val="l"/>
        <c:numFmt formatCode="General" sourceLinked="1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79641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0.32775</cdr:x>
      <cdr:y>0.18296</cdr:y>
    </cdr:from>
    <cdr:to>
      <cdr:x>0.83358</cdr:x>
      <cdr:y>0.59948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6067" y="786829"/>
          <a:ext cx="41764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281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10/24/2015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507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beck.pl/" TargetMode="Externa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hyperlink" Target="http://www.pafw.pl/" TargetMode="External"/><Relationship Id="rId21" Type="http://schemas.openxmlformats.org/officeDocument/2006/relationships/hyperlink" Target="http://bakernet.com/" TargetMode="External"/><Relationship Id="rId34" Type="http://schemas.openxmlformats.org/officeDocument/2006/relationships/image" Target="../media/image28.png"/><Relationship Id="rId7" Type="http://schemas.openxmlformats.org/officeDocument/2006/relationships/image" Target="../media/image13.jpeg"/><Relationship Id="rId12" Type="http://schemas.openxmlformats.org/officeDocument/2006/relationships/image" Target="../media/image16.png"/><Relationship Id="rId17" Type="http://schemas.openxmlformats.org/officeDocument/2006/relationships/hyperlink" Target="http://www.pwp.pl/" TargetMode="External"/><Relationship Id="rId25" Type="http://schemas.openxmlformats.org/officeDocument/2006/relationships/hyperlink" Target="http://www.nlembassy.pl/" TargetMode="External"/><Relationship Id="rId33" Type="http://schemas.openxmlformats.org/officeDocument/2006/relationships/hyperlink" Target="http://www.weil.com/" TargetMode="External"/><Relationship Id="rId2" Type="http://schemas.openxmlformats.org/officeDocument/2006/relationships/image" Target="../media/image10.jpeg"/><Relationship Id="rId16" Type="http://schemas.openxmlformats.org/officeDocument/2006/relationships/image" Target="../media/image18.png"/><Relationship Id="rId20" Type="http://schemas.openxmlformats.org/officeDocument/2006/relationships/image" Target="../media/image20.jpe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hyperlink" Target="http://www.pozytek.gov.pl/" TargetMode="External"/><Relationship Id="rId24" Type="http://schemas.openxmlformats.org/officeDocument/2006/relationships/image" Target="../media/image22.jpeg"/><Relationship Id="rId32" Type="http://schemas.openxmlformats.org/officeDocument/2006/relationships/image" Target="../media/image27.jpeg"/><Relationship Id="rId37" Type="http://schemas.openxmlformats.org/officeDocument/2006/relationships/image" Target="../media/image30.png"/><Relationship Id="rId5" Type="http://schemas.openxmlformats.org/officeDocument/2006/relationships/hyperlink" Target="http://www.batory.org.pl/" TargetMode="External"/><Relationship Id="rId15" Type="http://schemas.openxmlformats.org/officeDocument/2006/relationships/hyperlink" Target="http://www.kbn.gov.pl/" TargetMode="External"/><Relationship Id="rId23" Type="http://schemas.openxmlformats.org/officeDocument/2006/relationships/hyperlink" Target="http://www.linleaters.pl/" TargetMode="External"/><Relationship Id="rId28" Type="http://schemas.openxmlformats.org/officeDocument/2006/relationships/hyperlink" Target="http://www.cliffordchance.com/home.html" TargetMode="External"/><Relationship Id="rId36" Type="http://schemas.openxmlformats.org/officeDocument/2006/relationships/hyperlink" Target="http://www.ceetrust.org/" TargetMode="External"/><Relationship Id="rId10" Type="http://schemas.openxmlformats.org/officeDocument/2006/relationships/image" Target="../media/image15.jpeg"/><Relationship Id="rId19" Type="http://schemas.openxmlformats.org/officeDocument/2006/relationships/hyperlink" Target="http://www.ms.gov.pl/" TargetMode="External"/><Relationship Id="rId31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hyperlink" Target="http://www.cofund.org.pl/" TargetMode="External"/><Relationship Id="rId14" Type="http://schemas.openxmlformats.org/officeDocument/2006/relationships/image" Target="../media/image17.jpeg"/><Relationship Id="rId22" Type="http://schemas.openxmlformats.org/officeDocument/2006/relationships/image" Target="../media/image21.jpeg"/><Relationship Id="rId27" Type="http://schemas.openxmlformats.org/officeDocument/2006/relationships/image" Target="../media/image24.jpeg"/><Relationship Id="rId30" Type="http://schemas.openxmlformats.org/officeDocument/2006/relationships/hyperlink" Target="http://www.chadbourne.com/locations/sub_warsaw.html" TargetMode="External"/><Relationship Id="rId35" Type="http://schemas.openxmlformats.org/officeDocument/2006/relationships/image" Target="../media/image2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 smtClean="0"/>
              <a:t>Podsumowanie działalności 	     za rok akademicki 2014/2015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129088"/>
            <a:chOff x="470" y="1738"/>
            <a:chExt cx="5404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2012/2013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053130980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p:oleObj spid="_x0000_s21556" name="Obraz - mapa bitowa" r:id="rId3" imgW="4352381" imgH="4200000" progId="PBrush">
                <p:embed/>
              </p:oleObj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2" y="1933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0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2759498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2013/2014 i 2014/2015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p:oleObj spid="_x0000_s20531" name="Obraz - mapa bitowa" r:id="rId3" imgW="4352381" imgH="4200000" progId="PBrush">
                <p:embed/>
              </p:oleObj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1864132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Poradnie w Polsce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113" y="2420938"/>
            <a:ext cx="3889375" cy="4228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Uniwersytet 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Gdańsk </a:t>
            </a:r>
            <a:r>
              <a:rPr lang="pl-PL" sz="1200" dirty="0" smtClean="0">
                <a:latin typeface="Arial" charset="0"/>
              </a:rPr>
              <a:t>- Wyższa Szkoła Bankowa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Katowice </a:t>
            </a:r>
            <a:r>
              <a:rPr lang="pl-PL" sz="12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 smtClean="0">
                <a:latin typeface="Arial" charset="0"/>
              </a:rPr>
              <a:t>- Krakowska </a:t>
            </a:r>
            <a:r>
              <a:rPr lang="pl-PL" sz="1200" dirty="0">
                <a:latin typeface="Arial" charset="0"/>
              </a:rPr>
              <a:t>Akademia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                im</a:t>
            </a:r>
            <a:r>
              <a:rPr lang="pl-PL" sz="1200" dirty="0">
                <a:latin typeface="Arial" charset="0"/>
              </a:rPr>
              <a:t>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Uniwersytet </a:t>
            </a:r>
            <a:r>
              <a:rPr lang="pl-PL" sz="1200" dirty="0" smtClean="0">
                <a:latin typeface="Arial" charset="0"/>
              </a:rPr>
              <a:t>Jagielloński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Łódź </a:t>
            </a:r>
            <a:r>
              <a:rPr lang="pl-PL" sz="12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Olsztyn </a:t>
            </a:r>
            <a:r>
              <a:rPr lang="pl-PL" sz="12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Opole </a:t>
            </a:r>
            <a:r>
              <a:rPr lang="pl-PL" sz="12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Poznań </a:t>
            </a:r>
            <a:r>
              <a:rPr lang="pl-PL" sz="1200" dirty="0">
                <a:latin typeface="Arial" charset="0"/>
              </a:rPr>
              <a:t>- Uniwersytet im. Adama </a:t>
            </a:r>
            <a:r>
              <a:rPr lang="pl-PL" sz="1200" dirty="0" smtClean="0">
                <a:latin typeface="Arial" charset="0"/>
              </a:rPr>
              <a:t>Mickiewicza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Uniwersytet Rzeszowski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endParaRPr lang="pl-PL" sz="1200" dirty="0" smtClean="0">
              <a:latin typeface="Arial" charset="0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4881274" y="2302368"/>
            <a:ext cx="3889375" cy="3933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smtClean="0">
                <a:latin typeface="Arial" charset="0"/>
              </a:rPr>
              <a:t>Zamiejscowy </a:t>
            </a:r>
            <a:r>
              <a:rPr lang="pl-PL" sz="1200" dirty="0" err="1" smtClean="0">
                <a:latin typeface="Arial" charset="0"/>
              </a:rPr>
              <a:t>WPiA</a:t>
            </a:r>
            <a:r>
              <a:rPr lang="pl-PL" sz="1200" dirty="0" smtClean="0">
                <a:latin typeface="Arial" charset="0"/>
              </a:rPr>
              <a:t>, Wyższa Szkoła Prawa     	i Administracji w Przemyślu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Słubice </a:t>
            </a:r>
            <a:r>
              <a:rPr lang="pl-PL" sz="1200" dirty="0">
                <a:latin typeface="Arial" charset="0"/>
              </a:rPr>
              <a:t>- Collegium </a:t>
            </a:r>
            <a:r>
              <a:rPr lang="pl-PL" sz="1200" dirty="0" err="1">
                <a:latin typeface="Arial" charset="0"/>
              </a:rPr>
              <a:t>Polonicum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Szczecin </a:t>
            </a:r>
            <a:r>
              <a:rPr lang="pl-PL" sz="12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Toruń </a:t>
            </a:r>
            <a:r>
              <a:rPr lang="pl-PL" sz="12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Fundacja </a:t>
            </a:r>
            <a:r>
              <a:rPr lang="pl-PL" sz="1200" dirty="0" err="1" smtClean="0">
                <a:latin typeface="Arial" charset="0"/>
              </a:rPr>
              <a:t>Academia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 err="1" smtClean="0">
                <a:latin typeface="Arial" charset="0"/>
              </a:rPr>
              <a:t>Iuris</a:t>
            </a:r>
            <a:endParaRPr lang="pl-PL" sz="1200" dirty="0" smtClean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WPK Uniwersytet Stefana Kardynała 	Wyszyńskiego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</a:t>
            </a:r>
            <a:r>
              <a:rPr lang="pl-PL" sz="1200" dirty="0" err="1" smtClean="0">
                <a:latin typeface="Arial" charset="0"/>
              </a:rPr>
              <a:t>WPiA</a:t>
            </a:r>
            <a:r>
              <a:rPr lang="pl-PL" sz="1200" dirty="0" smtClean="0">
                <a:latin typeface="Arial" charset="0"/>
              </a:rPr>
              <a:t> Uniwersytet </a:t>
            </a:r>
            <a:r>
              <a:rPr lang="pl-PL" sz="1200" dirty="0">
                <a:latin typeface="Arial" charset="0"/>
              </a:rPr>
              <a:t>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Uczelnia Łazarskiego</a:t>
            </a:r>
            <a:endParaRPr lang="pl-PL" sz="1200" dirty="0" smtClean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WP Uniwersytet SWPS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Wrocław </a:t>
            </a:r>
            <a:r>
              <a:rPr lang="pl-PL" sz="1200" dirty="0">
                <a:latin typeface="Arial" charset="0"/>
              </a:rPr>
              <a:t>- Uniwersytet Wrocławski</a:t>
            </a:r>
            <a:endParaRPr lang="pl-PL" sz="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Białymstoku (</a:t>
            </a:r>
            <a:r>
              <a:rPr lang="pl-PL" sz="1300" b="1" dirty="0" err="1" smtClean="0"/>
              <a:t>UwB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Uniwersytecka Poradnia Prawna w </a:t>
            </a:r>
            <a:r>
              <a:rPr lang="pl-PL" sz="1300" b="1" dirty="0" smtClean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Klinika Porad Prawnych w </a:t>
            </a:r>
            <a:r>
              <a:rPr lang="pl-PL" sz="1300" b="1" dirty="0" smtClean="0"/>
              <a:t>Gdańsk </a:t>
            </a:r>
            <a:r>
              <a:rPr lang="pl-PL" sz="1300" b="1" dirty="0" smtClean="0"/>
              <a:t>(Wyższa Szkoła Bankowa)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</a:t>
            </a:r>
            <a:r>
              <a:rPr lang="pl-PL" sz="1300" dirty="0" smtClean="0"/>
              <a:t>Prawna UJ </a:t>
            </a:r>
            <a:r>
              <a:rPr lang="pl-PL" sz="1300" dirty="0" smtClean="0"/>
              <a:t>w </a:t>
            </a:r>
            <a:r>
              <a:rPr lang="pl-PL" sz="1300" b="1" dirty="0" smtClean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Studencka Poradnia Prawna w </a:t>
            </a:r>
            <a:r>
              <a:rPr lang="pl-PL" sz="1300" b="1" dirty="0" smtClean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Studencki Punkt Informacji Prawnej „Klinika Prawa” w </a:t>
            </a:r>
            <a:r>
              <a:rPr lang="pl-PL" sz="1300" b="1" dirty="0" smtClean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Studencka Poradnia Prawna w </a:t>
            </a:r>
            <a:r>
              <a:rPr lang="pl-PL" sz="1300" b="1" dirty="0" smtClean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Uniwersytecka Poradnia Prawna w </a:t>
            </a:r>
            <a:r>
              <a:rPr lang="pl-PL" sz="1300" b="1" dirty="0" smtClean="0"/>
              <a:t>Poznaniu (UAM)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Rzeszowie (</a:t>
            </a:r>
            <a:r>
              <a:rPr lang="pl-PL" sz="1300" b="1" dirty="0" err="1" smtClean="0"/>
              <a:t>URz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Koło Naukowe Studencka Poradnia Prawa w </a:t>
            </a:r>
            <a:r>
              <a:rPr lang="pl-PL" sz="1300" b="1" dirty="0" smtClean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Centrum Edukacji Prawnej – „Studencka Poradnia Prawna” w </a:t>
            </a:r>
            <a:r>
              <a:rPr lang="pl-PL" sz="1300" b="1" dirty="0" smtClean="0"/>
              <a:t>Szczecinie (</a:t>
            </a:r>
            <a:r>
              <a:rPr lang="pl-PL" sz="1300" b="1" dirty="0" err="1" smtClean="0"/>
              <a:t>USz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Fundacja </a:t>
            </a:r>
            <a:r>
              <a:rPr lang="pl-PL" sz="1300" dirty="0" err="1" smtClean="0"/>
              <a:t>Academia</a:t>
            </a:r>
            <a:r>
              <a:rPr lang="pl-PL" sz="1300" dirty="0" smtClean="0"/>
              <a:t> </a:t>
            </a:r>
            <a:r>
              <a:rPr lang="pl-PL" sz="1300" dirty="0" err="1" smtClean="0"/>
              <a:t>Iuris</a:t>
            </a:r>
            <a:r>
              <a:rPr lang="pl-PL" sz="1300" dirty="0" smtClean="0"/>
              <a:t> w </a:t>
            </a:r>
            <a:r>
              <a:rPr lang="pl-PL" sz="1300" b="1" dirty="0" smtClean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Klinika Prawa, Studencki Ośrodek Pomocy Prawnej w </a:t>
            </a:r>
            <a:r>
              <a:rPr lang="pl-PL" sz="1300" b="1" dirty="0" smtClean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Warszawie </a:t>
            </a:r>
            <a:r>
              <a:rPr lang="pl-PL" sz="1300" b="1" dirty="0" smtClean="0"/>
              <a:t>(Uczelnia </a:t>
            </a:r>
            <a:r>
              <a:rPr lang="pl-PL" sz="1300" b="1" dirty="0" smtClean="0"/>
              <a:t>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we </a:t>
            </a:r>
            <a:r>
              <a:rPr lang="pl-PL" sz="1300" b="1" dirty="0" smtClean="0"/>
              <a:t>Wrocławiu (</a:t>
            </a:r>
            <a:r>
              <a:rPr lang="pl-PL" sz="1300" b="1" dirty="0" err="1" smtClean="0"/>
              <a:t>UWr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Studenckie Biuro Porad Prawnych </a:t>
            </a:r>
            <a:r>
              <a:rPr lang="pl-PL" sz="1300" b="1" dirty="0" smtClean="0"/>
              <a:t>Rzeszowie (Zamiejscowy </a:t>
            </a:r>
            <a:r>
              <a:rPr lang="pl-PL" sz="1300" b="1" dirty="0" err="1" smtClean="0"/>
              <a:t>WPiA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WSPiA</a:t>
            </a:r>
            <a:r>
              <a:rPr lang="pl-PL" sz="1300" b="1" dirty="0" smtClean="0"/>
              <a:t> w Przemyślu)</a:t>
            </a:r>
            <a:r>
              <a:rPr lang="pl-PL" sz="1300" dirty="0" smtClean="0"/>
              <a:t> 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pl-PL" sz="13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Rok akademicki 2014/2015 działalności poradni w liczbach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848600" cy="41910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dirty="0" smtClean="0"/>
              <a:t>10 693 </a:t>
            </a:r>
            <a:r>
              <a:rPr lang="pl-PL" sz="2000" dirty="0" smtClean="0"/>
              <a:t>– tyle spraw przyjęły poradnie w okresie </a:t>
            </a:r>
            <a:br>
              <a:rPr lang="pl-PL" sz="2000" dirty="0" smtClean="0"/>
            </a:br>
            <a:r>
              <a:rPr lang="pl-PL" sz="2000" dirty="0" smtClean="0"/>
              <a:t>od października 2014 do czerwca 2015;</a:t>
            </a:r>
            <a:endParaRPr lang="pl-PL" sz="2000" b="1" dirty="0" smtClean="0"/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najwięcej – </a:t>
            </a:r>
            <a:r>
              <a:rPr lang="pl-PL" sz="2000" b="1" dirty="0" smtClean="0"/>
              <a:t>2524 </a:t>
            </a:r>
            <a:r>
              <a:rPr lang="pl-PL" sz="2000" dirty="0" smtClean="0"/>
              <a:t>spraw przyjęła Fundacja </a:t>
            </a:r>
            <a:r>
              <a:rPr lang="pl-PL" sz="2000" dirty="0" err="1" smtClean="0"/>
              <a:t>Academia</a:t>
            </a:r>
            <a:r>
              <a:rPr lang="pl-PL" sz="2000" dirty="0" smtClean="0"/>
              <a:t> Iuris </a:t>
            </a:r>
            <a:br>
              <a:rPr lang="pl-PL" sz="2000" dirty="0" smtClean="0"/>
            </a:br>
            <a:r>
              <a:rPr lang="pl-PL" sz="2000" dirty="0" smtClean="0"/>
              <a:t>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najmniej – </a:t>
            </a:r>
            <a:r>
              <a:rPr lang="pl-PL" sz="2000" b="1" dirty="0"/>
              <a:t>8 </a:t>
            </a:r>
            <a:r>
              <a:rPr lang="pl-PL" sz="2000" dirty="0" smtClean="0"/>
              <a:t>Wydział Prawa Kanonicznego UKSW;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najczęściej – w ok.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5,5 proc. </a:t>
            </a:r>
            <a:r>
              <a:rPr lang="pl-PL" sz="2000" dirty="0" smtClean="0"/>
              <a:t>przypadków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sz="2000" dirty="0" smtClean="0"/>
              <a:t>3383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sprawy) </a:t>
            </a:r>
            <a:r>
              <a:rPr lang="pl-PL" sz="2000" dirty="0" smtClean="0"/>
              <a:t>klienci zgłaszali się do poradni o pomoc w sprawach cywilnych;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w poradniach działało </a:t>
            </a:r>
            <a:r>
              <a:rPr lang="pl-PL" sz="2000" b="1" dirty="0" smtClean="0"/>
              <a:t>1988 </a:t>
            </a:r>
            <a:r>
              <a:rPr lang="pl-PL" sz="2000" dirty="0" smtClean="0"/>
              <a:t>studentów i </a:t>
            </a:r>
            <a:r>
              <a:rPr lang="pl-PL" sz="2000" b="1" dirty="0" smtClean="0"/>
              <a:t>351 </a:t>
            </a:r>
            <a:r>
              <a:rPr lang="pl-PL" sz="2000" dirty="0" smtClean="0"/>
              <a:t>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jeden opiekun miał pieczę przeciętnie nad </a:t>
            </a:r>
            <a:r>
              <a:rPr lang="pl-PL" sz="2000" b="1" dirty="0" smtClean="0"/>
              <a:t>6 </a:t>
            </a:r>
            <a:r>
              <a:rPr lang="pl-PL" sz="2000" dirty="0" smtClean="0"/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 jednego studenta przypadało średnio </a:t>
            </a:r>
            <a:r>
              <a:rPr lang="pl-PL" sz="2000" b="1" dirty="0" smtClean="0"/>
              <a:t>5 </a:t>
            </a:r>
            <a:r>
              <a:rPr lang="pl-PL" sz="2000" dirty="0" smtClean="0"/>
              <a:t>spraw.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W porównaniu z poprzednim rokiem akademickim…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852738"/>
            <a:ext cx="8208912" cy="3082925"/>
          </a:xfrm>
          <a:noFill/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liczba spraw</a:t>
            </a:r>
            <a:r>
              <a:rPr lang="pl-PL" sz="2400" dirty="0" smtClean="0"/>
              <a:t> spadła o 4,37 proc.,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wzrost liczby spraw dotyczył </a:t>
            </a:r>
            <a:r>
              <a:rPr lang="pl-PL" sz="2400" dirty="0" smtClean="0"/>
              <a:t>przede wszystkim porad z zakresu  prawa lokalowego (wzrost o 708 proc),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liczba studentów spadła </a:t>
            </a:r>
            <a:r>
              <a:rPr lang="pl-PL" sz="2400" dirty="0" smtClean="0"/>
              <a:t>o 1,9 proc.</a:t>
            </a:r>
            <a:r>
              <a:rPr lang="pl-PL" sz="2400" b="1" dirty="0" smtClean="0"/>
              <a:t>,</a:t>
            </a:r>
            <a:endParaRPr lang="pl-PL" sz="2400" dirty="0" smtClean="0"/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liczebność </a:t>
            </a:r>
            <a:r>
              <a:rPr lang="pl-PL" sz="2400" b="1" dirty="0" smtClean="0"/>
              <a:t>personelu naukowego</a:t>
            </a:r>
            <a:r>
              <a:rPr lang="pl-PL" sz="2400" dirty="0" smtClean="0"/>
              <a:t> wzrosła o 24 proc.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W porównaniu z poprzednimi latami…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1889617"/>
              </p:ext>
            </p:extLst>
          </p:nvPr>
        </p:nvGraphicFramePr>
        <p:xfrm>
          <a:off x="466564" y="2699780"/>
          <a:ext cx="4248472" cy="34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38608"/>
              </p:ext>
            </p:extLst>
          </p:nvPr>
        </p:nvGraphicFramePr>
        <p:xfrm>
          <a:off x="4283967" y="2501113"/>
          <a:ext cx="4848225" cy="370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42988" y="61229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508104" y="61229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724128" y="2924944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596336" y="407707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Ile spraw </a:t>
            </a:r>
            <a:br>
              <a:rPr lang="pl-PL" dirty="0" smtClean="0"/>
            </a:br>
            <a:r>
              <a:rPr lang="pl-PL" dirty="0" smtClean="0"/>
              <a:t>zostało przyjętych przez poradnie?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6758110"/>
              </p:ext>
            </p:extLst>
          </p:nvPr>
        </p:nvGraphicFramePr>
        <p:xfrm>
          <a:off x="683568" y="1628775"/>
          <a:ext cx="8460431" cy="54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63938" y="2911475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10 693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studentów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10585208"/>
              </p:ext>
            </p:extLst>
          </p:nvPr>
        </p:nvGraphicFramePr>
        <p:xfrm>
          <a:off x="683569" y="1781175"/>
          <a:ext cx="8460432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348038" y="3068638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1988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pracowników naukowych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82666968"/>
              </p:ext>
            </p:extLst>
          </p:nvPr>
        </p:nvGraphicFramePr>
        <p:xfrm>
          <a:off x="755576" y="1636713"/>
          <a:ext cx="838842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50233" y="3048000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282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575175"/>
            <a:chOff x="476" y="1138"/>
            <a:chExt cx="5396" cy="288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3092" cy="2882"/>
              <a:chOff x="432" y="1678"/>
              <a:chExt cx="3092" cy="2882"/>
            </a:xfrm>
          </p:grpSpPr>
          <p:sp>
            <p:nvSpPr>
              <p:cNvPr id="5" name="AutoShape 563"/>
              <p:cNvSpPr>
                <a:spLocks noChangeArrowheads="1"/>
              </p:cNvSpPr>
              <p:nvPr/>
            </p:nvSpPr>
            <p:spPr bwMode="auto">
              <a:xfrm>
                <a:off x="2564" y="1680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p:oleObj spid="_x0000_s27698" name="Obraz - mapa bitowa" r:id="rId3" imgW="4420204" imgH="4266595" progId="PBrush">
                  <p:embed/>
                </p:oleObj>
              </a:graphicData>
            </a:graphic>
          </p:graphicFrame>
          <p:pic>
            <p:nvPicPr>
              <p:cNvPr id="7" name="Picture 56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6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6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6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7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8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3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3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4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sp>
        <p:nvSpPr>
          <p:cNvPr id="38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3490194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353" y="2420888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Karne (tymczasowo aresztowani, wykroczenia, wyrok łączny);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Ogólne z zakresu prawa cywilnego (w tym prawa zobowiązań i rzeczowego);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Rodzinne (rozwody, alimenty, opieka nad dzieckiem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Spadkowe;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pracą, ubezpieczeniami społecznymi i bezrobociem;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ze świadczeniami z pomocy społecznej;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prawa i postępowania administracyjnego;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prawa lokalowego i spółdzielczego (w tym: eksmisje, sprawy bezdomnych);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prawa finansowego (podatki, zadłużenia, kredyty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przemocą wobec kobiet;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 uchodźców i cudzoziemców;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prawami osób niepełnosprawnych;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kontaktów ze służbą zdrowia (w tym błędy w sztuce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pomocy organizacjom pozarządowym (NGO – szeroko rozumiana pomoc ekspercka i poradnicza);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I</a:t>
            </a:r>
            <a:r>
              <a:rPr lang="pl-PL" sz="1600" dirty="0" smtClean="0"/>
              <a:t>nne.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Podział spraw ze względu na rodzaje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62034082"/>
              </p:ext>
            </p:extLst>
          </p:nvPr>
        </p:nvGraphicFramePr>
        <p:xfrm>
          <a:off x="769739" y="1988840"/>
          <a:ext cx="8374261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707904" y="2911474"/>
            <a:ext cx="34559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Łącznie 2013/2014: 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11 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181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Łącznie 2014/2015: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10 693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endParaRPr lang="pl-PL" sz="16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191000" y="2625293"/>
            <a:ext cx="39093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sporządzanie </a:t>
            </a:r>
            <a:r>
              <a:rPr lang="pl-PL" sz="1200" dirty="0">
                <a:latin typeface="Arial" charset="0"/>
              </a:rPr>
              <a:t>pism w zakresie postępowania karnego (np. zawiadomienia o popełnieniu przestępstwa, apelacje, kasacje, </a:t>
            </a:r>
            <a:r>
              <a:rPr lang="pl-PL" sz="1200" dirty="0" smtClean="0">
                <a:latin typeface="Arial" charset="0"/>
              </a:rPr>
              <a:t>wniosek o wydanie </a:t>
            </a:r>
            <a:r>
              <a:rPr lang="pl-PL" sz="1200" dirty="0">
                <a:latin typeface="Arial" charset="0"/>
              </a:rPr>
              <a:t>wyroku łącznego);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środki </a:t>
            </a:r>
            <a:r>
              <a:rPr lang="pl-PL" sz="1200" dirty="0">
                <a:latin typeface="Arial" charset="0"/>
              </a:rPr>
              <a:t>zapobiegawcze (warunki, uchylenie);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wykonywanie </a:t>
            </a:r>
            <a:r>
              <a:rPr lang="pl-PL" sz="1200" dirty="0">
                <a:latin typeface="Arial" charset="0"/>
              </a:rPr>
              <a:t>kary (odroczenia, zwolnienia, przerwy, zawieszenia, </a:t>
            </a:r>
            <a:r>
              <a:rPr lang="pl-PL" sz="1200" dirty="0" smtClean="0">
                <a:latin typeface="Arial" charset="0"/>
              </a:rPr>
              <a:t>umorzenie, przeniesienie </a:t>
            </a:r>
            <a:r>
              <a:rPr lang="pl-PL" sz="1200" dirty="0">
                <a:latin typeface="Arial" charset="0"/>
              </a:rPr>
              <a:t>do innego zakładu karnego, widzenia, </a:t>
            </a:r>
            <a:r>
              <a:rPr lang="pl-PL" sz="1200" dirty="0" smtClean="0">
                <a:latin typeface="Arial" charset="0"/>
              </a:rPr>
              <a:t>dozór elektroniczny);</a:t>
            </a:r>
            <a:endParaRPr lang="pl-PL" sz="1200" dirty="0">
              <a:solidFill>
                <a:srgbClr val="FF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wyjaśnienie wybranych zagadnień prawa karnego;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uprawnienia policji;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err="1" smtClean="0">
                <a:latin typeface="Arial" charset="0"/>
              </a:rPr>
              <a:t>stalking</a:t>
            </a:r>
            <a:r>
              <a:rPr lang="pl-PL" sz="1200" dirty="0" smtClean="0">
                <a:latin typeface="Arial" charset="0"/>
              </a:rPr>
              <a:t>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zastosowania prawa łaski przez Prezydenta RP.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30375334"/>
              </p:ext>
            </p:extLst>
          </p:nvPr>
        </p:nvGraphicFramePr>
        <p:xfrm>
          <a:off x="899592" y="2348880"/>
          <a:ext cx="3394075" cy="183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1517094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191000" y="2555026"/>
            <a:ext cx="39093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umowy </a:t>
            </a:r>
            <a:r>
              <a:rPr lang="pl-PL" sz="1200" dirty="0">
                <a:latin typeface="Arial" charset="0"/>
              </a:rPr>
              <a:t>cywilnoprawne - analizy umów zawieranych przez klientów poradni, sporządzanie, treść i wykonanie, prawa i obowiązki stron, wady oświadczeń woli, niewykonanie i nienależyte wykonanie określonych umów, odstąpienia od </a:t>
            </a:r>
            <a:r>
              <a:rPr lang="pl-PL" sz="1200" dirty="0" smtClean="0">
                <a:latin typeface="Arial" charset="0"/>
              </a:rPr>
              <a:t>umowy, wypłata wynagrodzenia z umowy zlecenia;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pisma </a:t>
            </a:r>
            <a:r>
              <a:rPr lang="pl-PL" sz="1200" dirty="0">
                <a:latin typeface="Arial" charset="0"/>
              </a:rPr>
              <a:t>procesowe, w tym na temat kosztów sądowych (wysokość, zwolnienia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terminy </a:t>
            </a:r>
            <a:r>
              <a:rPr lang="pl-PL" sz="1200" dirty="0">
                <a:latin typeface="Arial" charset="0"/>
              </a:rPr>
              <a:t>w postępowaniu cywilnym;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odszkodowania </a:t>
            </a:r>
            <a:r>
              <a:rPr lang="pl-PL" sz="1200" dirty="0">
                <a:latin typeface="Arial" charset="0"/>
              </a:rPr>
              <a:t>i zadośćuczynienia;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uprawnienia z tytułu rękojmi za wady fizyczne rzeczy;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nieruchomości </a:t>
            </a:r>
            <a:r>
              <a:rPr lang="pl-PL" sz="1200" dirty="0">
                <a:latin typeface="Arial" charset="0"/>
              </a:rPr>
              <a:t>(np. służebności, ochrona posiadania, postępowania </a:t>
            </a:r>
            <a:r>
              <a:rPr lang="pl-PL" sz="1200" dirty="0" smtClean="0">
                <a:latin typeface="Arial" charset="0"/>
              </a:rPr>
              <a:t>wieczystoksięgowe, zniesienie współwłasności, zasiedzenie nieruchomości);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postępowanie </a:t>
            </a:r>
            <a:r>
              <a:rPr lang="pl-PL" sz="1200" dirty="0">
                <a:latin typeface="Arial" charset="0"/>
              </a:rPr>
              <a:t>egzekucyjne (egzekucje komornicze);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upadłość konsumencka.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9704923"/>
              </p:ext>
            </p:extLst>
          </p:nvPr>
        </p:nvGraphicFramePr>
        <p:xfrm>
          <a:off x="1093788" y="2420938"/>
          <a:ext cx="27463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08575767"/>
              </p:ext>
            </p:extLst>
          </p:nvPr>
        </p:nvGraphicFramePr>
        <p:xfrm>
          <a:off x="250825" y="4076700"/>
          <a:ext cx="3960813" cy="21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191000" y="2564904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</a:t>
            </a:r>
            <a:r>
              <a:rPr lang="pl-PL" sz="1200" dirty="0" smtClean="0">
                <a:latin typeface="Arial" charset="0"/>
                <a:cs typeface="Times New Roman" pitchFamily="18" charset="0"/>
              </a:rPr>
              <a:t>ozwodowe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>
                <a:latin typeface="Arial" charset="0"/>
              </a:rPr>
              <a:t>i dotyczące separacji (przede wszystkim pozwy w tym zakresie oraz małżeńskie zagadnienia majątkowe po ustaniu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ubezwłasnowolnienia;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ustanowienie</a:t>
            </a:r>
            <a:r>
              <a:rPr lang="pl-PL" sz="1200" dirty="0">
                <a:latin typeface="Arial" charset="0"/>
              </a:rPr>
              <a:t>, ograniczenie i pozbawianie władzy rodzicielskiej;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ustalanie </a:t>
            </a:r>
            <a:r>
              <a:rPr lang="pl-PL" sz="1200" dirty="0">
                <a:latin typeface="Arial" charset="0"/>
              </a:rPr>
              <a:t>lub </a:t>
            </a:r>
            <a:r>
              <a:rPr lang="pl-PL" sz="1200" dirty="0" smtClean="0">
                <a:latin typeface="Arial" charset="0"/>
              </a:rPr>
              <a:t>zaprzeczanie </a:t>
            </a:r>
            <a:r>
              <a:rPr lang="pl-PL" sz="1200" dirty="0">
                <a:latin typeface="Arial" charset="0"/>
              </a:rPr>
              <a:t>ojcostwa;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tematyka </a:t>
            </a:r>
            <a:r>
              <a:rPr lang="pl-PL" sz="1200" dirty="0">
                <a:latin typeface="Arial" charset="0"/>
              </a:rPr>
              <a:t>przysposobienia, opieki i kurateli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tym także w odniesieniu do cudzoziemców);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alimentacja </a:t>
            </a:r>
            <a:r>
              <a:rPr lang="pl-PL" sz="1200" dirty="0">
                <a:latin typeface="Arial" charset="0"/>
              </a:rPr>
              <a:t>(przesłanki, ustalanie, podwyższanie, obniżanie, zaliczki alimentacyjne).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1820965"/>
              </p:ext>
            </p:extLst>
          </p:nvPr>
        </p:nvGraphicFramePr>
        <p:xfrm>
          <a:off x="900113" y="2276475"/>
          <a:ext cx="2971800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971600" y="6088062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1339010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8794432"/>
              </p:ext>
            </p:extLst>
          </p:nvPr>
        </p:nvGraphicFramePr>
        <p:xfrm>
          <a:off x="305072" y="4115594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191000" y="2584449"/>
            <a:ext cx="390939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doradztwo </a:t>
            </a:r>
            <a:r>
              <a:rPr lang="pl-PL" sz="1200" dirty="0">
                <a:latin typeface="Arial" charset="0"/>
              </a:rPr>
              <a:t>w sporządzaniu testamentów;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dziedziczenia ustawowego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szczególności kwestie zachowku)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oraz testamentowego (otwarcie, odrzucenie, unieważnienie testamentu);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określenie </a:t>
            </a:r>
            <a:r>
              <a:rPr lang="pl-PL" sz="1200" dirty="0">
                <a:latin typeface="Arial" charset="0"/>
              </a:rPr>
              <a:t>osób uprawnionych do nabycia spadku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(</a:t>
            </a:r>
            <a:r>
              <a:rPr lang="pl-PL" sz="1200" dirty="0">
                <a:latin typeface="Arial" charset="0"/>
              </a:rPr>
              <a:t>w tym zagadnienie osób niegodnych);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wydziedziczenia</a:t>
            </a:r>
            <a:r>
              <a:rPr lang="pl-PL" sz="1200" dirty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zakres </a:t>
            </a:r>
            <a:r>
              <a:rPr lang="pl-PL" sz="1200" dirty="0">
                <a:latin typeface="Arial" charset="0"/>
              </a:rPr>
              <a:t>majątku wchodzącego w skład masy spadkowej, kwestia odpowiedzialności za długi spadkowe, wycena majątku spadkowego;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zabezpieczenie przed długami spadkowymi;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spadkowe (przyjęcie, odrzucenie, zrzeczenie się spadku, wnioski </a:t>
            </a: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stwierdzenie nabycia, dział spadku, zbycie udziałów).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3568893"/>
              </p:ext>
            </p:extLst>
          </p:nvPr>
        </p:nvGraphicFramePr>
        <p:xfrm>
          <a:off x="899592" y="2348880"/>
          <a:ext cx="3092450" cy="203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899592" y="6107906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4800238"/>
              </p:ext>
            </p:extLst>
          </p:nvPr>
        </p:nvGraphicFramePr>
        <p:xfrm>
          <a:off x="305072" y="4115594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Sprawy związane z pracą, </a:t>
            </a:r>
            <a:r>
              <a:rPr lang="pl-PL" sz="3200" dirty="0" err="1" smtClean="0"/>
              <a:t>ubezpiecze-niami</a:t>
            </a:r>
            <a:r>
              <a:rPr lang="pl-PL" sz="3200" dirty="0" smtClean="0"/>
              <a:t> społecznymi i 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191000" y="2492375"/>
            <a:ext cx="362136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zawieranie </a:t>
            </a:r>
            <a:r>
              <a:rPr lang="pl-PL" sz="1200" dirty="0">
                <a:latin typeface="Arial" charset="0"/>
              </a:rPr>
              <a:t>umów o pracę (ustalanie istnienia stosunku pracy);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spory </a:t>
            </a:r>
            <a:r>
              <a:rPr lang="pl-PL" sz="1200" dirty="0">
                <a:latin typeface="Arial" charset="0"/>
              </a:rPr>
              <a:t>między pracownikiem a pracodawcą (pozew o zapłatę wynagrodzenia, rozwiązanie umowy o pracę, </a:t>
            </a:r>
            <a:r>
              <a:rPr lang="pl-PL" sz="1200" dirty="0" smtClean="0">
                <a:latin typeface="Arial" charset="0"/>
              </a:rPr>
              <a:t>wypowiedzenia, wniosek o przywrócenie do pracy);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świadczenia </a:t>
            </a:r>
            <a:r>
              <a:rPr lang="pl-PL" sz="1200" dirty="0">
                <a:latin typeface="Arial" charset="0"/>
              </a:rPr>
              <a:t>pracownicze (praca w godzinach nadliczbowych, premie, dodatki, nagrody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</a:t>
            </a:r>
            <a:r>
              <a:rPr lang="pl-PL" sz="1200" dirty="0" smtClean="0">
                <a:latin typeface="Arial" charset="0"/>
              </a:rPr>
              <a:t>odprawy, ekwiwalent za  niewykorzystany urlop);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pracownika za mienie powierzone;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emerytury, renty i świadczenia przedemerytalne </a:t>
            </a:r>
            <a:r>
              <a:rPr lang="pl-PL" sz="1200" dirty="0">
                <a:latin typeface="Arial" charset="0"/>
              </a:rPr>
              <a:t>(podstawy uzyskania uprawnień, świadczenia górnicze i wyjątkowe, przeliczenie emerytur);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z </a:t>
            </a:r>
            <a:r>
              <a:rPr lang="pl-PL" sz="1200" dirty="0" smtClean="0">
                <a:latin typeface="Arial" charset="0"/>
              </a:rPr>
              <a:t>ZUS, KRUS </a:t>
            </a:r>
            <a:r>
              <a:rPr lang="pl-PL" sz="1200" dirty="0">
                <a:latin typeface="Arial" charset="0"/>
              </a:rPr>
              <a:t>i Urzędem </a:t>
            </a:r>
            <a:r>
              <a:rPr lang="pl-PL" sz="1200" dirty="0" smtClean="0">
                <a:latin typeface="Arial" charset="0"/>
              </a:rPr>
              <a:t>Pracy</a:t>
            </a:r>
            <a:r>
              <a:rPr lang="pl-PL" sz="1200" dirty="0">
                <a:latin typeface="Arial" charset="0"/>
              </a:rPr>
              <a:t>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2684758"/>
              </p:ext>
            </p:extLst>
          </p:nvPr>
        </p:nvGraphicFramePr>
        <p:xfrm>
          <a:off x="971600" y="2492375"/>
          <a:ext cx="296545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785813" y="628650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824674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191000" y="2990850"/>
            <a:ext cx="38373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przyznawania zasiłków z pomocy społecznej;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nabywanie </a:t>
            </a:r>
            <a:r>
              <a:rPr lang="pl-PL" sz="1200" dirty="0">
                <a:latin typeface="Arial" charset="0"/>
              </a:rPr>
              <a:t>praw do rent socjalnych;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kontakty </a:t>
            </a:r>
            <a:r>
              <a:rPr lang="pl-PL" sz="1200" dirty="0">
                <a:latin typeface="Arial" charset="0"/>
              </a:rPr>
              <a:t>klientów poradni z ośrodkami pomocy społecznej w tym odwołania od decyzji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odmowie przyznania zasiłków i </a:t>
            </a:r>
            <a:r>
              <a:rPr lang="pl-PL" sz="1200" dirty="0" smtClean="0">
                <a:latin typeface="Arial" charset="0"/>
              </a:rPr>
              <a:t>dodatków do niego;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kwestie świadczeń socjalnych (zasiłków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dodatków);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domy </a:t>
            </a:r>
            <a:r>
              <a:rPr lang="pl-PL" sz="1200" dirty="0">
                <a:latin typeface="Arial" charset="0"/>
              </a:rPr>
              <a:t>pomocy społecznej - zasady </a:t>
            </a:r>
            <a:r>
              <a:rPr lang="pl-PL" sz="1200" dirty="0" smtClean="0">
                <a:latin typeface="Arial" charset="0"/>
              </a:rPr>
              <a:t>uzyskania </a:t>
            </a:r>
            <a:r>
              <a:rPr lang="pl-PL" sz="1200" dirty="0">
                <a:latin typeface="Arial" charset="0"/>
              </a:rPr>
              <a:t>miejsca, zwolnienie z opłat za </a:t>
            </a:r>
            <a:r>
              <a:rPr lang="pl-PL" sz="1200" dirty="0" smtClean="0">
                <a:latin typeface="Arial" charset="0"/>
              </a:rPr>
              <a:t>pobyt</a:t>
            </a:r>
            <a:r>
              <a:rPr lang="pl-PL" sz="1200" dirty="0">
                <a:latin typeface="Arial" charset="0"/>
              </a:rPr>
              <a:t>;</a:t>
            </a:r>
            <a:endParaRPr lang="pl-PL" sz="1200" dirty="0" smtClean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pomoc postpenitencjarna.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96043161"/>
              </p:ext>
            </p:extLst>
          </p:nvPr>
        </p:nvGraphicFramePr>
        <p:xfrm>
          <a:off x="914400" y="2420888"/>
          <a:ext cx="2720975" cy="202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785813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5402110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 zakresu prawa </a:t>
            </a:r>
            <a:br>
              <a:rPr lang="pl-PL" dirty="0" smtClean="0"/>
            </a:br>
            <a:r>
              <a:rPr lang="pl-PL" dirty="0" smtClean="0"/>
              <a:t>i 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191000" y="2708275"/>
            <a:ext cx="36933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decyzje </a:t>
            </a:r>
            <a:r>
              <a:rPr lang="pl-PL" sz="1200" dirty="0">
                <a:latin typeface="Arial" charset="0"/>
              </a:rPr>
              <a:t>administracyjne (podstawy wydawania, zasady zaskarżania, odwołania do organów wyższej instancji, WSA, </a:t>
            </a:r>
            <a:r>
              <a:rPr lang="pl-PL" sz="1200" dirty="0" smtClean="0">
                <a:latin typeface="Arial" charset="0"/>
              </a:rPr>
              <a:t>SKO);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wniosek o ekshumację;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administracyjne (prawa stron, koszty, skargi na bezczynność) i egzekucyjne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administracji;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ewidencja </a:t>
            </a:r>
            <a:r>
              <a:rPr lang="pl-PL" sz="1200" dirty="0">
                <a:latin typeface="Arial" charset="0"/>
              </a:rPr>
              <a:t>ludności i sprawy meldunkowe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zmiana nazwiska;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zagospodarowanie </a:t>
            </a:r>
            <a:r>
              <a:rPr lang="pl-PL" sz="1200" dirty="0">
                <a:latin typeface="Arial" charset="0"/>
              </a:rPr>
              <a:t>przestrzenne (</a:t>
            </a:r>
            <a:r>
              <a:rPr lang="pl-PL" sz="1200" dirty="0" smtClean="0">
                <a:latin typeface="Arial" charset="0"/>
              </a:rPr>
              <a:t>warunki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zabudowy); 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koncesje;</a:t>
            </a:r>
            <a:endParaRPr lang="pl-PL" sz="1200" dirty="0">
              <a:solidFill>
                <a:srgbClr val="FF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kwestionowanie decyzji środowiskowej.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571259"/>
              </p:ext>
            </p:extLst>
          </p:nvPr>
        </p:nvGraphicFramePr>
        <p:xfrm>
          <a:off x="805920" y="2420888"/>
          <a:ext cx="3173412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755650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3797794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prawa lokalowego i spółdzielczego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41447499"/>
              </p:ext>
            </p:extLst>
          </p:nvPr>
        </p:nvGraphicFramePr>
        <p:xfrm>
          <a:off x="1115616" y="2460675"/>
          <a:ext cx="2890837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191000" y="3173413"/>
            <a:ext cx="3549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eksmisje </a:t>
            </a:r>
            <a:r>
              <a:rPr lang="pl-PL" sz="1200" dirty="0">
                <a:latin typeface="Arial" charset="0"/>
              </a:rPr>
              <a:t>(podstawy, koszty, wstrzymanie, uprawnienia prawowitych lokatorów);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lokale </a:t>
            </a:r>
            <a:r>
              <a:rPr lang="pl-PL" sz="1200" dirty="0">
                <a:latin typeface="Arial" charset="0"/>
              </a:rPr>
              <a:t>zastępcze, socjalne, komunalne, służbowe i zakładowe (zakres osób uprawnionych do ich otrzymania, koszty, rozliczenia);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przekształcenia </a:t>
            </a:r>
            <a:r>
              <a:rPr lang="pl-PL" sz="1200" dirty="0">
                <a:latin typeface="Arial" charset="0"/>
              </a:rPr>
              <a:t>uprawnień do lokalu;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spółdzielnie </a:t>
            </a:r>
            <a:r>
              <a:rPr lang="pl-PL" sz="1200" dirty="0">
                <a:latin typeface="Arial" charset="0"/>
              </a:rPr>
              <a:t>mieszkaniowe (wysokość zaległości w opłatach, waloryzacja wkładu</a:t>
            </a:r>
            <a:r>
              <a:rPr lang="pl-PL" sz="1200" dirty="0" smtClean="0">
                <a:latin typeface="Arial" charset="0"/>
              </a:rPr>
              <a:t>).</a:t>
            </a:r>
            <a:endParaRPr lang="pl-PL" sz="1200" dirty="0">
              <a:latin typeface="Arial" charset="0"/>
            </a:endParaRP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785813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87412571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747713" y="2670175"/>
            <a:ext cx="8577262" cy="4575175"/>
            <a:chOff x="471" y="1026"/>
            <a:chExt cx="5403" cy="2882"/>
          </a:xfrm>
        </p:grpSpPr>
        <p:sp useBgFill="1">
          <p:nvSpPr>
            <p:cNvPr id="3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4" name="Group 599"/>
            <p:cNvGrpSpPr>
              <a:grpSpLocks/>
            </p:cNvGrpSpPr>
            <p:nvPr/>
          </p:nvGrpSpPr>
          <p:grpSpPr bwMode="auto">
            <a:xfrm>
              <a:off x="471" y="1026"/>
              <a:ext cx="3045" cy="2882"/>
              <a:chOff x="432" y="1682"/>
              <a:chExt cx="3045" cy="2882"/>
            </a:xfrm>
          </p:grpSpPr>
          <p:sp>
            <p:nvSpPr>
              <p:cNvPr id="5" name="AutoShape 600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p:oleObj spid="_x0000_s24627" name="Obraz - mapa bitowa" r:id="rId3" imgW="4420204" imgH="4266595" progId="PBrush">
                  <p:embed/>
                </p:oleObj>
              </a:graphicData>
            </a:graphic>
          </p:graphicFrame>
          <p:pic>
            <p:nvPicPr>
              <p:cNvPr id="7" name="Picture 60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0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0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1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1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1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3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3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3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3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3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187251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191000" y="2933700"/>
            <a:ext cx="35493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ogólne </a:t>
            </a:r>
            <a:r>
              <a:rPr lang="pl-PL" sz="1200" dirty="0">
                <a:latin typeface="Arial" charset="0"/>
              </a:rPr>
              <a:t>podatkowe, w tym: obowiązki podatników, powstanie obowiązku podatkowego, uprawnienia do ulg, nadpłaty, zwrot nienależnie zapłaconych kwot </a:t>
            </a:r>
            <a:r>
              <a:rPr lang="pl-PL" sz="1200" dirty="0" smtClean="0">
                <a:latin typeface="Arial" charset="0"/>
              </a:rPr>
              <a:t>i </a:t>
            </a:r>
            <a:r>
              <a:rPr lang="pl-PL" sz="1200" dirty="0">
                <a:latin typeface="Arial" charset="0"/>
              </a:rPr>
              <a:t>zagadnienia odpowiedzialności za zaległości podatkowe;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finansowe </a:t>
            </a:r>
            <a:r>
              <a:rPr lang="pl-PL" sz="1200" dirty="0">
                <a:latin typeface="Arial" charset="0"/>
              </a:rPr>
              <a:t>zabezpieczenia nieruchomości (deklaracja wekslowa a weksel in blanco, przewłaszczenie na zabezpieczenie);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naliczenie </a:t>
            </a:r>
            <a:r>
              <a:rPr lang="pl-PL" sz="1200" dirty="0">
                <a:latin typeface="Arial" charset="0"/>
              </a:rPr>
              <a:t>odsetek karnych przez bank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związku z przekroczeniem limitu </a:t>
            </a:r>
            <a:r>
              <a:rPr lang="pl-PL" sz="1200" dirty="0" smtClean="0">
                <a:latin typeface="Arial" charset="0"/>
              </a:rPr>
              <a:t>debetowego;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cesja wierzytelności;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podatek od renty otrzymanej w Niemczech.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5485669"/>
              </p:ext>
            </p:extLst>
          </p:nvPr>
        </p:nvGraphicFramePr>
        <p:xfrm>
          <a:off x="971600" y="2486804"/>
          <a:ext cx="2952378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857250" y="6143625"/>
            <a:ext cx="277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9812574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191000" y="3141663"/>
            <a:ext cx="37653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przemoc fizyczna i psychiczna;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znęcanie się nad członkami rodziny;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informacje na temat </a:t>
            </a:r>
            <a:r>
              <a:rPr lang="pl-PL" sz="1200" dirty="0" smtClean="0">
                <a:latin typeface="Arial" charset="0"/>
              </a:rPr>
              <a:t>instytucji wsparcia.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8664607"/>
              </p:ext>
            </p:extLst>
          </p:nvPr>
        </p:nvGraphicFramePr>
        <p:xfrm>
          <a:off x="1050924" y="2276475"/>
          <a:ext cx="3140075" cy="208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900113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8298446"/>
              </p:ext>
            </p:extLst>
          </p:nvPr>
        </p:nvGraphicFramePr>
        <p:xfrm>
          <a:off x="305593" y="4365104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211638" y="2841625"/>
            <a:ext cx="367273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formy </a:t>
            </a:r>
            <a:r>
              <a:rPr lang="pl-PL" sz="1200" dirty="0">
                <a:latin typeface="Arial" charset="0"/>
              </a:rPr>
              <a:t>ochrony prawnomiędzynarodowej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terytorium Polski (status uchodźcy, ochrona uzupełniająca, pobyt tolerowany);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tytuły </a:t>
            </a:r>
            <a:r>
              <a:rPr lang="pl-PL" sz="1200" dirty="0">
                <a:latin typeface="Arial" charset="0"/>
              </a:rPr>
              <a:t>prawne do pobytu w Polsce (zgoda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zamieszkanie na czas oznaczony, zgoda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osiedlenie się, zgoda na pobyt rezydenta długoterminowego WE);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nadanie </a:t>
            </a:r>
            <a:r>
              <a:rPr lang="pl-PL" sz="1200" dirty="0">
                <a:latin typeface="Arial" charset="0"/>
              </a:rPr>
              <a:t>obywatelstwa polskiego;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prawa </a:t>
            </a:r>
            <a:r>
              <a:rPr lang="pl-PL" sz="1200" dirty="0">
                <a:latin typeface="Arial" charset="0"/>
              </a:rPr>
              <a:t>cudzoziemców w czasie ich pobytu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Polsce (łączenie rodzin, nabywanie nieruchomości);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ochrona </a:t>
            </a:r>
            <a:r>
              <a:rPr lang="pl-PL" sz="1200" dirty="0">
                <a:latin typeface="Arial" charset="0"/>
              </a:rPr>
              <a:t>prześladowanego dziecka z powodu faktu, że jego ojczymem jest obywatel Niemiec.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7152371"/>
              </p:ext>
            </p:extLst>
          </p:nvPr>
        </p:nvGraphicFramePr>
        <p:xfrm>
          <a:off x="1043608" y="2395160"/>
          <a:ext cx="2962275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17176619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prawami osób niepełnosprawnych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211638" y="3163888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zmiana </a:t>
            </a:r>
            <a:r>
              <a:rPr lang="pl-PL" sz="1200" dirty="0">
                <a:latin typeface="Arial" charset="0"/>
              </a:rPr>
              <a:t>stopnia niepełnosprawności;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odwołanie </a:t>
            </a:r>
            <a:r>
              <a:rPr lang="pl-PL" sz="1200" dirty="0">
                <a:latin typeface="Arial" charset="0"/>
                <a:cs typeface="Times New Roman" pitchFamily="18" charset="0"/>
              </a:rPr>
              <a:t>od orzeczenia o stopniu </a:t>
            </a:r>
            <a:r>
              <a:rPr lang="pl-PL" sz="1200" dirty="0">
                <a:latin typeface="Arial" charset="0"/>
              </a:rPr>
              <a:t>niepełnosprawności;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zatrudnienie pracownika niepełnosprawnego oraz wynikającego z tego faktu uprawnienia.</a:t>
            </a:r>
            <a:endParaRPr lang="pl-PL" sz="1200" dirty="0">
              <a:latin typeface="Arial" charset="0"/>
            </a:endParaRP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899592" y="629404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62309144"/>
              </p:ext>
            </p:extLst>
          </p:nvPr>
        </p:nvGraphicFramePr>
        <p:xfrm>
          <a:off x="971600" y="2553654"/>
          <a:ext cx="2962275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84988950"/>
              </p:ext>
            </p:extLst>
          </p:nvPr>
        </p:nvGraphicFramePr>
        <p:xfrm>
          <a:off x="250825" y="4336007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191000" y="3213100"/>
            <a:ext cx="3352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</a:t>
            </a:r>
            <a:r>
              <a:rPr lang="pl-PL" sz="1200" dirty="0">
                <a:latin typeface="Arial" charset="0"/>
              </a:rPr>
              <a:t>lekarzy za błędy w sztuce lekarskiej – zagadnienia odszkodowawcze;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klientów poradni z Narodowym Funduszem </a:t>
            </a:r>
            <a:r>
              <a:rPr lang="pl-PL" sz="1200" dirty="0" smtClean="0">
                <a:latin typeface="Arial" charset="0"/>
              </a:rPr>
              <a:t>Zdrowia;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kwestia uzupełniania, prostowania wpisów oraz usuwania danych z dokumentacji medycznej; 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do świadczeń zdrowotnych finansowanych ze środków publicznych </a:t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z zakresu leczenia transseksualizmu;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przymusowe leczenie psychiatryczne.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06382933"/>
              </p:ext>
            </p:extLst>
          </p:nvPr>
        </p:nvGraphicFramePr>
        <p:xfrm>
          <a:off x="1043608" y="2598241"/>
          <a:ext cx="2862263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899592" y="6308725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7124789"/>
              </p:ext>
            </p:extLst>
          </p:nvPr>
        </p:nvGraphicFramePr>
        <p:xfrm>
          <a:off x="255008" y="4333759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związane z pomocą organizacjom pozarządowym (NGO)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283968" y="2780928"/>
            <a:ext cx="3744416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Pomoc ze strony poradni polega przede wszystkim na wyjaśnianiu zasad działalności organizacji </a:t>
            </a:r>
            <a:r>
              <a:rPr lang="pl-PL" sz="1200" dirty="0" smtClean="0">
                <a:latin typeface="Arial" charset="0"/>
              </a:rPr>
              <a:t>pozarządowych, </a:t>
            </a:r>
            <a:r>
              <a:rPr lang="pl-PL" sz="1200" dirty="0">
                <a:latin typeface="Arial" charset="0"/>
              </a:rPr>
              <a:t>czy też możliwości ich udziału </a:t>
            </a:r>
            <a:br>
              <a:rPr lang="pl-PL" sz="1200" dirty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postępowaniach jako strona społeczna.</a:t>
            </a: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98136705"/>
              </p:ext>
            </p:extLst>
          </p:nvPr>
        </p:nvGraphicFramePr>
        <p:xfrm>
          <a:off x="908050" y="3265488"/>
          <a:ext cx="3290888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191000" y="2619713"/>
            <a:ext cx="362136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skargi </a:t>
            </a:r>
            <a:r>
              <a:rPr lang="pl-PL" sz="1200" dirty="0">
                <a:latin typeface="Arial" charset="0"/>
              </a:rPr>
              <a:t>do Europejskiego Trybunału Praw Człowieka;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skargi </a:t>
            </a:r>
            <a:r>
              <a:rPr lang="pl-PL" sz="1200" dirty="0">
                <a:latin typeface="Arial" charset="0"/>
              </a:rPr>
              <a:t>konstytucyjne;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występowanie </a:t>
            </a:r>
            <a:r>
              <a:rPr lang="pl-PL" sz="1200" dirty="0">
                <a:latin typeface="Arial" charset="0"/>
              </a:rPr>
              <a:t>studentów poradni jako kuratorów w postępowaniach;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</a:t>
            </a:r>
            <a:r>
              <a:rPr lang="pl-PL" sz="1200" dirty="0">
                <a:latin typeface="Arial" charset="0"/>
              </a:rPr>
              <a:t>kanoniczne („kościelne” unieważnienie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własności intelektualnej;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tłumaczenie </a:t>
            </a:r>
            <a:r>
              <a:rPr lang="pl-PL" sz="1200" dirty="0">
                <a:latin typeface="Arial" charset="0"/>
              </a:rPr>
              <a:t>na język polski zagranicznych pism sądowych i dokumentów urzędowych;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prawo prasowe (zagadnienia sprostowania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i </a:t>
            </a:r>
            <a:r>
              <a:rPr lang="pl-PL" sz="1200" dirty="0">
                <a:latin typeface="Arial" charset="0"/>
              </a:rPr>
              <a:t>odszkodowań);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prawa nauczyciela względem ucznia;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unieważnienie uchwał walnego zgromadzenia wspólników spółki z o.o.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7570554"/>
              </p:ext>
            </p:extLst>
          </p:nvPr>
        </p:nvGraphicFramePr>
        <p:xfrm>
          <a:off x="1115616" y="2564904"/>
          <a:ext cx="2890837" cy="188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899592" y="6135688"/>
            <a:ext cx="277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2014/2015)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3177516"/>
              </p:ext>
            </p:extLst>
          </p:nvPr>
        </p:nvGraphicFramePr>
        <p:xfrm>
          <a:off x="305072" y="4288492"/>
          <a:ext cx="3960813" cy="213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smtClean="0"/>
              <a:t>Studencka Poradnia Prawna w Białymstoku (Uniwersytet w Białymstoku)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478812295"/>
              </p:ext>
            </p:extLst>
          </p:nvPr>
        </p:nvGraphicFramePr>
        <p:xfrm>
          <a:off x="838200" y="2501900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572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12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492500" y="2708275"/>
            <a:ext cx="5651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 smtClean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dirty="0" smtClean="0">
              <a:latin typeface="+mj-lt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Arial" charset="0"/>
              </a:rPr>
              <a:t>Organizacja </a:t>
            </a:r>
            <a:r>
              <a:rPr lang="pl-PL" sz="1200" dirty="0">
                <a:latin typeface="Arial" charset="0"/>
              </a:rPr>
              <a:t>kolejnej edycji Centrum Praktyk </a:t>
            </a:r>
            <a:r>
              <a:rPr lang="pl-PL" sz="1200" dirty="0" smtClean="0">
                <a:latin typeface="Arial" charset="0"/>
              </a:rPr>
              <a:t>Sądowych: październik </a:t>
            </a:r>
            <a:r>
              <a:rPr lang="pl-PL" sz="1200" dirty="0">
                <a:latin typeface="Arial" charset="0"/>
              </a:rPr>
              <a:t>– styczeń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Arial" charset="0"/>
              </a:rPr>
              <a:t>Przeprowadzenie </a:t>
            </a:r>
            <a:r>
              <a:rPr lang="pl-PL" sz="1200" dirty="0">
                <a:latin typeface="Arial" charset="0"/>
              </a:rPr>
              <a:t>przez dr. Arkadiusza Bielińskiego szkolenia pt.: „Konstruowanie poprawnych opinii prawnych</a:t>
            </a:r>
            <a:r>
              <a:rPr lang="pl-PL" sz="1200" dirty="0" smtClean="0">
                <a:latin typeface="Arial" charset="0"/>
              </a:rPr>
              <a:t>”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Arial" charset="0"/>
              </a:rPr>
              <a:t> Przeprowadzenie </a:t>
            </a:r>
            <a:r>
              <a:rPr lang="pl-PL" sz="1200" dirty="0">
                <a:latin typeface="Arial" charset="0"/>
              </a:rPr>
              <a:t>przez dr. Arkadiusza Bielińskiego szkolenia pt.: „Jak napisać porządne pismo procesowe</a:t>
            </a:r>
            <a:r>
              <a:rPr lang="pl-PL" sz="1200" dirty="0" smtClean="0">
                <a:latin typeface="Arial" charset="0"/>
              </a:rPr>
              <a:t>?”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Arial" charset="0"/>
              </a:rPr>
              <a:t>Przeprowadzenie </a:t>
            </a:r>
            <a:r>
              <a:rPr lang="pl-PL" sz="1200" dirty="0">
                <a:latin typeface="Arial" charset="0"/>
              </a:rPr>
              <a:t>przez dr Martę Janinę Skrodzką szkolenia pt.: „ Negocjacje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a </a:t>
            </a:r>
            <a:r>
              <a:rPr lang="pl-PL" sz="1200" dirty="0">
                <a:latin typeface="Arial" charset="0"/>
              </a:rPr>
              <a:t>praca prawnika </a:t>
            </a:r>
            <a:r>
              <a:rPr lang="pl-PL" sz="1200" dirty="0" smtClean="0">
                <a:latin typeface="Arial" charset="0"/>
              </a:rPr>
              <a:t>profesjonalisty”</a:t>
            </a:r>
            <a:endParaRPr lang="pl-PL" sz="120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w Białymstoku (Uniwersytet w Białymstoku) 2003-2015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5553096"/>
              </p:ext>
            </p:extLst>
          </p:nvPr>
        </p:nvGraphicFramePr>
        <p:xfrm>
          <a:off x="823913" y="2582863"/>
          <a:ext cx="3430587" cy="304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00484447"/>
              </p:ext>
            </p:extLst>
          </p:nvPr>
        </p:nvGraphicFramePr>
        <p:xfrm>
          <a:off x="4960938" y="2522538"/>
          <a:ext cx="3931542" cy="294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56610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435624" y="56472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940152" y="27089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380312" y="378904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442739580"/>
              </p:ext>
            </p:extLst>
          </p:nvPr>
        </p:nvGraphicFramePr>
        <p:xfrm>
          <a:off x="763588" y="2624138"/>
          <a:ext cx="83439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481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109 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Opiekunów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411413" y="2780928"/>
            <a:ext cx="583299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  <a:endParaRPr lang="en-US" sz="1200" dirty="0">
              <a:latin typeface="+mn-lt"/>
            </a:endParaRP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</a:rPr>
              <a:t>organizacja  międzyuczelnianej  dyskusji  na  temat  projektu  ustawy  o  darmowej  </a:t>
            </a:r>
            <a:r>
              <a:rPr lang="pl-PL" sz="1200" dirty="0" smtClean="0">
                <a:latin typeface="+mn-lt"/>
              </a:rPr>
              <a:t>pomocy prawnej</a:t>
            </a:r>
            <a:r>
              <a:rPr lang="pl-PL" sz="1200" dirty="0">
                <a:latin typeface="+mn-lt"/>
              </a:rPr>
              <a:t>;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+mn-lt"/>
              </a:rPr>
              <a:t>organizacja </a:t>
            </a:r>
            <a:r>
              <a:rPr lang="pl-PL" sz="1200" dirty="0">
                <a:latin typeface="+mn-lt"/>
              </a:rPr>
              <a:t>warsztatów ze sporządzania pism procesowych w postępowaniu </a:t>
            </a:r>
            <a:r>
              <a:rPr lang="pl-PL" sz="1200" dirty="0" smtClean="0">
                <a:latin typeface="+mn-lt"/>
              </a:rPr>
              <a:t>cywilnym;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+mn-lt"/>
              </a:rPr>
              <a:t>nawiązanie </a:t>
            </a:r>
            <a:r>
              <a:rPr lang="pl-PL" sz="1200" dirty="0">
                <a:latin typeface="+mn-lt"/>
              </a:rPr>
              <a:t>współpracy z Fundacją FLY w Gdyni  (nowa siedziba zamiejscowa);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+mn-lt"/>
              </a:rPr>
              <a:t>utworzenie  </a:t>
            </a:r>
            <a:r>
              <a:rPr lang="pl-PL" sz="1200" dirty="0">
                <a:latin typeface="+mn-lt"/>
              </a:rPr>
              <a:t>i  rozwój  zespołów  obrończych  w  sprawach  dyscyplinarnych  na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</a:rPr>
              <a:t>Uniwersytecie Gdańskim;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+mn-lt"/>
              </a:rPr>
              <a:t>współpraca  </a:t>
            </a:r>
            <a:r>
              <a:rPr lang="pl-PL" sz="1200" dirty="0">
                <a:latin typeface="+mn-lt"/>
              </a:rPr>
              <a:t>SUPP  Gdańsk  z  Fundacją  FLY  w  Gdyni  oraz  w  Miejskim  Ośrodku  </a:t>
            </a:r>
            <a:r>
              <a:rPr lang="pl-PL" sz="1200" dirty="0" smtClean="0">
                <a:latin typeface="+mn-lt"/>
              </a:rPr>
              <a:t>Pomocy Społecznej </a:t>
            </a:r>
            <a:r>
              <a:rPr lang="pl-PL" sz="1200" dirty="0">
                <a:latin typeface="+mn-lt"/>
              </a:rPr>
              <a:t>w Sopocie – sprawowanie dyżurów w siedzibach obu </a:t>
            </a:r>
            <a:r>
              <a:rPr lang="pl-PL" sz="1200" dirty="0" smtClean="0">
                <a:latin typeface="+mn-lt"/>
              </a:rPr>
              <a:t>podmiotów</a:t>
            </a:r>
            <a:r>
              <a:rPr lang="pl-PL" sz="12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746125" y="2670175"/>
            <a:ext cx="8578851" cy="4575175"/>
            <a:chOff x="470" y="1138"/>
            <a:chExt cx="5404" cy="2882"/>
          </a:xfrm>
        </p:grpSpPr>
        <p:sp useBgFill="1">
          <p:nvSpPr>
            <p:cNvPr id="3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4" name="Group 640"/>
            <p:cNvGrpSpPr>
              <a:grpSpLocks/>
            </p:cNvGrpSpPr>
            <p:nvPr/>
          </p:nvGrpSpPr>
          <p:grpSpPr bwMode="auto">
            <a:xfrm>
              <a:off x="470" y="1138"/>
              <a:ext cx="3045" cy="2882"/>
              <a:chOff x="432" y="1682"/>
              <a:chExt cx="3045" cy="2882"/>
            </a:xfrm>
          </p:grpSpPr>
          <p:sp>
            <p:nvSpPr>
              <p:cNvPr id="5" name="AutoShape 641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p:oleObj spid="_x0000_s23603" name="Obraz - mapa bitowa" r:id="rId3" imgW="4420204" imgH="4266595" progId="PBrush">
                  <p:embed/>
                </p:oleObj>
              </a:graphicData>
            </a:graphic>
          </p:graphicFrame>
          <p:pic>
            <p:nvPicPr>
              <p:cNvPr id="7" name="Picture 64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4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4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4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4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4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4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5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5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5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5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5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5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5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5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1705311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33459938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01992258"/>
              </p:ext>
            </p:extLst>
          </p:nvPr>
        </p:nvGraphicFramePr>
        <p:xfrm>
          <a:off x="4860032" y="2492896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868144" y="328498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7740352" y="4221087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043608" y="6130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Klinika Porad Prawnych</a:t>
            </a:r>
            <a:br>
              <a:rPr lang="pl-PL" sz="3000" dirty="0" smtClean="0"/>
            </a:br>
            <a:r>
              <a:rPr lang="pl-PL" sz="3000" dirty="0"/>
              <a:t>Wyższa Szkoła </a:t>
            </a:r>
            <a:r>
              <a:rPr lang="pl-PL" sz="3000" dirty="0" smtClean="0"/>
              <a:t>Bankowa w </a:t>
            </a:r>
            <a:r>
              <a:rPr lang="pl-PL" sz="3000" dirty="0" smtClean="0"/>
              <a:t>Gdańsku</a:t>
            </a:r>
            <a:endParaRPr lang="pl-PL" sz="3000" dirty="0" smtClean="0"/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625786647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21 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8388423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Klinika Porad Prawnych</a:t>
            </a:r>
            <a:br>
              <a:rPr lang="pl-PL" sz="2800" dirty="0" smtClean="0"/>
            </a:br>
            <a:r>
              <a:rPr lang="pl-PL" sz="2800" dirty="0"/>
              <a:t>Wyższa Szkoła </a:t>
            </a:r>
            <a:r>
              <a:rPr lang="pl-PL" sz="2800" dirty="0" smtClean="0"/>
              <a:t>Bankowa w </a:t>
            </a:r>
            <a:r>
              <a:rPr lang="pl-PL" sz="2800" dirty="0" smtClean="0"/>
              <a:t>Gdańsku </a:t>
            </a:r>
            <a:r>
              <a:rPr lang="pl-PL" sz="2800" dirty="0" smtClean="0"/>
              <a:t>2011 - 2015</a:t>
            </a:r>
            <a:endParaRPr lang="pl-PL" sz="24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22825393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004723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18918" y="350471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7812881" y="416072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15616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2011-2015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2011-2015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36836077"/>
              </p:ext>
            </p:extLst>
          </p:nvPr>
        </p:nvGraphicFramePr>
        <p:xfrm>
          <a:off x="763588" y="2501900"/>
          <a:ext cx="83439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Katowicach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726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: 95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Katowicach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10664520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844876"/>
              </p:ext>
            </p:extLst>
          </p:nvPr>
        </p:nvGraphicFramePr>
        <p:xfrm>
          <a:off x="5076825" y="2422525"/>
          <a:ext cx="35480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812360" y="342900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7164288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1115616" y="588349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5292725" y="592635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543375573"/>
              </p:ext>
            </p:extLst>
          </p:nvPr>
        </p:nvGraphicFramePr>
        <p:xfrm>
          <a:off x="836613" y="2620963"/>
          <a:ext cx="8154987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Krakowskiej Akademii im. Andrzeja Frycza-Modrzewskiego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7020272" y="16288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156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11760" y="2623552"/>
            <a:ext cx="60486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>
                <a:latin typeface="Arial" charset="0"/>
              </a:rPr>
              <a:t>I miejsce w 2 edycji Ogólnopolskiego Konkursu na najlepsza symulację rozprawy cywilnej </a:t>
            </a:r>
            <a:r>
              <a:rPr lang="pl-PL" sz="1200" dirty="0" smtClean="0">
                <a:latin typeface="Arial" charset="0"/>
              </a:rPr>
              <a:t>pt</a:t>
            </a:r>
            <a:r>
              <a:rPr lang="pl-PL" sz="1200" dirty="0">
                <a:latin typeface="Arial" charset="0"/>
              </a:rPr>
              <a:t>. „Student prawa w wydziale cywilnym sądu</a:t>
            </a:r>
            <a:r>
              <a:rPr lang="pl-PL" sz="1200" dirty="0" smtClean="0">
                <a:latin typeface="Arial" charset="0"/>
              </a:rPr>
              <a:t>”;</a:t>
            </a:r>
            <a:endParaRPr lang="pl-PL" sz="1200" dirty="0"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Kontynuowanie </a:t>
            </a:r>
            <a:r>
              <a:rPr lang="pl-PL" sz="1200" dirty="0">
                <a:latin typeface="Arial" charset="0"/>
              </a:rPr>
              <a:t>cyklu spotkań z profesorami „Salon Profesorów i Studentów</a:t>
            </a:r>
            <a:r>
              <a:rPr lang="pl-PL" sz="1200" dirty="0" smtClean="0">
                <a:latin typeface="Arial" charset="0"/>
              </a:rPr>
              <a:t>”, </a:t>
            </a:r>
            <a:r>
              <a:rPr lang="pl-PL" sz="1200" dirty="0">
                <a:latin typeface="Arial" charset="0"/>
              </a:rPr>
              <a:t>którego Poradnia wraz z Dziekanem </a:t>
            </a:r>
            <a:r>
              <a:rPr lang="pl-PL" sz="1200" dirty="0" err="1">
                <a:latin typeface="Arial" charset="0"/>
              </a:rPr>
              <a:t>WPAiSM</a:t>
            </a:r>
            <a:r>
              <a:rPr lang="pl-PL" sz="1200" dirty="0">
                <a:latin typeface="Arial" charset="0"/>
              </a:rPr>
              <a:t> jest </a:t>
            </a:r>
            <a:r>
              <a:rPr lang="pl-PL" sz="1200" dirty="0" smtClean="0">
                <a:latin typeface="Arial" charset="0"/>
              </a:rPr>
              <a:t>współorganizatorem;</a:t>
            </a:r>
            <a:endParaRPr lang="pl-PL" sz="1200" dirty="0"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ciągła </a:t>
            </a:r>
            <a:r>
              <a:rPr lang="pl-PL" sz="1200" dirty="0">
                <a:latin typeface="Arial" charset="0"/>
              </a:rPr>
              <a:t>współpraca w ramach Porozumienie z Miejskim Ośrodkiem Pomocy Społecznej w Krakowie oraz z Aresztem </a:t>
            </a:r>
            <a:r>
              <a:rPr lang="pl-PL" sz="1200" dirty="0" smtClean="0">
                <a:latin typeface="Arial" charset="0"/>
              </a:rPr>
              <a:t>Śledczym;</a:t>
            </a:r>
            <a:endParaRPr lang="pl-PL" sz="1200" dirty="0"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wyposażenie </a:t>
            </a:r>
            <a:r>
              <a:rPr lang="pl-PL" sz="1200" dirty="0">
                <a:latin typeface="Arial" charset="0"/>
              </a:rPr>
              <a:t>nowego pomieszczenie Studenckiej Poradni </a:t>
            </a:r>
            <a:r>
              <a:rPr lang="pl-PL" sz="1200" dirty="0" smtClean="0">
                <a:latin typeface="Arial" charset="0"/>
              </a:rPr>
              <a:t>Prawnej;</a:t>
            </a:r>
            <a:endParaRPr lang="pl-PL" sz="1200" dirty="0"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Podjęcie </a:t>
            </a:r>
            <a:r>
              <a:rPr lang="pl-PL" sz="1200" dirty="0">
                <a:latin typeface="Arial" charset="0"/>
              </a:rPr>
              <a:t>współpracy z Europejskim Centrum </a:t>
            </a:r>
            <a:r>
              <a:rPr lang="pl-PL" sz="1200" dirty="0" smtClean="0">
                <a:latin typeface="Arial" charset="0"/>
              </a:rPr>
              <a:t>Arbitrażowym;</a:t>
            </a:r>
            <a:endParaRPr lang="pl-PL" sz="1200" dirty="0"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przygotowania </a:t>
            </a:r>
            <a:r>
              <a:rPr lang="pl-PL" sz="1200" dirty="0">
                <a:latin typeface="Arial" charset="0"/>
              </a:rPr>
              <a:t>do organizacji Konkursu z wiedzy o prawie </a:t>
            </a:r>
            <a:r>
              <a:rPr lang="pl-PL" sz="1200" dirty="0" smtClean="0">
                <a:latin typeface="Arial" charset="0"/>
              </a:rPr>
              <a:t>karnym;</a:t>
            </a:r>
            <a:endParaRPr lang="pl-PL" sz="1200" dirty="0">
              <a:latin typeface="Arial" charset="0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zajęcie </a:t>
            </a:r>
            <a:r>
              <a:rPr lang="pl-PL" sz="1200" dirty="0">
                <a:latin typeface="Arial" charset="0"/>
              </a:rPr>
              <a:t>4 miejsca w  I Ogólnopolskim Konkursie na Najlepszą Symulację Rozprawy Karnej, organizowanym przez Uniwersytecką Studencką Poradnię Prawną działającą przy Wydziale Prawa i Administracji Uniwersytetu Kardynała Stefana Wyszyńskiego w </a:t>
            </a:r>
            <a:r>
              <a:rPr lang="pl-PL" sz="1200" dirty="0" smtClean="0">
                <a:latin typeface="Arial" charset="0"/>
              </a:rPr>
              <a:t>Warszawie</a:t>
            </a:r>
            <a:r>
              <a:rPr lang="pl-PL" sz="1200" dirty="0"/>
              <a:t>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400" dirty="0" smtClean="0"/>
              <a:t>Studencka Poradnia Prawna Krakowskiej Akademii im. Andrzeja Frycza-Modrzewskiego </a:t>
            </a:r>
            <a:br>
              <a:rPr lang="pl-PL" sz="2400" dirty="0" smtClean="0"/>
            </a:br>
            <a:r>
              <a:rPr lang="pl-PL" sz="2400" dirty="0" smtClean="0"/>
              <a:t>w latach 2009-2015</a:t>
            </a:r>
            <a:endParaRPr lang="pl-PL" sz="20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1646794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4491640"/>
              </p:ext>
            </p:extLst>
          </p:nvPr>
        </p:nvGraphicFramePr>
        <p:xfrm>
          <a:off x="5229225" y="2422525"/>
          <a:ext cx="33956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6228184" y="2734017"/>
            <a:ext cx="154766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403281" y="4070544"/>
            <a:ext cx="12949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206751" y="6114547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2009-2015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2009-2015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4366711"/>
              </p:ext>
            </p:extLst>
          </p:nvPr>
        </p:nvGraphicFramePr>
        <p:xfrm>
          <a:off x="836613" y="2501900"/>
          <a:ext cx="8154987" cy="40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UJ </a:t>
            </a:r>
            <a:br>
              <a:rPr lang="pl-PL" dirty="0" smtClean="0"/>
            </a:br>
            <a:r>
              <a:rPr lang="pl-PL" dirty="0" smtClean="0"/>
              <a:t>w Krakowie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11760" y="2630488"/>
            <a:ext cx="5472609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algn="just" defTabSz="912813">
              <a:spcBef>
                <a:spcPct val="50000"/>
              </a:spcBef>
              <a:defRPr/>
            </a:pPr>
            <a:endParaRPr lang="pl-PL" sz="500" b="1" dirty="0" smtClean="0">
              <a:solidFill>
                <a:srgbClr val="003366"/>
              </a:solidFill>
              <a:latin typeface="+mj-lt"/>
            </a:endParaRPr>
          </a:p>
          <a:p>
            <a:pPr marL="90488" indent="-90488" algn="just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Poradnia odniosła liczne sukcesy w zakresie prowadzonych spraw.</a:t>
            </a:r>
            <a:endParaRPr lang="pl-PL" sz="1200" dirty="0">
              <a:latin typeface="+mj-lt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531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Studentów: 44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1200116"/>
              </p:ext>
            </p:extLst>
          </p:nvPr>
        </p:nvGraphicFramePr>
        <p:xfrm>
          <a:off x="4766816" y="2276872"/>
          <a:ext cx="4147442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</a:t>
            </a:r>
            <a:r>
              <a:rPr lang="pl-PL" dirty="0" smtClean="0"/>
              <a:t>Prawna UJ </a:t>
            </a:r>
            <a:br>
              <a:rPr lang="pl-PL" dirty="0" smtClean="0"/>
            </a:br>
            <a:r>
              <a:rPr lang="pl-PL" dirty="0" smtClean="0"/>
              <a:t>w Krakowie</a:t>
            </a:r>
            <a:r>
              <a:rPr lang="pl-PL" sz="3200" dirty="0" smtClean="0"/>
              <a:t> 2003-2015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7668344" y="2492896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7466953" y="452452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1331640" y="5914231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5602004" y="5771491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9" name="Wykres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26658215"/>
              </p:ext>
            </p:extLst>
          </p:nvPr>
        </p:nvGraphicFramePr>
        <p:xfrm>
          <a:off x="806450" y="2400300"/>
          <a:ext cx="3765550" cy="33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594354577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75463" y="24209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221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1"/>
          <p:cNvGrpSpPr>
            <a:grpSpLocks/>
          </p:cNvGrpSpPr>
          <p:nvPr/>
        </p:nvGrpSpPr>
        <p:grpSpPr bwMode="auto">
          <a:xfrm>
            <a:off x="755650" y="2670175"/>
            <a:ext cx="8578850" cy="4575175"/>
            <a:chOff x="470" y="1682"/>
            <a:chExt cx="5404" cy="2882"/>
          </a:xfrm>
        </p:grpSpPr>
        <p:sp useBgFill="1">
          <p:nvSpPr>
            <p:cNvPr id="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sp>
          <p:nvSpPr>
            <p:cNvPr id="4" name="AutoShape 683"/>
            <p:cNvSpPr>
              <a:spLocks noChangeArrowheads="1"/>
            </p:cNvSpPr>
            <p:nvPr/>
          </p:nvSpPr>
          <p:spPr bwMode="auto">
            <a:xfrm>
              <a:off x="2555" y="1684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graphicFrame>
          <p:nvGraphicFramePr>
            <p:cNvPr id="5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p:oleObj spid="_x0000_s22579" name="Obraz - mapa bitowa" r:id="rId3" imgW="4420204" imgH="4266595" progId="PBrush">
                <p:embed/>
              </p:oleObj>
            </a:graphicData>
          </a:graphic>
        </p:graphicFrame>
        <p:pic>
          <p:nvPicPr>
            <p:cNvPr id="6" name="Picture 68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8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8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8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9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9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9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9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9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9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9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9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71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1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71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1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937350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92746676"/>
              </p:ext>
            </p:extLst>
          </p:nvPr>
        </p:nvGraphicFramePr>
        <p:xfrm>
          <a:off x="874713" y="2633663"/>
          <a:ext cx="32146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8642971"/>
              </p:ext>
            </p:extLst>
          </p:nvPr>
        </p:nvGraphicFramePr>
        <p:xfrm>
          <a:off x="5280025" y="2473325"/>
          <a:ext cx="3417888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6588224" y="320627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7957567" y="414908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1115616" y="585763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auto">
          <a:xfrm>
            <a:off x="5377397" y="584856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761204136"/>
              </p:ext>
            </p:extLst>
          </p:nvPr>
        </p:nvGraphicFramePr>
        <p:xfrm>
          <a:off x="827584" y="2564904"/>
          <a:ext cx="8208912" cy="397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Studencka Poradnia Prawna w Lublinie (UMCS)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086600" y="162353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229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3059832" y="3101049"/>
            <a:ext cx="4895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>
                <a:latin typeface="+mj-lt"/>
              </a:rPr>
              <a:t>- zorganizowanie szkolenia z umiejętności  psychologicznych w poradni </a:t>
            </a:r>
            <a:r>
              <a:rPr lang="pl-PL" sz="1200" dirty="0" smtClean="0">
                <a:latin typeface="+mj-lt"/>
              </a:rPr>
              <a:t>prawnej;</a:t>
            </a:r>
            <a:endParaRPr lang="pl-PL" sz="1200" dirty="0"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>
                <a:latin typeface="+mj-lt"/>
              </a:rPr>
              <a:t>- zorganizowanie warsztatów ze sporządzania pism procesowych na formularzach </a:t>
            </a:r>
            <a:r>
              <a:rPr lang="pl-PL" sz="1200" dirty="0" smtClean="0">
                <a:latin typeface="+mj-lt"/>
              </a:rPr>
              <a:t>urzędowych.</a:t>
            </a:r>
            <a:endParaRPr lang="pl-PL" sz="1200" dirty="0"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Lublinie (UMCS)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41402188"/>
              </p:ext>
            </p:extLst>
          </p:nvPr>
        </p:nvGraphicFramePr>
        <p:xfrm>
          <a:off x="900113" y="2636654"/>
          <a:ext cx="3841303" cy="344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5622883"/>
              </p:ext>
            </p:extLst>
          </p:nvPr>
        </p:nvGraphicFramePr>
        <p:xfrm>
          <a:off x="4828783" y="2557614"/>
          <a:ext cx="3909640" cy="35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7812360" y="2774231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7255896" y="419343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1475656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5593854" y="60928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551255553"/>
              </p:ext>
            </p:extLst>
          </p:nvPr>
        </p:nvGraphicFramePr>
        <p:xfrm>
          <a:off x="889000" y="26749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Studencki Punkt Informacji Prawnej „Klinika Prawa” w Łodzi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366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3164754" y="2592428"/>
            <a:ext cx="58717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dirty="0" smtClean="0">
              <a:latin typeface="Arial" charset="0"/>
            </a:endParaRPr>
          </a:p>
          <a:p>
            <a:pPr marL="90488" indent="-90488" defTabSz="912813">
              <a:buFontTx/>
              <a:buChar char="•"/>
              <a:defRPr/>
            </a:pPr>
            <a:endParaRPr lang="pl-PL" sz="1200" dirty="0">
              <a:latin typeface="Arial" charset="0"/>
            </a:endParaRP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Przeprowadzenie </a:t>
            </a:r>
            <a:r>
              <a:rPr lang="pl-PL" sz="1200" dirty="0">
                <a:latin typeface="+mj-lt"/>
              </a:rPr>
              <a:t>szeregu szkoleń dla studentów (m.in. szkolenie z aktywnych metod nauczania, administracyjne, z wykorzystania elektronicznych ksiąg wieczystych, z zagadnień postępowania egzekucyjnego, etyki zawodów prawniczych</a:t>
            </a:r>
            <a:r>
              <a:rPr lang="pl-PL" sz="1200" dirty="0" smtClean="0">
                <a:latin typeface="+mj-lt"/>
              </a:rPr>
              <a:t>).</a:t>
            </a:r>
            <a:endParaRPr lang="pl-PL" sz="1200" dirty="0">
              <a:latin typeface="+mj-lt"/>
            </a:endParaRP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>
                <a:latin typeface="+mj-lt"/>
              </a:rPr>
              <a:t>Opublikowanie podręcznika </a:t>
            </a:r>
            <a:r>
              <a:rPr lang="pl-PL" sz="1200" dirty="0" smtClean="0">
                <a:latin typeface="+mj-lt"/>
              </a:rPr>
              <a:t>„Opinie prawne w praktyce”. </a:t>
            </a:r>
            <a:endParaRPr lang="pl-PL" sz="1200" dirty="0">
              <a:latin typeface="+mj-lt"/>
            </a:endParaRP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>
                <a:latin typeface="+mj-lt"/>
              </a:rPr>
              <a:t>Prezentacja symulacji rozprawy sądowej w ramach </a:t>
            </a:r>
            <a:r>
              <a:rPr lang="pl-PL" sz="1200" dirty="0" smtClean="0">
                <a:latin typeface="+mj-lt"/>
              </a:rPr>
              <a:t>XV </a:t>
            </a:r>
            <a:r>
              <a:rPr lang="pl-PL" sz="1200" dirty="0">
                <a:latin typeface="+mj-lt"/>
              </a:rPr>
              <a:t>Festiwalu Nauki, Techniki </a:t>
            </a:r>
            <a:r>
              <a:rPr lang="pl-PL" sz="1200" dirty="0" smtClean="0">
                <a:latin typeface="+mj-lt"/>
              </a:rPr>
              <a:t/>
            </a:r>
            <a:br>
              <a:rPr lang="pl-PL" sz="1200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i </a:t>
            </a:r>
            <a:r>
              <a:rPr lang="pl-PL" sz="1200" dirty="0">
                <a:latin typeface="+mj-lt"/>
              </a:rPr>
              <a:t>Sztuki w Łodzi oraz Pikniku Naukowego UŁ. </a:t>
            </a: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Kontynuacja </a:t>
            </a:r>
            <a:r>
              <a:rPr lang="pl-PL" sz="1200" dirty="0">
                <a:latin typeface="+mj-lt"/>
              </a:rPr>
              <a:t>programu „Znam swoje prawa – konwersatorium”. </a:t>
            </a:r>
            <a:endParaRPr lang="pl-PL" sz="1200" dirty="0" smtClean="0">
              <a:latin typeface="+mj-lt"/>
            </a:endParaRPr>
          </a:p>
          <a:p>
            <a:pPr marL="90488" indent="-90488" defTabSz="912813">
              <a:buFontTx/>
              <a:buChar char="•"/>
              <a:defRPr/>
            </a:pPr>
            <a:r>
              <a:rPr lang="pl-PL" sz="1200" dirty="0">
                <a:latin typeface="+mj-lt"/>
              </a:rPr>
              <a:t>Udział przedstawicieli Kliniki Prawa w konferencji GAJE w </a:t>
            </a:r>
            <a:r>
              <a:rPr lang="pl-PL" sz="1200" dirty="0" smtClean="0">
                <a:latin typeface="+mj-lt"/>
              </a:rPr>
              <a:t>Turcji.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Studencki Punkt Informacji Prawnej „Klinika Prawa” w Łodzi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55561826"/>
              </p:ext>
            </p:extLst>
          </p:nvPr>
        </p:nvGraphicFramePr>
        <p:xfrm>
          <a:off x="971600" y="2477106"/>
          <a:ext cx="3481263" cy="33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9639034"/>
              </p:ext>
            </p:extLst>
          </p:nvPr>
        </p:nvGraphicFramePr>
        <p:xfrm>
          <a:off x="5088100" y="2474232"/>
          <a:ext cx="3528392" cy="346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6372200" y="2780928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7524328" y="4005064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1187624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5399855" y="5990173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273072255"/>
              </p:ext>
            </p:extLst>
          </p:nvPr>
        </p:nvGraphicFramePr>
        <p:xfrm>
          <a:off x="990600" y="25225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>
                <a:cs typeface="Times New Roman" pitchFamily="18" charset="0"/>
              </a:rPr>
              <a:t>Studencka Poradnia Prawna</a:t>
            </a:r>
            <a:r>
              <a:rPr lang="pl-PL" smtClean="0"/>
              <a:t> </a:t>
            </a:r>
            <a:br>
              <a:rPr lang="pl-PL" smtClean="0"/>
            </a:br>
            <a:r>
              <a:rPr lang="pl-PL" smtClean="0">
                <a:cs typeface="Times New Roman" pitchFamily="18" charset="0"/>
              </a:rPr>
              <a:t>w Olsztynie (UW-M)</a:t>
            </a:r>
            <a:endParaRPr lang="pl-PL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86069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48917046"/>
              </p:ext>
            </p:extLst>
          </p:nvPr>
        </p:nvGraphicFramePr>
        <p:xfrm>
          <a:off x="874713" y="2633663"/>
          <a:ext cx="3502025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2610599"/>
              </p:ext>
            </p:extLst>
          </p:nvPr>
        </p:nvGraphicFramePr>
        <p:xfrm>
          <a:off x="4910137" y="2400300"/>
          <a:ext cx="390842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228184" y="314096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667625" y="42211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506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Olsztynie (UW-M) 2004-2015</a:t>
            </a:r>
          </a:p>
        </p:txBody>
      </p:sp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1259632" y="586536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5435600" y="58412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874557170"/>
              </p:ext>
            </p:extLst>
          </p:nvPr>
        </p:nvGraphicFramePr>
        <p:xfrm>
          <a:off x="827584" y="2400300"/>
          <a:ext cx="8265616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"Klinika Prawa" w Opolu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7088832" y="1679284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364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2915816" y="2621622"/>
            <a:ext cx="576064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800" b="1" dirty="0">
              <a:solidFill>
                <a:srgbClr val="003366"/>
              </a:solidFill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kontynuacja </a:t>
            </a:r>
            <a:r>
              <a:rPr lang="pl-PL" sz="1200" dirty="0">
                <a:latin typeface="Arial" charset="0"/>
              </a:rPr>
              <a:t>porozumienia pomiędzy Kliniką Prawa a Powiatowym Urzędem Pracy w Opolu, w ramach którego podjęta została współpraca polegająca na świadczeniu bezpłatnej pomocy prawnej przez studentów </a:t>
            </a:r>
            <a:r>
              <a:rPr lang="pl-PL" sz="1200" dirty="0" err="1">
                <a:latin typeface="Arial" charset="0"/>
              </a:rPr>
              <a:t>WPiA</a:t>
            </a:r>
            <a:r>
              <a:rPr lang="pl-PL" sz="1200" dirty="0">
                <a:latin typeface="Arial" charset="0"/>
              </a:rPr>
              <a:t> UO osobom skierowanym przez </a:t>
            </a:r>
            <a:r>
              <a:rPr lang="pl-PL" sz="1200" dirty="0" smtClean="0">
                <a:latin typeface="Arial" charset="0"/>
              </a:rPr>
              <a:t>PUP;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kontynuacja </a:t>
            </a:r>
            <a:r>
              <a:rPr lang="pl-PL" sz="1200" dirty="0">
                <a:latin typeface="Arial" charset="0"/>
              </a:rPr>
              <a:t>współpracy z Biurem Poselskim Janiny Okrągły polegająca na świadczeniu bezpłatnej pomocy prawnej przez studentów </a:t>
            </a:r>
            <a:r>
              <a:rPr lang="pl-PL" sz="1200" dirty="0" err="1">
                <a:latin typeface="Arial" charset="0"/>
              </a:rPr>
              <a:t>WPiA</a:t>
            </a:r>
            <a:r>
              <a:rPr lang="pl-PL" sz="1200" dirty="0">
                <a:latin typeface="Arial" charset="0"/>
              </a:rPr>
              <a:t> UO osobom skierowanym przez </a:t>
            </a:r>
            <a:r>
              <a:rPr lang="pl-PL" sz="1200" dirty="0" smtClean="0">
                <a:latin typeface="Arial" charset="0"/>
              </a:rPr>
              <a:t>Biuro; 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 smtClean="0">
                <a:latin typeface="Arial" charset="0"/>
              </a:rPr>
              <a:t>zmiana </a:t>
            </a:r>
            <a:r>
              <a:rPr lang="pl-PL" sz="1200" dirty="0">
                <a:latin typeface="Arial" charset="0"/>
              </a:rPr>
              <a:t>siedziby </a:t>
            </a:r>
            <a:r>
              <a:rPr lang="pl-PL" sz="1200" dirty="0" smtClean="0">
                <a:latin typeface="Arial" charset="0"/>
              </a:rPr>
              <a:t>poradni.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316416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Uniwersytecka Studencka Poradnia Prawna "Klinika Prawa" w Opolu</a:t>
            </a:r>
            <a:r>
              <a:rPr lang="pl-PL" sz="28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09098821"/>
              </p:ext>
            </p:extLst>
          </p:nvPr>
        </p:nvGraphicFramePr>
        <p:xfrm>
          <a:off x="874713" y="2633664"/>
          <a:ext cx="3625279" cy="316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8228431"/>
              </p:ext>
            </p:extLst>
          </p:nvPr>
        </p:nvGraphicFramePr>
        <p:xfrm>
          <a:off x="4716016" y="2597150"/>
          <a:ext cx="403244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9" name="Text Box 11"/>
          <p:cNvSpPr txBox="1">
            <a:spLocks noChangeArrowheads="1"/>
          </p:cNvSpPr>
          <p:nvPr/>
        </p:nvSpPr>
        <p:spPr bwMode="auto">
          <a:xfrm>
            <a:off x="5869335" y="369030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7417148" y="464541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7111" name="Text Box 17"/>
          <p:cNvSpPr txBox="1">
            <a:spLocks noChangeArrowheads="1"/>
          </p:cNvSpPr>
          <p:nvPr/>
        </p:nvSpPr>
        <p:spPr bwMode="auto">
          <a:xfrm>
            <a:off x="1475656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5472460" y="59936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067550869"/>
              </p:ext>
            </p:extLst>
          </p:nvPr>
        </p:nvGraphicFramePr>
        <p:xfrm>
          <a:off x="735013" y="24717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088832" y="1610816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290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27784" y="2924944"/>
            <a:ext cx="561662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8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Przenosiny do nowej siedziby.</a:t>
            </a:r>
            <a:endParaRPr lang="pl-PL" sz="1200" dirty="0">
              <a:latin typeface="+mj-lt"/>
            </a:endParaRP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Z</a:t>
            </a:r>
            <a:r>
              <a:rPr lang="pl-PL" sz="1200" dirty="0" smtClean="0">
                <a:latin typeface="+mj-lt"/>
              </a:rPr>
              <a:t>akup </a:t>
            </a:r>
            <a:r>
              <a:rPr lang="pl-PL" sz="1200" dirty="0">
                <a:latin typeface="+mj-lt"/>
              </a:rPr>
              <a:t>nowych urządzeń biurowych (komputer, urządzenie wielofunkcyjne). Przywrócono </a:t>
            </a:r>
            <a:r>
              <a:rPr lang="pl-PL" sz="1200" dirty="0" smtClean="0">
                <a:latin typeface="+mj-lt"/>
              </a:rPr>
              <a:t>możliwość </a:t>
            </a:r>
            <a:r>
              <a:rPr lang="pl-PL" sz="1200" dirty="0">
                <a:latin typeface="+mj-lt"/>
              </a:rPr>
              <a:t>korzystania z telefonu.</a:t>
            </a:r>
          </a:p>
          <a:p>
            <a:pPr marL="90488" indent="-90488" defTabSz="912813">
              <a:spcBef>
                <a:spcPts val="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Wprowadzenie przedmiotu dodatkowego </a:t>
            </a:r>
            <a:r>
              <a:rPr lang="pl-PL" sz="1200" dirty="0">
                <a:latin typeface="+mj-lt"/>
              </a:rPr>
              <a:t>„Poradnia prawna”, za uczestnictwo w którym przez jeden semestr studenci otrzymywali 4 punkty ETCS.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6125" y="2655888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2007/2008</a:t>
              </a:r>
            </a:p>
            <a:p>
              <a:pPr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p:oleObj spid="_x0000_s26673" name="Obraz - mapa bitowa" r:id="rId3" imgW="4420204" imgH="4266595" progId="PBrush">
                <p:embed/>
              </p:oleObj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674158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62370563"/>
              </p:ext>
            </p:extLst>
          </p:nvPr>
        </p:nvGraphicFramePr>
        <p:xfrm>
          <a:off x="874713" y="2633663"/>
          <a:ext cx="3409950" cy="32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977658"/>
              </p:ext>
            </p:extLst>
          </p:nvPr>
        </p:nvGraphicFramePr>
        <p:xfrm>
          <a:off x="5172656" y="2569741"/>
          <a:ext cx="3548831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5796136" y="2780928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7308304" y="407707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9159" name="Text Box 17"/>
          <p:cNvSpPr txBox="1">
            <a:spLocks noChangeArrowheads="1"/>
          </p:cNvSpPr>
          <p:nvPr/>
        </p:nvSpPr>
        <p:spPr bwMode="auto">
          <a:xfrm>
            <a:off x="1187624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5652120" y="6021388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39371251"/>
              </p:ext>
            </p:extLst>
          </p:nvPr>
        </p:nvGraphicFramePr>
        <p:xfrm>
          <a:off x="863600" y="2471738"/>
          <a:ext cx="82296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2960282" y="3223597"/>
            <a:ext cx="5184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Program </a:t>
            </a:r>
            <a:r>
              <a:rPr lang="pl-PL" sz="1200" dirty="0" err="1" smtClean="0">
                <a:latin typeface="+mj-lt"/>
              </a:rPr>
              <a:t>Street</a:t>
            </a:r>
            <a:r>
              <a:rPr lang="pl-PL" sz="1200" dirty="0" smtClean="0">
                <a:latin typeface="+mj-lt"/>
              </a:rPr>
              <a:t> Law;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Organizacja Seminarium </a:t>
            </a:r>
            <a:r>
              <a:rPr lang="pl-PL" sz="1200" dirty="0" smtClean="0">
                <a:latin typeface="+mj-lt"/>
              </a:rPr>
              <a:t>Naukowego - </a:t>
            </a:r>
            <a:r>
              <a:rPr lang="pl-PL" sz="1200" dirty="0">
                <a:latin typeface="+mj-lt"/>
              </a:rPr>
              <a:t>Alimenty w teorii i </a:t>
            </a:r>
            <a:r>
              <a:rPr lang="pl-PL" sz="1200" dirty="0" smtClean="0">
                <a:latin typeface="+mj-lt"/>
              </a:rPr>
              <a:t>praktyce.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715601"/>
              </p:ext>
            </p:extLst>
          </p:nvPr>
        </p:nvGraphicFramePr>
        <p:xfrm>
          <a:off x="971550" y="2618160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2630525"/>
              </p:ext>
            </p:extLst>
          </p:nvPr>
        </p:nvGraphicFramePr>
        <p:xfrm>
          <a:off x="4983163" y="2473325"/>
          <a:ext cx="3425825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5796136" y="328498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6975774" y="411797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1187624" y="596437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5609662" y="59643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855546065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303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4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915816" y="3284984"/>
            <a:ext cx="4105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Organizacja XXIII OKUPP w dniach 17-19.04.2015r. 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2028151"/>
              </p:ext>
            </p:extLst>
          </p:nvPr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4056129"/>
              </p:ext>
            </p:extLst>
          </p:nvPr>
        </p:nvGraphicFramePr>
        <p:xfrm>
          <a:off x="5054600" y="2473325"/>
          <a:ext cx="3354388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7308304" y="26369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8264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1115616" y="596462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3256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270993228"/>
              </p:ext>
            </p:extLst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Centrum Edukacji Prawnej – „Studencka Poradnia Prawna” w Szczecinie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Centrum Edukacji Prawnej – „Studencka Poradnia Prawna” w Szczecinie</a:t>
            </a:r>
            <a:r>
              <a:rPr lang="pl-PL" sz="28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97613955"/>
              </p:ext>
            </p:extLst>
          </p:nvPr>
        </p:nvGraphicFramePr>
        <p:xfrm>
          <a:off x="876300" y="2687638"/>
          <a:ext cx="3335660" cy="30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4818631"/>
              </p:ext>
            </p:extLst>
          </p:nvPr>
        </p:nvGraphicFramePr>
        <p:xfrm>
          <a:off x="4572000" y="2473325"/>
          <a:ext cx="3836989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7618092" y="2687638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6192043" y="40282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5303" name="Text Box 17"/>
          <p:cNvSpPr txBox="1">
            <a:spLocks noChangeArrowheads="1"/>
          </p:cNvSpPr>
          <p:nvPr/>
        </p:nvSpPr>
        <p:spPr bwMode="auto">
          <a:xfrm>
            <a:off x="1043608" y="596790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5304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50081661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Toruniu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979096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167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3275856" y="2924944"/>
            <a:ext cx="43211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wzrost </a:t>
            </a:r>
            <a:r>
              <a:rPr lang="pl-PL" sz="1200" dirty="0">
                <a:latin typeface="+mj-lt"/>
              </a:rPr>
              <a:t>zaufania wśród społeczeństwa; Ci sami klienci często kontaktują się z nami wielokrotnie,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wzrost </a:t>
            </a:r>
            <a:r>
              <a:rPr lang="pl-PL" sz="1200" dirty="0">
                <a:latin typeface="+mj-lt"/>
              </a:rPr>
              <a:t>zainteresowania działalnością Poradni ze strony studentów,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większa </a:t>
            </a:r>
            <a:r>
              <a:rPr lang="pl-PL" sz="1200" dirty="0">
                <a:latin typeface="+mj-lt"/>
              </a:rPr>
              <a:t>różnorodność przyjmowanych spraw.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Toruniu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51091940"/>
              </p:ext>
            </p:extLst>
          </p:nvPr>
        </p:nvGraphicFramePr>
        <p:xfrm>
          <a:off x="1187624" y="2455004"/>
          <a:ext cx="3286125" cy="325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47883961"/>
              </p:ext>
            </p:extLst>
          </p:nvPr>
        </p:nvGraphicFramePr>
        <p:xfrm>
          <a:off x="4967312" y="2478023"/>
          <a:ext cx="36004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6660232" y="270892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7164288" y="380993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7351" name="Text Box 17"/>
          <p:cNvSpPr txBox="1">
            <a:spLocks noChangeArrowheads="1"/>
          </p:cNvSpPr>
          <p:nvPr/>
        </p:nvSpPr>
        <p:spPr bwMode="auto">
          <a:xfrm>
            <a:off x="1331640" y="583465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5364088" y="583465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672131923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54868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Koło Naukowe „Studencka Poradnia Prawna” (UKSW </a:t>
            </a:r>
            <a:r>
              <a:rPr lang="pl-PL" sz="3000" dirty="0" err="1"/>
              <a:t>WPiA</a:t>
            </a:r>
            <a:r>
              <a:rPr lang="pl-PL" sz="3000" dirty="0"/>
              <a:t> w </a:t>
            </a:r>
            <a:r>
              <a:rPr lang="pl-PL" sz="3000" dirty="0" smtClean="0"/>
              <a:t>Warszawie)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682825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357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5678" y="2636912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p:oleObj spid="_x0000_s25650" name="Obraz - mapa bitowa" r:id="rId3" imgW="4420204" imgH="4266595" progId="PBrush">
                <p:embed/>
              </p:oleObj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3501448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836427"/>
              </p:ext>
            </p:extLst>
          </p:nvPr>
        </p:nvGraphicFramePr>
        <p:xfrm>
          <a:off x="874712" y="2633663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68871758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6445249" y="27809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7993063" y="4221088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6" name="Rectangle 16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460432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Koło Naukowe „Studencka Poradnia Prawna” (UKSW </a:t>
            </a:r>
            <a:r>
              <a:rPr lang="pl-PL" sz="3000" dirty="0" err="1" smtClean="0"/>
              <a:t>WPiA</a:t>
            </a:r>
            <a:r>
              <a:rPr lang="pl-PL" sz="3000" dirty="0" smtClean="0"/>
              <a:t> w Warszawie) 2006-2015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115616" y="587486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2006-2015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5936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2006-2015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961608823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Koło Naukowe „Studencka </a:t>
            </a:r>
            <a:r>
              <a:rPr lang="pl-PL" sz="3400" dirty="0" smtClean="0"/>
              <a:t>Poradnia Prawna</a:t>
            </a:r>
            <a:r>
              <a:rPr lang="pl-PL" sz="3400" dirty="0"/>
              <a:t>” (UKSW WPK w </a:t>
            </a:r>
            <a:r>
              <a:rPr lang="pl-PL" sz="3400" dirty="0" smtClean="0"/>
              <a:t>Warszawie) 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3</a:t>
            </a:r>
          </a:p>
        </p:txBody>
      </p:sp>
    </p:spTree>
    <p:extLst>
      <p:ext uri="{BB962C8B-B14F-4D97-AF65-F5344CB8AC3E}">
        <p14:creationId xmlns="" xmlns:p14="http://schemas.microsoft.com/office/powerpoint/2010/main" val="428427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7066530"/>
              </p:ext>
            </p:extLst>
          </p:nvPr>
        </p:nvGraphicFramePr>
        <p:xfrm>
          <a:off x="827088" y="2633486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7105546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5940152" y="378904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7993063" y="415533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6" name="Rectangle 16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900" dirty="0" smtClean="0"/>
              <a:t>Koło Naukowe „Studencka Poradnia Prawna” (UKSW WPK w Warszawie) </a:t>
            </a:r>
            <a:br>
              <a:rPr lang="pl-PL" sz="2900" dirty="0" smtClean="0"/>
            </a:br>
            <a:r>
              <a:rPr lang="pl-PL" sz="2900" dirty="0" smtClean="0"/>
              <a:t>w latach 2012-2015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043608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2012-2015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40412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2012-2015</a:t>
            </a:r>
            <a:endParaRPr lang="pl-PL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94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657723300"/>
              </p:ext>
            </p:extLst>
          </p:nvPr>
        </p:nvGraphicFramePr>
        <p:xfrm>
          <a:off x="806450" y="2543175"/>
          <a:ext cx="805338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Klinika Prawa, Studencki Ośrodek Pomocy Prawnej w Warszawie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051104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964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130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Klinika Prawa, Studencki Ośrodek Pomocy Prawnej w Warszawie</a:t>
            </a:r>
            <a:r>
              <a:rPr lang="pl-PL" sz="2800" dirty="0" smtClean="0"/>
              <a:t> 2003-2015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1193205"/>
              </p:ext>
            </p:extLst>
          </p:nvPr>
        </p:nvGraphicFramePr>
        <p:xfrm>
          <a:off x="874712" y="2633663"/>
          <a:ext cx="3625279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30978963"/>
              </p:ext>
            </p:extLst>
          </p:nvPr>
        </p:nvGraphicFramePr>
        <p:xfrm>
          <a:off x="4818000" y="2580406"/>
          <a:ext cx="4002472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13483" y="288831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452320" y="4358407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1403648" y="5929333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5471864" y="591715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564775358"/>
              </p:ext>
            </p:extLst>
          </p:nvPr>
        </p:nvGraphicFramePr>
        <p:xfrm>
          <a:off x="879476" y="2506261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Fundacja Academia Iuris </a:t>
            </a:r>
            <a:br>
              <a:rPr lang="pl-PL" smtClean="0"/>
            </a:br>
            <a:r>
              <a:rPr lang="pl-PL" smtClean="0"/>
              <a:t>w Warszawie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2524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Fundacja </a:t>
            </a:r>
            <a:r>
              <a:rPr lang="pl-PL" dirty="0" err="1" smtClean="0"/>
              <a:t>Academia</a:t>
            </a:r>
            <a:r>
              <a:rPr lang="pl-PL" dirty="0" smtClean="0"/>
              <a:t> Iuris </a:t>
            </a:r>
            <a:br>
              <a:rPr lang="pl-PL" dirty="0" smtClean="0"/>
            </a:br>
            <a:r>
              <a:rPr lang="pl-PL" dirty="0" smtClean="0"/>
              <a:t>w Warszawie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3045968"/>
              </p:ext>
            </p:extLst>
          </p:nvPr>
        </p:nvGraphicFramePr>
        <p:xfrm>
          <a:off x="874712" y="2633663"/>
          <a:ext cx="3697287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12163144"/>
              </p:ext>
            </p:extLst>
          </p:nvPr>
        </p:nvGraphicFramePr>
        <p:xfrm>
          <a:off x="4921683" y="2538213"/>
          <a:ext cx="3897597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7740299" y="258258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7668344" y="400506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1403648" y="595151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5220143" y="58427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233027660"/>
              </p:ext>
            </p:extLst>
          </p:nvPr>
        </p:nvGraphicFramePr>
        <p:xfrm>
          <a:off x="806450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Akademii </a:t>
            </a:r>
            <a:br>
              <a:rPr lang="pl-PL" sz="2800" dirty="0" smtClean="0"/>
            </a:br>
            <a:r>
              <a:rPr lang="pl-PL" sz="2800" dirty="0" smtClean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7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3059832" y="2996952"/>
            <a:ext cx="56886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Zorganizowanie cyklu </a:t>
            </a:r>
            <a:r>
              <a:rPr lang="pl-PL" sz="1200" dirty="0">
                <a:latin typeface="+mn-lt"/>
                <a:ea typeface="Times New Roman" panose="02020603050405020304" pitchFamily="18" charset="0"/>
              </a:rPr>
              <a:t>warsztatów z pisania pism procesowych i opinii </a:t>
            </a: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prawnych.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n-lt"/>
                <a:ea typeface="Times New Roman" panose="02020603050405020304" pitchFamily="18" charset="0"/>
              </a:rPr>
              <a:t>IV edycja konkursu na najlepszą opinię </a:t>
            </a: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prawną.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n-lt"/>
              </a:rPr>
              <a:t>Powołanie nowej sekcji zajmującej </a:t>
            </a:r>
            <a:r>
              <a:rPr lang="pl-PL" sz="1200" dirty="0">
                <a:latin typeface="+mn-lt"/>
              </a:rPr>
              <a:t>się pomocą w rozliczeniu rocznym podatku od osób fizycznych – PIT </a:t>
            </a:r>
            <a:r>
              <a:rPr lang="pl-PL" sz="1200" dirty="0" smtClean="0">
                <a:latin typeface="+mn-lt"/>
              </a:rPr>
              <a:t>37.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38336144"/>
              </p:ext>
            </p:extLst>
          </p:nvPr>
        </p:nvGraphicFramePr>
        <p:xfrm>
          <a:off x="874713" y="2633663"/>
          <a:ext cx="3408536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8636646"/>
              </p:ext>
            </p:extLst>
          </p:nvPr>
        </p:nvGraphicFramePr>
        <p:xfrm>
          <a:off x="4892164" y="2580630"/>
          <a:ext cx="3711093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7020272" y="2708919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7236296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75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Akademii </a:t>
            </a:r>
            <a:br>
              <a:rPr lang="pl-PL" sz="2800" dirty="0" smtClean="0"/>
            </a:br>
            <a:r>
              <a:rPr lang="pl-PL" sz="2800" dirty="0" smtClean="0"/>
              <a:t>Leona Koźmińskiego w Warszawie 2004-2015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187624" y="5876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5291609" y="586368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5111545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Studencka Poradnia Prawna </a:t>
            </a:r>
            <a:br>
              <a:rPr lang="pl-PL" sz="2900" dirty="0" smtClean="0"/>
            </a:br>
            <a:r>
              <a:rPr lang="pl-PL" sz="2900" dirty="0" smtClean="0"/>
              <a:t>Uczelnia Łazarskiego w Warszawie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339752" y="2924944"/>
            <a:ext cx="59766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90488" indent="-90488" defTabSz="1811338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Organizacja </a:t>
            </a:r>
            <a:r>
              <a:rPr lang="pl-PL" sz="1200" dirty="0">
                <a:latin typeface="+mj-lt"/>
              </a:rPr>
              <a:t>kolejnego dnia bezpłatnych porad prawnych wraz z Klubem Absolwenta Uczelni Łazarskiego. </a:t>
            </a:r>
          </a:p>
          <a:p>
            <a:pPr marL="90488" indent="-90488" defTabSz="1811338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Warsztaty </a:t>
            </a:r>
            <a:r>
              <a:rPr lang="pl-PL" sz="1200" dirty="0" err="1">
                <a:latin typeface="+mj-lt"/>
              </a:rPr>
              <a:t>Street</a:t>
            </a:r>
            <a:r>
              <a:rPr lang="pl-PL" sz="1200" dirty="0">
                <a:latin typeface="+mj-lt"/>
              </a:rPr>
              <a:t> Law na poziomie – 2500 uczniów szkół średnich m.in. Obywatel w postępowaniu karnym, Obywatel w postępowaniu cywilnym, Obywatel w postępowaniu administracyjnym, Podstawy prawa cywilnego i rodzinnego, Prawo karne a młodzi ludzie. </a:t>
            </a:r>
          </a:p>
          <a:p>
            <a:pPr marL="90488" indent="-90488" defTabSz="1811338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Udział </a:t>
            </a:r>
            <a:r>
              <a:rPr lang="pl-PL" sz="1200" dirty="0">
                <a:latin typeface="+mj-lt"/>
              </a:rPr>
              <a:t>jednego z asystentów na warsztatach w zakresie nauczania klinicznego w Nowym Yorku. 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101573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271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55650" y="2673351"/>
            <a:ext cx="8569325" cy="4572000"/>
            <a:chOff x="470" y="28"/>
            <a:chExt cx="5404" cy="2880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2010/2011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37"/>
            <a:ext cx="2695" cy="2601"/>
          </p:xfrm>
          <a:graphic>
            <a:graphicData uri="http://schemas.openxmlformats.org/presentationml/2006/ole">
              <p:oleObj spid="_x0000_s28721" name="Bitmap Image" r:id="rId3" imgW="4352381" imgH="4200000" progId="PBrush">
                <p:embed/>
              </p:oleObj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42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68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275077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5551477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36204715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667625" y="31416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6588224" y="429309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6963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</a:t>
            </a:r>
            <a:br>
              <a:rPr lang="pl-PL" sz="2800" dirty="0" smtClean="0"/>
            </a:br>
            <a:r>
              <a:rPr lang="pl-PL" sz="2800" dirty="0" smtClean="0"/>
              <a:t>Uczelnia Łazarskiego w Warszawie 2004-2015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048055664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Studencka Poradnia Prawna </a:t>
            </a:r>
            <a:br>
              <a:rPr lang="pl-PL" sz="2900" dirty="0" smtClean="0"/>
            </a:br>
            <a:r>
              <a:rPr lang="pl-PL" sz="2900" dirty="0" smtClean="0"/>
              <a:t>przy Uniwersytecie SWPS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071899" y="157377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5</a:t>
            </a:r>
          </a:p>
        </p:txBody>
      </p:sp>
    </p:spTree>
    <p:extLst>
      <p:ext uri="{BB962C8B-B14F-4D97-AF65-F5344CB8AC3E}">
        <p14:creationId xmlns="" xmlns:p14="http://schemas.microsoft.com/office/powerpoint/2010/main" val="85871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581840287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 we Wrocławiu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839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2771800" y="2420888"/>
            <a:ext cx="58840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 smtClean="0">
              <a:solidFill>
                <a:srgbClr val="003366"/>
              </a:solidFill>
              <a:latin typeface="+mj-lt"/>
            </a:endParaRP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Prowadzenie projektu STREET LAW w Liceach.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Zorganizowanie międzynarodowej sieci </a:t>
            </a:r>
            <a:r>
              <a:rPr lang="pl-PL" sz="1200" dirty="0" err="1">
                <a:latin typeface="+mj-lt"/>
              </a:rPr>
              <a:t>Legal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Clinics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Summer</a:t>
            </a:r>
            <a:r>
              <a:rPr lang="pl-PL" sz="1200" dirty="0">
                <a:latin typeface="+mj-lt"/>
              </a:rPr>
              <a:t> School Network (LCSSN). Beneficjentami projektu są Poradnie prawne działające na Uniwersytetach partnerskich. Partnerami projektu są Uniwersytet w </a:t>
            </a:r>
            <a:r>
              <a:rPr lang="pl-PL" sz="1200" dirty="0" err="1">
                <a:latin typeface="+mj-lt"/>
              </a:rPr>
              <a:t>Pecu</a:t>
            </a:r>
            <a:r>
              <a:rPr lang="pl-PL" sz="1200" dirty="0">
                <a:latin typeface="+mj-lt"/>
              </a:rPr>
              <a:t>, Uniwersytet Palackiego w Ołomuńcu, Uniwersytet Pavla </a:t>
            </a:r>
            <a:r>
              <a:rPr lang="pl-PL" sz="1200" dirty="0" err="1">
                <a:latin typeface="+mj-lt"/>
              </a:rPr>
              <a:t>Jozefa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Safarika</a:t>
            </a:r>
            <a:r>
              <a:rPr lang="pl-PL" sz="1200" dirty="0">
                <a:latin typeface="+mj-lt"/>
              </a:rPr>
              <a:t> w Koszycach, Uniwersytet Josipa </a:t>
            </a:r>
            <a:r>
              <a:rPr lang="pl-PL" sz="1200" dirty="0" err="1">
                <a:latin typeface="+mj-lt"/>
              </a:rPr>
              <a:t>Juraja</a:t>
            </a:r>
            <a:r>
              <a:rPr lang="pl-PL" sz="1200" dirty="0">
                <a:latin typeface="+mj-lt"/>
              </a:rPr>
              <a:t> Strossmayera w Osijeku oraz Uniwersytet Wrocławski. Projekt LCSSN fundowany jest przez Fundusz Wyszehradzki w kooperacji z Funduszem Poradni Prawnych na </a:t>
            </a:r>
            <a:r>
              <a:rPr lang="pl-PL" sz="1200" dirty="0" smtClean="0">
                <a:latin typeface="+mj-lt"/>
              </a:rPr>
              <a:t>Węgrzech. 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Przeprowadzenie </a:t>
            </a:r>
            <a:r>
              <a:rPr lang="pl-PL" sz="1200" dirty="0">
                <a:latin typeface="+mj-lt"/>
              </a:rPr>
              <a:t>symulacji rozprawy sądowej w ramach Dni Otwartych Wydziału Prawa, Administracji i Ekonomii Uniwersytetu Wrocławskiego dla przybyłych </a:t>
            </a:r>
            <a:r>
              <a:rPr lang="pl-PL" sz="1200" dirty="0" smtClean="0">
                <a:latin typeface="+mj-lt"/>
              </a:rPr>
              <a:t>licealistów.</a:t>
            </a: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 we Wrocławiu</a:t>
            </a:r>
            <a:r>
              <a:rPr lang="pl-PL" sz="3200" dirty="0" smtClean="0"/>
              <a:t> 2003-2015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55491575"/>
              </p:ext>
            </p:extLst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1035809"/>
              </p:ext>
            </p:extLst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11"/>
          <p:cNvSpPr txBox="1">
            <a:spLocks noChangeArrowheads="1"/>
          </p:cNvSpPr>
          <p:nvPr/>
        </p:nvSpPr>
        <p:spPr bwMode="auto">
          <a:xfrm>
            <a:off x="5796136" y="314766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3734" name="Text Box 12"/>
          <p:cNvSpPr txBox="1">
            <a:spLocks noChangeArrowheads="1"/>
          </p:cNvSpPr>
          <p:nvPr/>
        </p:nvSpPr>
        <p:spPr bwMode="auto">
          <a:xfrm>
            <a:off x="6943423" y="414972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73735" name="Text Box 17"/>
          <p:cNvSpPr txBox="1">
            <a:spLocks noChangeArrowheads="1"/>
          </p:cNvSpPr>
          <p:nvPr/>
        </p:nvSpPr>
        <p:spPr bwMode="auto">
          <a:xfrm>
            <a:off x="1331640" y="58339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3736" name="Text Box 18"/>
          <p:cNvSpPr txBox="1">
            <a:spLocks noChangeArrowheads="1"/>
          </p:cNvSpPr>
          <p:nvPr/>
        </p:nvSpPr>
        <p:spPr bwMode="auto">
          <a:xfrm>
            <a:off x="5652120" y="5760244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2003-2015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881673809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Studenckie Biuro Porad Prawnych </a:t>
            </a:r>
            <a:br>
              <a:rPr lang="pl-PL" sz="2900" dirty="0" smtClean="0"/>
            </a:br>
            <a:r>
              <a:rPr lang="pl-PL" sz="2900" dirty="0" smtClean="0"/>
              <a:t>Zamiejscowy </a:t>
            </a:r>
            <a:r>
              <a:rPr lang="pl-PL" sz="2900" dirty="0" err="1" smtClean="0"/>
              <a:t>WPiA</a:t>
            </a:r>
            <a:r>
              <a:rPr lang="pl-PL" sz="2900" dirty="0" smtClean="0"/>
              <a:t> w Rzeszowie Wyższej Szkoły Prawa i Administracji w Przemyślu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732588" y="2565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3</a:t>
            </a:r>
          </a:p>
        </p:txBody>
      </p:sp>
    </p:spTree>
    <p:extLst>
      <p:ext uri="{BB962C8B-B14F-4D97-AF65-F5344CB8AC3E}">
        <p14:creationId xmlns="" xmlns:p14="http://schemas.microsoft.com/office/powerpoint/2010/main" val="279507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7121377"/>
              </p:ext>
            </p:extLst>
          </p:nvPr>
        </p:nvGraphicFramePr>
        <p:xfrm>
          <a:off x="874712" y="2633663"/>
          <a:ext cx="384130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0756767"/>
              </p:ext>
            </p:extLst>
          </p:nvPr>
        </p:nvGraphicFramePr>
        <p:xfrm>
          <a:off x="5280024" y="2473325"/>
          <a:ext cx="3468439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7597526" y="314457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6850069" y="436510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71686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/>
              <a:t>Studenckie Biuro Porad Prawnych </a:t>
            </a:r>
            <a:br>
              <a:rPr lang="pl-PL" sz="2800" dirty="0"/>
            </a:br>
            <a:r>
              <a:rPr lang="pl-PL" sz="2800" dirty="0"/>
              <a:t>Zamiejscowy </a:t>
            </a:r>
            <a:r>
              <a:rPr lang="pl-PL" sz="2800" dirty="0" err="1"/>
              <a:t>WPiA</a:t>
            </a:r>
            <a:r>
              <a:rPr lang="pl-PL" sz="2800" dirty="0"/>
              <a:t> w Rzeszowie Wyższej Szkoły Prawa i Administracji w Przemyślu</a:t>
            </a:r>
            <a:endParaRPr lang="pl-PL" sz="2800" dirty="0" smtClean="0"/>
          </a:p>
        </p:txBody>
      </p:sp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1475656" y="59622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2013-2015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5543871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2013-2014</a:t>
            </a:r>
            <a:endParaRPr lang="pl-PL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03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Czas załatwiania spraw klientów poradni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1489589"/>
              </p:ext>
            </p:extLst>
          </p:nvPr>
        </p:nvGraphicFramePr>
        <p:xfrm>
          <a:off x="1691680" y="2276872"/>
          <a:ext cx="6303963" cy="418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15808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Źródła wiedzy o poradniach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Wykres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4071912"/>
              </p:ext>
            </p:extLst>
          </p:nvPr>
        </p:nvGraphicFramePr>
        <p:xfrm>
          <a:off x="1619672" y="26369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Czy klienci poradni korzystali wcześniej z profesjonalnej pomocy prawnej?</a:t>
            </a:r>
            <a:endParaRPr lang="pl-PL" smtClean="0"/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1676400" y="251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Kobiety</a:t>
            </a:r>
          </a:p>
        </p:txBody>
      </p:sp>
      <p:sp>
        <p:nvSpPr>
          <p:cNvPr id="76806" name="Text Box 12"/>
          <p:cNvSpPr txBox="1">
            <a:spLocks noChangeArrowheads="1"/>
          </p:cNvSpPr>
          <p:nvPr/>
        </p:nvSpPr>
        <p:spPr bwMode="auto">
          <a:xfrm>
            <a:off x="51054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Mężczyźni</a:t>
            </a:r>
          </a:p>
        </p:txBody>
      </p:sp>
      <p:graphicFrame>
        <p:nvGraphicFramePr>
          <p:cNvPr id="7" name="Wykres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55901846"/>
              </p:ext>
            </p:extLst>
          </p:nvPr>
        </p:nvGraphicFramePr>
        <p:xfrm>
          <a:off x="900113" y="3284538"/>
          <a:ext cx="3671887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0997698"/>
              </p:ext>
            </p:extLst>
          </p:nvPr>
        </p:nvGraphicFramePr>
        <p:xfrm>
          <a:off x="4644008" y="3284984"/>
          <a:ext cx="374491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3" y="2306638"/>
            <a:ext cx="6337300" cy="458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Pomoc w bieżącej działalności </a:t>
            </a:r>
            <a:r>
              <a:rPr lang="pl-PL" sz="1200" dirty="0">
                <a:latin typeface="Arial" charset="0"/>
              </a:rPr>
              <a:t>– polepszenie wyposażenia technicznego w komputer, projektor, ksero, faks, niszczarka oraz sprzęt pomocny do udzielania porad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ośrodkach poza stałą siedzibą; finansowanie bieżącego korzystania</a:t>
            </a:r>
            <a:r>
              <a:rPr lang="pl-PL" sz="1200" dirty="0" smtClean="0">
                <a:latin typeface="Arial" charset="0"/>
              </a:rPr>
              <a:t>, zmiany pomieszczenia napraw i </a:t>
            </a:r>
            <a:r>
              <a:rPr lang="pl-PL" sz="1200" dirty="0">
                <a:latin typeface="Arial" charset="0"/>
              </a:rPr>
              <a:t>modernizacji istniejącego wyposażenia, uzyskanie dostępu do Internetu, licencje na oprogramowanie typu LEX, </a:t>
            </a:r>
            <a:r>
              <a:rPr lang="pl-PL" sz="1200" dirty="0" err="1">
                <a:latin typeface="Arial" charset="0"/>
              </a:rPr>
              <a:t>Legalis</a:t>
            </a:r>
            <a:r>
              <a:rPr lang="pl-PL" sz="1200" dirty="0">
                <a:latin typeface="Arial" charset="0"/>
              </a:rPr>
              <a:t> itp. – </a:t>
            </a:r>
            <a:r>
              <a:rPr lang="pl-PL" sz="1200" b="1" dirty="0" smtClean="0">
                <a:latin typeface="Arial" charset="0"/>
              </a:rPr>
              <a:t>8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finansowych </a:t>
            </a:r>
            <a:r>
              <a:rPr lang="pl-PL" sz="1200" dirty="0">
                <a:latin typeface="Arial" charset="0"/>
              </a:rPr>
              <a:t>służących umożliwieniu studentom pracy w wyjazdowych punktach udzielania porad, organizacji seminariów i konferencji, </a:t>
            </a:r>
            <a:r>
              <a:rPr lang="pl-PL" sz="1200" dirty="0" smtClean="0">
                <a:latin typeface="Arial" charset="0"/>
              </a:rPr>
              <a:t>organizacji corocznej symulacji rozprawy, dofinansowania </a:t>
            </a:r>
            <a:r>
              <a:rPr lang="pl-PL" sz="1200" dirty="0">
                <a:latin typeface="Arial" charset="0"/>
              </a:rPr>
              <a:t>wynagrodzeń dla pracowników i współpracujących </a:t>
            </a:r>
            <a:r>
              <a:rPr lang="pl-PL" sz="1200" dirty="0" smtClean="0">
                <a:latin typeface="Arial" charset="0"/>
              </a:rPr>
              <a:t>praktyków – </a:t>
            </a:r>
            <a:r>
              <a:rPr lang="pl-PL" sz="1200" b="1" dirty="0" smtClean="0">
                <a:latin typeface="Arial" charset="0"/>
              </a:rPr>
              <a:t>7</a:t>
            </a:r>
            <a:endParaRPr lang="pl-PL" sz="1200" b="1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Szkoleń </a:t>
            </a:r>
            <a:r>
              <a:rPr lang="pl-PL" sz="1200" dirty="0">
                <a:latin typeface="Arial" charset="0"/>
              </a:rPr>
              <a:t>dla studentów, dotyczących pracy z klientem, w szczególności psychologicznych, rozwijających interaktywne metody nauczania </a:t>
            </a:r>
            <a:r>
              <a:rPr lang="pl-PL" sz="1200" dirty="0" smtClean="0">
                <a:latin typeface="Arial" charset="0"/>
              </a:rPr>
              <a:t>klinicznego</a:t>
            </a:r>
            <a:r>
              <a:rPr lang="pl-PL" sz="1200" b="1" dirty="0" smtClean="0">
                <a:latin typeface="Arial" charset="0"/>
              </a:rPr>
              <a:t> 5</a:t>
            </a:r>
            <a:endParaRPr lang="pl-PL" sz="1200" b="1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Literatury fachowej</a:t>
            </a:r>
            <a:r>
              <a:rPr lang="pl-PL" sz="1200" dirty="0">
                <a:latin typeface="Arial" charset="0"/>
              </a:rPr>
              <a:t>, a w tym w szczególności: zbiorów ustaw, komentarzy, wzorów pism, elektronicznych zbiorów przepisów – </a:t>
            </a:r>
            <a:r>
              <a:rPr lang="pl-PL" sz="1200" b="1" dirty="0" smtClean="0">
                <a:latin typeface="Arial" charset="0"/>
              </a:rPr>
              <a:t>2</a:t>
            </a:r>
            <a:endParaRPr lang="pl-PL" sz="1200" b="1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Wsparcia uczelni i środowiska prawniczego </a:t>
            </a:r>
            <a:r>
              <a:rPr lang="pl-PL" sz="1200" dirty="0">
                <a:latin typeface="Arial" charset="0"/>
              </a:rPr>
              <a:t>mającego na celu zwiększenie kadry naukowej zatrudnionej w poradni, </a:t>
            </a:r>
            <a:r>
              <a:rPr lang="pl-PL" sz="1200" dirty="0" smtClean="0">
                <a:latin typeface="Arial" charset="0"/>
              </a:rPr>
              <a:t>zwiększenie </a:t>
            </a:r>
            <a:r>
              <a:rPr lang="pl-PL" sz="1200" dirty="0">
                <a:latin typeface="Arial" charset="0"/>
              </a:rPr>
              <a:t>akceptacji w </a:t>
            </a:r>
            <a:r>
              <a:rPr lang="pl-PL" sz="1200" dirty="0" smtClean="0">
                <a:latin typeface="Arial" charset="0"/>
              </a:rPr>
              <a:t>środowisku, przekazanie odpowiedniego pomieszczenia </a:t>
            </a:r>
            <a:r>
              <a:rPr lang="pl-PL" sz="1200" dirty="0">
                <a:latin typeface="Arial" charset="0"/>
              </a:rPr>
              <a:t>– </a:t>
            </a:r>
            <a:r>
              <a:rPr lang="pl-PL" sz="1200" b="1" dirty="0">
                <a:latin typeface="Arial" charset="0"/>
              </a:rPr>
              <a:t>5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</a:t>
            </a:r>
            <a:r>
              <a:rPr lang="pl-PL" sz="1200" b="1" dirty="0" smtClean="0">
                <a:latin typeface="Arial" charset="0"/>
              </a:rPr>
              <a:t>finansowych </a:t>
            </a:r>
            <a:r>
              <a:rPr lang="pl-PL" sz="1200" dirty="0" smtClean="0">
                <a:latin typeface="Arial" charset="0"/>
              </a:rPr>
              <a:t>na reklamę poradni </a:t>
            </a:r>
            <a:r>
              <a:rPr lang="pl-PL" sz="1200" dirty="0">
                <a:latin typeface="Arial" charset="0"/>
              </a:rPr>
              <a:t>– </a:t>
            </a:r>
            <a:r>
              <a:rPr lang="pl-PL" sz="1200" b="1" dirty="0">
                <a:latin typeface="Arial" charset="0"/>
              </a:rPr>
              <a:t>2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Szkoleń </a:t>
            </a:r>
            <a:r>
              <a:rPr lang="pl-PL" sz="1200" dirty="0">
                <a:latin typeface="Arial" charset="0"/>
              </a:rPr>
              <a:t>dla opiekunów – </a:t>
            </a:r>
            <a:r>
              <a:rPr lang="pl-PL" sz="1200" b="1" dirty="0" smtClean="0">
                <a:latin typeface="Arial" charset="0"/>
              </a:rPr>
              <a:t>2</a:t>
            </a:r>
          </a:p>
          <a:p>
            <a:pPr marL="455613" indent="-455613" algn="r" defTabSz="912813">
              <a:spcBef>
                <a:spcPct val="25000"/>
              </a:spcBef>
            </a:pPr>
            <a:r>
              <a:rPr lang="pl-PL" sz="1200" i="1" dirty="0" smtClean="0">
                <a:latin typeface="Arial" charset="0"/>
              </a:rPr>
              <a:t>(Poradnie udzielały kilku odpowiedzi)</a:t>
            </a:r>
            <a:endParaRPr lang="pl-PL" sz="1200" i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594225"/>
            <a:chOff x="470" y="1738"/>
            <a:chExt cx="5404" cy="2894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1752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2011/2012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p:oleObj spid="_x0000_s29745" name="Bitmap Image" r:id="rId3" imgW="4352381" imgH="4200000" progId="PBrush">
                <p:embed/>
              </p:oleObj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943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2003-2014</a:t>
            </a:r>
          </a:p>
        </p:txBody>
      </p:sp>
    </p:spTree>
    <p:extLst>
      <p:ext uri="{BB962C8B-B14F-4D97-AF65-F5344CB8AC3E}">
        <p14:creationId xmlns="" xmlns:p14="http://schemas.microsoft.com/office/powerpoint/2010/main" val="1503160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l-PL" dirty="0" smtClean="0"/>
              <a:t>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Fundacja otrzymała w 2004 roku </a:t>
            </a:r>
            <a:r>
              <a:rPr lang="pl-PL" sz="1200" b="1" dirty="0" smtClean="0">
                <a:latin typeface="Arial" charset="0"/>
              </a:rPr>
              <a:t>wyróżnienie w Konkursie </a:t>
            </a:r>
            <a:r>
              <a:rPr lang="pl-PL" sz="1200" dirty="0" smtClean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Od 2005 roku posiada </a:t>
            </a:r>
            <a:r>
              <a:rPr lang="pl-PL" sz="1200" b="1" dirty="0" smtClean="0">
                <a:latin typeface="Arial" charset="0"/>
              </a:rPr>
              <a:t>statusu organizacji pożytku publicznego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Otrzymała </a:t>
            </a:r>
            <a:r>
              <a:rPr lang="pl-PL" sz="1200" dirty="0">
                <a:latin typeface="Arial" charset="0"/>
              </a:rPr>
              <a:t>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 smtClean="0">
                <a:latin typeface="Arial" charset="0"/>
              </a:rPr>
              <a:t>”.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Przekazała dotychczas studenckim poradniom </a:t>
            </a:r>
            <a:r>
              <a:rPr lang="pl-PL" sz="1200" b="1" dirty="0" smtClean="0">
                <a:latin typeface="Arial" charset="0"/>
              </a:rPr>
              <a:t>środki finansowe</a:t>
            </a:r>
            <a:r>
              <a:rPr lang="pl-PL" sz="1200" dirty="0" smtClean="0">
                <a:latin typeface="Arial" charset="0"/>
              </a:rPr>
              <a:t> o łącznej wartości około 590 000 zł. oraz </a:t>
            </a:r>
            <a:r>
              <a:rPr lang="pl-PL" sz="1200" b="1" dirty="0" smtClean="0">
                <a:latin typeface="Arial" charset="0"/>
              </a:rPr>
              <a:t>środki rzeczowe</a:t>
            </a:r>
            <a:r>
              <a:rPr lang="pl-PL" sz="1200" dirty="0" smtClean="0">
                <a:latin typeface="Arial" charset="0"/>
              </a:rPr>
              <a:t> o wartości około 2 060 000 zł..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Wydała pierwszy w Polsce i regionie </a:t>
            </a:r>
            <a:r>
              <a:rPr lang="pl-PL" sz="1200" b="1" dirty="0" smtClean="0">
                <a:latin typeface="Arial" charset="0"/>
              </a:rPr>
              <a:t>podręcznik </a:t>
            </a:r>
            <a:r>
              <a:rPr lang="pl-PL" sz="1200" dirty="0" smtClean="0">
                <a:latin typeface="Arial" charset="0"/>
              </a:rPr>
              <a:t>„Studencka Poradnia Prawna. Idea, organizacja, metodologia”, (przetłumaczony także na język angielski </a:t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i chiński) oraz wydała serię 17 podręczników i książek adresowanych do studentów i opiekunów w Studenckich Poradniach Prawnych.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</a:t>
            </a:r>
            <a:r>
              <a:rPr lang="pl-PL" sz="1200" dirty="0" smtClean="0">
                <a:latin typeface="Arial" charset="0"/>
              </a:rPr>
              <a:t>23</a:t>
            </a:r>
            <a:r>
              <a:rPr lang="pl-PL" sz="1200" b="1" dirty="0" smtClean="0">
                <a:latin typeface="Arial" charset="0"/>
              </a:rPr>
              <a:t> Ogólnopolskie Konferencje </a:t>
            </a:r>
            <a:r>
              <a:rPr lang="pl-PL" sz="1200" b="1" dirty="0">
                <a:latin typeface="Arial" charset="0"/>
              </a:rPr>
              <a:t>Uniwersyteckich Poradni Prawnych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kilkanaście szkoleń </a:t>
            </a:r>
            <a:r>
              <a:rPr lang="pl-PL" sz="1200" dirty="0">
                <a:latin typeface="Arial" charset="0"/>
              </a:rPr>
              <a:t>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 smtClean="0">
                <a:latin typeface="Arial" charset="0"/>
              </a:rPr>
              <a:t>Ukrainie, Białorusi, 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</a:t>
            </a:r>
            <a:r>
              <a:rPr lang="pl-PL" sz="1200" dirty="0">
                <a:latin typeface="Arial" charset="0"/>
              </a:rPr>
              <a:t>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dwunastu lat jest organizatorem prestiżowego </a:t>
            </a:r>
            <a:r>
              <a:rPr lang="pl-PL" sz="1200" b="1" dirty="0" smtClean="0">
                <a:latin typeface="Arial" charset="0"/>
              </a:rPr>
              <a:t>Konkursu Prawnik Pro Bono</a:t>
            </a:r>
            <a:r>
              <a:rPr lang="pl-PL" sz="1200" dirty="0" smtClean="0">
                <a:latin typeface="Arial" charset="0"/>
              </a:rPr>
              <a:t>.</a:t>
            </a: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732588" y="2344919"/>
            <a:ext cx="2411411" cy="2081857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</a:t>
            </a:r>
            <a:r>
              <a:rPr lang="pl-PL" sz="1200" dirty="0">
                <a:latin typeface="+mj-lt"/>
              </a:rPr>
              <a:t>Z dumą informujemy, że </a:t>
            </a:r>
            <a:r>
              <a:rPr lang="pl-PL" sz="1200" dirty="0" smtClean="0">
                <a:latin typeface="+mj-lt"/>
              </a:rPr>
              <a:t>na jesieni 2014 roku </a:t>
            </a:r>
            <a:r>
              <a:rPr lang="pl-PL" sz="1200" b="1" dirty="0" smtClean="0">
                <a:latin typeface="+mj-lt"/>
              </a:rPr>
              <a:t>Prezydent </a:t>
            </a:r>
            <a:r>
              <a:rPr lang="pl-PL" sz="1200" b="1" dirty="0">
                <a:latin typeface="+mj-lt"/>
              </a:rPr>
              <a:t>Rzeczpospolitej Polskiej za zasługi dla </a:t>
            </a:r>
            <a:r>
              <a:rPr lang="pl-PL" sz="1200" b="1" dirty="0" smtClean="0">
                <a:latin typeface="+mj-lt"/>
              </a:rPr>
              <a:t>rozwoju i </a:t>
            </a:r>
            <a:r>
              <a:rPr lang="pl-PL" sz="1200" b="1" dirty="0">
                <a:latin typeface="+mj-lt"/>
              </a:rPr>
              <a:t>budowy ruchu </a:t>
            </a:r>
            <a:r>
              <a:rPr lang="pl-PL" sz="1200" b="1" dirty="0" smtClean="0">
                <a:latin typeface="+mj-lt"/>
              </a:rPr>
              <a:t>klinik </a:t>
            </a:r>
            <a:r>
              <a:rPr lang="pl-PL" sz="1200" b="1" dirty="0">
                <a:latin typeface="+mj-lt"/>
              </a:rPr>
              <a:t>prawa w Polsce odznaczył </a:t>
            </a:r>
            <a:r>
              <a:rPr lang="pl-PL" sz="1200" b="1" dirty="0" smtClean="0">
                <a:latin typeface="+mj-lt"/>
              </a:rPr>
              <a:t/>
            </a:r>
            <a:br>
              <a:rPr lang="pl-PL" sz="1200" b="1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Filipa Czernickiego </a:t>
            </a:r>
            <a:r>
              <a:rPr lang="pl-PL" sz="1200" dirty="0">
                <a:latin typeface="+mj-lt"/>
              </a:rPr>
              <a:t>oraz Łukasza Bojarskiego </a:t>
            </a:r>
            <a:r>
              <a:rPr lang="pl-PL" sz="1200" b="1" dirty="0">
                <a:latin typeface="+mj-lt"/>
              </a:rPr>
              <a:t>Złotymi Krzyżami Zasługi</a:t>
            </a:r>
            <a:r>
              <a:rPr lang="pl-PL" sz="1200" dirty="0">
                <a:latin typeface="+mj-lt"/>
              </a:rPr>
              <a:t>, zaś dr Izabelę Kraśnicką, adw. Filipa Wejmana, Prof. Pawła Wilińskiego oraz Grzegorza Wiaderka - </a:t>
            </a:r>
            <a:r>
              <a:rPr lang="pl-PL" sz="1200" b="1" dirty="0">
                <a:latin typeface="+mj-lt"/>
              </a:rPr>
              <a:t>Brązowymi Krzyżami Zasługi</a:t>
            </a:r>
            <a:r>
              <a:rPr lang="pl-PL" sz="1200" dirty="0">
                <a:latin typeface="+mj-lt"/>
              </a:rPr>
              <a:t>.</a:t>
            </a:r>
          </a:p>
        </p:txBody>
      </p:sp>
      <p:pic>
        <p:nvPicPr>
          <p:cNvPr id="20511" name="Picture 31" descr="http://www.fupp.org.pl/images/foto/krzyz_zaslu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3" t="10102" r="5389" b="5853"/>
          <a:stretch/>
        </p:blipFill>
        <p:spPr bwMode="auto">
          <a:xfrm>
            <a:off x="1979712" y="3494638"/>
            <a:ext cx="5030713" cy="3174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43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C:\Users\FUPP\Desktop\Centrum PB\raport roczny\2013\loga\Dentons_Logo_Purple_RGB_15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1" y="4337050"/>
            <a:ext cx="1839353" cy="6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42" name="Picture 2" descr="l_pa">
            <a:hlinkClick r:id="rId3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5" tooltip="Fundacja Batoreg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2492375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20625"/>
            <a:ext cx="43924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Sponsorzy Fundacji Uniwersyteckich Poradni Prawnych</a:t>
            </a:r>
            <a:endParaRPr lang="en-US" smtClean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u="sng">
                <a:solidFill>
                  <a:schemeClr val="tx2"/>
                </a:solidFill>
                <a:latin typeface="Arial" charset="0"/>
              </a:rPr>
              <a:t>SPONSORZY INSTYTUCJONALNI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endParaRPr lang="pl-PL" sz="1600" b="1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284663" y="4005263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u="sng">
                <a:solidFill>
                  <a:schemeClr val="tx2"/>
                </a:solidFill>
                <a:latin typeface="Arial" charset="0"/>
              </a:rPr>
              <a:t>SPONSORZY</a:t>
            </a:r>
            <a:r>
              <a:rPr lang="pl-PL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87049" name="Picture 8" descr="u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941888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3" tooltip="C.H.Beck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9075" y="2492375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875" y="5046663"/>
            <a:ext cx="136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2" descr="pwp">
            <a:hlinkClick r:id="rId17" tooltip="Polskie Wydawnictwa Profesjonaln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32475" y="5849938"/>
            <a:ext cx="3276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9" tooltip="Ministerstwo Sprawiedliwości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088" y="5876925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baker">
            <a:hlinkClick r:id="rId21" tooltip="Baker &amp; McKenzi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088" y="63817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3" tooltip="Linkleaters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650" y="4337050"/>
            <a:ext cx="1308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5" tooltip="Ambasada Holenderska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6" descr="Clifford Chance">
            <a:hlinkClick r:id="rId28" tooltip="CliffordChance.com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83797" y="4523912"/>
            <a:ext cx="1224707" cy="3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13" descr="chadbourne">
            <a:hlinkClick r:id="rId30" tooltip="Chadbourne &amp; Parke LL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59113" y="6308725"/>
            <a:ext cx="160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235825" y="5532438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3429000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27313" y="32845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 smtClean="0"/>
              <a:t>Fundacja Uniwersyteckich Poradni </a:t>
            </a:r>
            <a:br>
              <a:rPr lang="pl-PL" b="1" smtClean="0"/>
            </a:br>
            <a:r>
              <a:rPr lang="pl-PL" b="1" smtClean="0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31449</TotalTime>
  <Words>4204</Words>
  <Application>Microsoft Office PowerPoint</Application>
  <PresentationFormat>Pokaz na ekranie (4:3)</PresentationFormat>
  <Paragraphs>1295</Paragraphs>
  <Slides>94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94</vt:i4>
      </vt:variant>
    </vt:vector>
  </HeadingPairs>
  <TitlesOfParts>
    <vt:vector size="97" baseType="lpstr">
      <vt:lpstr>Kapsułki</vt:lpstr>
      <vt:lpstr>Obraz - mapa bitowa</vt:lpstr>
      <vt:lpstr>Bitmap Image</vt:lpstr>
      <vt:lpstr>Studenckie Poradnie Prawne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Poradnie w Polsce</vt:lpstr>
      <vt:lpstr>Poradnie spełniające standardy</vt:lpstr>
      <vt:lpstr>Rok akademicki 2014/2015 działalności poradni w liczbach</vt:lpstr>
      <vt:lpstr>W porównaniu z poprzednim rokiem akademickim…</vt:lpstr>
      <vt:lpstr>W porównaniu z poprzednimi latami…</vt:lpstr>
      <vt:lpstr>Ile spraw  zostało przyjętych przez poradnie?</vt:lpstr>
      <vt:lpstr>Ilu studentów  działało w poradniach?</vt:lpstr>
      <vt:lpstr>Ilu pracowników naukowych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pracą, ubezpiecze-niami społecznymi i bezrobociem</vt:lpstr>
      <vt:lpstr>Slajd 27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niepełnosprawnych</vt:lpstr>
      <vt:lpstr>Sprawy związane ze służbą zdrowia</vt:lpstr>
      <vt:lpstr>Sprawy związane z pomocą organizacjom pozarządowym (NGO)</vt:lpstr>
      <vt:lpstr>Sprawy inne</vt:lpstr>
      <vt:lpstr>Studencka Poradnia Prawna w Białymstoku (Uniwersytet w Białymstoku)</vt:lpstr>
      <vt:lpstr>Studencka Poradnia Prawna w Białymstoku (Uniwersytet w Białymstoku) 2003-2015</vt:lpstr>
      <vt:lpstr>Studencka Uniwersytecka Poradnia Prawna w Gdańsku</vt:lpstr>
      <vt:lpstr>Studencka Uniwersytecka Poradnia Prawna w Gdańsku 2003-2015</vt:lpstr>
      <vt:lpstr>Studencka Klinika Porad Prawnych Wyższa Szkoła Bankowa w Gdańsku</vt:lpstr>
      <vt:lpstr>Studencka Klinika Porad Prawnych Wyższa Szkoła Bankowa w Gdańsku 2011 - 2015</vt:lpstr>
      <vt:lpstr>Studencka Poradnia Prawna  w Katowicach</vt:lpstr>
      <vt:lpstr>Studencka Poradnia Prawna  w Katowicach 2003-2015</vt:lpstr>
      <vt:lpstr>Studencka Poradnia Prawna Krakowskiej Akademii im. Andrzeja Frycza-Modrzewskiego</vt:lpstr>
      <vt:lpstr>Studencka Poradnia Prawna Krakowskiej Akademii im. Andrzeja Frycza-Modrzewskiego  w latach 2009-2015</vt:lpstr>
      <vt:lpstr>Studencka Poradnia Prawna UJ  w Krakowie</vt:lpstr>
      <vt:lpstr>Studencka Poradnia Prawna UJ  w Krakowie 2003-2015</vt:lpstr>
      <vt:lpstr>Uniwersytecka Poradnia Prawna  w Lublinie (KUL)</vt:lpstr>
      <vt:lpstr>Uniwersytecka Poradnia Prawna  w Lublinie (KUL) 2003-2015</vt:lpstr>
      <vt:lpstr>Uniwersytecka Studencka Poradnia Prawna w Lublinie (UMCS)</vt:lpstr>
      <vt:lpstr>Uniwersytecka Studencka Poradnia Prawna w Lublinie (UMCS) 2003-2015</vt:lpstr>
      <vt:lpstr>Studencki Punkt Informacji Prawnej „Klinika Prawa” w Łodzi</vt:lpstr>
      <vt:lpstr>Studencki Punkt Informacji Prawnej „Klinika Prawa” w Łodzi 2003-2015</vt:lpstr>
      <vt:lpstr>Studencka Poradnia Prawna  w Olsztynie (UW-M)</vt:lpstr>
      <vt:lpstr>Studencka Poradnia Prawna  w Olsztynie (UW-M) 2004-2015</vt:lpstr>
      <vt:lpstr>Uniwersytecka Studencka Poradnia Prawna "Klinika Prawa" w Opolu</vt:lpstr>
      <vt:lpstr>Uniwersytecka Studencka Poradnia Prawna "Klinika Prawa" w Opolu 2003-2015</vt:lpstr>
      <vt:lpstr>Studencka Uniwersytecka Poradnia Prawna w Poznaniu</vt:lpstr>
      <vt:lpstr>Studencka Uniwersytecka Poradnia Prawna w Poznaniu 2003-2015</vt:lpstr>
      <vt:lpstr>Uniwersytecka Poradnia Prawna  w Rzeszowie</vt:lpstr>
      <vt:lpstr>Uniwersytecka Poradnia Prawna  w Rzeszowie 2003-2015</vt:lpstr>
      <vt:lpstr>Koło Naukowe Studencka Poradnia Prawa w Słubicach</vt:lpstr>
      <vt:lpstr>Koło Naukowe Studencka Poradnia Prawa w Słubicach 2003-2015</vt:lpstr>
      <vt:lpstr>Centrum Edukacji Prawnej – „Studencka Poradnia Prawna” w Szczecinie</vt:lpstr>
      <vt:lpstr>Centrum Edukacji Prawnej – „Studencka Poradnia Prawna” w Szczecinie 2003-2015</vt:lpstr>
      <vt:lpstr>Uniwersytecka Poradnia Prawna  w Toruniu</vt:lpstr>
      <vt:lpstr>Uniwersytecka Poradnia Prawna  w Toruniu 2003-2015</vt:lpstr>
      <vt:lpstr>Koło Naukowe „Studencka Poradnia Prawna” (UKSW WPiA w Warszawie)</vt:lpstr>
      <vt:lpstr>Koło Naukowe „Studencka Poradnia Prawna” (UKSW WPiA w Warszawie) 2006-2015</vt:lpstr>
      <vt:lpstr>Koło Naukowe „Studencka Poradnia Prawna” (UKSW WPK w Warszawie) </vt:lpstr>
      <vt:lpstr>Koło Naukowe „Studencka Poradnia Prawna” (UKSW WPK w Warszawie)  w latach 2012-2015</vt:lpstr>
      <vt:lpstr>Klinika Prawa, Studencki Ośrodek Pomocy Prawnej w Warszawie</vt:lpstr>
      <vt:lpstr>Klinika Prawa, Studencki Ośrodek Pomocy Prawnej w Warszawie 2003-2015</vt:lpstr>
      <vt:lpstr>Fundacja Academia Iuris  w Warszawie</vt:lpstr>
      <vt:lpstr>Fundacja Academia Iuris  w Warszawie 2003-2015</vt:lpstr>
      <vt:lpstr>Studencka Poradnia Prawna Akademii  Leona Koźmińskiego w Warszawie</vt:lpstr>
      <vt:lpstr>Studencka Poradnia Prawna Akademii  Leona Koźmińskiego w Warszawie 2004-2015</vt:lpstr>
      <vt:lpstr>Studencka Poradnia Prawna  Uczelnia Łazarskiego w Warszawie</vt:lpstr>
      <vt:lpstr>Studencka Poradnia Prawna  Uczelnia Łazarskiego w Warszawie 2004-2015</vt:lpstr>
      <vt:lpstr>Studencka Poradnia Prawna  przy Uniwersytecie SWPS</vt:lpstr>
      <vt:lpstr>Uniwersytecka Poradnia Prawna  we Wrocławiu</vt:lpstr>
      <vt:lpstr>Uniwersytecka Poradnia Prawna  we Wrocławiu 2003-2015</vt:lpstr>
      <vt:lpstr>Studenckie Biuro Porad Prawnych  Zamiejscowy WPiA w Rzeszowie Wyższej Szkoły Prawa i Administracji w Przemyślu</vt:lpstr>
      <vt:lpstr>Studenckie Biuro Porad Prawnych  Zamiejscowy WPiA w Rzeszowie Wyższej Szkoły Prawa i Administracji w Przemyślu</vt:lpstr>
      <vt:lpstr>Czas załatwiania spraw klientów poradni</vt:lpstr>
      <vt:lpstr>Źródła wiedzy o poradniach</vt:lpstr>
      <vt:lpstr>Czy klienci poradni korzystali wcześniej z profesjonalnej pomocy prawnej?</vt:lpstr>
      <vt:lpstr>Czego najbardziej poradnia potrzebuje w najbliższym czasie, aby się rozwijać?</vt:lpstr>
      <vt:lpstr>Osiągnięcia Fundacji Uniwersyteckich Poradni Prawnych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Filip Czernicki</cp:lastModifiedBy>
  <cp:revision>622</cp:revision>
  <dcterms:created xsi:type="dcterms:W3CDTF">2004-03-17T13:46:44Z</dcterms:created>
  <dcterms:modified xsi:type="dcterms:W3CDTF">2015-10-24T09:13:49Z</dcterms:modified>
</cp:coreProperties>
</file>