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drawings/drawing1.xml" ContentType="application/vnd.openxmlformats-officedocument.drawingml.chartshapes+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drawings/drawing2.xml" ContentType="application/vnd.openxmlformats-officedocument.drawingml.chartshapes+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drawings/drawing3.xml" ContentType="application/vnd.openxmlformats-officedocument.drawingml.chartshapes+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drawings/drawing4.xml" ContentType="application/vnd.openxmlformats-officedocument.drawingml.chartshapes+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drawings/drawing5.xml" ContentType="application/vnd.openxmlformats-officedocument.drawingml.chartshapes+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drawings/drawing6.xml" ContentType="application/vnd.openxmlformats-officedocument.drawingml.chartshapes+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drawings/drawing7.xml" ContentType="application/vnd.openxmlformats-officedocument.drawingml.chartshapes+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drawings/drawing8.xml" ContentType="application/vnd.openxmlformats-officedocument.drawingml.chartshapes+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notesSlides/notesSlide1.xml" ContentType="application/vnd.openxmlformats-officedocument.presentationml.notesSlide+xml"/>
  <Override PartName="/ppt/charts/chart111.xml" ContentType="application/vnd.openxmlformats-officedocument.drawingml.chart+xml"/>
  <Override PartName="/ppt/drawings/drawing9.xml" ContentType="application/vnd.openxmlformats-officedocument.drawingml.chartshapes+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8"/>
  </p:notesMasterIdLst>
  <p:handoutMasterIdLst>
    <p:handoutMasterId r:id="rId99"/>
  </p:handoutMasterIdLst>
  <p:sldIdLst>
    <p:sldId id="256" r:id="rId2"/>
    <p:sldId id="375" r:id="rId3"/>
    <p:sldId id="374" r:id="rId4"/>
    <p:sldId id="373" r:id="rId5"/>
    <p:sldId id="372" r:id="rId6"/>
    <p:sldId id="377" r:id="rId7"/>
    <p:sldId id="376" r:id="rId8"/>
    <p:sldId id="380" r:id="rId9"/>
    <p:sldId id="379" r:id="rId10"/>
    <p:sldId id="371" r:id="rId11"/>
    <p:sldId id="370" r:id="rId12"/>
    <p:sldId id="326" r:id="rId13"/>
    <p:sldId id="277" r:id="rId14"/>
    <p:sldId id="258" r:id="rId15"/>
    <p:sldId id="309" r:id="rId16"/>
    <p:sldId id="344" r:id="rId17"/>
    <p:sldId id="281" r:id="rId18"/>
    <p:sldId id="278" r:id="rId19"/>
    <p:sldId id="285" r:id="rId20"/>
    <p:sldId id="286" r:id="rId21"/>
    <p:sldId id="287" r:id="rId22"/>
    <p:sldId id="288" r:id="rId23"/>
    <p:sldId id="306" r:id="rId24"/>
    <p:sldId id="300" r:id="rId25"/>
    <p:sldId id="289" r:id="rId26"/>
    <p:sldId id="305" r:id="rId27"/>
    <p:sldId id="291" r:id="rId28"/>
    <p:sldId id="292" r:id="rId29"/>
    <p:sldId id="293" r:id="rId30"/>
    <p:sldId id="294" r:id="rId31"/>
    <p:sldId id="301" r:id="rId32"/>
    <p:sldId id="297" r:id="rId33"/>
    <p:sldId id="307" r:id="rId34"/>
    <p:sldId id="308" r:id="rId35"/>
    <p:sldId id="298" r:id="rId36"/>
    <p:sldId id="299" r:id="rId37"/>
    <p:sldId id="280" r:id="rId38"/>
    <p:sldId id="327" r:id="rId39"/>
    <p:sldId id="262" r:id="rId40"/>
    <p:sldId id="329" r:id="rId41"/>
    <p:sldId id="359" r:id="rId42"/>
    <p:sldId id="360" r:id="rId43"/>
    <p:sldId id="263" r:id="rId44"/>
    <p:sldId id="330" r:id="rId45"/>
    <p:sldId id="264" r:id="rId46"/>
    <p:sldId id="358" r:id="rId47"/>
    <p:sldId id="323" r:id="rId48"/>
    <p:sldId id="331" r:id="rId49"/>
    <p:sldId id="265" r:id="rId50"/>
    <p:sldId id="332" r:id="rId51"/>
    <p:sldId id="266" r:id="rId52"/>
    <p:sldId id="333" r:id="rId53"/>
    <p:sldId id="267" r:id="rId54"/>
    <p:sldId id="334" r:id="rId55"/>
    <p:sldId id="268" r:id="rId56"/>
    <p:sldId id="346" r:id="rId57"/>
    <p:sldId id="269" r:id="rId58"/>
    <p:sldId id="335" r:id="rId59"/>
    <p:sldId id="324" r:id="rId60"/>
    <p:sldId id="336" r:id="rId61"/>
    <p:sldId id="270" r:id="rId62"/>
    <p:sldId id="337" r:id="rId63"/>
    <p:sldId id="271" r:id="rId64"/>
    <p:sldId id="338" r:id="rId65"/>
    <p:sldId id="272" r:id="rId66"/>
    <p:sldId id="339" r:id="rId67"/>
    <p:sldId id="273" r:id="rId68"/>
    <p:sldId id="340" r:id="rId69"/>
    <p:sldId id="352" r:id="rId70"/>
    <p:sldId id="341" r:id="rId71"/>
    <p:sldId id="368" r:id="rId72"/>
    <p:sldId id="367" r:id="rId73"/>
    <p:sldId id="351" r:id="rId74"/>
    <p:sldId id="353" r:id="rId75"/>
    <p:sldId id="275" r:id="rId76"/>
    <p:sldId id="342" r:id="rId77"/>
    <p:sldId id="312" r:id="rId78"/>
    <p:sldId id="348" r:id="rId79"/>
    <p:sldId id="313" r:id="rId80"/>
    <p:sldId id="349" r:id="rId81"/>
    <p:sldId id="382" r:id="rId82"/>
    <p:sldId id="383" r:id="rId83"/>
    <p:sldId id="276" r:id="rId84"/>
    <p:sldId id="343" r:id="rId85"/>
    <p:sldId id="366" r:id="rId86"/>
    <p:sldId id="381" r:id="rId87"/>
    <p:sldId id="384" r:id="rId88"/>
    <p:sldId id="385" r:id="rId89"/>
    <p:sldId id="386" r:id="rId90"/>
    <p:sldId id="387" r:id="rId91"/>
    <p:sldId id="388" r:id="rId92"/>
    <p:sldId id="389" r:id="rId93"/>
    <p:sldId id="393" r:id="rId94"/>
    <p:sldId id="390" r:id="rId95"/>
    <p:sldId id="391" r:id="rId96"/>
    <p:sldId id="392" r:id="rId97"/>
  </p:sldIdLst>
  <p:sldSz cx="9144000" cy="6858000" type="screen4x3"/>
  <p:notesSz cx="7099300" cy="10234613"/>
  <p:defaultTextStyle>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a" initials="a.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CC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8577" autoAdjust="0"/>
  </p:normalViewPr>
  <p:slideViewPr>
    <p:cSldViewPr>
      <p:cViewPr varScale="1">
        <p:scale>
          <a:sx n="112" d="100"/>
          <a:sy n="112" d="100"/>
        </p:scale>
        <p:origin x="-1500" y="-72"/>
      </p:cViewPr>
      <p:guideLst>
        <p:guide orient="horz" pos="2160"/>
        <p:guide pos="2880"/>
      </p:guideLst>
    </p:cSldViewPr>
  </p:slideViewPr>
  <p:outlineViewPr>
    <p:cViewPr>
      <p:scale>
        <a:sx n="33" d="100"/>
        <a:sy n="33" d="100"/>
      </p:scale>
      <p:origin x="0" y="1002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0" d="100"/>
          <a:sy n="50" d="100"/>
        </p:scale>
        <p:origin x="-2982"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40251572327045"/>
          <c:y val="7.936507936507943E-2"/>
          <c:w val="0.76729559748428433"/>
          <c:h val="0.676190476190487"/>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dLbl>
              <c:idx val="9"/>
              <c:layout>
                <c:manualLayout>
                  <c:x val="0"/>
                  <c:y val="7.4157509382092816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5.9786200779951082E-3"/>
                  <c:y val="-2.9663003752837109E-2"/>
                </c:manualLayout>
              </c:layout>
              <c:showLegendKey val="0"/>
              <c:showVal val="1"/>
              <c:showCatName val="0"/>
              <c:showSerName val="0"/>
              <c:showPercent val="0"/>
              <c:showBubbleSize val="0"/>
              <c:extLst>
                <c:ext xmlns:c15="http://schemas.microsoft.com/office/drawing/2012/chart" uri="{CE6537A1-D6FC-4f65-9D91-7224C49458BB}"/>
              </c:extLst>
            </c:dLbl>
            <c:spPr>
              <a:noFill/>
              <a:ln w="25009">
                <a:noFill/>
              </a:ln>
            </c:spPr>
            <c:txPr>
              <a:bodyPr/>
              <a:lstStyle/>
              <a:p>
                <a:pPr>
                  <a:defRPr sz="8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6596</c:v>
                </c:pt>
                <c:pt idx="1">
                  <c:v>7421</c:v>
                </c:pt>
                <c:pt idx="2">
                  <c:v>9833</c:v>
                </c:pt>
                <c:pt idx="3">
                  <c:v>9399</c:v>
                </c:pt>
                <c:pt idx="4">
                  <c:v>10597</c:v>
                </c:pt>
                <c:pt idx="5">
                  <c:v>11075</c:v>
                </c:pt>
                <c:pt idx="6">
                  <c:v>11899</c:v>
                </c:pt>
                <c:pt idx="7">
                  <c:v>12786</c:v>
                </c:pt>
                <c:pt idx="8">
                  <c:v>13379</c:v>
                </c:pt>
                <c:pt idx="9">
                  <c:v>11127</c:v>
                </c:pt>
                <c:pt idx="10">
                  <c:v>11181</c:v>
                </c:pt>
                <c:pt idx="11">
                  <c:v>10693</c:v>
                </c:pt>
                <c:pt idx="12">
                  <c:v>8424</c:v>
                </c:pt>
              </c:numCache>
            </c:numRef>
          </c:val>
        </c:ser>
        <c:dLbls>
          <c:showLegendKey val="0"/>
          <c:showVal val="0"/>
          <c:showCatName val="0"/>
          <c:showSerName val="0"/>
          <c:showPercent val="0"/>
          <c:showBubbleSize val="0"/>
        </c:dLbls>
        <c:gapWidth val="150"/>
        <c:axId val="46201088"/>
        <c:axId val="46923776"/>
      </c:barChart>
      <c:catAx>
        <c:axId val="46201088"/>
        <c:scaling>
          <c:orientation val="minMax"/>
        </c:scaling>
        <c:delete val="0"/>
        <c:axPos val="b"/>
        <c:numFmt formatCode="General" sourceLinked="1"/>
        <c:majorTickMark val="out"/>
        <c:minorTickMark val="none"/>
        <c:tickLblPos val="nextTo"/>
        <c:spPr>
          <a:ln w="3125">
            <a:solidFill>
              <a:schemeClr val="tx1"/>
            </a:solidFill>
            <a:prstDash val="solid"/>
          </a:ln>
        </c:spPr>
        <c:txPr>
          <a:bodyPr rot="-2700000" vert="horz"/>
          <a:lstStyle/>
          <a:p>
            <a:pPr>
              <a:defRPr sz="985" b="1" i="0" u="none" strike="noStrike" baseline="0">
                <a:solidFill>
                  <a:schemeClr val="tx1"/>
                </a:solidFill>
                <a:latin typeface="Arial"/>
                <a:ea typeface="Arial"/>
                <a:cs typeface="Arial"/>
              </a:defRPr>
            </a:pPr>
            <a:endParaRPr lang="pl-PL"/>
          </a:p>
        </c:txPr>
        <c:crossAx val="46923776"/>
        <c:crosses val="autoZero"/>
        <c:auto val="1"/>
        <c:lblAlgn val="ctr"/>
        <c:lblOffset val="100"/>
        <c:tickLblSkip val="1"/>
        <c:tickMarkSkip val="1"/>
        <c:noMultiLvlLbl val="0"/>
      </c:catAx>
      <c:valAx>
        <c:axId val="46923776"/>
        <c:scaling>
          <c:orientation val="minMax"/>
        </c:scaling>
        <c:delete val="0"/>
        <c:axPos val="l"/>
        <c:numFmt formatCode="General" sourceLinked="1"/>
        <c:majorTickMark val="out"/>
        <c:minorTickMark val="none"/>
        <c:tickLblPos val="nextTo"/>
        <c:spPr>
          <a:ln w="3125">
            <a:solidFill>
              <a:schemeClr val="tx1"/>
            </a:solidFill>
            <a:prstDash val="solid"/>
          </a:ln>
        </c:spPr>
        <c:txPr>
          <a:bodyPr rot="0" vert="horz"/>
          <a:lstStyle/>
          <a:p>
            <a:pPr>
              <a:defRPr sz="1081" b="1" i="0" u="none" strike="noStrike" baseline="0">
                <a:solidFill>
                  <a:schemeClr val="tx1"/>
                </a:solidFill>
                <a:latin typeface="Arial"/>
                <a:ea typeface="Arial"/>
                <a:cs typeface="Arial"/>
              </a:defRPr>
            </a:pPr>
            <a:endParaRPr lang="pl-PL"/>
          </a:p>
        </c:txPr>
        <c:crossAx val="46201088"/>
        <c:crosses val="autoZero"/>
        <c:crossBetween val="between"/>
      </c:valAx>
      <c:spPr>
        <a:noFill/>
        <a:ln w="25398">
          <a:noFill/>
        </a:ln>
      </c:spPr>
    </c:plotArea>
    <c:plotVisOnly val="1"/>
    <c:dispBlanksAs val="gap"/>
    <c:showDLblsOverMax val="0"/>
  </c:chart>
  <c:spPr>
    <a:noFill/>
    <a:ln>
      <a:noFill/>
    </a:ln>
  </c:spPr>
  <c:txPr>
    <a:bodyPr/>
    <a:lstStyle/>
    <a:p>
      <a:pPr>
        <a:defRPr sz="886" b="1" i="0" u="none" strike="noStrike" baseline="0">
          <a:solidFill>
            <a:schemeClr val="tx1"/>
          </a:solidFill>
          <a:latin typeface="Arial"/>
          <a:ea typeface="Arial"/>
          <a:cs typeface="Arial"/>
        </a:defRPr>
      </a:pPr>
      <a:endParaRPr lang="pl-P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8"/>
          <c:dLbls>
            <c:dLbl>
              <c:idx val="0"/>
              <c:layout/>
              <c:tx>
                <c:rich>
                  <a:bodyPr/>
                  <a:lstStyle/>
                  <a:p>
                    <a:r>
                      <a:rPr lang="en-US" dirty="0" err="1" smtClean="0"/>
                      <a:t>Kobiety</a:t>
                    </a:r>
                    <a:r>
                      <a:rPr lang="en-US" dirty="0" smtClean="0"/>
                      <a:t> 35%</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dLbl>
              <c:idx val="1"/>
              <c:layout/>
              <c:tx>
                <c:rich>
                  <a:bodyPr/>
                  <a:lstStyle/>
                  <a:p>
                    <a:r>
                      <a:rPr lang="en-US" dirty="0" err="1"/>
                      <a:t>Mężczyźni</a:t>
                    </a:r>
                    <a:r>
                      <a:rPr lang="en-US" dirty="0"/>
                      <a:t> </a:t>
                    </a:r>
                    <a:r>
                      <a:rPr lang="en-US" dirty="0" smtClean="0"/>
                      <a:t>65%</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275</c:v>
                </c:pt>
                <c:pt idx="1">
                  <c:v>1421</c:v>
                </c:pt>
              </c:numCache>
            </c:numRef>
          </c:val>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Sheet1!$B$2:$M$2</c:f>
              <c:numCache>
                <c:formatCode>General</c:formatCode>
                <c:ptCount val="12"/>
                <c:pt idx="0">
                  <c:v>77</c:v>
                </c:pt>
                <c:pt idx="1">
                  <c:v>100</c:v>
                </c:pt>
                <c:pt idx="2">
                  <c:v>80</c:v>
                </c:pt>
                <c:pt idx="3">
                  <c:v>68</c:v>
                </c:pt>
                <c:pt idx="4">
                  <c:v>208</c:v>
                </c:pt>
                <c:pt idx="5">
                  <c:v>218</c:v>
                </c:pt>
                <c:pt idx="6">
                  <c:v>233</c:v>
                </c:pt>
                <c:pt idx="7">
                  <c:v>276</c:v>
                </c:pt>
                <c:pt idx="8">
                  <c:v>117</c:v>
                </c:pt>
                <c:pt idx="9">
                  <c:v>110</c:v>
                </c:pt>
                <c:pt idx="10">
                  <c:v>159</c:v>
                </c:pt>
                <c:pt idx="11">
                  <c:v>142</c:v>
                </c:pt>
              </c:numCache>
            </c:numRef>
          </c:val>
        </c:ser>
        <c:ser>
          <c:idx val="1"/>
          <c:order val="1"/>
          <c:tx>
            <c:strRef>
              <c:f>Sheet1!$A$3</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Sheet1!$B$3:$M$3</c:f>
              <c:numCache>
                <c:formatCode>General</c:formatCode>
                <c:ptCount val="12"/>
              </c:numCache>
            </c:numRef>
          </c:val>
        </c:ser>
        <c:dLbls>
          <c:showLegendKey val="0"/>
          <c:showVal val="1"/>
          <c:showCatName val="0"/>
          <c:showSerName val="0"/>
          <c:showPercent val="0"/>
          <c:showBubbleSize val="0"/>
        </c:dLbls>
        <c:gapWidth val="150"/>
        <c:axId val="168448768"/>
        <c:axId val="168592512"/>
      </c:barChart>
      <c:catAx>
        <c:axId val="16844876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68592512"/>
        <c:crosses val="autoZero"/>
        <c:auto val="1"/>
        <c:lblAlgn val="ctr"/>
        <c:lblOffset val="100"/>
        <c:tickLblSkip val="1"/>
        <c:tickMarkSkip val="1"/>
        <c:noMultiLvlLbl val="0"/>
      </c:catAx>
      <c:valAx>
        <c:axId val="168592512"/>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68448768"/>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61745341731618"/>
          <c:y val="6.7458686649028377E-2"/>
          <c:w val="0.83962264150943688"/>
          <c:h val="0.69277108433734935"/>
        </c:manualLayout>
      </c:layout>
      <c:lineChart>
        <c:grouping val="standard"/>
        <c:varyColors val="0"/>
        <c:ser>
          <c:idx val="0"/>
          <c:order val="0"/>
          <c:tx>
            <c:strRef>
              <c:f>Sheet1!$A$2</c:f>
              <c:strCache>
                <c:ptCount val="1"/>
                <c:pt idx="0">
                  <c:v>studenci</c:v>
                </c:pt>
              </c:strCache>
            </c:strRef>
          </c:tx>
          <c:spPr>
            <a:ln w="2513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8424929629706893E-2"/>
                  <c:y val="-7.33502126801375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1002177919249519E-2"/>
                  <c:y val="-7.45551340495394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5029988272742497E-2"/>
                  <c:y val="-7.74694762344990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8722063997319473E-2"/>
                  <c:y val="-9.1422423411648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7.1422683866644396E-2"/>
                  <c:y val="-7.643278395868542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6808510638297871E-2"/>
                  <c:y val="-5.263157894736843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1276595744680847E-2"/>
                  <c:y val="-6.072874493927132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2553191489361722E-2"/>
                  <c:y val="-3.2388663967611371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3742388024229003E-2"/>
                  <c:y val="-4.858299595141708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4488241065368084E-2"/>
                  <c:y val="-3.6437246963562799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4.7910413455011826E-2"/>
                  <c:y val="-3.2388663967611336E-2"/>
                </c:manualLayout>
              </c:layout>
              <c:showLegendKey val="0"/>
              <c:showVal val="1"/>
              <c:showCatName val="0"/>
              <c:showSerName val="0"/>
              <c:showPercent val="0"/>
              <c:showBubbleSize val="0"/>
              <c:extLst>
                <c:ext xmlns:c15="http://schemas.microsoft.com/office/drawing/2012/chart" uri="{CE6537A1-D6FC-4f65-9D91-7224C49458BB}"/>
              </c:extLst>
            </c:dLbl>
            <c:spPr>
              <a:noFill/>
              <a:ln w="25133">
                <a:noFill/>
              </a:ln>
            </c:spPr>
            <c:txPr>
              <a:bodyPr/>
              <a:lstStyle/>
              <a:p>
                <a:pPr>
                  <a:defRPr sz="1087"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Sheet1!$B$2:$M$2</c:f>
              <c:numCache>
                <c:formatCode>General</c:formatCode>
                <c:ptCount val="12"/>
                <c:pt idx="0">
                  <c:v>32</c:v>
                </c:pt>
                <c:pt idx="1">
                  <c:v>38</c:v>
                </c:pt>
                <c:pt idx="2">
                  <c:v>43</c:v>
                </c:pt>
                <c:pt idx="3">
                  <c:v>32</c:v>
                </c:pt>
                <c:pt idx="4">
                  <c:v>43</c:v>
                </c:pt>
                <c:pt idx="5">
                  <c:v>61</c:v>
                </c:pt>
                <c:pt idx="6">
                  <c:v>51</c:v>
                </c:pt>
                <c:pt idx="7">
                  <c:v>47</c:v>
                </c:pt>
                <c:pt idx="8">
                  <c:v>48</c:v>
                </c:pt>
                <c:pt idx="9">
                  <c:v>54</c:v>
                </c:pt>
                <c:pt idx="10">
                  <c:v>66</c:v>
                </c:pt>
                <c:pt idx="11">
                  <c:v>59</c:v>
                </c:pt>
              </c:numCache>
            </c:numRef>
          </c:val>
          <c:smooth val="1"/>
        </c:ser>
        <c:ser>
          <c:idx val="1"/>
          <c:order val="1"/>
          <c:tx>
            <c:strRef>
              <c:f>Sheet1!$A$3</c:f>
              <c:strCache>
                <c:ptCount val="1"/>
                <c:pt idx="0">
                  <c:v>opiekunowie</c:v>
                </c:pt>
              </c:strCache>
            </c:strRef>
          </c:tx>
          <c:spPr>
            <a:ln>
              <a:solidFill>
                <a:schemeClr val="tx1"/>
              </a:solidFill>
            </a:ln>
          </c:spPr>
          <c:marker>
            <c:spPr>
              <a:ln>
                <a:solidFill>
                  <a:schemeClr val="tx1"/>
                </a:solidFill>
              </a:ln>
            </c:spPr>
          </c:marker>
          <c:dLbls>
            <c:dLbl>
              <c:idx val="0"/>
              <c:layout>
                <c:manualLayout>
                  <c:x val="-6.3829787234042562E-2"/>
                  <c:y val="-2.834008097165984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297872340425525E-2"/>
                  <c:y val="-1.619433198380559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8297872340425552E-2"/>
                  <c:y val="-5.668016194331978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042553191489362E-2"/>
                  <c:y val="-4.048582995951409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4042553191489362E-2"/>
                  <c:y val="-4.048582995951409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5319148936170223E-2"/>
                  <c:y val="-4.048582995951409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5319148936170293E-2"/>
                  <c:y val="-4.048582995951409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5319148936170223E-2"/>
                  <c:y val="-2.8340080971659843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106382978723404E-2"/>
                  <c:y val="-3.23886639676112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0533034337862188E-2"/>
                  <c:y val="-3.23886639676112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7110861948218502E-2"/>
                  <c:y val="-4.8582995951416977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711086194821862E-2"/>
                  <c:y val="-4.45344129554655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Sheet1!$B$3:$M$3</c:f>
              <c:numCache>
                <c:formatCode>General</c:formatCode>
                <c:ptCount val="12"/>
                <c:pt idx="0">
                  <c:v>6</c:v>
                </c:pt>
                <c:pt idx="1">
                  <c:v>5</c:v>
                </c:pt>
                <c:pt idx="2">
                  <c:v>8</c:v>
                </c:pt>
                <c:pt idx="3">
                  <c:v>5</c:v>
                </c:pt>
                <c:pt idx="4">
                  <c:v>7</c:v>
                </c:pt>
                <c:pt idx="5">
                  <c:v>7</c:v>
                </c:pt>
                <c:pt idx="6">
                  <c:v>5</c:v>
                </c:pt>
                <c:pt idx="7">
                  <c:v>6</c:v>
                </c:pt>
                <c:pt idx="8">
                  <c:v>8</c:v>
                </c:pt>
                <c:pt idx="9">
                  <c:v>6</c:v>
                </c:pt>
                <c:pt idx="10">
                  <c:v>7</c:v>
                </c:pt>
                <c:pt idx="11">
                  <c:v>5</c:v>
                </c:pt>
              </c:numCache>
            </c:numRef>
          </c:val>
          <c:smooth val="1"/>
        </c:ser>
        <c:dLbls>
          <c:showLegendKey val="0"/>
          <c:showVal val="1"/>
          <c:showCatName val="0"/>
          <c:showSerName val="0"/>
          <c:showPercent val="0"/>
          <c:showBubbleSize val="0"/>
        </c:dLbls>
        <c:upDownBars>
          <c:gapWidth val="150"/>
          <c:upBars>
            <c:spPr>
              <a:solidFill>
                <a:schemeClr val="bg1"/>
              </a:solidFill>
              <a:ln w="3141">
                <a:solidFill>
                  <a:schemeClr val="tx1"/>
                </a:solidFill>
                <a:prstDash val="solid"/>
              </a:ln>
            </c:spPr>
          </c:upBars>
          <c:downBars>
            <c:spPr>
              <a:noFill/>
              <a:ln w="9425">
                <a:noFill/>
              </a:ln>
            </c:spPr>
          </c:downBars>
        </c:upDownBars>
        <c:marker val="1"/>
        <c:smooth val="0"/>
        <c:axId val="169834368"/>
        <c:axId val="169902080"/>
      </c:lineChart>
      <c:catAx>
        <c:axId val="169834368"/>
        <c:scaling>
          <c:orientation val="minMax"/>
        </c:scaling>
        <c:delete val="0"/>
        <c:axPos val="b"/>
        <c:numFmt formatCode="General" sourceLinked="0"/>
        <c:majorTickMark val="out"/>
        <c:minorTickMark val="none"/>
        <c:tickLblPos val="nextTo"/>
        <c:spPr>
          <a:ln w="3141">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69902080"/>
        <c:crosses val="autoZero"/>
        <c:auto val="1"/>
        <c:lblAlgn val="ctr"/>
        <c:lblOffset val="100"/>
        <c:tickLblSkip val="1"/>
        <c:tickMarkSkip val="1"/>
        <c:noMultiLvlLbl val="0"/>
      </c:catAx>
      <c:valAx>
        <c:axId val="169902080"/>
        <c:scaling>
          <c:orientation val="minMax"/>
        </c:scaling>
        <c:delete val="0"/>
        <c:axPos val="l"/>
        <c:numFmt formatCode="General" sourceLinked="1"/>
        <c:majorTickMark val="out"/>
        <c:minorTickMark val="none"/>
        <c:tickLblPos val="nextTo"/>
        <c:spPr>
          <a:ln w="3141">
            <a:solidFill>
              <a:schemeClr val="tx1"/>
            </a:solidFill>
            <a:prstDash val="solid"/>
          </a:ln>
        </c:spPr>
        <c:txPr>
          <a:bodyPr rot="0" vert="horz"/>
          <a:lstStyle/>
          <a:p>
            <a:pPr>
              <a:defRPr sz="1087" b="1" i="0" u="none" strike="noStrike" baseline="0">
                <a:solidFill>
                  <a:schemeClr val="tx1"/>
                </a:solidFill>
                <a:latin typeface="Arial"/>
                <a:ea typeface="Arial"/>
                <a:cs typeface="Arial"/>
              </a:defRPr>
            </a:pPr>
            <a:endParaRPr lang="pl-PL"/>
          </a:p>
        </c:txPr>
        <c:crossAx val="169834368"/>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3.7542620256580075E-2"/>
          <c:y val="2.3495986610683472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71</c:v>
                </c:pt>
                <c:pt idx="1">
                  <c:v>169</c:v>
                </c:pt>
                <c:pt idx="2">
                  <c:v>33</c:v>
                </c:pt>
                <c:pt idx="3">
                  <c:v>16</c:v>
                </c:pt>
                <c:pt idx="4">
                  <c:v>11</c:v>
                </c:pt>
                <c:pt idx="5">
                  <c:v>4</c:v>
                </c:pt>
                <c:pt idx="6">
                  <c:v>38</c:v>
                </c:pt>
                <c:pt idx="7">
                  <c:v>4</c:v>
                </c:pt>
                <c:pt idx="8">
                  <c:v>3</c:v>
                </c:pt>
                <c:pt idx="9">
                  <c:v>0</c:v>
                </c:pt>
                <c:pt idx="10">
                  <c:v>0</c:v>
                </c:pt>
                <c:pt idx="11">
                  <c:v>0</c:v>
                </c:pt>
                <c:pt idx="12">
                  <c:v>1</c:v>
                </c:pt>
                <c:pt idx="13">
                  <c:v>0</c:v>
                </c:pt>
                <c:pt idx="14">
                  <c:v>0</c:v>
                </c:pt>
              </c:numCache>
            </c:numRef>
          </c:val>
        </c:ser>
        <c:dLbls>
          <c:showLegendKey val="0"/>
          <c:showVal val="0"/>
          <c:showCatName val="0"/>
          <c:showSerName val="0"/>
          <c:showPercent val="0"/>
          <c:showBubbleSize val="0"/>
        </c:dLbls>
        <c:gapWidth val="150"/>
        <c:axId val="172520192"/>
        <c:axId val="172548864"/>
      </c:barChart>
      <c:catAx>
        <c:axId val="172520192"/>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172548864"/>
        <c:crosses val="autoZero"/>
        <c:auto val="1"/>
        <c:lblAlgn val="ctr"/>
        <c:lblOffset val="100"/>
        <c:tickMarkSkip val="1"/>
        <c:noMultiLvlLbl val="0"/>
      </c:catAx>
      <c:valAx>
        <c:axId val="172548864"/>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172520192"/>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Sheet1!$B$2:$M$2</c:f>
              <c:numCache>
                <c:formatCode>General</c:formatCode>
                <c:ptCount val="12"/>
                <c:pt idx="0">
                  <c:v>33</c:v>
                </c:pt>
                <c:pt idx="1">
                  <c:v>131</c:v>
                </c:pt>
                <c:pt idx="2">
                  <c:v>205</c:v>
                </c:pt>
                <c:pt idx="3">
                  <c:v>167</c:v>
                </c:pt>
                <c:pt idx="4">
                  <c:v>200</c:v>
                </c:pt>
                <c:pt idx="5">
                  <c:v>107</c:v>
                </c:pt>
                <c:pt idx="6">
                  <c:v>119</c:v>
                </c:pt>
                <c:pt idx="7">
                  <c:v>140</c:v>
                </c:pt>
                <c:pt idx="8">
                  <c:v>209</c:v>
                </c:pt>
                <c:pt idx="9">
                  <c:v>248</c:v>
                </c:pt>
                <c:pt idx="10">
                  <c:v>271</c:v>
                </c:pt>
                <c:pt idx="11">
                  <c:v>352</c:v>
                </c:pt>
              </c:numCache>
            </c:numRef>
          </c:val>
        </c:ser>
        <c:dLbls>
          <c:showLegendKey val="0"/>
          <c:showVal val="1"/>
          <c:showCatName val="0"/>
          <c:showSerName val="0"/>
          <c:showPercent val="0"/>
          <c:showBubbleSize val="0"/>
        </c:dLbls>
        <c:gapWidth val="150"/>
        <c:axId val="167998592"/>
        <c:axId val="172758144"/>
      </c:barChart>
      <c:catAx>
        <c:axId val="16799859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72758144"/>
        <c:crosses val="autoZero"/>
        <c:auto val="1"/>
        <c:lblAlgn val="ctr"/>
        <c:lblOffset val="100"/>
        <c:tickLblSkip val="1"/>
        <c:tickMarkSkip val="1"/>
        <c:noMultiLvlLbl val="0"/>
      </c:catAx>
      <c:valAx>
        <c:axId val="172758144"/>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67998592"/>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37"/>
          <c:y val="7.5301204819277434E-2"/>
          <c:w val="0.81761006289308535"/>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6223607446849714E-2"/>
                  <c:y val="-7.47056582154895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6997980392637838E-2"/>
                  <c:y val="-7.48940275746165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1301706445572808E-2"/>
                  <c:y val="-6.86853817185895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9934097022918964E-2"/>
                  <c:y val="-6.7556565310759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5012305704777605E-2"/>
                  <c:y val="-5.212349444461743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3997923156801776E-2"/>
                  <c:y val="-7.114624505928854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9844236760124623E-2"/>
                  <c:y val="-6.32411067193674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569055036344756E-2"/>
                  <c:y val="-9.8814229249011967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4922118380062312E-2"/>
                  <c:y val="-5.138339920948631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0756896696847681E-2"/>
                  <c:y val="-4.347826086956529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0756896696847688E-2"/>
                  <c:y val="-2.7667984189723355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0"/>
                  <c:y val="-3.5573122529644279E-2"/>
                </c:manualLayout>
              </c:layout>
              <c:showLegendKey val="0"/>
              <c:showVal val="1"/>
              <c:showCatName val="0"/>
              <c:showSerName val="0"/>
              <c:showPercent val="0"/>
              <c:showBubbleSize val="0"/>
              <c:extLst>
                <c:ext xmlns:c15="http://schemas.microsoft.com/office/drawing/2012/chart" uri="{CE6537A1-D6FC-4f65-9D91-7224C49458BB}"/>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Sheet1!$B$2:$M$2</c:f>
              <c:numCache>
                <c:formatCode>General</c:formatCode>
                <c:ptCount val="12"/>
                <c:pt idx="0">
                  <c:v>36</c:v>
                </c:pt>
                <c:pt idx="1">
                  <c:v>141</c:v>
                </c:pt>
                <c:pt idx="2">
                  <c:v>117</c:v>
                </c:pt>
                <c:pt idx="3">
                  <c:v>76</c:v>
                </c:pt>
                <c:pt idx="4">
                  <c:v>59</c:v>
                </c:pt>
                <c:pt idx="5">
                  <c:v>64</c:v>
                </c:pt>
                <c:pt idx="6">
                  <c:v>87</c:v>
                </c:pt>
                <c:pt idx="7">
                  <c:v>37</c:v>
                </c:pt>
                <c:pt idx="8">
                  <c:v>32</c:v>
                </c:pt>
                <c:pt idx="9">
                  <c:v>41</c:v>
                </c:pt>
                <c:pt idx="10">
                  <c:v>33</c:v>
                </c:pt>
                <c:pt idx="11">
                  <c:v>35</c:v>
                </c:pt>
              </c:numCache>
            </c:numRef>
          </c:val>
          <c:smooth val="1"/>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7590780124447132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6464378868529284E-2"/>
                  <c:y val="-4.214434658118324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231069247185229E-2"/>
                  <c:y val="-4.1768696897077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9165665039533608E-2"/>
                  <c:y val="-3.93215274968099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7030277757336527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8.3073727933541015E-3"/>
                  <c:y val="-4.3478260869565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4922118380062312E-2"/>
                  <c:y val="-4.3478260869565223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569055036344756E-2"/>
                  <c:y val="-4.3478260869565223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1536863966770497E-2"/>
                  <c:y val="-4.347826086956522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8054310610887453E-2"/>
                  <c:y val="-4.7430830039525772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4.1513793393695535E-2"/>
                  <c:y val="-4.7430830039525737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8054310610887335E-2"/>
                  <c:y val="-4.3478260869565223E-2"/>
                </c:manualLayout>
              </c:layout>
              <c:showLegendKey val="0"/>
              <c:showVal val="1"/>
              <c:showCatName val="0"/>
              <c:showSerName val="0"/>
              <c:showPercent val="0"/>
              <c:showBubbleSize val="0"/>
              <c:extLst>
                <c:ext xmlns:c15="http://schemas.microsoft.com/office/drawing/2012/chart" uri="{CE6537A1-D6FC-4f65-9D91-7224C49458BB}"/>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Sheet1!$B$3:$M$3</c:f>
              <c:numCache>
                <c:formatCode>General</c:formatCode>
                <c:ptCount val="12"/>
                <c:pt idx="0">
                  <c:v>8</c:v>
                </c:pt>
                <c:pt idx="1">
                  <c:v>20</c:v>
                </c:pt>
                <c:pt idx="2">
                  <c:v>15</c:v>
                </c:pt>
                <c:pt idx="3">
                  <c:v>10</c:v>
                </c:pt>
                <c:pt idx="4">
                  <c:v>8</c:v>
                </c:pt>
                <c:pt idx="5">
                  <c:v>8</c:v>
                </c:pt>
                <c:pt idx="6">
                  <c:v>8</c:v>
                </c:pt>
                <c:pt idx="7">
                  <c:v>8</c:v>
                </c:pt>
                <c:pt idx="8">
                  <c:v>8</c:v>
                </c:pt>
                <c:pt idx="9">
                  <c:v>8</c:v>
                </c:pt>
                <c:pt idx="10">
                  <c:v>8</c:v>
                </c:pt>
                <c:pt idx="11">
                  <c:v>9</c:v>
                </c:pt>
              </c:numCache>
            </c:numRef>
          </c:val>
          <c:smooth val="1"/>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172654976"/>
        <c:axId val="173952384"/>
      </c:lineChart>
      <c:catAx>
        <c:axId val="172654976"/>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73952384"/>
        <c:crosses val="autoZero"/>
        <c:auto val="1"/>
        <c:lblAlgn val="ctr"/>
        <c:lblOffset val="100"/>
        <c:tickLblSkip val="1"/>
        <c:tickMarkSkip val="1"/>
        <c:noMultiLvlLbl val="0"/>
      </c:catAx>
      <c:valAx>
        <c:axId val="173952384"/>
        <c:scaling>
          <c:orientation val="minMax"/>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172654976"/>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3.7542620256580075E-2"/>
          <c:y val="2.3495986610683472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4</c:v>
                </c:pt>
                <c:pt idx="1">
                  <c:v>8</c:v>
                </c:pt>
                <c:pt idx="2">
                  <c:v>10</c:v>
                </c:pt>
                <c:pt idx="3">
                  <c:v>8</c:v>
                </c:pt>
                <c:pt idx="4">
                  <c:v>2</c:v>
                </c:pt>
                <c:pt idx="5">
                  <c:v>1</c:v>
                </c:pt>
                <c:pt idx="6">
                  <c:v>1</c:v>
                </c:pt>
                <c:pt idx="7">
                  <c:v>5</c:v>
                </c:pt>
                <c:pt idx="8">
                  <c:v>2</c:v>
                </c:pt>
                <c:pt idx="9">
                  <c:v>0</c:v>
                </c:pt>
                <c:pt idx="10">
                  <c:v>0</c:v>
                </c:pt>
                <c:pt idx="11">
                  <c:v>0</c:v>
                </c:pt>
                <c:pt idx="12">
                  <c:v>0</c:v>
                </c:pt>
                <c:pt idx="13">
                  <c:v>2</c:v>
                </c:pt>
                <c:pt idx="14">
                  <c:v>0</c:v>
                </c:pt>
              </c:numCache>
            </c:numRef>
          </c:val>
        </c:ser>
        <c:dLbls>
          <c:showLegendKey val="0"/>
          <c:showVal val="0"/>
          <c:showCatName val="0"/>
          <c:showSerName val="0"/>
          <c:showPercent val="0"/>
          <c:showBubbleSize val="0"/>
        </c:dLbls>
        <c:gapWidth val="150"/>
        <c:axId val="172674048"/>
        <c:axId val="172794624"/>
      </c:barChart>
      <c:catAx>
        <c:axId val="172674048"/>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172794624"/>
        <c:crosses val="autoZero"/>
        <c:auto val="1"/>
        <c:lblAlgn val="ctr"/>
        <c:lblOffset val="100"/>
        <c:tickMarkSkip val="1"/>
        <c:noMultiLvlLbl val="0"/>
      </c:catAx>
      <c:valAx>
        <c:axId val="172794624"/>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172674048"/>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2014/2015</c:v>
                </c:pt>
                <c:pt idx="1">
                  <c:v>2015/2016</c:v>
                </c:pt>
              </c:strCache>
            </c:strRef>
          </c:cat>
          <c:val>
            <c:numRef>
              <c:f>Sheet1!$B$2:$C$2</c:f>
              <c:numCache>
                <c:formatCode>General</c:formatCode>
                <c:ptCount val="2"/>
                <c:pt idx="0">
                  <c:v>43</c:v>
                </c:pt>
                <c:pt idx="1">
                  <c:v>57</c:v>
                </c:pt>
              </c:numCache>
            </c:numRef>
          </c:val>
        </c:ser>
        <c:dLbls>
          <c:showLegendKey val="0"/>
          <c:showVal val="1"/>
          <c:showCatName val="0"/>
          <c:showSerName val="0"/>
          <c:showPercent val="0"/>
          <c:showBubbleSize val="0"/>
        </c:dLbls>
        <c:gapWidth val="150"/>
        <c:axId val="172853888"/>
        <c:axId val="172897792"/>
      </c:barChart>
      <c:catAx>
        <c:axId val="17285388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72897792"/>
        <c:crosses val="autoZero"/>
        <c:auto val="1"/>
        <c:lblAlgn val="ctr"/>
        <c:lblOffset val="100"/>
        <c:tickLblSkip val="1"/>
        <c:tickMarkSkip val="1"/>
        <c:noMultiLvlLbl val="0"/>
      </c:catAx>
      <c:valAx>
        <c:axId val="172897792"/>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72853888"/>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54756993126529"/>
          <c:y val="5.1585696056767619E-2"/>
          <c:w val="0.81761006289308535"/>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6223607446849714E-2"/>
                  <c:y val="-7.47056582154895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6997980392637838E-2"/>
                  <c:y val="-7.48940275746165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1301706445572808E-2"/>
                  <c:y val="-6.86853817185895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9934097022918964E-2"/>
                  <c:y val="-6.7556565310759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5012305704777605E-2"/>
                  <c:y val="-5.212349444461743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3997923156801776E-2"/>
                  <c:y val="-7.114624505928854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9844236760124623E-2"/>
                  <c:y val="-6.32411067193674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569055036344756E-2"/>
                  <c:y val="-9.8814229249011967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4922118380062312E-2"/>
                  <c:y val="-5.138339920948631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0756896696847681E-2"/>
                  <c:y val="-4.347826086956529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0756896696847688E-2"/>
                  <c:y val="-2.7667984189723355E-2"/>
                </c:manualLayout>
              </c:layout>
              <c:showLegendKey val="0"/>
              <c:showVal val="1"/>
              <c:showCatName val="0"/>
              <c:showSerName val="0"/>
              <c:showPercent val="0"/>
              <c:showBubbleSize val="0"/>
              <c:extLst>
                <c:ext xmlns:c15="http://schemas.microsoft.com/office/drawing/2012/chart" uri="{CE6537A1-D6FC-4f65-9D91-7224C49458BB}"/>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2014/2015</c:v>
                </c:pt>
                <c:pt idx="1">
                  <c:v>2015/2016</c:v>
                </c:pt>
              </c:strCache>
            </c:strRef>
          </c:cat>
          <c:val>
            <c:numRef>
              <c:f>Sheet1!$B$2:$C$2</c:f>
              <c:numCache>
                <c:formatCode>General</c:formatCode>
                <c:ptCount val="2"/>
                <c:pt idx="0">
                  <c:v>18</c:v>
                </c:pt>
                <c:pt idx="1">
                  <c:v>18</c:v>
                </c:pt>
              </c:numCache>
            </c:numRef>
          </c:val>
          <c:smooth val="1"/>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7590780124447132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6464378868529284E-2"/>
                  <c:y val="-4.214434658118324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231069247185229E-2"/>
                  <c:y val="-4.1768696897077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9165665039533608E-2"/>
                  <c:y val="-3.93215274968099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7030277757336527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8.3073727933541015E-3"/>
                  <c:y val="-4.3478260869565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4922118380062312E-2"/>
                  <c:y val="-4.3478260869565223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569055036344756E-2"/>
                  <c:y val="-4.3478260869565223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1536863966770497E-2"/>
                  <c:y val="-4.347826086956522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8054310610887453E-2"/>
                  <c:y val="-4.7430830039525772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4.1513793393695535E-2"/>
                  <c:y val="-4.7430830039525737E-2"/>
                </c:manualLayout>
              </c:layout>
              <c:showLegendKey val="0"/>
              <c:showVal val="1"/>
              <c:showCatName val="0"/>
              <c:showSerName val="0"/>
              <c:showPercent val="0"/>
              <c:showBubbleSize val="0"/>
              <c:extLst>
                <c:ext xmlns:c15="http://schemas.microsoft.com/office/drawing/2012/chart" uri="{CE6537A1-D6FC-4f65-9D91-7224C49458BB}"/>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2014/2015</c:v>
                </c:pt>
                <c:pt idx="1">
                  <c:v>2015/2016</c:v>
                </c:pt>
              </c:strCache>
            </c:strRef>
          </c:cat>
          <c:val>
            <c:numRef>
              <c:f>Sheet1!$B$3:$C$3</c:f>
              <c:numCache>
                <c:formatCode>General</c:formatCode>
                <c:ptCount val="2"/>
                <c:pt idx="0">
                  <c:v>5</c:v>
                </c:pt>
                <c:pt idx="1">
                  <c:v>3</c:v>
                </c:pt>
              </c:numCache>
            </c:numRef>
          </c:val>
          <c:smooth val="1"/>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173272064"/>
        <c:axId val="173822720"/>
      </c:lineChart>
      <c:catAx>
        <c:axId val="173272064"/>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73822720"/>
        <c:crosses val="autoZero"/>
        <c:auto val="1"/>
        <c:lblAlgn val="ctr"/>
        <c:lblOffset val="100"/>
        <c:tickLblSkip val="1"/>
        <c:tickMarkSkip val="1"/>
        <c:noMultiLvlLbl val="0"/>
      </c:catAx>
      <c:valAx>
        <c:axId val="173822720"/>
        <c:scaling>
          <c:orientation val="minMax"/>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173272064"/>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2093287827076907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136</c:v>
                </c:pt>
                <c:pt idx="1">
                  <c:v>323</c:v>
                </c:pt>
                <c:pt idx="2">
                  <c:v>64</c:v>
                </c:pt>
                <c:pt idx="3">
                  <c:v>62</c:v>
                </c:pt>
                <c:pt idx="4">
                  <c:v>47</c:v>
                </c:pt>
                <c:pt idx="5">
                  <c:v>5</c:v>
                </c:pt>
                <c:pt idx="6">
                  <c:v>48</c:v>
                </c:pt>
                <c:pt idx="7">
                  <c:v>36</c:v>
                </c:pt>
                <c:pt idx="8">
                  <c:v>4</c:v>
                </c:pt>
                <c:pt idx="9">
                  <c:v>0</c:v>
                </c:pt>
                <c:pt idx="10">
                  <c:v>0</c:v>
                </c:pt>
                <c:pt idx="11">
                  <c:v>0</c:v>
                </c:pt>
                <c:pt idx="12">
                  <c:v>0</c:v>
                </c:pt>
                <c:pt idx="13">
                  <c:v>0</c:v>
                </c:pt>
                <c:pt idx="14">
                  <c:v>7</c:v>
                </c:pt>
              </c:numCache>
            </c:numRef>
          </c:val>
        </c:ser>
        <c:dLbls>
          <c:showLegendKey val="0"/>
          <c:showVal val="0"/>
          <c:showCatName val="0"/>
          <c:showSerName val="0"/>
          <c:showPercent val="0"/>
          <c:showBubbleSize val="0"/>
        </c:dLbls>
        <c:gapWidth val="150"/>
        <c:axId val="174156416"/>
        <c:axId val="174162304"/>
      </c:barChart>
      <c:catAx>
        <c:axId val="17415641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174162304"/>
        <c:crosses val="autoZero"/>
        <c:auto val="1"/>
        <c:lblAlgn val="ctr"/>
        <c:lblOffset val="100"/>
        <c:tickMarkSkip val="1"/>
        <c:noMultiLvlLbl val="0"/>
      </c:catAx>
      <c:valAx>
        <c:axId val="174162304"/>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17415641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177</c:v>
                </c:pt>
                <c:pt idx="1">
                  <c:v>320</c:v>
                </c:pt>
                <c:pt idx="2">
                  <c:v>119</c:v>
                </c:pt>
                <c:pt idx="3">
                  <c:v>390</c:v>
                </c:pt>
                <c:pt idx="4">
                  <c:v>373</c:v>
                </c:pt>
                <c:pt idx="5">
                  <c:v>421</c:v>
                </c:pt>
                <c:pt idx="6">
                  <c:v>546</c:v>
                </c:pt>
                <c:pt idx="7">
                  <c:v>1095</c:v>
                </c:pt>
                <c:pt idx="8">
                  <c:v>995</c:v>
                </c:pt>
                <c:pt idx="9">
                  <c:v>773</c:v>
                </c:pt>
                <c:pt idx="10">
                  <c:v>687</c:v>
                </c:pt>
                <c:pt idx="11">
                  <c:v>839</c:v>
                </c:pt>
                <c:pt idx="12">
                  <c:v>732</c:v>
                </c:pt>
              </c:numCache>
            </c:numRef>
          </c:val>
        </c:ser>
        <c:dLbls>
          <c:showLegendKey val="0"/>
          <c:showVal val="1"/>
          <c:showCatName val="0"/>
          <c:showSerName val="0"/>
          <c:showPercent val="0"/>
          <c:showBubbleSize val="0"/>
        </c:dLbls>
        <c:gapWidth val="150"/>
        <c:axId val="174180608"/>
        <c:axId val="174412928"/>
      </c:barChart>
      <c:catAx>
        <c:axId val="17418060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74412928"/>
        <c:crosses val="autoZero"/>
        <c:auto val="1"/>
        <c:lblAlgn val="ctr"/>
        <c:lblOffset val="100"/>
        <c:tickLblSkip val="1"/>
        <c:tickMarkSkip val="1"/>
        <c:noMultiLvlLbl val="0"/>
      </c:catAx>
      <c:valAx>
        <c:axId val="174412928"/>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74180608"/>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4">
              <a:solidFill>
                <a:srgbClr val="003366"/>
              </a:solidFill>
              <a:prstDash val="solid"/>
            </a:ln>
            <a:effectLst>
              <a:outerShdw dist="35921" dir="2700000" algn="br">
                <a:srgbClr val="000000"/>
              </a:outerShdw>
            </a:effectLst>
          </c:spPr>
          <c:invertIfNegative val="0"/>
          <c:dLbls>
            <c:spPr>
              <a:noFill/>
              <a:ln w="15144">
                <a:noFill/>
              </a:ln>
            </c:spPr>
            <c:txPr>
              <a:bodyPr/>
              <a:lstStyle/>
              <a:p>
                <a:pPr>
                  <a:defRPr sz="1057"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1408</c:v>
                </c:pt>
                <c:pt idx="1">
                  <c:v>1630</c:v>
                </c:pt>
                <c:pt idx="2">
                  <c:v>2397</c:v>
                </c:pt>
                <c:pt idx="3">
                  <c:v>2327</c:v>
                </c:pt>
                <c:pt idx="4">
                  <c:v>2622</c:v>
                </c:pt>
                <c:pt idx="5">
                  <c:v>2769</c:v>
                </c:pt>
                <c:pt idx="6">
                  <c:v>3214</c:v>
                </c:pt>
                <c:pt idx="7">
                  <c:v>3934</c:v>
                </c:pt>
                <c:pt idx="8">
                  <c:v>4057</c:v>
                </c:pt>
                <c:pt idx="9">
                  <c:v>3241</c:v>
                </c:pt>
                <c:pt idx="10">
                  <c:v>3428</c:v>
                </c:pt>
                <c:pt idx="11">
                  <c:v>3383</c:v>
                </c:pt>
                <c:pt idx="12">
                  <c:v>2709</c:v>
                </c:pt>
              </c:numCache>
            </c:numRef>
          </c:val>
        </c:ser>
        <c:dLbls>
          <c:showLegendKey val="0"/>
          <c:showVal val="0"/>
          <c:showCatName val="0"/>
          <c:showSerName val="0"/>
          <c:showPercent val="0"/>
          <c:showBubbleSize val="0"/>
        </c:dLbls>
        <c:gapWidth val="150"/>
        <c:axId val="133670784"/>
        <c:axId val="133672320"/>
      </c:barChart>
      <c:catAx>
        <c:axId val="133670784"/>
        <c:scaling>
          <c:orientation val="minMax"/>
        </c:scaling>
        <c:delete val="0"/>
        <c:axPos val="l"/>
        <c:numFmt formatCode="General" sourceLinked="1"/>
        <c:majorTickMark val="out"/>
        <c:minorTickMark val="none"/>
        <c:tickLblPos val="nextTo"/>
        <c:spPr>
          <a:ln w="1894">
            <a:solidFill>
              <a:schemeClr val="tx1"/>
            </a:solidFill>
            <a:prstDash val="solid"/>
          </a:ln>
        </c:spPr>
        <c:txPr>
          <a:bodyPr rot="0" vert="horz"/>
          <a:lstStyle/>
          <a:p>
            <a:pPr>
              <a:defRPr sz="1057" b="1" i="0" u="none" strike="noStrike" baseline="0">
                <a:solidFill>
                  <a:schemeClr val="tx1"/>
                </a:solidFill>
                <a:latin typeface="Arial"/>
                <a:ea typeface="Arial"/>
                <a:cs typeface="Arial"/>
              </a:defRPr>
            </a:pPr>
            <a:endParaRPr lang="pl-PL"/>
          </a:p>
        </c:txPr>
        <c:crossAx val="133672320"/>
        <c:crosses val="autoZero"/>
        <c:auto val="1"/>
        <c:lblAlgn val="ctr"/>
        <c:lblOffset val="100"/>
        <c:tickLblSkip val="1"/>
        <c:tickMarkSkip val="1"/>
        <c:noMultiLvlLbl val="0"/>
      </c:catAx>
      <c:valAx>
        <c:axId val="133672320"/>
        <c:scaling>
          <c:orientation val="minMax"/>
        </c:scaling>
        <c:delete val="1"/>
        <c:axPos val="b"/>
        <c:numFmt formatCode="General" sourceLinked="1"/>
        <c:majorTickMark val="out"/>
        <c:minorTickMark val="none"/>
        <c:tickLblPos val="none"/>
        <c:crossAx val="133670784"/>
        <c:crosses val="autoZero"/>
        <c:crossBetween val="between"/>
      </c:valAx>
      <c:spPr>
        <a:noFill/>
        <a:ln w="25391">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74027692013549"/>
          <c:y val="2.4568143749141978E-2"/>
          <c:w val="0.82075471698113533"/>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2215689029223603E-2"/>
                  <c:y val="-7.2948578340870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7817742200420984E-2"/>
                  <c:y val="-9.39418274136185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0604355568097805E-2"/>
                  <c:y val="-5.94343350660670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1286655056424824E-2"/>
                  <c:y val="-9.33636442146076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2292848667172745E-2"/>
                  <c:y val="-9.63756924073787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476180988623452E-2"/>
                  <c:y val="-9.6710473189505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7.3536515161535004E-2"/>
                  <c:y val="-3.63086290649463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6444114838864223E-2"/>
                  <c:y val="-5.64800896565833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4.2573771935625601E-2"/>
                  <c:y val="-6.454867389323808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6285176897882363E-2"/>
                  <c:y val="-5.2445797538255894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6357946622563855E-2"/>
                  <c:y val="-5.648008965658330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3063203294743335E-2"/>
                  <c:y val="-7.2617258129892781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3.2947433278204762E-3"/>
                  <c:y val="-4.0342921183273754E-2"/>
                </c:manualLayout>
              </c:layout>
              <c:showLegendKey val="0"/>
              <c:showVal val="1"/>
              <c:showCatName val="0"/>
              <c:showSerName val="0"/>
              <c:showPercent val="0"/>
              <c:showBubbleSize val="0"/>
              <c:extLst>
                <c:ext xmlns:c15="http://schemas.microsoft.com/office/drawing/2012/chart" uri="{CE6537A1-D6FC-4f65-9D91-7224C49458BB}"/>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24</c:v>
                </c:pt>
                <c:pt idx="1">
                  <c:v>30</c:v>
                </c:pt>
                <c:pt idx="2">
                  <c:v>80</c:v>
                </c:pt>
                <c:pt idx="3">
                  <c:v>55</c:v>
                </c:pt>
                <c:pt idx="4">
                  <c:v>55</c:v>
                </c:pt>
                <c:pt idx="5">
                  <c:v>80</c:v>
                </c:pt>
                <c:pt idx="6">
                  <c:v>132</c:v>
                </c:pt>
                <c:pt idx="7">
                  <c:v>133</c:v>
                </c:pt>
                <c:pt idx="8">
                  <c:v>115</c:v>
                </c:pt>
                <c:pt idx="9">
                  <c:v>89</c:v>
                </c:pt>
                <c:pt idx="10">
                  <c:v>123</c:v>
                </c:pt>
                <c:pt idx="11">
                  <c:v>91</c:v>
                </c:pt>
                <c:pt idx="12">
                  <c:v>110</c:v>
                </c:pt>
              </c:numCache>
            </c:numRef>
          </c:val>
          <c:smooth val="1"/>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0764158064804129E-2"/>
                  <c:y val="-5.4432448160934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6888478126925446E-2"/>
                  <c:y val="-4.87247189654931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1329968674602596E-2"/>
                  <c:y val="-3.12305035686014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4997459897000172E-2"/>
                  <c:y val="-5.06961218699293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1973411658508993E-2"/>
                  <c:y val="-3.22527360124420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8949668171427552E-2"/>
                  <c:y val="-3.12305035686014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0"/>
                  <c:y val="-4.841150541992851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1611028709716108E-2"/>
                  <c:y val="-2.82400448282917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7.7406858064773734E-3"/>
                  <c:y val="-2.82400448282917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8703429032386828E-3"/>
                  <c:y val="-2.8240044828291712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6.918960988422998E-2"/>
                  <c:y val="-1.6137168473309503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3063203294743335E-2"/>
                  <c:y val="5.244579753825589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2080585979381643E-16"/>
                  <c:y val="2.4205752709964265E-2"/>
                </c:manualLayout>
              </c:layout>
              <c:showLegendKey val="0"/>
              <c:showVal val="1"/>
              <c:showCatName val="0"/>
              <c:showSerName val="0"/>
              <c:showPercent val="0"/>
              <c:showBubbleSize val="0"/>
              <c:extLst>
                <c:ext xmlns:c15="http://schemas.microsoft.com/office/drawing/2012/chart" uri="{CE6537A1-D6FC-4f65-9D91-7224C49458BB}"/>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8</c:v>
                </c:pt>
                <c:pt idx="1">
                  <c:v>9</c:v>
                </c:pt>
                <c:pt idx="2">
                  <c:v>2</c:v>
                </c:pt>
                <c:pt idx="3">
                  <c:v>3</c:v>
                </c:pt>
                <c:pt idx="4">
                  <c:v>2</c:v>
                </c:pt>
                <c:pt idx="5">
                  <c:v>2</c:v>
                </c:pt>
                <c:pt idx="6">
                  <c:v>3</c:v>
                </c:pt>
                <c:pt idx="7">
                  <c:v>2</c:v>
                </c:pt>
                <c:pt idx="8">
                  <c:v>2</c:v>
                </c:pt>
                <c:pt idx="9">
                  <c:v>2</c:v>
                </c:pt>
                <c:pt idx="10">
                  <c:v>55</c:v>
                </c:pt>
                <c:pt idx="11">
                  <c:v>75</c:v>
                </c:pt>
                <c:pt idx="12">
                  <c:v>68</c:v>
                </c:pt>
              </c:numCache>
            </c:numRef>
          </c:val>
          <c:smooth val="1"/>
        </c:ser>
        <c:dLbls>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174451328"/>
        <c:axId val="174469504"/>
      </c:lineChart>
      <c:catAx>
        <c:axId val="174451328"/>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174469504"/>
        <c:crosses val="autoZero"/>
        <c:auto val="1"/>
        <c:lblAlgn val="ctr"/>
        <c:lblOffset val="100"/>
        <c:tickLblSkip val="1"/>
        <c:tickMarkSkip val="1"/>
        <c:noMultiLvlLbl val="0"/>
      </c:catAx>
      <c:valAx>
        <c:axId val="174469504"/>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174451328"/>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59</c:v>
                </c:pt>
                <c:pt idx="1">
                  <c:v>31</c:v>
                </c:pt>
                <c:pt idx="2">
                  <c:v>6</c:v>
                </c:pt>
                <c:pt idx="3">
                  <c:v>9</c:v>
                </c:pt>
                <c:pt idx="4">
                  <c:v>23</c:v>
                </c:pt>
                <c:pt idx="5">
                  <c:v>0</c:v>
                </c:pt>
                <c:pt idx="6">
                  <c:v>12</c:v>
                </c:pt>
                <c:pt idx="7">
                  <c:v>0</c:v>
                </c:pt>
                <c:pt idx="8">
                  <c:v>3</c:v>
                </c:pt>
                <c:pt idx="9">
                  <c:v>1</c:v>
                </c:pt>
                <c:pt idx="10">
                  <c:v>0</c:v>
                </c:pt>
                <c:pt idx="11">
                  <c:v>0</c:v>
                </c:pt>
                <c:pt idx="12">
                  <c:v>0</c:v>
                </c:pt>
                <c:pt idx="13">
                  <c:v>0</c:v>
                </c:pt>
                <c:pt idx="14">
                  <c:v>7</c:v>
                </c:pt>
              </c:numCache>
            </c:numRef>
          </c:val>
        </c:ser>
        <c:dLbls>
          <c:showLegendKey val="0"/>
          <c:showVal val="0"/>
          <c:showCatName val="0"/>
          <c:showSerName val="0"/>
          <c:showPercent val="0"/>
          <c:showBubbleSize val="0"/>
        </c:dLbls>
        <c:gapWidth val="150"/>
        <c:axId val="174528384"/>
        <c:axId val="174529920"/>
      </c:barChart>
      <c:catAx>
        <c:axId val="174528384"/>
        <c:scaling>
          <c:orientation val="minMax"/>
        </c:scaling>
        <c:delete val="0"/>
        <c:axPos val="b"/>
        <c:numFmt formatCode="General" sourceLinked="1"/>
        <c:majorTickMark val="out"/>
        <c:minorTickMark val="none"/>
        <c:tickLblPos val="low"/>
        <c:spPr>
          <a:ln w="3171">
            <a:solidFill>
              <a:schemeClr val="tx1"/>
            </a:solidFill>
            <a:prstDash val="solid"/>
          </a:ln>
        </c:spPr>
        <c:txPr>
          <a:bodyPr rot="-2700000" vert="horz"/>
          <a:lstStyle/>
          <a:p>
            <a:pPr>
              <a:defRPr sz="1123" b="0" i="0" u="none" strike="noStrike" baseline="0">
                <a:solidFill>
                  <a:schemeClr val="tx1"/>
                </a:solidFill>
                <a:latin typeface="Arial"/>
                <a:ea typeface="Arial"/>
                <a:cs typeface="Arial"/>
              </a:defRPr>
            </a:pPr>
            <a:endParaRPr lang="pl-PL"/>
          </a:p>
        </c:txPr>
        <c:crossAx val="174529920"/>
        <c:crosses val="autoZero"/>
        <c:auto val="1"/>
        <c:lblAlgn val="ctr"/>
        <c:lblOffset val="100"/>
        <c:tickMarkSkip val="1"/>
        <c:noMultiLvlLbl val="0"/>
      </c:catAx>
      <c:valAx>
        <c:axId val="174529920"/>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973" b="0" i="0" u="none" strike="noStrike" baseline="0">
                <a:solidFill>
                  <a:schemeClr val="tx1"/>
                </a:solidFill>
                <a:latin typeface="Arial"/>
                <a:ea typeface="Arial"/>
                <a:cs typeface="Arial"/>
              </a:defRPr>
            </a:pPr>
            <a:endParaRPr lang="pl-PL"/>
          </a:p>
        </c:txPr>
        <c:crossAx val="174528384"/>
        <c:crosses val="autoZero"/>
        <c:crossBetween val="between"/>
      </c:valAx>
      <c:dTable>
        <c:showHorzBorder val="0"/>
        <c:showVertBorder val="1"/>
        <c:showOutline val="0"/>
        <c:showKeys val="0"/>
        <c:spPr>
          <a:ln w="3171">
            <a:solidFill>
              <a:schemeClr val="tx1"/>
            </a:solidFill>
            <a:prstDash val="solid"/>
          </a:ln>
        </c:spPr>
        <c:txPr>
          <a:bodyPr/>
          <a:lstStyle/>
          <a:p>
            <a:pPr rtl="0">
              <a:defRPr sz="798" b="0" i="0" u="none" strike="noStrike" baseline="0">
                <a:solidFill>
                  <a:schemeClr val="tx1"/>
                </a:solidFill>
                <a:latin typeface="Arial"/>
                <a:ea typeface="Arial"/>
                <a:cs typeface="Arial"/>
              </a:defRPr>
            </a:pPr>
            <a:endParaRPr lang="pl-PL"/>
          </a:p>
        </c:txPr>
      </c:dTable>
      <c:spPr>
        <a:solidFill>
          <a:schemeClr val="bg1"/>
        </a:solidFill>
        <a:ln w="25366">
          <a:noFill/>
        </a:ln>
      </c:spPr>
    </c:plotArea>
    <c:plotVisOnly val="1"/>
    <c:dispBlanksAs val="gap"/>
    <c:showDLblsOverMax val="0"/>
  </c:chart>
  <c:spPr>
    <a:noFill/>
    <a:ln>
      <a:noFill/>
    </a:ln>
  </c:spPr>
  <c:txPr>
    <a:bodyPr/>
    <a:lstStyle/>
    <a:p>
      <a:pPr>
        <a:defRPr sz="998"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081645302334"/>
          <c:y val="0.11598753614597766"/>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2013/2014</c:v>
                </c:pt>
                <c:pt idx="1">
                  <c:v>2014/2015</c:v>
                </c:pt>
                <c:pt idx="2">
                  <c:v>2015/2016</c:v>
                </c:pt>
              </c:strCache>
            </c:strRef>
          </c:cat>
          <c:val>
            <c:numRef>
              <c:f>Sheet1!$B$2:$D$2</c:f>
              <c:numCache>
                <c:formatCode>General</c:formatCode>
                <c:ptCount val="3"/>
                <c:pt idx="0">
                  <c:v>45</c:v>
                </c:pt>
                <c:pt idx="1">
                  <c:v>160</c:v>
                </c:pt>
                <c:pt idx="2">
                  <c:v>151</c:v>
                </c:pt>
              </c:numCache>
            </c:numRef>
          </c:val>
        </c:ser>
        <c:dLbls>
          <c:showLegendKey val="0"/>
          <c:showVal val="1"/>
          <c:showCatName val="0"/>
          <c:showSerName val="0"/>
          <c:showPercent val="0"/>
          <c:showBubbleSize val="0"/>
        </c:dLbls>
        <c:gapWidth val="150"/>
        <c:axId val="174643840"/>
        <c:axId val="174654976"/>
      </c:barChart>
      <c:catAx>
        <c:axId val="174643840"/>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74654976"/>
        <c:crosses val="autoZero"/>
        <c:auto val="1"/>
        <c:lblAlgn val="ctr"/>
        <c:lblOffset val="100"/>
        <c:tickLblSkip val="1"/>
        <c:tickMarkSkip val="1"/>
        <c:noMultiLvlLbl val="0"/>
      </c:catAx>
      <c:valAx>
        <c:axId val="174654976"/>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74643840"/>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74027692013549"/>
          <c:y val="2.4568143749141978E-2"/>
          <c:w val="0.82075471698113533"/>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2215689029223603E-2"/>
                  <c:y val="-7.2948578340870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7817742200420984E-2"/>
                  <c:y val="-9.39418274136185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0604355568097805E-2"/>
                  <c:y val="-5.94343350660670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1286655056424824E-2"/>
                  <c:y val="-9.33636442146076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2292848667172745E-2"/>
                  <c:y val="-9.63756924073787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476180988623452E-2"/>
                  <c:y val="-9.6710473189505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7.3536515161535004E-2"/>
                  <c:y val="-3.63086290649463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6444114838864223E-2"/>
                  <c:y val="-5.64800896565833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4.2573771935625601E-2"/>
                  <c:y val="-6.454867389323808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6285176897882363E-2"/>
                  <c:y val="-5.2445797538255894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6357946622563855E-2"/>
                  <c:y val="-5.648008965658330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2080585979381662E-16"/>
                  <c:y val="-7.2617258129892781E-2"/>
                </c:manualLayout>
              </c:layout>
              <c:showLegendKey val="0"/>
              <c:showVal val="1"/>
              <c:showCatName val="0"/>
              <c:showSerName val="0"/>
              <c:showPercent val="0"/>
              <c:showBubbleSize val="0"/>
              <c:extLst>
                <c:ext xmlns:c15="http://schemas.microsoft.com/office/drawing/2012/chart" uri="{CE6537A1-D6FC-4f65-9D91-7224C49458BB}"/>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2013/2014</c:v>
                </c:pt>
                <c:pt idx="1">
                  <c:v>2014/2015</c:v>
                </c:pt>
                <c:pt idx="2">
                  <c:v>2015/2016</c:v>
                </c:pt>
              </c:strCache>
            </c:strRef>
          </c:cat>
          <c:val>
            <c:numRef>
              <c:f>Sheet1!$B$2:$D$2</c:f>
              <c:numCache>
                <c:formatCode>General</c:formatCode>
                <c:ptCount val="3"/>
                <c:pt idx="0">
                  <c:v>28</c:v>
                </c:pt>
                <c:pt idx="1">
                  <c:v>38</c:v>
                </c:pt>
                <c:pt idx="2">
                  <c:v>36</c:v>
                </c:pt>
              </c:numCache>
            </c:numRef>
          </c:val>
          <c:smooth val="1"/>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0764158064804129E-2"/>
                  <c:y val="-5.4432448160934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6888478126925446E-2"/>
                  <c:y val="-4.87247189654931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1329968674602596E-2"/>
                  <c:y val="-3.12305035686014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4997459897000172E-2"/>
                  <c:y val="-5.06961218699293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1973411658508993E-2"/>
                  <c:y val="-3.22527360124420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8949668171427552E-2"/>
                  <c:y val="-3.12305035686014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0"/>
                  <c:y val="-4.841150541992851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1611028709716108E-2"/>
                  <c:y val="-2.82400448282917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7.7406858064773734E-3"/>
                  <c:y val="-2.82400448282917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8703429032386828E-3"/>
                  <c:y val="-2.8240044828291712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6.918960988422998E-2"/>
                  <c:y val="-1.6137168473309503E-2"/>
                </c:manualLayout>
              </c:layout>
              <c:showLegendKey val="0"/>
              <c:showVal val="1"/>
              <c:showCatName val="0"/>
              <c:showSerName val="0"/>
              <c:showPercent val="0"/>
              <c:showBubbleSize val="0"/>
              <c:extLst>
                <c:ext xmlns:c15="http://schemas.microsoft.com/office/drawing/2012/chart" uri="{CE6537A1-D6FC-4f65-9D91-7224C49458BB}"/>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2013/2014</c:v>
                </c:pt>
                <c:pt idx="1">
                  <c:v>2014/2015</c:v>
                </c:pt>
                <c:pt idx="2">
                  <c:v>2015/2016</c:v>
                </c:pt>
              </c:strCache>
            </c:strRef>
          </c:cat>
          <c:val>
            <c:numRef>
              <c:f>Sheet1!$B$3:$D$3</c:f>
              <c:numCache>
                <c:formatCode>General</c:formatCode>
                <c:ptCount val="3"/>
                <c:pt idx="0">
                  <c:v>3</c:v>
                </c:pt>
                <c:pt idx="1">
                  <c:v>4</c:v>
                </c:pt>
                <c:pt idx="2">
                  <c:v>4</c:v>
                </c:pt>
              </c:numCache>
            </c:numRef>
          </c:val>
          <c:smooth val="1"/>
        </c:ser>
        <c:dLbls>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174787584"/>
        <c:axId val="174834432"/>
      </c:lineChart>
      <c:catAx>
        <c:axId val="174787584"/>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174834432"/>
        <c:crosses val="autoZero"/>
        <c:auto val="1"/>
        <c:lblAlgn val="ctr"/>
        <c:lblOffset val="100"/>
        <c:tickLblSkip val="1"/>
        <c:tickMarkSkip val="1"/>
        <c:noMultiLvlLbl val="0"/>
      </c:catAx>
      <c:valAx>
        <c:axId val="174834432"/>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174787584"/>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manualLayout>
          <c:layoutTarget val="inner"/>
          <c:xMode val="edge"/>
          <c:yMode val="edge"/>
          <c:x val="0.26656628536684029"/>
          <c:y val="0.13588382996062437"/>
          <c:w val="0.50514477956168202"/>
          <c:h val="0.77419155637978454"/>
        </c:manualLayout>
      </c:layout>
      <c:pieChart>
        <c:varyColors val="1"/>
        <c:ser>
          <c:idx val="0"/>
          <c:order val="0"/>
          <c:tx>
            <c:strRef>
              <c:f>Sheet1!$B$1</c:f>
              <c:strCache>
                <c:ptCount val="1"/>
              </c:strCache>
            </c:strRef>
          </c:tx>
          <c:explosion val="25"/>
          <c:dPt>
            <c:idx val="0"/>
            <c:bubble3D val="0"/>
            <c:explosion val="6"/>
          </c:dPt>
          <c:dPt>
            <c:idx val="1"/>
            <c:bubble3D val="0"/>
            <c:explosion val="5"/>
          </c:dPt>
          <c:dPt>
            <c:idx val="2"/>
            <c:bubble3D val="0"/>
            <c:explosion val="12"/>
          </c:dPt>
          <c:dPt>
            <c:idx val="3"/>
            <c:bubble3D val="0"/>
            <c:explosion val="9"/>
          </c:dPt>
          <c:dLbls>
            <c:dLbl>
              <c:idx val="0"/>
              <c:layout>
                <c:manualLayout>
                  <c:x val="-4.210684612203465E-2"/>
                  <c:y val="8.7090523317770646E-2"/>
                </c:manualLayout>
              </c:layout>
              <c:tx>
                <c:rich>
                  <a:bodyPr/>
                  <a:lstStyle/>
                  <a:p>
                    <a:pPr>
                      <a:defRPr/>
                    </a:pPr>
                    <a:r>
                      <a:rPr lang="pl-PL" sz="1604" dirty="0"/>
                      <a:t>Krótkie wyjaśnienie – porada na bieżąco (1-2 wizyty, do 2 tygodni)
</a:t>
                    </a:r>
                    <a:r>
                      <a:rPr lang="pl-PL" sz="1604" dirty="0" smtClean="0"/>
                      <a:t>43%</a:t>
                    </a:r>
                    <a:endParaRPr lang="pl-PL" sz="1602" dirty="0"/>
                  </a:p>
                </c:rich>
              </c:tx>
              <c:spPr/>
              <c:dLblPos val="bestFit"/>
              <c:showLegendKey val="0"/>
              <c:showVal val="0"/>
              <c:showCatName val="0"/>
              <c:showSerName val="0"/>
              <c:showPercent val="0"/>
              <c:showBubbleSize val="0"/>
              <c:extLst>
                <c:ext xmlns:c15="http://schemas.microsoft.com/office/drawing/2012/chart" uri="{CE6537A1-D6FC-4f65-9D91-7224C49458BB}"/>
              </c:extLst>
            </c:dLbl>
            <c:dLbl>
              <c:idx val="1"/>
              <c:layout>
                <c:manualLayout>
                  <c:x val="2.355327910395414E-2"/>
                  <c:y val="-0.31410941360310807"/>
                </c:manualLayout>
              </c:layout>
              <c:tx>
                <c:rich>
                  <a:bodyPr/>
                  <a:lstStyle/>
                  <a:p>
                    <a:pPr>
                      <a:defRPr/>
                    </a:pPr>
                    <a:r>
                      <a:rPr lang="pl-PL" sz="1604" dirty="0"/>
                      <a:t>Kilka wizyt (od 2 tygodni do 2 miesięcy)
</a:t>
                    </a:r>
                    <a:r>
                      <a:rPr lang="pl-PL" sz="1604" dirty="0" smtClean="0"/>
                      <a:t>38%</a:t>
                    </a:r>
                    <a:endParaRPr lang="pl-PL" sz="1602" dirty="0"/>
                  </a:p>
                </c:rich>
              </c:tx>
              <c:spPr/>
              <c:dLblPos val="bestFit"/>
              <c:showLegendKey val="0"/>
              <c:showVal val="0"/>
              <c:showCatName val="0"/>
              <c:showSerName val="0"/>
              <c:showPercent val="0"/>
              <c:showBubbleSize val="0"/>
              <c:extLst>
                <c:ext xmlns:c15="http://schemas.microsoft.com/office/drawing/2012/chart" uri="{CE6537A1-D6FC-4f65-9D91-7224C49458BB}"/>
              </c:extLst>
            </c:dLbl>
            <c:dLbl>
              <c:idx val="2"/>
              <c:layout>
                <c:manualLayout>
                  <c:x val="0.31623829327678482"/>
                  <c:y val="0"/>
                </c:manualLayout>
              </c:layout>
              <c:tx>
                <c:rich>
                  <a:bodyPr/>
                  <a:lstStyle/>
                  <a:p>
                    <a:pPr>
                      <a:defRPr/>
                    </a:pPr>
                    <a:r>
                      <a:rPr lang="pl-PL" sz="1604" dirty="0"/>
                      <a:t>Powyżej 2 miesięcy do roku
</a:t>
                    </a:r>
                    <a:r>
                      <a:rPr lang="pl-PL" sz="1604" dirty="0" smtClean="0"/>
                      <a:t>16%</a:t>
                    </a:r>
                    <a:endParaRPr lang="pl-PL" sz="1602" dirty="0"/>
                  </a:p>
                </c:rich>
              </c:tx>
              <c:spPr/>
              <c:dLblPos val="bestFit"/>
              <c:showLegendKey val="0"/>
              <c:showVal val="0"/>
              <c:showCatName val="0"/>
              <c:showSerName val="0"/>
              <c:showPercent val="0"/>
              <c:showBubbleSize val="0"/>
              <c:extLst>
                <c:ext xmlns:c15="http://schemas.microsoft.com/office/drawing/2012/chart" uri="{CE6537A1-D6FC-4f65-9D91-7224C49458BB}"/>
              </c:extLst>
            </c:dLbl>
            <c:dLbl>
              <c:idx val="3"/>
              <c:layout>
                <c:manualLayout>
                  <c:x val="-4.8057467976890103E-2"/>
                  <c:y val="1.7203829999523506E-2"/>
                </c:manualLayout>
              </c:layout>
              <c:tx>
                <c:rich>
                  <a:bodyPr/>
                  <a:lstStyle/>
                  <a:p>
                    <a:pPr>
                      <a:defRPr/>
                    </a:pPr>
                    <a:r>
                      <a:rPr lang="en-US" sz="1604" dirty="0" err="1"/>
                      <a:t>Rok</a:t>
                    </a:r>
                    <a:r>
                      <a:rPr lang="en-US" sz="1604" dirty="0"/>
                      <a:t> </a:t>
                    </a:r>
                    <a:r>
                      <a:rPr lang="en-US" sz="1604" dirty="0" err="1"/>
                      <a:t>i</a:t>
                    </a:r>
                    <a:r>
                      <a:rPr lang="en-US" sz="1604" dirty="0"/>
                      <a:t> </a:t>
                    </a:r>
                    <a:r>
                      <a:rPr lang="en-US" sz="1604" dirty="0" err="1" smtClean="0"/>
                      <a:t>wi</a:t>
                    </a:r>
                    <a:r>
                      <a:rPr lang="pl-PL" sz="1604" dirty="0" smtClean="0"/>
                      <a:t>ę</a:t>
                    </a:r>
                    <a:r>
                      <a:rPr lang="en-US" sz="1604" dirty="0" err="1" smtClean="0"/>
                      <a:t>cej</a:t>
                    </a:r>
                    <a:r>
                      <a:rPr lang="en-US" sz="1604" dirty="0"/>
                      <a:t>
</a:t>
                    </a:r>
                    <a:r>
                      <a:rPr lang="pl-PL" sz="1604" dirty="0" smtClean="0"/>
                      <a:t>3</a:t>
                    </a:r>
                    <a:r>
                      <a:rPr lang="en-US" sz="1604" dirty="0" smtClean="0"/>
                      <a:t>%</a:t>
                    </a:r>
                    <a:endParaRPr lang="en-US" sz="1602" dirty="0"/>
                  </a:p>
                </c:rich>
              </c:tx>
              <c:spPr/>
              <c:dLblPos val="bestFit"/>
              <c:showLegendKey val="0"/>
              <c:showVal val="0"/>
              <c:showCatName val="0"/>
              <c:showSerName val="0"/>
              <c:showPercent val="0"/>
              <c:showBubbleSize val="0"/>
              <c:extLst>
                <c:ext xmlns:c15="http://schemas.microsoft.com/office/drawing/2012/chart" uri="{CE6537A1-D6FC-4f65-9D91-7224C49458BB}"/>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Krótkie wyjaśnienie – porada na bieżąco (1-2 wizyty, do 2 tygodni)</c:v>
                </c:pt>
                <c:pt idx="1">
                  <c:v>Kilka wizyt (od 2 tygodni do 2 miesięcy)</c:v>
                </c:pt>
                <c:pt idx="2">
                  <c:v>Powyżej 2 miesięcy do roku</c:v>
                </c:pt>
                <c:pt idx="3">
                  <c:v>Rok i więcej</c:v>
                </c:pt>
              </c:strCache>
            </c:strRef>
          </c:cat>
          <c:val>
            <c:numRef>
              <c:f>Sheet1!$B$2:$B$5</c:f>
              <c:numCache>
                <c:formatCode>General</c:formatCode>
                <c:ptCount val="4"/>
                <c:pt idx="0">
                  <c:v>62.3</c:v>
                </c:pt>
                <c:pt idx="1">
                  <c:v>29.7</c:v>
                </c:pt>
                <c:pt idx="2">
                  <c:v>7.1</c:v>
                </c:pt>
                <c:pt idx="3">
                  <c:v>0.9</c:v>
                </c:pt>
              </c:numCache>
            </c:numRef>
          </c:val>
        </c:ser>
        <c:dLbls>
          <c:showLegendKey val="0"/>
          <c:showVal val="0"/>
          <c:showCatName val="1"/>
          <c:showSerName val="0"/>
          <c:showPercent val="1"/>
          <c:showBubbleSize val="0"/>
          <c:showLeaderLines val="1"/>
        </c:dLbls>
        <c:firstSliceAng val="210"/>
      </c:pieChart>
      <c:spPr>
        <a:noFill/>
        <a:ln w="25413">
          <a:noFill/>
        </a:ln>
      </c:spPr>
    </c:plotArea>
    <c:plotVisOnly val="1"/>
    <c:dispBlanksAs val="zero"/>
    <c:showDLblsOverMax val="0"/>
  </c:chart>
  <c:txPr>
    <a:bodyPr/>
    <a:lstStyle/>
    <a:p>
      <a:pPr>
        <a:defRPr sz="1803"/>
      </a:pPr>
      <a:endParaRPr lang="pl-PL"/>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25"/>
          <c:dPt>
            <c:idx val="0"/>
            <c:bubble3D val="0"/>
            <c:explosion val="13"/>
          </c:dPt>
          <c:dPt>
            <c:idx val="1"/>
            <c:bubble3D val="0"/>
            <c:explosion val="10"/>
          </c:dPt>
          <c:dPt>
            <c:idx val="2"/>
            <c:bubble3D val="0"/>
            <c:explosion val="11"/>
            <c:spPr>
              <a:solidFill>
                <a:schemeClr val="tx2">
                  <a:lumMod val="75000"/>
                </a:schemeClr>
              </a:solidFill>
            </c:spPr>
          </c:dPt>
          <c:dPt>
            <c:idx val="3"/>
            <c:bubble3D val="0"/>
            <c:explosion val="13"/>
          </c:dPt>
          <c:dPt>
            <c:idx val="4"/>
            <c:bubble3D val="0"/>
            <c:explosion val="13"/>
          </c:dPt>
          <c:dLbls>
            <c:dLbl>
              <c:idx val="0"/>
              <c:layout/>
              <c:tx>
                <c:rich>
                  <a:bodyPr/>
                  <a:lstStyle/>
                  <a:p>
                    <a:r>
                      <a:rPr lang="en-US" dirty="0" err="1" smtClean="0"/>
                      <a:t>Rodzina</a:t>
                    </a:r>
                    <a:r>
                      <a:rPr lang="pl-PL" dirty="0" smtClean="0"/>
                      <a:t>:</a:t>
                    </a:r>
                    <a:r>
                      <a:rPr lang="en-US" dirty="0" smtClean="0"/>
                      <a:t> </a:t>
                    </a:r>
                    <a:r>
                      <a:rPr lang="pl-PL" dirty="0" smtClean="0"/>
                      <a:t>13,5%</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6.7882217847769115E-3"/>
                  <c:y val="8.5369094488188975E-3"/>
                </c:manualLayout>
              </c:layout>
              <c:tx>
                <c:rich>
                  <a:bodyPr/>
                  <a:lstStyle/>
                  <a:p>
                    <a:r>
                      <a:rPr lang="en-US" dirty="0" err="1" smtClean="0"/>
                      <a:t>Znajomi</a:t>
                    </a:r>
                    <a:r>
                      <a:rPr lang="pl-PL" dirty="0" smtClean="0"/>
                      <a:t>:</a:t>
                    </a:r>
                    <a:r>
                      <a:rPr lang="en-US" dirty="0" smtClean="0"/>
                      <a:t> 2</a:t>
                    </a:r>
                    <a:r>
                      <a:rPr lang="pl-PL" dirty="0" smtClean="0"/>
                      <a:t>3</a:t>
                    </a:r>
                    <a:r>
                      <a:rPr lang="en-US" dirty="0" smtClean="0"/>
                      <a:t>,</a:t>
                    </a:r>
                    <a:r>
                      <a:rPr lang="pl-PL" dirty="0" smtClean="0"/>
                      <a:t>62%</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2"/>
              <c:layout>
                <c:manualLayout>
                  <c:x val="-2.1486712598425238E-2"/>
                  <c:y val="-6.4556102362204729E-2"/>
                </c:manualLayout>
              </c:layout>
              <c:tx>
                <c:rich>
                  <a:bodyPr/>
                  <a:lstStyle/>
                  <a:p>
                    <a:r>
                      <a:rPr lang="pl-PL" dirty="0" smtClean="0"/>
                      <a:t>M</a:t>
                    </a:r>
                    <a:r>
                      <a:rPr lang="en-US" dirty="0" err="1" smtClean="0"/>
                      <a:t>edia</a:t>
                    </a:r>
                    <a:r>
                      <a:rPr lang="pl-PL" dirty="0" smtClean="0"/>
                      <a:t>:</a:t>
                    </a:r>
                    <a:r>
                      <a:rPr lang="en-US" dirty="0" smtClean="0"/>
                      <a:t> 3</a:t>
                    </a:r>
                    <a:r>
                      <a:rPr lang="pl-PL" dirty="0" smtClean="0"/>
                      <a:t>9</a:t>
                    </a:r>
                    <a:r>
                      <a:rPr lang="en-US" dirty="0" smtClean="0"/>
                      <a:t>,</a:t>
                    </a:r>
                    <a:r>
                      <a:rPr lang="pl-PL" dirty="0" smtClean="0"/>
                      <a:t>55%</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2.5163057742782147E-2"/>
                  <c:y val="1.7187500000000007E-3"/>
                </c:manualLayout>
              </c:layout>
              <c:tx>
                <c:rich>
                  <a:bodyPr/>
                  <a:lstStyle/>
                  <a:p>
                    <a:r>
                      <a:rPr lang="en-US" dirty="0"/>
                      <a:t>NGO </a:t>
                    </a:r>
                    <a:r>
                      <a:rPr lang="en-US" dirty="0" err="1"/>
                      <a:t>i</a:t>
                    </a:r>
                    <a:r>
                      <a:rPr lang="en-US" dirty="0"/>
                      <a:t> </a:t>
                    </a:r>
                    <a:r>
                      <a:rPr lang="en-US" dirty="0" err="1" smtClean="0"/>
                      <a:t>instytucje</a:t>
                    </a:r>
                    <a:r>
                      <a:rPr lang="pl-PL" dirty="0" smtClean="0"/>
                      <a:t>:</a:t>
                    </a:r>
                    <a:r>
                      <a:rPr lang="en-US" dirty="0" smtClean="0"/>
                      <a:t> 7</a:t>
                    </a:r>
                    <a:r>
                      <a:rPr lang="pl-PL" dirty="0" smtClean="0"/>
                      <a:t>,59%</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4"/>
              <c:layout>
                <c:manualLayout>
                  <c:x val="3.1558891076115488E-2"/>
                  <c:y val="2.3437499999999999E-3"/>
                </c:manualLayout>
              </c:layout>
              <c:tx>
                <c:rich>
                  <a:bodyPr/>
                  <a:lstStyle/>
                  <a:p>
                    <a:r>
                      <a:rPr lang="en-US" dirty="0" err="1" smtClean="0"/>
                      <a:t>Inne</a:t>
                    </a:r>
                    <a:r>
                      <a:rPr lang="pl-PL" dirty="0" smtClean="0"/>
                      <a:t>:</a:t>
                    </a:r>
                    <a:r>
                      <a:rPr lang="en-US" dirty="0" smtClean="0"/>
                      <a:t> 1</a:t>
                    </a:r>
                    <a:r>
                      <a:rPr lang="pl-PL" dirty="0" smtClean="0"/>
                      <a:t>5,74%</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0"/>
            <c:extLst>
              <c:ext xmlns:c15="http://schemas.microsoft.com/office/drawing/2012/chart" uri="{CE6537A1-D6FC-4f65-9D91-7224C49458BB}"/>
            </c:extLst>
          </c:dLbls>
          <c:cat>
            <c:strRef>
              <c:f>Arkusz1!$A$2:$A$6</c:f>
              <c:strCache>
                <c:ptCount val="5"/>
                <c:pt idx="0">
                  <c:v>Rodzina</c:v>
                </c:pt>
                <c:pt idx="1">
                  <c:v>Znajomi</c:v>
                </c:pt>
                <c:pt idx="2">
                  <c:v>Media</c:v>
                </c:pt>
                <c:pt idx="3">
                  <c:v>NGO i instytucje</c:v>
                </c:pt>
                <c:pt idx="4">
                  <c:v>Inne</c:v>
                </c:pt>
              </c:strCache>
            </c:strRef>
          </c:cat>
          <c:val>
            <c:numRef>
              <c:f>Arkusz1!$B$2:$B$6</c:f>
              <c:numCache>
                <c:formatCode>General</c:formatCode>
                <c:ptCount val="5"/>
                <c:pt idx="0">
                  <c:v>12.2</c:v>
                </c:pt>
                <c:pt idx="1">
                  <c:v>31</c:v>
                </c:pt>
                <c:pt idx="2">
                  <c:v>39</c:v>
                </c:pt>
                <c:pt idx="3">
                  <c:v>4.3</c:v>
                </c:pt>
                <c:pt idx="4">
                  <c:v>13.5</c:v>
                </c:pt>
              </c:numCache>
            </c:numRef>
          </c:val>
        </c:ser>
        <c:dLbls>
          <c:showLegendKey val="0"/>
          <c:showVal val="1"/>
          <c:showCatName val="1"/>
          <c:showSerName val="0"/>
          <c:showPercent val="0"/>
          <c:showBubbleSize val="0"/>
          <c:showLeaderLines val="0"/>
        </c:dLbls>
        <c:firstSliceAng val="0"/>
      </c:pieChart>
      <c:spPr>
        <a:noFill/>
        <a:ln w="25389">
          <a:noFill/>
        </a:ln>
      </c:spPr>
    </c:plotArea>
    <c:plotVisOnly val="1"/>
    <c:dispBlanksAs val="zero"/>
    <c:showDLblsOverMax val="0"/>
  </c:chart>
  <c:txPr>
    <a:bodyPr/>
    <a:lstStyle/>
    <a:p>
      <a:pPr>
        <a:defRPr sz="1798"/>
      </a:pPr>
      <a:endParaRPr lang="pl-PL"/>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29"/>
          <c:dLbls>
            <c:dLbl>
              <c:idx val="0"/>
              <c:layout>
                <c:manualLayout>
                  <c:x val="5.2214297444338587E-2"/>
                  <c:y val="9.5831351309584503E-4"/>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0.00%</c:formatCode>
                <c:ptCount val="2"/>
                <c:pt idx="0">
                  <c:v>7.0999999999999994E-2</c:v>
                </c:pt>
                <c:pt idx="1">
                  <c:v>0.92900000000000005</c:v>
                </c:pt>
              </c:numCache>
            </c:numRef>
          </c:val>
        </c:ser>
        <c:dLbls>
          <c:showLegendKey val="0"/>
          <c:showVal val="0"/>
          <c:showCatName val="1"/>
          <c:showSerName val="0"/>
          <c:showPercent val="1"/>
          <c:showBubbleSize val="0"/>
          <c:showLeaderLines val="1"/>
        </c:dLbls>
        <c:firstSliceAng val="0"/>
      </c:pieChart>
      <c:spPr>
        <a:noFill/>
        <a:ln w="25360">
          <a:noFill/>
        </a:ln>
      </c:spPr>
    </c:plotArea>
    <c:plotVisOnly val="1"/>
    <c:dispBlanksAs val="zero"/>
    <c:showDLblsOverMax val="0"/>
  </c:chart>
  <c:txPr>
    <a:bodyPr/>
    <a:lstStyle/>
    <a:p>
      <a:pPr>
        <a:defRPr sz="1797"/>
      </a:pPr>
      <a:endParaRPr lang="pl-PL"/>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31"/>
          <c:dPt>
            <c:idx val="1"/>
            <c:bubble3D val="0"/>
            <c:explosion val="16"/>
          </c:dPt>
          <c:dLbls>
            <c:dLbl>
              <c:idx val="0"/>
              <c:layout>
                <c:manualLayout>
                  <c:x val="2.7928026079117478E-2"/>
                  <c:y val="0"/>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0.00%</c:formatCode>
                <c:ptCount val="2"/>
                <c:pt idx="0">
                  <c:v>0.13</c:v>
                </c:pt>
                <c:pt idx="1">
                  <c:v>0.87000000000000011</c:v>
                </c:pt>
              </c:numCache>
            </c:numRef>
          </c:val>
        </c:ser>
        <c:dLbls>
          <c:showLegendKey val="0"/>
          <c:showVal val="0"/>
          <c:showCatName val="1"/>
          <c:showSerName val="0"/>
          <c:showPercent val="1"/>
          <c:showBubbleSize val="0"/>
          <c:showLeaderLines val="1"/>
        </c:dLbls>
        <c:firstSliceAng val="0"/>
      </c:pieChart>
      <c:spPr>
        <a:noFill/>
        <a:ln w="25360">
          <a:noFill/>
        </a:ln>
      </c:spPr>
    </c:plotArea>
    <c:plotVisOnly val="1"/>
    <c:dispBlanksAs val="zero"/>
    <c:showDLblsOverMax val="0"/>
  </c:chart>
  <c:txPr>
    <a:bodyPr/>
    <a:lstStyle/>
    <a:p>
      <a:pPr>
        <a:defRPr sz="1797"/>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tx>
                <c:rich>
                  <a:bodyPr/>
                  <a:lstStyle/>
                  <a:p>
                    <a:r>
                      <a:rPr lang="en-US" dirty="0" err="1"/>
                      <a:t>Kobiety</a:t>
                    </a:r>
                    <a:r>
                      <a:rPr lang="en-US" dirty="0"/>
                      <a:t> </a:t>
                    </a:r>
                    <a:r>
                      <a:rPr lang="en-US" dirty="0" smtClean="0"/>
                      <a:t>56%</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dLbl>
              <c:idx val="1"/>
              <c:layout>
                <c:manualLayout>
                  <c:x val="6.7018311644604298E-2"/>
                  <c:y val="-7.2313210827892438E-2"/>
                </c:manualLayout>
              </c:layout>
              <c:tx>
                <c:rich>
                  <a:bodyPr/>
                  <a:lstStyle/>
                  <a:p>
                    <a:r>
                      <a:rPr lang="en-US" dirty="0" smtClean="0"/>
                      <a:t>M</a:t>
                    </a:r>
                    <a:r>
                      <a:rPr lang="en-US" dirty="0" err="1" smtClean="0"/>
                      <a:t>ężczyźni</a:t>
                    </a:r>
                    <a:r>
                      <a:rPr lang="en-US" dirty="0" smtClean="0"/>
                      <a:t> 44%</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196"/>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1684</c:v>
                </c:pt>
                <c:pt idx="1">
                  <c:v>1025</c:v>
                </c:pt>
              </c:numCache>
            </c:numRef>
          </c:val>
        </c:ser>
        <c:dLbls>
          <c:showLegendKey val="0"/>
          <c:showVal val="0"/>
          <c:showCatName val="1"/>
          <c:showSerName val="0"/>
          <c:showPercent val="1"/>
          <c:showBubbleSize val="0"/>
          <c:showLeaderLines val="1"/>
        </c:dLbls>
        <c:firstSliceAng val="0"/>
      </c:pieChart>
      <c:spPr>
        <a:noFill/>
        <a:ln w="25351">
          <a:noFill/>
        </a:ln>
      </c:spPr>
    </c:plotArea>
    <c:plotVisOnly val="1"/>
    <c:dispBlanksAs val="zero"/>
    <c:showDLblsOverMax val="0"/>
  </c:chart>
  <c:txPr>
    <a:bodyPr/>
    <a:lstStyle/>
    <a:p>
      <a:pPr>
        <a:defRPr sz="1794"/>
      </a:pPr>
      <a:endParaRPr lang="pl-P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8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14">
                <a:noFill/>
              </a:ln>
            </c:spPr>
            <c:txPr>
              <a:bodyPr/>
              <a:lstStyle/>
              <a:p>
                <a:pPr>
                  <a:defRPr sz="105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947</c:v>
                </c:pt>
                <c:pt idx="1">
                  <c:v>1004</c:v>
                </c:pt>
                <c:pt idx="2">
                  <c:v>1409</c:v>
                </c:pt>
                <c:pt idx="3">
                  <c:v>1180</c:v>
                </c:pt>
                <c:pt idx="4">
                  <c:v>1303</c:v>
                </c:pt>
                <c:pt idx="5">
                  <c:v>1434</c:v>
                </c:pt>
                <c:pt idx="6">
                  <c:v>1608</c:v>
                </c:pt>
                <c:pt idx="7">
                  <c:v>1521</c:v>
                </c:pt>
                <c:pt idx="8">
                  <c:v>1774</c:v>
                </c:pt>
                <c:pt idx="9">
                  <c:v>1512</c:v>
                </c:pt>
                <c:pt idx="10">
                  <c:v>1301</c:v>
                </c:pt>
                <c:pt idx="11">
                  <c:v>1214</c:v>
                </c:pt>
                <c:pt idx="12">
                  <c:v>852</c:v>
                </c:pt>
              </c:numCache>
            </c:numRef>
          </c:val>
        </c:ser>
        <c:dLbls>
          <c:showLegendKey val="0"/>
          <c:showVal val="0"/>
          <c:showCatName val="0"/>
          <c:showSerName val="0"/>
          <c:showPercent val="0"/>
          <c:showBubbleSize val="0"/>
        </c:dLbls>
        <c:gapWidth val="150"/>
        <c:axId val="98482048"/>
        <c:axId val="98483584"/>
      </c:barChart>
      <c:catAx>
        <c:axId val="98482048"/>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055" b="1" i="0" u="none" strike="noStrike" baseline="0">
                <a:solidFill>
                  <a:schemeClr val="tx1"/>
                </a:solidFill>
                <a:latin typeface="Arial"/>
                <a:ea typeface="Arial"/>
                <a:cs typeface="Arial"/>
              </a:defRPr>
            </a:pPr>
            <a:endParaRPr lang="pl-PL"/>
          </a:p>
        </c:txPr>
        <c:crossAx val="98483584"/>
        <c:crosses val="autoZero"/>
        <c:auto val="1"/>
        <c:lblAlgn val="ctr"/>
        <c:lblOffset val="100"/>
        <c:tickLblSkip val="1"/>
        <c:tickMarkSkip val="1"/>
        <c:noMultiLvlLbl val="0"/>
      </c:catAx>
      <c:valAx>
        <c:axId val="98483584"/>
        <c:scaling>
          <c:orientation val="minMax"/>
        </c:scaling>
        <c:delete val="1"/>
        <c:axPos val="b"/>
        <c:numFmt formatCode="General" sourceLinked="1"/>
        <c:majorTickMark val="out"/>
        <c:minorTickMark val="none"/>
        <c:tickLblPos val="none"/>
        <c:crossAx val="98482048"/>
        <c:crosses val="autoZero"/>
        <c:crossBetween val="between"/>
      </c:valAx>
      <c:spPr>
        <a:noFill/>
        <a:ln w="25354">
          <a:noFill/>
        </a:ln>
      </c:spPr>
    </c:plotArea>
    <c:plotVisOnly val="1"/>
    <c:dispBlanksAs val="gap"/>
    <c:showDLblsOverMax val="0"/>
  </c:chart>
  <c:spPr>
    <a:noFill/>
    <a:ln>
      <a:noFill/>
    </a:ln>
  </c:spPr>
  <c:txPr>
    <a:bodyPr/>
    <a:lstStyle/>
    <a:p>
      <a:pPr>
        <a:defRPr sz="341" b="0" i="0" u="none" strike="noStrike" baseline="0">
          <a:solidFill>
            <a:schemeClr val="tx1"/>
          </a:solidFill>
          <a:latin typeface="Arial"/>
          <a:ea typeface="Arial"/>
          <a:cs typeface="Arial"/>
        </a:defRPr>
      </a:pPr>
      <a:endParaRPr lang="pl-P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511</c:v>
                </c:pt>
                <c:pt idx="1">
                  <c:v>341</c:v>
                </c:pt>
              </c:numCache>
            </c:numRef>
          </c:val>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0">
              <a:solidFill>
                <a:srgbClr val="003366"/>
              </a:solidFill>
              <a:prstDash val="solid"/>
            </a:ln>
            <a:effectLst>
              <a:outerShdw dist="35921" dir="2700000" algn="br">
                <a:srgbClr val="000000"/>
              </a:outerShdw>
            </a:effectLst>
          </c:spPr>
          <c:invertIfNegative val="0"/>
          <c:dLbls>
            <c:spPr>
              <a:noFill/>
              <a:ln w="15120">
                <a:noFill/>
              </a:ln>
            </c:spPr>
            <c:txPr>
              <a:bodyPr/>
              <a:lstStyle/>
              <a:p>
                <a:pPr>
                  <a:defRPr sz="105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394</c:v>
                </c:pt>
                <c:pt idx="1">
                  <c:v>584</c:v>
                </c:pt>
                <c:pt idx="2">
                  <c:v>878</c:v>
                </c:pt>
                <c:pt idx="3">
                  <c:v>817</c:v>
                </c:pt>
                <c:pt idx="4">
                  <c:v>1010</c:v>
                </c:pt>
                <c:pt idx="5">
                  <c:v>1010</c:v>
                </c:pt>
                <c:pt idx="6">
                  <c:v>1120</c:v>
                </c:pt>
                <c:pt idx="7">
                  <c:v>1033</c:v>
                </c:pt>
                <c:pt idx="8">
                  <c:v>1127</c:v>
                </c:pt>
                <c:pt idx="9">
                  <c:v>1063</c:v>
                </c:pt>
                <c:pt idx="10">
                  <c:v>993</c:v>
                </c:pt>
                <c:pt idx="11">
                  <c:v>969</c:v>
                </c:pt>
                <c:pt idx="12">
                  <c:v>717</c:v>
                </c:pt>
              </c:numCache>
            </c:numRef>
          </c:val>
        </c:ser>
        <c:dLbls>
          <c:showLegendKey val="0"/>
          <c:showVal val="0"/>
          <c:showCatName val="0"/>
          <c:showSerName val="0"/>
          <c:showPercent val="0"/>
          <c:showBubbleSize val="0"/>
        </c:dLbls>
        <c:gapWidth val="150"/>
        <c:axId val="133712512"/>
        <c:axId val="133771648"/>
      </c:barChart>
      <c:catAx>
        <c:axId val="133712512"/>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056" b="1" i="0" u="none" strike="noStrike" baseline="0">
                <a:solidFill>
                  <a:schemeClr val="tx1"/>
                </a:solidFill>
                <a:latin typeface="Arial"/>
                <a:ea typeface="Arial"/>
                <a:cs typeface="Arial"/>
              </a:defRPr>
            </a:pPr>
            <a:endParaRPr lang="pl-PL"/>
          </a:p>
        </c:txPr>
        <c:crossAx val="133771648"/>
        <c:crosses val="autoZero"/>
        <c:auto val="1"/>
        <c:lblAlgn val="ctr"/>
        <c:lblOffset val="100"/>
        <c:tickLblSkip val="1"/>
        <c:tickMarkSkip val="1"/>
        <c:noMultiLvlLbl val="0"/>
      </c:catAx>
      <c:valAx>
        <c:axId val="133771648"/>
        <c:scaling>
          <c:orientation val="minMax"/>
        </c:scaling>
        <c:delete val="1"/>
        <c:axPos val="b"/>
        <c:numFmt formatCode="General" sourceLinked="1"/>
        <c:majorTickMark val="out"/>
        <c:minorTickMark val="none"/>
        <c:tickLblPos val="none"/>
        <c:crossAx val="133712512"/>
        <c:crosses val="autoZero"/>
        <c:crossBetween val="between"/>
      </c:valAx>
      <c:spPr>
        <a:noFill/>
        <a:ln w="25363">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398</c:v>
                </c:pt>
                <c:pt idx="1">
                  <c:v>319</c:v>
                </c:pt>
              </c:numCache>
            </c:numRef>
          </c:val>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0">
              <a:solidFill>
                <a:srgbClr val="003366"/>
              </a:solidFill>
              <a:prstDash val="solid"/>
            </a:ln>
            <a:effectLst>
              <a:outerShdw dist="35921" dir="2700000" algn="br">
                <a:srgbClr val="000000"/>
              </a:outerShdw>
            </a:effectLst>
          </c:spPr>
          <c:invertIfNegative val="0"/>
          <c:dLbls>
            <c:spPr>
              <a:noFill/>
              <a:ln w="15125">
                <a:noFill/>
              </a:ln>
            </c:spPr>
            <c:txPr>
              <a:bodyPr/>
              <a:lstStyle/>
              <a:p>
                <a:pPr>
                  <a:defRPr sz="105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696</c:v>
                </c:pt>
                <c:pt idx="1">
                  <c:v>913</c:v>
                </c:pt>
                <c:pt idx="2">
                  <c:v>1114</c:v>
                </c:pt>
                <c:pt idx="3">
                  <c:v>992</c:v>
                </c:pt>
                <c:pt idx="4">
                  <c:v>1124</c:v>
                </c:pt>
                <c:pt idx="5">
                  <c:v>1132</c:v>
                </c:pt>
                <c:pt idx="6">
                  <c:v>1094</c:v>
                </c:pt>
                <c:pt idx="7">
                  <c:v>1148</c:v>
                </c:pt>
                <c:pt idx="8">
                  <c:v>1215</c:v>
                </c:pt>
                <c:pt idx="9">
                  <c:v>1121</c:v>
                </c:pt>
                <c:pt idx="10">
                  <c:v>1129</c:v>
                </c:pt>
                <c:pt idx="11">
                  <c:v>975</c:v>
                </c:pt>
                <c:pt idx="12">
                  <c:v>833</c:v>
                </c:pt>
              </c:numCache>
            </c:numRef>
          </c:val>
        </c:ser>
        <c:dLbls>
          <c:showLegendKey val="0"/>
          <c:showVal val="0"/>
          <c:showCatName val="0"/>
          <c:showSerName val="0"/>
          <c:showPercent val="0"/>
          <c:showBubbleSize val="0"/>
        </c:dLbls>
        <c:gapWidth val="150"/>
        <c:axId val="133880832"/>
        <c:axId val="133960448"/>
      </c:barChart>
      <c:catAx>
        <c:axId val="133880832"/>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056" b="1" i="0" u="none" strike="noStrike" baseline="0">
                <a:solidFill>
                  <a:schemeClr val="tx1"/>
                </a:solidFill>
                <a:latin typeface="Arial"/>
                <a:ea typeface="Arial"/>
                <a:cs typeface="Arial"/>
              </a:defRPr>
            </a:pPr>
            <a:endParaRPr lang="pl-PL"/>
          </a:p>
        </c:txPr>
        <c:crossAx val="133960448"/>
        <c:crosses val="autoZero"/>
        <c:auto val="1"/>
        <c:lblAlgn val="ctr"/>
        <c:lblOffset val="100"/>
        <c:tickLblSkip val="1"/>
        <c:tickMarkSkip val="1"/>
        <c:noMultiLvlLbl val="0"/>
      </c:catAx>
      <c:valAx>
        <c:axId val="133960448"/>
        <c:scaling>
          <c:orientation val="minMax"/>
        </c:scaling>
        <c:delete val="1"/>
        <c:axPos val="b"/>
        <c:numFmt formatCode="General" sourceLinked="1"/>
        <c:majorTickMark val="out"/>
        <c:minorTickMark val="none"/>
        <c:tickLblPos val="none"/>
        <c:crossAx val="133880832"/>
        <c:crosses val="autoZero"/>
        <c:crossBetween val="between"/>
      </c:valAx>
      <c:spPr>
        <a:noFill/>
        <a:ln w="25363">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tx>
                <c:rich>
                  <a:bodyPr/>
                  <a:lstStyle/>
                  <a:p>
                    <a:r>
                      <a:rPr lang="en-US" sz="1200" dirty="0" err="1"/>
                      <a:t>Kobiety
48%</a:t>
                    </a:r>
                    <a:endParaRPr lang="en-US" sz="1200" dirty="0"/>
                  </a:p>
                </c:rich>
              </c:tx>
              <c:showLegendKey val="0"/>
              <c:showVal val="0"/>
              <c:showCatName val="1"/>
              <c:showSerName val="0"/>
              <c:showPercent val="1"/>
              <c:showBubbleSize val="0"/>
              <c:extLst>
                <c:ext xmlns:c15="http://schemas.microsoft.com/office/drawing/2012/chart" uri="{CE6537A1-D6FC-4f65-9D91-7224C49458BB}"/>
              </c:extLst>
            </c:dLbl>
            <c:dLbl>
              <c:idx val="1"/>
              <c:layout/>
              <c:tx>
                <c:rich>
                  <a:bodyPr/>
                  <a:lstStyle/>
                  <a:p>
                    <a:r>
                      <a:rPr lang="en-US" sz="1200" dirty="0" err="1"/>
                      <a:t>Mężczyźni
52%</a:t>
                    </a:r>
                    <a:endParaRPr lang="en-US" sz="1200" dirty="0"/>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457</c:v>
                </c:pt>
                <c:pt idx="1">
                  <c:v>376</c:v>
                </c:pt>
              </c:numCache>
            </c:numRef>
          </c:val>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51692156403321"/>
          <c:y val="8.2603911836336488E-2"/>
          <c:w val="0.79245283018867962"/>
          <c:h val="0.69277108433734935"/>
        </c:manualLayout>
      </c:layout>
      <c:lineChart>
        <c:grouping val="standard"/>
        <c:varyColors val="0"/>
        <c:ser>
          <c:idx val="0"/>
          <c:order val="0"/>
          <c:tx>
            <c:strRef>
              <c:f>Sheet1!$A$2</c:f>
              <c:strCache>
                <c:ptCount val="1"/>
                <c:pt idx="0">
                  <c:v>studenci</c:v>
                </c:pt>
              </c:strCache>
            </c:strRef>
          </c:tx>
          <c:spPr>
            <a:ln w="25219">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3.4899949233532825E-2"/>
                  <c:y val="-7.862485707459548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4777082254449351E-2"/>
                  <c:y val="-7.3835373763808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3079110486293055E-2"/>
                  <c:y val="-6.21652555493294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4712601444181964E-2"/>
                  <c:y val="-7.63153377898364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8785731782648591E-2"/>
                  <c:y val="-8.64127642556680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0404330060138817E-2"/>
                  <c:y val="-7.68843081202904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5085415468506918E-2"/>
                  <c:y val="-7.14895838753980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5.9179988426665525E-2"/>
                  <c:y val="-6.93876424474292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4985000740951383E-2"/>
                  <c:y val="-5.54294550051591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9558072565173682E-2"/>
                  <c:y val="-7.6677480302961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4.5778779953460282E-2"/>
                  <c:y val="-5.4901246652766633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7.6297966589100414E-3"/>
                  <c:y val="-4.4607262905372889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7.8585461689587421E-3"/>
                  <c:y val="3.7744607073777102E-2"/>
                </c:manualLayout>
              </c:layout>
              <c:showLegendKey val="0"/>
              <c:showVal val="1"/>
              <c:showCatName val="0"/>
              <c:showSerName val="0"/>
              <c:showPercent val="0"/>
              <c:showBubbleSize val="0"/>
              <c:extLst>
                <c:ext xmlns:c15="http://schemas.microsoft.com/office/drawing/2012/chart" uri="{CE6537A1-D6FC-4f65-9D91-7224C49458BB}"/>
              </c:extLst>
            </c:dLbl>
            <c:spPr>
              <a:noFill/>
              <a:ln w="25219">
                <a:noFill/>
              </a:ln>
            </c:spPr>
            <c:txPr>
              <a:bodyPr/>
              <a:lstStyle/>
              <a:p>
                <a:pPr>
                  <a:defRPr sz="109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913</c:v>
                </c:pt>
                <c:pt idx="1">
                  <c:v>1049</c:v>
                </c:pt>
                <c:pt idx="2">
                  <c:v>1279</c:v>
                </c:pt>
                <c:pt idx="3">
                  <c:v>1302</c:v>
                </c:pt>
                <c:pt idx="4">
                  <c:v>1350</c:v>
                </c:pt>
                <c:pt idx="5">
                  <c:v>1661</c:v>
                </c:pt>
                <c:pt idx="6">
                  <c:v>1756</c:v>
                </c:pt>
                <c:pt idx="7">
                  <c:v>1994</c:v>
                </c:pt>
                <c:pt idx="8">
                  <c:v>1851</c:v>
                </c:pt>
                <c:pt idx="9">
                  <c:v>1965</c:v>
                </c:pt>
                <c:pt idx="10">
                  <c:v>2026</c:v>
                </c:pt>
                <c:pt idx="11">
                  <c:v>1988</c:v>
                </c:pt>
                <c:pt idx="12">
                  <c:v>1912</c:v>
                </c:pt>
              </c:numCache>
            </c:numRef>
          </c:val>
          <c:smooth val="1"/>
        </c:ser>
        <c:ser>
          <c:idx val="1"/>
          <c:order val="1"/>
          <c:tx>
            <c:strRef>
              <c:f>Sheet1!$A$3</c:f>
              <c:strCache>
                <c:ptCount val="1"/>
                <c:pt idx="0">
                  <c:v>opiekunowie</c:v>
                </c:pt>
              </c:strCache>
            </c:strRef>
          </c:tx>
          <c:spPr>
            <a:ln w="25219">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9969690999069914E-2"/>
                  <c:y val="-7.65427534196439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5000481734492859E-2"/>
                  <c:y val="-7.075479217365436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5000481734492859E-2"/>
                  <c:y val="-7.69303718721892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8256727189094771E-2"/>
                  <c:y val="-7.43498511695289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7.0723673986959029E-2"/>
                  <c:y val="-7.148536781808882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9789854982377863E-2"/>
                  <c:y val="-7.03170952269148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987894478390327E-2"/>
                  <c:y val="-7.067589864992106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0152764223599313E-2"/>
                  <c:y val="-6.68411870665415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993358279928144E-2"/>
                  <c:y val="-6.66034257621397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6993906835657057E-2"/>
                  <c:y val="-5.93006413341003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0061198578975431E-2"/>
                  <c:y val="-6.8626558315958291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3346894997653779E-2"/>
                  <c:y val="-6.8626558315958291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0478061558611657E-2"/>
                  <c:y val="-4.4607262905372889E-2"/>
                </c:manualLayout>
              </c:layout>
              <c:showLegendKey val="0"/>
              <c:showVal val="1"/>
              <c:showCatName val="0"/>
              <c:showSerName val="0"/>
              <c:showPercent val="0"/>
              <c:showBubbleSize val="0"/>
              <c:extLst>
                <c:ext xmlns:c15="http://schemas.microsoft.com/office/drawing/2012/chart" uri="{CE6537A1-D6FC-4f65-9D91-7224C49458BB}"/>
              </c:extLst>
            </c:dLbl>
            <c:spPr>
              <a:noFill/>
              <a:ln w="25219">
                <a:noFill/>
              </a:ln>
            </c:spPr>
            <c:txPr>
              <a:bodyPr/>
              <a:lstStyle/>
              <a:p>
                <a:pPr>
                  <a:defRPr sz="109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109</c:v>
                </c:pt>
                <c:pt idx="1">
                  <c:v>147</c:v>
                </c:pt>
                <c:pt idx="2">
                  <c:v>179</c:v>
                </c:pt>
                <c:pt idx="3">
                  <c:v>197</c:v>
                </c:pt>
                <c:pt idx="4">
                  <c:v>209</c:v>
                </c:pt>
                <c:pt idx="5">
                  <c:v>216</c:v>
                </c:pt>
                <c:pt idx="6">
                  <c:v>216</c:v>
                </c:pt>
                <c:pt idx="7">
                  <c:v>224</c:v>
                </c:pt>
                <c:pt idx="8">
                  <c:v>235</c:v>
                </c:pt>
                <c:pt idx="9">
                  <c:v>253</c:v>
                </c:pt>
                <c:pt idx="10">
                  <c:v>282</c:v>
                </c:pt>
                <c:pt idx="11">
                  <c:v>351</c:v>
                </c:pt>
                <c:pt idx="12">
                  <c:v>299</c:v>
                </c:pt>
              </c:numCache>
            </c:numRef>
          </c:val>
          <c:smooth val="1"/>
        </c:ser>
        <c:dLbls>
          <c:showLegendKey val="0"/>
          <c:showVal val="0"/>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58">
                <a:noFill/>
              </a:ln>
            </c:spPr>
          </c:downBars>
        </c:upDownBars>
        <c:marker val="1"/>
        <c:smooth val="0"/>
        <c:axId val="46740992"/>
        <c:axId val="46742528"/>
      </c:lineChart>
      <c:catAx>
        <c:axId val="46740992"/>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6742528"/>
        <c:crosses val="autoZero"/>
        <c:auto val="1"/>
        <c:lblAlgn val="ctr"/>
        <c:lblOffset val="100"/>
        <c:tickLblSkip val="1"/>
        <c:tickMarkSkip val="1"/>
        <c:noMultiLvlLbl val="0"/>
      </c:catAx>
      <c:valAx>
        <c:axId val="46742528"/>
        <c:scaling>
          <c:orientation val="minMax"/>
        </c:scaling>
        <c:delete val="0"/>
        <c:axPos val="l"/>
        <c:numFmt formatCode="General" sourceLinked="1"/>
        <c:majorTickMark val="out"/>
        <c:minorTickMark val="none"/>
        <c:tickLblPos val="nextTo"/>
        <c:spPr>
          <a:ln w="3154">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6740992"/>
        <c:crosses val="autoZero"/>
        <c:crossBetween val="between"/>
      </c:valAx>
      <c:spPr>
        <a:noFill/>
        <a:ln w="25397">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8">
              <a:solidFill>
                <a:srgbClr val="003366"/>
              </a:solidFill>
              <a:prstDash val="solid"/>
            </a:ln>
            <a:effectLst>
              <a:outerShdw dist="35921" dir="2700000" algn="br">
                <a:srgbClr val="000000"/>
              </a:outerShdw>
            </a:effectLst>
          </c:spPr>
          <c:invertIfNegative val="0"/>
          <c:dLbls>
            <c:spPr>
              <a:noFill/>
              <a:ln w="15078">
                <a:noFill/>
              </a:ln>
            </c:spPr>
            <c:txPr>
              <a:bodyPr/>
              <a:lstStyle/>
              <a:p>
                <a:pPr>
                  <a:defRPr sz="105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129</c:v>
                </c:pt>
                <c:pt idx="1">
                  <c:v>79</c:v>
                </c:pt>
                <c:pt idx="2">
                  <c:v>95</c:v>
                </c:pt>
                <c:pt idx="3">
                  <c:v>50</c:v>
                </c:pt>
                <c:pt idx="4">
                  <c:v>79</c:v>
                </c:pt>
                <c:pt idx="5">
                  <c:v>78</c:v>
                </c:pt>
                <c:pt idx="6">
                  <c:v>109</c:v>
                </c:pt>
                <c:pt idx="7">
                  <c:v>63</c:v>
                </c:pt>
                <c:pt idx="8">
                  <c:v>101</c:v>
                </c:pt>
                <c:pt idx="9">
                  <c:v>102</c:v>
                </c:pt>
                <c:pt idx="10">
                  <c:v>80</c:v>
                </c:pt>
                <c:pt idx="11">
                  <c:v>65</c:v>
                </c:pt>
                <c:pt idx="12">
                  <c:v>46</c:v>
                </c:pt>
              </c:numCache>
            </c:numRef>
          </c:val>
        </c:ser>
        <c:dLbls>
          <c:showLegendKey val="0"/>
          <c:showVal val="0"/>
          <c:showCatName val="0"/>
          <c:showSerName val="0"/>
          <c:showPercent val="0"/>
          <c:showBubbleSize val="0"/>
        </c:dLbls>
        <c:gapWidth val="150"/>
        <c:axId val="134975488"/>
        <c:axId val="134977024"/>
      </c:barChart>
      <c:catAx>
        <c:axId val="134975488"/>
        <c:scaling>
          <c:orientation val="minMax"/>
        </c:scaling>
        <c:delete val="0"/>
        <c:axPos val="l"/>
        <c:numFmt formatCode="General" sourceLinked="1"/>
        <c:majorTickMark val="out"/>
        <c:minorTickMark val="none"/>
        <c:tickLblPos val="nextTo"/>
        <c:spPr>
          <a:ln w="1886">
            <a:solidFill>
              <a:schemeClr val="tx1"/>
            </a:solidFill>
            <a:prstDash val="solid"/>
          </a:ln>
        </c:spPr>
        <c:txPr>
          <a:bodyPr rot="0" vert="horz"/>
          <a:lstStyle/>
          <a:p>
            <a:pPr>
              <a:defRPr sz="1054" b="1" i="0" u="none" strike="noStrike" baseline="0">
                <a:solidFill>
                  <a:schemeClr val="tx1"/>
                </a:solidFill>
                <a:latin typeface="Arial"/>
                <a:ea typeface="Arial"/>
                <a:cs typeface="Arial"/>
              </a:defRPr>
            </a:pPr>
            <a:endParaRPr lang="pl-PL"/>
          </a:p>
        </c:txPr>
        <c:crossAx val="134977024"/>
        <c:crosses val="autoZero"/>
        <c:auto val="1"/>
        <c:lblAlgn val="ctr"/>
        <c:lblOffset val="100"/>
        <c:tickLblSkip val="1"/>
        <c:tickMarkSkip val="1"/>
        <c:noMultiLvlLbl val="0"/>
      </c:catAx>
      <c:valAx>
        <c:axId val="134977024"/>
        <c:scaling>
          <c:orientation val="minMax"/>
        </c:scaling>
        <c:delete val="1"/>
        <c:axPos val="b"/>
        <c:numFmt formatCode="General" sourceLinked="1"/>
        <c:majorTickMark val="out"/>
        <c:minorTickMark val="none"/>
        <c:tickLblPos val="none"/>
        <c:crossAx val="134975488"/>
        <c:crosses val="autoZero"/>
        <c:crossBetween val="between"/>
      </c:valAx>
      <c:spPr>
        <a:noFill/>
        <a:ln w="25344">
          <a:noFill/>
        </a:ln>
      </c:spPr>
    </c:plotArea>
    <c:plotVisOnly val="1"/>
    <c:dispBlanksAs val="gap"/>
    <c:showDLblsOverMax val="0"/>
  </c:chart>
  <c:spPr>
    <a:noFill/>
    <a:ln>
      <a:noFill/>
    </a:ln>
  </c:spPr>
  <c:txPr>
    <a:bodyPr/>
    <a:lstStyle/>
    <a:p>
      <a:pPr>
        <a:defRPr sz="340" b="0" i="0" u="none" strike="noStrike" baseline="0">
          <a:solidFill>
            <a:schemeClr val="tx1"/>
          </a:solidFill>
          <a:latin typeface="Arial"/>
          <a:ea typeface="Arial"/>
          <a:cs typeface="Arial"/>
        </a:defRPr>
      </a:pPr>
      <a:endParaRPr lang="pl-P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4.8359389852537862E-2"/>
                  <c:y val="-0.1775875841606756"/>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24</c:v>
                </c:pt>
                <c:pt idx="1">
                  <c:v>22</c:v>
                </c:pt>
              </c:numCache>
            </c:numRef>
          </c:val>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7">
              <a:solidFill>
                <a:srgbClr val="003366"/>
              </a:solidFill>
              <a:prstDash val="solid"/>
            </a:ln>
            <a:effectLst>
              <a:outerShdw dist="35921" dir="2700000" algn="br">
                <a:srgbClr val="000000"/>
              </a:outerShdw>
            </a:effectLst>
          </c:spPr>
          <c:invertIfNegative val="0"/>
          <c:dLbls>
            <c:spPr>
              <a:noFill/>
              <a:ln w="15092">
                <a:noFill/>
              </a:ln>
            </c:spPr>
            <c:txPr>
              <a:bodyPr/>
              <a:lstStyle/>
              <a:p>
                <a:pPr>
                  <a:defRPr sz="105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432</c:v>
                </c:pt>
                <c:pt idx="1">
                  <c:v>438</c:v>
                </c:pt>
                <c:pt idx="2">
                  <c:v>563</c:v>
                </c:pt>
                <c:pt idx="3">
                  <c:v>421</c:v>
                </c:pt>
                <c:pt idx="4">
                  <c:v>474</c:v>
                </c:pt>
                <c:pt idx="5">
                  <c:v>523</c:v>
                </c:pt>
                <c:pt idx="6">
                  <c:v>577</c:v>
                </c:pt>
                <c:pt idx="7">
                  <c:v>653</c:v>
                </c:pt>
                <c:pt idx="8">
                  <c:v>588</c:v>
                </c:pt>
                <c:pt idx="9">
                  <c:v>483</c:v>
                </c:pt>
                <c:pt idx="10">
                  <c:v>516</c:v>
                </c:pt>
                <c:pt idx="11">
                  <c:v>555</c:v>
                </c:pt>
                <c:pt idx="12">
                  <c:v>511</c:v>
                </c:pt>
              </c:numCache>
            </c:numRef>
          </c:val>
        </c:ser>
        <c:dLbls>
          <c:showLegendKey val="0"/>
          <c:showVal val="0"/>
          <c:showCatName val="0"/>
          <c:showSerName val="0"/>
          <c:showPercent val="0"/>
          <c:showBubbleSize val="0"/>
        </c:dLbls>
        <c:gapWidth val="150"/>
        <c:axId val="134738688"/>
        <c:axId val="134740224"/>
      </c:barChart>
      <c:catAx>
        <c:axId val="134738688"/>
        <c:scaling>
          <c:orientation val="minMax"/>
        </c:scaling>
        <c:delete val="0"/>
        <c:axPos val="l"/>
        <c:numFmt formatCode="General" sourceLinked="1"/>
        <c:majorTickMark val="out"/>
        <c:minorTickMark val="none"/>
        <c:tickLblPos val="nextTo"/>
        <c:spPr>
          <a:ln w="1887">
            <a:solidFill>
              <a:schemeClr val="tx1"/>
            </a:solidFill>
            <a:prstDash val="solid"/>
          </a:ln>
        </c:spPr>
        <c:txPr>
          <a:bodyPr rot="0" vert="horz"/>
          <a:lstStyle/>
          <a:p>
            <a:pPr>
              <a:defRPr sz="1053" b="1" i="0" u="none" strike="noStrike" baseline="0">
                <a:solidFill>
                  <a:schemeClr val="tx1"/>
                </a:solidFill>
                <a:latin typeface="Arial"/>
                <a:ea typeface="Arial"/>
                <a:cs typeface="Arial"/>
              </a:defRPr>
            </a:pPr>
            <a:endParaRPr lang="pl-PL"/>
          </a:p>
        </c:txPr>
        <c:crossAx val="134740224"/>
        <c:crosses val="autoZero"/>
        <c:auto val="1"/>
        <c:lblAlgn val="ctr"/>
        <c:lblOffset val="100"/>
        <c:tickLblSkip val="1"/>
        <c:tickMarkSkip val="1"/>
        <c:noMultiLvlLbl val="0"/>
      </c:catAx>
      <c:valAx>
        <c:axId val="134740224"/>
        <c:scaling>
          <c:orientation val="minMax"/>
        </c:scaling>
        <c:delete val="1"/>
        <c:axPos val="b"/>
        <c:numFmt formatCode="General" sourceLinked="1"/>
        <c:majorTickMark val="out"/>
        <c:minorTickMark val="none"/>
        <c:tickLblPos val="none"/>
        <c:crossAx val="134738688"/>
        <c:crosses val="autoZero"/>
        <c:crossBetween val="between"/>
      </c:valAx>
      <c:spPr>
        <a:noFill/>
        <a:ln w="25335">
          <a:noFill/>
        </a:ln>
      </c:spPr>
    </c:plotArea>
    <c:plotVisOnly val="1"/>
    <c:dispBlanksAs val="gap"/>
    <c:showDLblsOverMax val="0"/>
  </c:chart>
  <c:spPr>
    <a:noFill/>
    <a:ln>
      <a:noFill/>
    </a:ln>
  </c:spPr>
  <c:txPr>
    <a:bodyPr/>
    <a:lstStyle/>
    <a:p>
      <a:pPr>
        <a:defRPr sz="340" b="0" i="0" u="none" strike="noStrike" baseline="0">
          <a:solidFill>
            <a:schemeClr val="tx1"/>
          </a:solidFill>
          <a:latin typeface="Arial"/>
          <a:ea typeface="Arial"/>
          <a:cs typeface="Arial"/>
        </a:defRPr>
      </a:pPr>
      <a:endParaRPr lang="pl-P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tx>
                <c:rich>
                  <a:bodyPr/>
                  <a:lstStyle/>
                  <a:p>
                    <a:r>
                      <a:rPr lang="en-US" dirty="0" err="1" smtClean="0"/>
                      <a:t>Kobiety</a:t>
                    </a:r>
                    <a:r>
                      <a:rPr lang="en-US" dirty="0" smtClean="0"/>
                      <a:t> 52%</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dLbl>
              <c:idx val="1"/>
              <c:layout>
                <c:manualLayout>
                  <c:x val="0.19587380166647606"/>
                  <c:y val="4.2073262581307766E-2"/>
                </c:manualLayout>
              </c:layout>
              <c:tx>
                <c:rich>
                  <a:bodyPr/>
                  <a:lstStyle/>
                  <a:p>
                    <a:r>
                      <a:rPr lang="en-US" dirty="0" err="1"/>
                      <a:t>Mężczyźni</a:t>
                    </a:r>
                    <a:r>
                      <a:rPr lang="en-US" dirty="0"/>
                      <a:t> </a:t>
                    </a:r>
                    <a:r>
                      <a:rPr lang="en-US" dirty="0" smtClean="0"/>
                      <a:t>48%</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267</c:v>
                </c:pt>
                <c:pt idx="1">
                  <c:v>244</c:v>
                </c:pt>
              </c:numCache>
            </c:numRef>
          </c:val>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4">
              <a:solidFill>
                <a:srgbClr val="003366"/>
              </a:solidFill>
              <a:prstDash val="solid"/>
            </a:ln>
            <a:effectLst>
              <a:outerShdw dist="35921" dir="2700000" algn="br">
                <a:srgbClr val="000000"/>
              </a:outerShdw>
            </a:effectLst>
          </c:spPr>
          <c:invertIfNegative val="0"/>
          <c:dLbls>
            <c:spPr>
              <a:noFill/>
              <a:ln w="15154">
                <a:noFill/>
              </a:ln>
            </c:spPr>
            <c:txPr>
              <a:bodyPr/>
              <a:lstStyle/>
              <a:p>
                <a:pPr>
                  <a:defRPr sz="1058"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484</c:v>
                </c:pt>
                <c:pt idx="1">
                  <c:v>598</c:v>
                </c:pt>
                <c:pt idx="2">
                  <c:v>633</c:v>
                </c:pt>
                <c:pt idx="3">
                  <c:v>591</c:v>
                </c:pt>
                <c:pt idx="4">
                  <c:v>832</c:v>
                </c:pt>
                <c:pt idx="5">
                  <c:v>838</c:v>
                </c:pt>
                <c:pt idx="6">
                  <c:v>916</c:v>
                </c:pt>
                <c:pt idx="7">
                  <c:v>761</c:v>
                </c:pt>
                <c:pt idx="8">
                  <c:v>891</c:v>
                </c:pt>
                <c:pt idx="9">
                  <c:v>713</c:v>
                </c:pt>
                <c:pt idx="10">
                  <c:v>589</c:v>
                </c:pt>
                <c:pt idx="11">
                  <c:v>567</c:v>
                </c:pt>
                <c:pt idx="12">
                  <c:v>412</c:v>
                </c:pt>
              </c:numCache>
            </c:numRef>
          </c:val>
        </c:ser>
        <c:dLbls>
          <c:showLegendKey val="0"/>
          <c:showVal val="0"/>
          <c:showCatName val="0"/>
          <c:showSerName val="0"/>
          <c:showPercent val="0"/>
          <c:showBubbleSize val="0"/>
        </c:dLbls>
        <c:gapWidth val="150"/>
        <c:axId val="134776704"/>
        <c:axId val="134778240"/>
      </c:barChart>
      <c:catAx>
        <c:axId val="134776704"/>
        <c:scaling>
          <c:orientation val="minMax"/>
        </c:scaling>
        <c:delete val="0"/>
        <c:axPos val="l"/>
        <c:numFmt formatCode="General" sourceLinked="1"/>
        <c:majorTickMark val="out"/>
        <c:minorTickMark val="none"/>
        <c:tickLblPos val="nextTo"/>
        <c:spPr>
          <a:ln w="1895">
            <a:solidFill>
              <a:schemeClr val="tx1"/>
            </a:solidFill>
            <a:prstDash val="solid"/>
          </a:ln>
        </c:spPr>
        <c:txPr>
          <a:bodyPr rot="0" vert="horz"/>
          <a:lstStyle/>
          <a:p>
            <a:pPr>
              <a:defRPr sz="1058" b="1" i="0" u="none" strike="noStrike" baseline="0">
                <a:solidFill>
                  <a:schemeClr val="tx1"/>
                </a:solidFill>
                <a:latin typeface="Arial"/>
                <a:ea typeface="Arial"/>
                <a:cs typeface="Arial"/>
              </a:defRPr>
            </a:pPr>
            <a:endParaRPr lang="pl-PL"/>
          </a:p>
        </c:txPr>
        <c:crossAx val="134778240"/>
        <c:crosses val="autoZero"/>
        <c:auto val="1"/>
        <c:lblAlgn val="ctr"/>
        <c:lblOffset val="100"/>
        <c:tickLblSkip val="1"/>
        <c:tickMarkSkip val="1"/>
        <c:noMultiLvlLbl val="0"/>
      </c:catAx>
      <c:valAx>
        <c:axId val="134778240"/>
        <c:scaling>
          <c:orientation val="minMax"/>
        </c:scaling>
        <c:delete val="1"/>
        <c:axPos val="b"/>
        <c:numFmt formatCode="General" sourceLinked="1"/>
        <c:majorTickMark val="out"/>
        <c:minorTickMark val="none"/>
        <c:tickLblPos val="none"/>
        <c:crossAx val="134776704"/>
        <c:crosses val="autoZero"/>
        <c:crossBetween val="between"/>
      </c:valAx>
      <c:spPr>
        <a:noFill/>
        <a:ln w="25391">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tx>
                <c:rich>
                  <a:bodyPr/>
                  <a:lstStyle/>
                  <a:p>
                    <a:r>
                      <a:rPr lang="en-US" dirty="0" smtClean="0"/>
                      <a:t>K</a:t>
                    </a:r>
                    <a:r>
                      <a:rPr lang="en-US" dirty="0" err="1" smtClean="0"/>
                      <a:t>obiety</a:t>
                    </a:r>
                    <a:r>
                      <a:rPr lang="en-US" dirty="0" smtClean="0"/>
                      <a:t> 66%</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dLbl>
              <c:idx val="1"/>
              <c:layout>
                <c:manualLayout>
                  <c:x val="4.8499765073483657E-2"/>
                  <c:y val="-0.28617140248773243"/>
                </c:manualLayout>
              </c:layout>
              <c:tx>
                <c:rich>
                  <a:bodyPr/>
                  <a:lstStyle/>
                  <a:p>
                    <a:r>
                      <a:rPr lang="en-US" dirty="0" err="1"/>
                      <a:t>Mężczyźni</a:t>
                    </a:r>
                    <a:r>
                      <a:rPr lang="en-US" dirty="0"/>
                      <a:t> </a:t>
                    </a:r>
                    <a:r>
                      <a:rPr lang="en-US" dirty="0" smtClean="0"/>
                      <a:t>34%</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dLbl>
              <c:idx val="2"/>
              <c:showLegendKey val="0"/>
              <c:showVal val="0"/>
              <c:showCatName val="1"/>
              <c:showSerName val="0"/>
              <c:showPercent val="1"/>
              <c:showBubbleSize val="0"/>
              <c:extLst>
                <c:ext xmlns:c15="http://schemas.microsoft.com/office/drawing/2012/chart" uri="{CE6537A1-D6FC-4f65-9D91-7224C49458BB}"/>
              </c:extLst>
            </c:dLbl>
            <c:dLbl>
              <c:idx val="3"/>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lang="pl-PL" sz="1197" noProof="0"/>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185</c:v>
                </c:pt>
                <c:pt idx="1">
                  <c:v>227</c:v>
                </c:pt>
              </c:numCache>
            </c:numRef>
          </c:val>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20">
                <a:noFill/>
              </a:ln>
            </c:spPr>
            <c:txPr>
              <a:bodyPr/>
              <a:lstStyle/>
              <a:p>
                <a:pPr>
                  <a:defRPr sz="1057"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172</c:v>
                </c:pt>
                <c:pt idx="1">
                  <c:v>188</c:v>
                </c:pt>
                <c:pt idx="2">
                  <c:v>190</c:v>
                </c:pt>
                <c:pt idx="3">
                  <c:v>106</c:v>
                </c:pt>
                <c:pt idx="4">
                  <c:v>103</c:v>
                </c:pt>
                <c:pt idx="5">
                  <c:v>171</c:v>
                </c:pt>
                <c:pt idx="6">
                  <c:v>174</c:v>
                </c:pt>
                <c:pt idx="7">
                  <c:v>119</c:v>
                </c:pt>
                <c:pt idx="8">
                  <c:v>181</c:v>
                </c:pt>
                <c:pt idx="9">
                  <c:v>161</c:v>
                </c:pt>
                <c:pt idx="10">
                  <c:v>172</c:v>
                </c:pt>
                <c:pt idx="11">
                  <c:v>160</c:v>
                </c:pt>
                <c:pt idx="12">
                  <c:v>156</c:v>
                </c:pt>
              </c:numCache>
            </c:numRef>
          </c:val>
        </c:ser>
        <c:dLbls>
          <c:showLegendKey val="0"/>
          <c:showVal val="0"/>
          <c:showCatName val="0"/>
          <c:showSerName val="0"/>
          <c:showPercent val="0"/>
          <c:showBubbleSize val="0"/>
        </c:dLbls>
        <c:gapWidth val="150"/>
        <c:axId val="134809856"/>
        <c:axId val="134840320"/>
      </c:barChart>
      <c:catAx>
        <c:axId val="134809856"/>
        <c:scaling>
          <c:orientation val="minMax"/>
        </c:scaling>
        <c:delete val="0"/>
        <c:axPos val="l"/>
        <c:numFmt formatCode="General" sourceLinked="1"/>
        <c:majorTickMark val="out"/>
        <c:minorTickMark val="none"/>
        <c:tickLblPos val="nextTo"/>
        <c:spPr>
          <a:ln w="1892">
            <a:solidFill>
              <a:schemeClr val="tx1"/>
            </a:solidFill>
            <a:prstDash val="solid"/>
          </a:ln>
        </c:spPr>
        <c:txPr>
          <a:bodyPr rot="0" vert="horz"/>
          <a:lstStyle/>
          <a:p>
            <a:pPr>
              <a:defRPr sz="1057" b="1" i="0" u="none" strike="noStrike" baseline="0">
                <a:solidFill>
                  <a:schemeClr val="tx1"/>
                </a:solidFill>
                <a:latin typeface="Arial"/>
                <a:ea typeface="Arial"/>
                <a:cs typeface="Arial"/>
              </a:defRPr>
            </a:pPr>
            <a:endParaRPr lang="pl-PL"/>
          </a:p>
        </c:txPr>
        <c:crossAx val="134840320"/>
        <c:crosses val="autoZero"/>
        <c:auto val="1"/>
        <c:lblAlgn val="ctr"/>
        <c:lblOffset val="100"/>
        <c:tickLblSkip val="1"/>
        <c:tickMarkSkip val="1"/>
        <c:noMultiLvlLbl val="0"/>
      </c:catAx>
      <c:valAx>
        <c:axId val="134840320"/>
        <c:scaling>
          <c:orientation val="minMax"/>
        </c:scaling>
        <c:delete val="1"/>
        <c:axPos val="b"/>
        <c:numFmt formatCode="General" sourceLinked="1"/>
        <c:majorTickMark val="out"/>
        <c:minorTickMark val="none"/>
        <c:tickLblPos val="none"/>
        <c:crossAx val="134809856"/>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0.20473397759500395"/>
                  <c:y val="2.3896838982083776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2"/>
              <c:showLegendKey val="0"/>
              <c:showVal val="0"/>
              <c:showCatName val="1"/>
              <c:showSerName val="0"/>
              <c:showPercent val="1"/>
              <c:showBubbleSize val="0"/>
              <c:extLst>
                <c:ext xmlns:c15="http://schemas.microsoft.com/office/drawing/2012/chart" uri="{CE6537A1-D6FC-4f65-9D91-7224C49458BB}"/>
              </c:extLst>
            </c:dLbl>
            <c:dLbl>
              <c:idx val="3"/>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82</c:v>
                </c:pt>
                <c:pt idx="1">
                  <c:v>74</c:v>
                </c:pt>
              </c:numCache>
            </c:numRef>
          </c:val>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10">
                <a:noFill/>
              </a:ln>
            </c:spPr>
            <c:txPr>
              <a:bodyPr/>
              <a:lstStyle/>
              <a:p>
                <a:pPr>
                  <a:defRPr sz="1057"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18</c:v>
                </c:pt>
                <c:pt idx="1">
                  <c:v>42</c:v>
                </c:pt>
                <c:pt idx="2">
                  <c:v>31</c:v>
                </c:pt>
                <c:pt idx="3">
                  <c:v>29</c:v>
                </c:pt>
                <c:pt idx="4">
                  <c:v>16</c:v>
                </c:pt>
                <c:pt idx="5">
                  <c:v>11</c:v>
                </c:pt>
                <c:pt idx="6">
                  <c:v>28</c:v>
                </c:pt>
                <c:pt idx="7">
                  <c:v>19</c:v>
                </c:pt>
                <c:pt idx="8">
                  <c:v>17</c:v>
                </c:pt>
                <c:pt idx="9">
                  <c:v>13</c:v>
                </c:pt>
                <c:pt idx="10">
                  <c:v>6</c:v>
                </c:pt>
                <c:pt idx="11">
                  <c:v>12</c:v>
                </c:pt>
                <c:pt idx="12">
                  <c:v>9</c:v>
                </c:pt>
              </c:numCache>
            </c:numRef>
          </c:val>
        </c:ser>
        <c:dLbls>
          <c:showLegendKey val="0"/>
          <c:showVal val="0"/>
          <c:showCatName val="0"/>
          <c:showSerName val="0"/>
          <c:showPercent val="0"/>
          <c:showBubbleSize val="0"/>
        </c:dLbls>
        <c:gapWidth val="150"/>
        <c:axId val="135109248"/>
        <c:axId val="135156096"/>
      </c:barChart>
      <c:catAx>
        <c:axId val="135109248"/>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057" b="1" i="0" u="none" strike="noStrike" baseline="0">
                <a:solidFill>
                  <a:schemeClr val="tx1"/>
                </a:solidFill>
                <a:latin typeface="Arial"/>
                <a:ea typeface="Arial"/>
                <a:cs typeface="Arial"/>
              </a:defRPr>
            </a:pPr>
            <a:endParaRPr lang="pl-PL"/>
          </a:p>
        </c:txPr>
        <c:crossAx val="135156096"/>
        <c:crosses val="autoZero"/>
        <c:auto val="1"/>
        <c:lblAlgn val="ctr"/>
        <c:lblOffset val="100"/>
        <c:tickLblSkip val="1"/>
        <c:tickMarkSkip val="1"/>
        <c:noMultiLvlLbl val="0"/>
      </c:catAx>
      <c:valAx>
        <c:axId val="135156096"/>
        <c:scaling>
          <c:orientation val="minMax"/>
        </c:scaling>
        <c:delete val="1"/>
        <c:axPos val="b"/>
        <c:numFmt formatCode="General" sourceLinked="1"/>
        <c:majorTickMark val="out"/>
        <c:minorTickMark val="none"/>
        <c:tickLblPos val="none"/>
        <c:crossAx val="135109248"/>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6"/>
          <c:dLbls>
            <c:dLbl>
              <c:idx val="0"/>
              <c:layout/>
              <c:tx>
                <c:rich>
                  <a:bodyPr/>
                  <a:lstStyle/>
                  <a:p>
                    <a:r>
                      <a:rPr lang="en-US" dirty="0" err="1"/>
                      <a:t>Kobiety</a:t>
                    </a:r>
                    <a:r>
                      <a:rPr lang="en-US" dirty="0"/>
                      <a:t> </a:t>
                    </a:r>
                    <a:r>
                      <a:rPr lang="pl-PL" dirty="0" smtClean="0"/>
                      <a:t>100</a:t>
                    </a:r>
                    <a:r>
                      <a:rPr lang="en-US" dirty="0" smtClean="0"/>
                      <a:t>%</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dLbl>
              <c:idx val="1"/>
              <c:layout/>
              <c:tx>
                <c:rich>
                  <a:bodyPr/>
                  <a:lstStyle/>
                  <a:p>
                    <a:r>
                      <a:rPr lang="en-US" dirty="0" err="1"/>
                      <a:t>Mężczyźni</a:t>
                    </a:r>
                    <a:r>
                      <a:rPr lang="en-US" dirty="0"/>
                      <a:t> </a:t>
                    </a:r>
                    <a:r>
                      <a:rPr lang="pl-PL" dirty="0" smtClean="0"/>
                      <a:t>0</a:t>
                    </a:r>
                    <a:r>
                      <a:rPr lang="en-US" dirty="0" smtClean="0"/>
                      <a:t>%</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9</c:v>
                </c:pt>
                <c:pt idx="1">
                  <c:v>0</c:v>
                </c:pt>
              </c:numCache>
            </c:numRef>
          </c:val>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29262632536103E-2"/>
          <c:y val="0.1495515566434637"/>
          <c:w val="0.94019139868124024"/>
          <c:h val="0.59655172413792579"/>
        </c:manualLayout>
      </c:layout>
      <c:barChart>
        <c:barDir val="col"/>
        <c:grouping val="clustered"/>
        <c:varyColors val="0"/>
        <c:dLbls>
          <c:showLegendKey val="0"/>
          <c:showVal val="0"/>
          <c:showCatName val="0"/>
          <c:showSerName val="0"/>
          <c:showPercent val="0"/>
          <c:showBubbleSize val="0"/>
        </c:dLbls>
        <c:gapWidth val="150"/>
        <c:axId val="46813184"/>
        <c:axId val="46814720"/>
      </c:barChart>
      <c:catAx>
        <c:axId val="46813184"/>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4" b="1" i="0" u="none" strike="noStrike" baseline="0">
                <a:solidFill>
                  <a:schemeClr val="tx1"/>
                </a:solidFill>
                <a:latin typeface="Arial"/>
                <a:ea typeface="Arial"/>
                <a:cs typeface="Arial"/>
              </a:defRPr>
            </a:pPr>
            <a:endParaRPr lang="pl-PL"/>
          </a:p>
        </c:txPr>
        <c:crossAx val="46814720"/>
        <c:crosses val="autoZero"/>
        <c:auto val="1"/>
        <c:lblAlgn val="ctr"/>
        <c:lblOffset val="100"/>
        <c:tickLblSkip val="1"/>
        <c:tickMarkSkip val="1"/>
        <c:noMultiLvlLbl val="0"/>
      </c:catAx>
      <c:valAx>
        <c:axId val="46814720"/>
        <c:scaling>
          <c:orientation val="minMax"/>
        </c:scaling>
        <c:delete val="1"/>
        <c:axPos val="l"/>
        <c:numFmt formatCode="General" sourceLinked="1"/>
        <c:majorTickMark val="out"/>
        <c:minorTickMark val="none"/>
        <c:tickLblPos val="none"/>
        <c:crossAx val="46813184"/>
        <c:crosses val="autoZero"/>
        <c:crossBetween val="between"/>
      </c:valAx>
      <c:spPr>
        <a:noFill/>
        <a:ln w="25400">
          <a:noFill/>
        </a:ln>
      </c:spPr>
    </c:plotArea>
    <c:plotVisOnly val="1"/>
    <c:dispBlanksAs val="gap"/>
    <c:showDLblsOverMax val="0"/>
  </c:chart>
  <c:spPr>
    <a:noFill/>
    <a:ln>
      <a:noFill/>
    </a:ln>
  </c:spPr>
  <c:txPr>
    <a:bodyPr/>
    <a:lstStyle/>
    <a:p>
      <a:pPr>
        <a:defRPr sz="2192" b="1" i="0" u="none" strike="noStrike" baseline="0">
          <a:solidFill>
            <a:schemeClr val="tx1"/>
          </a:solidFill>
          <a:latin typeface="Arial"/>
          <a:ea typeface="Arial"/>
          <a:cs typeface="Arial"/>
        </a:defRPr>
      </a:pPr>
      <a:endParaRPr lang="pl-P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19">
                <a:noFill/>
              </a:ln>
            </c:spPr>
            <c:txPr>
              <a:bodyPr/>
              <a:lstStyle/>
              <a:p>
                <a:pPr>
                  <a:defRPr sz="105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285</c:v>
                </c:pt>
                <c:pt idx="1">
                  <c:v>330</c:v>
                </c:pt>
                <c:pt idx="2">
                  <c:v>332</c:v>
                </c:pt>
                <c:pt idx="3">
                  <c:v>398</c:v>
                </c:pt>
                <c:pt idx="4">
                  <c:v>435</c:v>
                </c:pt>
                <c:pt idx="5">
                  <c:v>318</c:v>
                </c:pt>
                <c:pt idx="6">
                  <c:v>334</c:v>
                </c:pt>
                <c:pt idx="7">
                  <c:v>157</c:v>
                </c:pt>
                <c:pt idx="8">
                  <c:v>167</c:v>
                </c:pt>
                <c:pt idx="9">
                  <c:v>161</c:v>
                </c:pt>
                <c:pt idx="10">
                  <c:v>85</c:v>
                </c:pt>
                <c:pt idx="11">
                  <c:v>116</c:v>
                </c:pt>
                <c:pt idx="12">
                  <c:v>104</c:v>
                </c:pt>
              </c:numCache>
            </c:numRef>
          </c:val>
        </c:ser>
        <c:dLbls>
          <c:showLegendKey val="0"/>
          <c:showVal val="0"/>
          <c:showCatName val="0"/>
          <c:showSerName val="0"/>
          <c:showPercent val="0"/>
          <c:showBubbleSize val="0"/>
        </c:dLbls>
        <c:gapWidth val="150"/>
        <c:axId val="135224320"/>
        <c:axId val="135258880"/>
      </c:barChart>
      <c:catAx>
        <c:axId val="135224320"/>
        <c:scaling>
          <c:orientation val="minMax"/>
        </c:scaling>
        <c:delete val="0"/>
        <c:axPos val="l"/>
        <c:numFmt formatCode="General" sourceLinked="1"/>
        <c:majorTickMark val="out"/>
        <c:minorTickMark val="none"/>
        <c:tickLblPos val="nextTo"/>
        <c:spPr>
          <a:ln w="1890">
            <a:solidFill>
              <a:schemeClr val="tx1"/>
            </a:solidFill>
            <a:prstDash val="solid"/>
          </a:ln>
        </c:spPr>
        <c:txPr>
          <a:bodyPr rot="0" vert="horz"/>
          <a:lstStyle/>
          <a:p>
            <a:pPr>
              <a:defRPr sz="1056" b="1" i="0" u="none" strike="noStrike" baseline="0">
                <a:solidFill>
                  <a:schemeClr val="tx1"/>
                </a:solidFill>
                <a:latin typeface="Arial"/>
                <a:ea typeface="Arial"/>
                <a:cs typeface="Arial"/>
              </a:defRPr>
            </a:pPr>
            <a:endParaRPr lang="pl-PL"/>
          </a:p>
        </c:txPr>
        <c:crossAx val="135258880"/>
        <c:crosses val="autoZero"/>
        <c:auto val="1"/>
        <c:lblAlgn val="ctr"/>
        <c:lblOffset val="100"/>
        <c:tickLblSkip val="1"/>
        <c:tickMarkSkip val="1"/>
        <c:noMultiLvlLbl val="0"/>
      </c:catAx>
      <c:valAx>
        <c:axId val="135258880"/>
        <c:scaling>
          <c:orientation val="minMax"/>
        </c:scaling>
        <c:delete val="1"/>
        <c:axPos val="b"/>
        <c:numFmt formatCode="General" sourceLinked="1"/>
        <c:majorTickMark val="out"/>
        <c:minorTickMark val="none"/>
        <c:tickLblPos val="none"/>
        <c:crossAx val="135224320"/>
        <c:crosses val="autoZero"/>
        <c:crossBetween val="between"/>
      </c:valAx>
      <c:spPr>
        <a:noFill/>
        <a:ln w="25354">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69</c:v>
                </c:pt>
                <c:pt idx="1">
                  <c:v>35</c:v>
                </c:pt>
              </c:numCache>
            </c:numRef>
          </c:val>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7">
              <a:solidFill>
                <a:srgbClr val="003366"/>
              </a:solidFill>
              <a:prstDash val="solid"/>
            </a:ln>
            <a:effectLst>
              <a:outerShdw dist="35921" dir="2700000" algn="br">
                <a:srgbClr val="000000"/>
              </a:outerShdw>
            </a:effectLst>
          </c:spPr>
          <c:invertIfNegative val="0"/>
          <c:dLbls>
            <c:spPr>
              <a:noFill/>
              <a:ln w="15108">
                <a:noFill/>
              </a:ln>
            </c:spPr>
            <c:txPr>
              <a:bodyPr/>
              <a:lstStyle/>
              <a:p>
                <a:pPr>
                  <a:defRPr sz="105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71</c:v>
                </c:pt>
                <c:pt idx="1">
                  <c:v>35</c:v>
                </c:pt>
                <c:pt idx="2">
                  <c:v>16</c:v>
                </c:pt>
                <c:pt idx="3">
                  <c:v>15</c:v>
                </c:pt>
                <c:pt idx="4">
                  <c:v>18</c:v>
                </c:pt>
                <c:pt idx="5">
                  <c:v>19</c:v>
                </c:pt>
                <c:pt idx="6">
                  <c:v>14</c:v>
                </c:pt>
                <c:pt idx="7">
                  <c:v>11</c:v>
                </c:pt>
                <c:pt idx="8">
                  <c:v>8</c:v>
                </c:pt>
                <c:pt idx="9">
                  <c:v>9</c:v>
                </c:pt>
                <c:pt idx="10">
                  <c:v>3</c:v>
                </c:pt>
                <c:pt idx="11">
                  <c:v>10</c:v>
                </c:pt>
                <c:pt idx="12">
                  <c:v>11</c:v>
                </c:pt>
              </c:numCache>
            </c:numRef>
          </c:val>
        </c:ser>
        <c:dLbls>
          <c:showLegendKey val="0"/>
          <c:showVal val="0"/>
          <c:showCatName val="0"/>
          <c:showSerName val="0"/>
          <c:showPercent val="0"/>
          <c:showBubbleSize val="0"/>
        </c:dLbls>
        <c:gapWidth val="150"/>
        <c:axId val="135389184"/>
        <c:axId val="135390720"/>
      </c:barChart>
      <c:catAx>
        <c:axId val="135389184"/>
        <c:scaling>
          <c:orientation val="minMax"/>
        </c:scaling>
        <c:delete val="0"/>
        <c:axPos val="l"/>
        <c:numFmt formatCode="General" sourceLinked="1"/>
        <c:majorTickMark val="out"/>
        <c:minorTickMark val="none"/>
        <c:tickLblPos val="nextTo"/>
        <c:spPr>
          <a:ln w="1888">
            <a:solidFill>
              <a:schemeClr val="tx1"/>
            </a:solidFill>
            <a:prstDash val="solid"/>
          </a:ln>
        </c:spPr>
        <c:txPr>
          <a:bodyPr rot="0" vert="horz"/>
          <a:lstStyle/>
          <a:p>
            <a:pPr>
              <a:defRPr sz="1055" b="1" i="0" u="none" strike="noStrike" baseline="0">
                <a:solidFill>
                  <a:schemeClr val="tx1"/>
                </a:solidFill>
                <a:latin typeface="Arial"/>
                <a:ea typeface="Arial"/>
                <a:cs typeface="Arial"/>
              </a:defRPr>
            </a:pPr>
            <a:endParaRPr lang="pl-PL"/>
          </a:p>
        </c:txPr>
        <c:crossAx val="135390720"/>
        <c:crosses val="autoZero"/>
        <c:auto val="1"/>
        <c:lblAlgn val="ctr"/>
        <c:lblOffset val="100"/>
        <c:tickLblSkip val="1"/>
        <c:tickMarkSkip val="1"/>
        <c:noMultiLvlLbl val="0"/>
      </c:catAx>
      <c:valAx>
        <c:axId val="135390720"/>
        <c:scaling>
          <c:orientation val="minMax"/>
        </c:scaling>
        <c:delete val="1"/>
        <c:axPos val="b"/>
        <c:numFmt formatCode="General" sourceLinked="1"/>
        <c:majorTickMark val="out"/>
        <c:minorTickMark val="none"/>
        <c:tickLblPos val="none"/>
        <c:crossAx val="135389184"/>
        <c:crosses val="autoZero"/>
        <c:crossBetween val="between"/>
      </c:valAx>
      <c:spPr>
        <a:noFill/>
        <a:ln w="25335">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0.1658447394512188"/>
                  <c:y val="0.22112609836813868"/>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7</c:v>
                </c:pt>
                <c:pt idx="1">
                  <c:v>3</c:v>
                </c:pt>
              </c:numCache>
            </c:numRef>
          </c:val>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07">
                <a:noFill/>
              </a:ln>
            </c:spPr>
            <c:txPr>
              <a:bodyPr/>
              <a:lstStyle/>
              <a:p>
                <a:pPr>
                  <a:defRPr sz="105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51</c:v>
                </c:pt>
                <c:pt idx="1">
                  <c:v>37</c:v>
                </c:pt>
                <c:pt idx="2">
                  <c:v>38</c:v>
                </c:pt>
                <c:pt idx="3">
                  <c:v>31</c:v>
                </c:pt>
                <c:pt idx="4">
                  <c:v>47</c:v>
                </c:pt>
                <c:pt idx="5">
                  <c:v>60</c:v>
                </c:pt>
                <c:pt idx="6">
                  <c:v>45</c:v>
                </c:pt>
                <c:pt idx="7">
                  <c:v>48</c:v>
                </c:pt>
                <c:pt idx="8">
                  <c:v>91</c:v>
                </c:pt>
                <c:pt idx="9">
                  <c:v>73</c:v>
                </c:pt>
                <c:pt idx="10">
                  <c:v>76</c:v>
                </c:pt>
                <c:pt idx="11">
                  <c:v>55</c:v>
                </c:pt>
                <c:pt idx="12">
                  <c:v>47</c:v>
                </c:pt>
              </c:numCache>
            </c:numRef>
          </c:val>
        </c:ser>
        <c:dLbls>
          <c:showLegendKey val="0"/>
          <c:showVal val="0"/>
          <c:showCatName val="0"/>
          <c:showSerName val="0"/>
          <c:showPercent val="0"/>
          <c:showBubbleSize val="0"/>
        </c:dLbls>
        <c:gapWidth val="150"/>
        <c:axId val="135488256"/>
        <c:axId val="135489792"/>
      </c:barChart>
      <c:catAx>
        <c:axId val="135488256"/>
        <c:scaling>
          <c:orientation val="minMax"/>
        </c:scaling>
        <c:delete val="0"/>
        <c:axPos val="l"/>
        <c:numFmt formatCode="General" sourceLinked="1"/>
        <c:majorTickMark val="out"/>
        <c:minorTickMark val="none"/>
        <c:tickLblPos val="nextTo"/>
        <c:spPr>
          <a:ln w="1890">
            <a:solidFill>
              <a:schemeClr val="tx1"/>
            </a:solidFill>
            <a:prstDash val="solid"/>
          </a:ln>
        </c:spPr>
        <c:txPr>
          <a:bodyPr rot="0" vert="horz"/>
          <a:lstStyle/>
          <a:p>
            <a:pPr>
              <a:defRPr sz="1056" b="1" i="0" u="none" strike="noStrike" baseline="0">
                <a:solidFill>
                  <a:schemeClr val="tx1"/>
                </a:solidFill>
                <a:latin typeface="Arial"/>
                <a:ea typeface="Arial"/>
                <a:cs typeface="Arial"/>
              </a:defRPr>
            </a:pPr>
            <a:endParaRPr lang="pl-PL"/>
          </a:p>
        </c:txPr>
        <c:crossAx val="135489792"/>
        <c:crosses val="autoZero"/>
        <c:auto val="1"/>
        <c:lblAlgn val="ctr"/>
        <c:lblOffset val="100"/>
        <c:tickLblSkip val="1"/>
        <c:tickMarkSkip val="1"/>
        <c:noMultiLvlLbl val="0"/>
      </c:catAx>
      <c:valAx>
        <c:axId val="135489792"/>
        <c:scaling>
          <c:orientation val="minMax"/>
        </c:scaling>
        <c:delete val="1"/>
        <c:axPos val="b"/>
        <c:numFmt formatCode="General" sourceLinked="1"/>
        <c:majorTickMark val="out"/>
        <c:minorTickMark val="none"/>
        <c:tickLblPos val="none"/>
        <c:crossAx val="135488256"/>
        <c:crosses val="autoZero"/>
        <c:crossBetween val="between"/>
      </c:valAx>
      <c:spPr>
        <a:noFill/>
        <a:ln w="25354">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dPt>
            <c:idx val="0"/>
            <c:bubble3D val="0"/>
            <c:explosion val="8"/>
          </c:dPt>
          <c:dLbls>
            <c:dLbl>
              <c:idx val="1"/>
              <c:layout>
                <c:manualLayout>
                  <c:x val="-3.242743345873688E-2"/>
                  <c:y val="0.18115942028985507"/>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39</c:v>
                </c:pt>
                <c:pt idx="1">
                  <c:v>8</c:v>
                </c:pt>
              </c:numCache>
            </c:numRef>
          </c:val>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5">
              <a:solidFill>
                <a:srgbClr val="003366"/>
              </a:solidFill>
              <a:prstDash val="solid"/>
            </a:ln>
            <a:effectLst>
              <a:outerShdw dist="35921" dir="2700000" algn="br">
                <a:srgbClr val="000000"/>
              </a:outerShdw>
            </a:effectLst>
          </c:spPr>
          <c:invertIfNegative val="0"/>
          <c:dLbls>
            <c:spPr>
              <a:noFill/>
              <a:ln w="18089">
                <a:noFill/>
              </a:ln>
            </c:spPr>
            <c:txPr>
              <a:bodyPr/>
              <a:lstStyle/>
              <a:p>
                <a:pPr>
                  <a:defRPr sz="126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8</c:v>
                </c:pt>
                <c:pt idx="1">
                  <c:v>42</c:v>
                </c:pt>
                <c:pt idx="2">
                  <c:v>96</c:v>
                </c:pt>
                <c:pt idx="3">
                  <c:v>14</c:v>
                </c:pt>
                <c:pt idx="4">
                  <c:v>37</c:v>
                </c:pt>
                <c:pt idx="5">
                  <c:v>11</c:v>
                </c:pt>
                <c:pt idx="6">
                  <c:v>4</c:v>
                </c:pt>
                <c:pt idx="7">
                  <c:v>6</c:v>
                </c:pt>
                <c:pt idx="8">
                  <c:v>1</c:v>
                </c:pt>
                <c:pt idx="9">
                  <c:v>2</c:v>
                </c:pt>
                <c:pt idx="10">
                  <c:v>37</c:v>
                </c:pt>
                <c:pt idx="11">
                  <c:v>6</c:v>
                </c:pt>
                <c:pt idx="12">
                  <c:v>13</c:v>
                </c:pt>
              </c:numCache>
            </c:numRef>
          </c:val>
        </c:ser>
        <c:dLbls>
          <c:showLegendKey val="0"/>
          <c:showVal val="0"/>
          <c:showCatName val="0"/>
          <c:showSerName val="0"/>
          <c:showPercent val="0"/>
          <c:showBubbleSize val="0"/>
        </c:dLbls>
        <c:gapWidth val="150"/>
        <c:axId val="135582848"/>
        <c:axId val="135584384"/>
      </c:barChart>
      <c:catAx>
        <c:axId val="135582848"/>
        <c:scaling>
          <c:orientation val="minMax"/>
        </c:scaling>
        <c:delete val="0"/>
        <c:axPos val="l"/>
        <c:numFmt formatCode="General" sourceLinked="1"/>
        <c:majorTickMark val="out"/>
        <c:minorTickMark val="none"/>
        <c:tickLblPos val="nextTo"/>
        <c:spPr>
          <a:ln w="2263">
            <a:solidFill>
              <a:schemeClr val="tx1"/>
            </a:solidFill>
            <a:prstDash val="solid"/>
          </a:ln>
        </c:spPr>
        <c:txPr>
          <a:bodyPr rot="0" vert="horz"/>
          <a:lstStyle/>
          <a:p>
            <a:pPr>
              <a:defRPr sz="1264" b="1" i="0" u="none" strike="noStrike" baseline="0">
                <a:solidFill>
                  <a:schemeClr val="tx1"/>
                </a:solidFill>
                <a:latin typeface="Arial"/>
                <a:ea typeface="Arial"/>
                <a:cs typeface="Arial"/>
              </a:defRPr>
            </a:pPr>
            <a:endParaRPr lang="pl-PL"/>
          </a:p>
        </c:txPr>
        <c:crossAx val="135584384"/>
        <c:crosses val="autoZero"/>
        <c:auto val="1"/>
        <c:lblAlgn val="ctr"/>
        <c:lblOffset val="100"/>
        <c:tickLblSkip val="1"/>
        <c:tickMarkSkip val="1"/>
        <c:noMultiLvlLbl val="0"/>
      </c:catAx>
      <c:valAx>
        <c:axId val="135584384"/>
        <c:scaling>
          <c:orientation val="minMax"/>
        </c:scaling>
        <c:delete val="1"/>
        <c:axPos val="b"/>
        <c:numFmt formatCode="General" sourceLinked="1"/>
        <c:majorTickMark val="out"/>
        <c:minorTickMark val="none"/>
        <c:tickLblPos val="none"/>
        <c:crossAx val="135582848"/>
        <c:crosses val="autoZero"/>
        <c:crossBetween val="between"/>
      </c:valAx>
      <c:spPr>
        <a:noFill/>
        <a:ln w="25398">
          <a:noFill/>
        </a:ln>
      </c:spPr>
    </c:plotArea>
    <c:plotVisOnly val="1"/>
    <c:dispBlanksAs val="gap"/>
    <c:showDLblsOverMax val="0"/>
  </c:chart>
  <c:spPr>
    <a:noFill/>
    <a:ln>
      <a:noFill/>
    </a:ln>
  </c:spPr>
  <c:txPr>
    <a:bodyPr/>
    <a:lstStyle/>
    <a:p>
      <a:pPr>
        <a:defRPr sz="409" b="0" i="0" u="none" strike="noStrike" baseline="0">
          <a:solidFill>
            <a:schemeClr val="tx1"/>
          </a:solidFill>
          <a:latin typeface="Arial"/>
          <a:ea typeface="Arial"/>
          <a:cs typeface="Arial"/>
        </a:defRPr>
      </a:pPr>
      <a:endParaRPr lang="pl-P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dLbls>
            <c:spPr>
              <a:noFill/>
              <a:ln w="15924">
                <a:noFill/>
              </a:ln>
            </c:spPr>
            <c:txPr>
              <a:bodyPr/>
              <a:lstStyle/>
              <a:p>
                <a:pPr>
                  <a:defRPr sz="1114" b="1" i="0" u="none" strike="noStrike" baseline="0">
                    <a:solidFill>
                      <a:srgbClr val="003366"/>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Sheet1!$B$2:$B$14</c:f>
              <c:numCache>
                <c:formatCode>General</c:formatCode>
                <c:ptCount val="13"/>
                <c:pt idx="0">
                  <c:v>448</c:v>
                </c:pt>
                <c:pt idx="1">
                  <c:v>229</c:v>
                </c:pt>
                <c:pt idx="2">
                  <c:v>361</c:v>
                </c:pt>
                <c:pt idx="3">
                  <c:v>416</c:v>
                </c:pt>
                <c:pt idx="4">
                  <c:v>493</c:v>
                </c:pt>
                <c:pt idx="5">
                  <c:v>511</c:v>
                </c:pt>
                <c:pt idx="6">
                  <c:v>514</c:v>
                </c:pt>
                <c:pt idx="7">
                  <c:v>693</c:v>
                </c:pt>
                <c:pt idx="8">
                  <c:v>529</c:v>
                </c:pt>
                <c:pt idx="9">
                  <c:v>342</c:v>
                </c:pt>
                <c:pt idx="10">
                  <c:v>528</c:v>
                </c:pt>
                <c:pt idx="11">
                  <c:v>389</c:v>
                </c:pt>
                <c:pt idx="12">
                  <c:v>309</c:v>
                </c:pt>
              </c:numCache>
            </c:numRef>
          </c:val>
        </c:ser>
        <c:dLbls>
          <c:showLegendKey val="0"/>
          <c:showVal val="0"/>
          <c:showCatName val="0"/>
          <c:showSerName val="0"/>
          <c:showPercent val="0"/>
          <c:showBubbleSize val="0"/>
        </c:dLbls>
        <c:gapWidth val="150"/>
        <c:axId val="135794048"/>
        <c:axId val="135820416"/>
      </c:barChart>
      <c:catAx>
        <c:axId val="135794048"/>
        <c:scaling>
          <c:orientation val="minMax"/>
        </c:scaling>
        <c:delete val="0"/>
        <c:axPos val="l"/>
        <c:numFmt formatCode="General" sourceLinked="1"/>
        <c:majorTickMark val="out"/>
        <c:minorTickMark val="none"/>
        <c:tickLblPos val="nextTo"/>
        <c:spPr>
          <a:ln w="1991">
            <a:solidFill>
              <a:schemeClr val="tx1"/>
            </a:solidFill>
            <a:prstDash val="solid"/>
          </a:ln>
        </c:spPr>
        <c:txPr>
          <a:bodyPr rot="0" vert="horz"/>
          <a:lstStyle/>
          <a:p>
            <a:pPr>
              <a:defRPr sz="1114" b="1" i="0" u="none" strike="noStrike" baseline="0">
                <a:solidFill>
                  <a:srgbClr val="003366"/>
                </a:solidFill>
                <a:latin typeface="Arial"/>
                <a:ea typeface="Arial"/>
                <a:cs typeface="Arial"/>
              </a:defRPr>
            </a:pPr>
            <a:endParaRPr lang="pl-PL"/>
          </a:p>
        </c:txPr>
        <c:crossAx val="135820416"/>
        <c:crosses val="autoZero"/>
        <c:auto val="1"/>
        <c:lblAlgn val="ctr"/>
        <c:lblOffset val="100"/>
        <c:tickLblSkip val="1"/>
        <c:tickMarkSkip val="1"/>
        <c:noMultiLvlLbl val="0"/>
      </c:catAx>
      <c:valAx>
        <c:axId val="135820416"/>
        <c:scaling>
          <c:orientation val="minMax"/>
        </c:scaling>
        <c:delete val="1"/>
        <c:axPos val="b"/>
        <c:numFmt formatCode="General" sourceLinked="1"/>
        <c:majorTickMark val="out"/>
        <c:minorTickMark val="none"/>
        <c:tickLblPos val="none"/>
        <c:crossAx val="135794048"/>
        <c:crosses val="autoZero"/>
        <c:crossBetween val="between"/>
      </c:valAx>
      <c:spPr>
        <a:noFill/>
        <a:ln w="25381">
          <a:noFill/>
        </a:ln>
      </c:spPr>
    </c:plotArea>
    <c:plotVisOnly val="1"/>
    <c:dispBlanksAs val="gap"/>
    <c:showDLblsOverMax val="0"/>
  </c:chart>
  <c:spPr>
    <a:noFill/>
    <a:ln>
      <a:noFill/>
    </a:ln>
  </c:spPr>
  <c:txPr>
    <a:bodyPr/>
    <a:lstStyle/>
    <a:p>
      <a:pPr>
        <a:defRPr sz="365" b="0" i="0" u="none" strike="noStrike" baseline="0">
          <a:solidFill>
            <a:srgbClr val="003366"/>
          </a:solidFill>
          <a:latin typeface="Arial"/>
          <a:ea typeface="Arial"/>
          <a:cs typeface="Arial"/>
        </a:defRPr>
      </a:pPr>
      <a:endParaRPr lang="pl-PL"/>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0.20499225790260744"/>
                  <c:y val="3.376771068549568E-2"/>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203</c:v>
                </c:pt>
                <c:pt idx="1">
                  <c:v>106</c:v>
                </c:pt>
              </c:numCache>
            </c:numRef>
          </c:val>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93287827076831E-2"/>
          <c:y val="2.6607538802660816E-2"/>
          <c:w val="0.95449374288964728"/>
          <c:h val="0.80266075388026559"/>
        </c:manualLayout>
      </c:layout>
      <c:barChart>
        <c:barDir val="col"/>
        <c:grouping val="clustered"/>
        <c:varyColors val="0"/>
        <c:ser>
          <c:idx val="0"/>
          <c:order val="0"/>
          <c:tx>
            <c:strRef>
              <c:f>Sheet1!$B$1</c:f>
              <c:strCache>
                <c:ptCount val="1"/>
                <c:pt idx="0">
                  <c:v>128</c:v>
                </c:pt>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122</c:v>
                </c:pt>
                <c:pt idx="1">
                  <c:v>109</c:v>
                </c:pt>
                <c:pt idx="2">
                  <c:v>29</c:v>
                </c:pt>
                <c:pt idx="3">
                  <c:v>60</c:v>
                </c:pt>
                <c:pt idx="4">
                  <c:v>43</c:v>
                </c:pt>
                <c:pt idx="5">
                  <c:v>2</c:v>
                </c:pt>
                <c:pt idx="6">
                  <c:v>51</c:v>
                </c:pt>
                <c:pt idx="7">
                  <c:v>6</c:v>
                </c:pt>
                <c:pt idx="8">
                  <c:v>18</c:v>
                </c:pt>
                <c:pt idx="9">
                  <c:v>0</c:v>
                </c:pt>
                <c:pt idx="10">
                  <c:v>1</c:v>
                </c:pt>
                <c:pt idx="11">
                  <c:v>1</c:v>
                </c:pt>
                <c:pt idx="12">
                  <c:v>5</c:v>
                </c:pt>
                <c:pt idx="13">
                  <c:v>0</c:v>
                </c:pt>
                <c:pt idx="14">
                  <c:v>0</c:v>
                </c:pt>
              </c:numCache>
            </c:numRef>
          </c:val>
        </c:ser>
        <c:dLbls>
          <c:showLegendKey val="0"/>
          <c:showVal val="0"/>
          <c:showCatName val="0"/>
          <c:showSerName val="0"/>
          <c:showPercent val="0"/>
          <c:showBubbleSize val="0"/>
        </c:dLbls>
        <c:gapWidth val="150"/>
        <c:axId val="135651328"/>
        <c:axId val="135652864"/>
      </c:barChart>
      <c:catAx>
        <c:axId val="135651328"/>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135652864"/>
        <c:crosses val="autoZero"/>
        <c:auto val="1"/>
        <c:lblAlgn val="ctr"/>
        <c:lblOffset val="100"/>
        <c:tickMarkSkip val="1"/>
        <c:noMultiLvlLbl val="0"/>
      </c:catAx>
      <c:valAx>
        <c:axId val="135652864"/>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135651328"/>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29262632536103E-2"/>
          <c:y val="0.1495515566434637"/>
          <c:w val="0.94019139868124024"/>
          <c:h val="0.59655172413792579"/>
        </c:manualLayout>
      </c:layout>
      <c:barChart>
        <c:barDir val="col"/>
        <c:grouping val="clustered"/>
        <c:varyColors val="0"/>
        <c:ser>
          <c:idx val="0"/>
          <c:order val="0"/>
          <c:spPr>
            <a:solidFill>
              <a:srgbClr val="6699FF"/>
            </a:solidFill>
            <a:ln w="3175">
              <a:solidFill>
                <a:srgbClr val="003366"/>
              </a:solidFill>
              <a:prstDash val="solid"/>
            </a:ln>
            <a:effectLst>
              <a:outerShdw dist="35921" dir="2700000" algn="br">
                <a:srgbClr val="000000"/>
              </a:outerShdw>
            </a:effectLst>
          </c:spPr>
          <c:invertIfNegative val="0"/>
          <c:dLbls>
            <c:spPr>
              <a:noFill/>
              <a:ln w="29303">
                <a:noFill/>
              </a:ln>
            </c:spPr>
            <c:txPr>
              <a:bodyPr/>
              <a:lstStyle/>
              <a:p>
                <a:pPr>
                  <a:defRPr sz="92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Sheet1!$A$1:$A$25</c:f>
              <c:strCache>
                <c:ptCount val="25"/>
                <c:pt idx="0">
                  <c:v>Warszawa (AI)</c:v>
                </c:pt>
                <c:pt idx="1">
                  <c:v>Warszawa (UW)</c:v>
                </c:pt>
                <c:pt idx="2">
                  <c:v>Wrocław</c:v>
                </c:pt>
                <c:pt idx="3">
                  <c:v>Kraków (UJ)</c:v>
                </c:pt>
                <c:pt idx="4">
                  <c:v>Białystok (UwB)</c:v>
                </c:pt>
                <c:pt idx="5">
                  <c:v>Katowice</c:v>
                </c:pt>
                <c:pt idx="6">
                  <c:v>Warszawa (Łazarski)</c:v>
                </c:pt>
                <c:pt idx="7">
                  <c:v>Olsztyn (UW-M)</c:v>
                </c:pt>
                <c:pt idx="8">
                  <c:v>Gdańsk</c:v>
                </c:pt>
                <c:pt idx="9">
                  <c:v>Łódź</c:v>
                </c:pt>
                <c:pt idx="10">
                  <c:v>Opole</c:v>
                </c:pt>
                <c:pt idx="11">
                  <c:v>Słubice</c:v>
                </c:pt>
                <c:pt idx="12">
                  <c:v>Lublin (KUL)</c:v>
                </c:pt>
                <c:pt idx="13">
                  <c:v>Szczecin</c:v>
                </c:pt>
                <c:pt idx="14">
                  <c:v>Poznań</c:v>
                </c:pt>
                <c:pt idx="15">
                  <c:v>Toruń</c:v>
                </c:pt>
                <c:pt idx="16">
                  <c:v>Lublin (UMCS)</c:v>
                </c:pt>
                <c:pt idx="17">
                  <c:v>Kraków (KA im.AFM)</c:v>
                </c:pt>
                <c:pt idx="18">
                  <c:v>Rzeszów</c:v>
                </c:pt>
                <c:pt idx="19">
                  <c:v>Warszawa (ALK)</c:v>
                </c:pt>
                <c:pt idx="20">
                  <c:v>Warszawa (UKSW)</c:v>
                </c:pt>
                <c:pt idx="21">
                  <c:v>SWPS</c:v>
                </c:pt>
                <c:pt idx="22">
                  <c:v>Rzeszów (WSPiA)</c:v>
                </c:pt>
                <c:pt idx="23">
                  <c:v>Gdynia</c:v>
                </c:pt>
                <c:pt idx="24">
                  <c:v>Warszawa (UKSW WPK)</c:v>
                </c:pt>
              </c:strCache>
            </c:strRef>
          </c:cat>
          <c:val>
            <c:numRef>
              <c:f>Sheet1!$B$1:$B$25</c:f>
              <c:numCache>
                <c:formatCode>General</c:formatCode>
                <c:ptCount val="25"/>
                <c:pt idx="0">
                  <c:v>1825</c:v>
                </c:pt>
                <c:pt idx="1">
                  <c:v>823</c:v>
                </c:pt>
                <c:pt idx="2">
                  <c:v>732</c:v>
                </c:pt>
                <c:pt idx="3">
                  <c:v>514</c:v>
                </c:pt>
                <c:pt idx="4">
                  <c:v>447</c:v>
                </c:pt>
                <c:pt idx="5">
                  <c:v>444</c:v>
                </c:pt>
                <c:pt idx="6">
                  <c:v>352</c:v>
                </c:pt>
                <c:pt idx="7">
                  <c:v>348</c:v>
                </c:pt>
                <c:pt idx="8">
                  <c:v>341</c:v>
                </c:pt>
                <c:pt idx="9">
                  <c:v>325</c:v>
                </c:pt>
                <c:pt idx="10">
                  <c:v>321</c:v>
                </c:pt>
                <c:pt idx="11">
                  <c:v>266</c:v>
                </c:pt>
                <c:pt idx="12">
                  <c:v>245</c:v>
                </c:pt>
                <c:pt idx="13">
                  <c:v>207</c:v>
                </c:pt>
                <c:pt idx="14">
                  <c:v>179</c:v>
                </c:pt>
                <c:pt idx="15">
                  <c:v>173</c:v>
                </c:pt>
                <c:pt idx="16">
                  <c:v>172</c:v>
                </c:pt>
                <c:pt idx="17">
                  <c:v>166</c:v>
                </c:pt>
                <c:pt idx="18">
                  <c:v>151</c:v>
                </c:pt>
                <c:pt idx="19">
                  <c:v>142</c:v>
                </c:pt>
                <c:pt idx="20">
                  <c:v>88</c:v>
                </c:pt>
                <c:pt idx="21">
                  <c:v>57</c:v>
                </c:pt>
                <c:pt idx="22">
                  <c:v>45</c:v>
                </c:pt>
                <c:pt idx="23">
                  <c:v>44</c:v>
                </c:pt>
                <c:pt idx="24">
                  <c:v>15</c:v>
                </c:pt>
              </c:numCache>
            </c:numRef>
          </c:val>
        </c:ser>
        <c:dLbls>
          <c:showLegendKey val="0"/>
          <c:showVal val="0"/>
          <c:showCatName val="0"/>
          <c:showSerName val="0"/>
          <c:showPercent val="0"/>
          <c:showBubbleSize val="0"/>
        </c:dLbls>
        <c:gapWidth val="150"/>
        <c:axId val="46838912"/>
        <c:axId val="46840448"/>
      </c:barChart>
      <c:catAx>
        <c:axId val="46838912"/>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4" b="1" i="0" u="none" strike="noStrike" baseline="0">
                <a:solidFill>
                  <a:schemeClr val="tx1"/>
                </a:solidFill>
                <a:latin typeface="Arial"/>
                <a:ea typeface="Arial"/>
                <a:cs typeface="Arial"/>
              </a:defRPr>
            </a:pPr>
            <a:endParaRPr lang="pl-PL"/>
          </a:p>
        </c:txPr>
        <c:crossAx val="46840448"/>
        <c:crosses val="autoZero"/>
        <c:auto val="1"/>
        <c:lblAlgn val="ctr"/>
        <c:lblOffset val="100"/>
        <c:tickLblSkip val="1"/>
        <c:tickMarkSkip val="1"/>
        <c:noMultiLvlLbl val="0"/>
      </c:catAx>
      <c:valAx>
        <c:axId val="46840448"/>
        <c:scaling>
          <c:orientation val="minMax"/>
        </c:scaling>
        <c:delete val="1"/>
        <c:axPos val="l"/>
        <c:numFmt formatCode="General" sourceLinked="1"/>
        <c:majorTickMark val="out"/>
        <c:minorTickMark val="none"/>
        <c:tickLblPos val="none"/>
        <c:crossAx val="46838912"/>
        <c:crosses val="autoZero"/>
        <c:crossBetween val="between"/>
      </c:valAx>
      <c:spPr>
        <a:noFill/>
        <a:ln w="25400">
          <a:noFill/>
        </a:ln>
      </c:spPr>
    </c:plotArea>
    <c:plotVisOnly val="1"/>
    <c:dispBlanksAs val="gap"/>
    <c:showDLblsOverMax val="0"/>
  </c:chart>
  <c:spPr>
    <a:noFill/>
    <a:ln>
      <a:noFill/>
    </a:ln>
  </c:spPr>
  <c:txPr>
    <a:bodyPr/>
    <a:lstStyle/>
    <a:p>
      <a:pPr>
        <a:defRPr sz="2192" b="1" i="0" u="none" strike="noStrike" baseline="0">
          <a:solidFill>
            <a:schemeClr val="tx1"/>
          </a:solidFill>
          <a:latin typeface="Arial"/>
          <a:ea typeface="Arial"/>
          <a:cs typeface="Arial"/>
        </a:defRPr>
      </a:pPr>
      <a:endParaRPr lang="pl-PL"/>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26"/>
          <c:y val="7.9365079365079361E-2"/>
          <c:w val="0.81761006289308502"/>
          <c:h val="0.676190476190484"/>
        </c:manualLayout>
      </c:layout>
      <c:barChart>
        <c:barDir val="col"/>
        <c:grouping val="clustered"/>
        <c:varyColors val="0"/>
        <c:ser>
          <c:idx val="0"/>
          <c:order val="0"/>
          <c:tx>
            <c:strRef>
              <c:f>Sheet1!$A$2</c:f>
              <c:strCache>
                <c:ptCount val="1"/>
                <c:pt idx="0">
                  <c:v>liczba spraw</c:v>
                </c:pt>
              </c:strCache>
            </c:strRef>
          </c:tx>
          <c:spPr>
            <a:solidFill>
              <a:srgbClr val="6699FF"/>
            </a:solidFill>
            <a:ln w="3171">
              <a:solidFill>
                <a:srgbClr val="003366"/>
              </a:solidFill>
              <a:prstDash val="solid"/>
            </a:ln>
            <a:effectLst>
              <a:outerShdw dist="35921" dir="2700000" algn="br">
                <a:srgbClr val="000000"/>
              </a:outerShdw>
            </a:effectLst>
          </c:spPr>
          <c:invertIfNegative val="0"/>
          <c:dLbls>
            <c:spPr>
              <a:noFill/>
              <a:ln w="25106">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533</c:v>
                </c:pt>
                <c:pt idx="1">
                  <c:v>475</c:v>
                </c:pt>
                <c:pt idx="2">
                  <c:v>452</c:v>
                </c:pt>
                <c:pt idx="3">
                  <c:v>249</c:v>
                </c:pt>
                <c:pt idx="4">
                  <c:v>379</c:v>
                </c:pt>
                <c:pt idx="5">
                  <c:v>467</c:v>
                </c:pt>
                <c:pt idx="6">
                  <c:v>599</c:v>
                </c:pt>
                <c:pt idx="7">
                  <c:v>620</c:v>
                </c:pt>
                <c:pt idx="8">
                  <c:v>663</c:v>
                </c:pt>
                <c:pt idx="9">
                  <c:v>603</c:v>
                </c:pt>
                <c:pt idx="10">
                  <c:v>519</c:v>
                </c:pt>
                <c:pt idx="11">
                  <c:v>572</c:v>
                </c:pt>
                <c:pt idx="12">
                  <c:v>447</c:v>
                </c:pt>
              </c:numCache>
            </c:numRef>
          </c:val>
        </c:ser>
        <c:dLbls>
          <c:showLegendKey val="0"/>
          <c:showVal val="1"/>
          <c:showCatName val="0"/>
          <c:showSerName val="0"/>
          <c:showPercent val="0"/>
          <c:showBubbleSize val="0"/>
        </c:dLbls>
        <c:gapWidth val="150"/>
        <c:axId val="135687168"/>
        <c:axId val="135714688"/>
      </c:barChart>
      <c:catAx>
        <c:axId val="135687168"/>
        <c:scaling>
          <c:orientation val="minMax"/>
        </c:scaling>
        <c:delete val="0"/>
        <c:axPos val="b"/>
        <c:numFmt formatCode="General" sourceLinked="1"/>
        <c:majorTickMark val="out"/>
        <c:minorTickMark val="none"/>
        <c:tickLblPos val="nextTo"/>
        <c:spPr>
          <a:ln w="3138">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135714688"/>
        <c:crosses val="autoZero"/>
        <c:auto val="1"/>
        <c:lblAlgn val="ctr"/>
        <c:lblOffset val="100"/>
        <c:tickLblSkip val="1"/>
        <c:tickMarkSkip val="1"/>
        <c:noMultiLvlLbl val="0"/>
      </c:catAx>
      <c:valAx>
        <c:axId val="135714688"/>
        <c:scaling>
          <c:orientation val="minMax"/>
        </c:scaling>
        <c:delete val="0"/>
        <c:axPos val="l"/>
        <c:numFmt formatCode="General" sourceLinked="1"/>
        <c:majorTickMark val="out"/>
        <c:minorTickMark val="none"/>
        <c:tickLblPos val="nextTo"/>
        <c:spPr>
          <a:ln w="3138">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135687168"/>
        <c:crosses val="autoZero"/>
        <c:crossBetween val="between"/>
      </c:valAx>
      <c:spPr>
        <a:noFill/>
        <a:ln w="25369">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5"/>
          <c:y val="7.5301204819277434E-2"/>
          <c:w val="0.820754716981135"/>
          <c:h val="0.69277108433734935"/>
        </c:manualLayout>
      </c:layout>
      <c:lineChart>
        <c:grouping val="standard"/>
        <c:varyColors val="0"/>
        <c:ser>
          <c:idx val="0"/>
          <c:order val="0"/>
          <c:tx>
            <c:strRef>
              <c:f>Sheet1!$A$2</c:f>
              <c:strCache>
                <c:ptCount val="1"/>
                <c:pt idx="0">
                  <c:v>studenci</c:v>
                </c:pt>
              </c:strCache>
            </c:strRef>
          </c:tx>
          <c:spPr>
            <a:ln w="25096">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196738190626427E-2"/>
                  <c:y val="-8.993121856979643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5413732336265993E-2"/>
                  <c:y val="-9.98566444466126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53786853759793E-2"/>
                  <c:y val="-6.39698236050199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1227897644395453E-2"/>
                  <c:y val="-9.75756016122995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6472351052080862E-2"/>
                  <c:y val="-5.275293994466357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5002343064200005E-2"/>
                  <c:y val="-6.186113378367214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6881810561609461E-2"/>
                  <c:y val="-0.10793309983522778"/>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3587594300083833E-2"/>
                  <c:y val="-9.498112785500047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0176026823134954E-2"/>
                  <c:y val="-4.7490563927500319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8944663442486436E-2"/>
                  <c:y val="-5.180788792090938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2302847076287035E-2"/>
                  <c:y val="-3.885591594068200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2921138830514736E-2"/>
                  <c:y val="-8.2029155874773163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
                  <c:y val="-6.0442535907727579E-2"/>
                </c:manualLayout>
              </c:layout>
              <c:showLegendKey val="0"/>
              <c:showVal val="1"/>
              <c:showCatName val="0"/>
              <c:showSerName val="0"/>
              <c:showPercent val="0"/>
              <c:showBubbleSize val="0"/>
              <c:extLst>
                <c:ext xmlns:c15="http://schemas.microsoft.com/office/drawing/2012/chart" uri="{CE6537A1-D6FC-4f65-9D91-7224C49458BB}"/>
              </c:extLst>
            </c:dLbl>
            <c:spPr>
              <a:noFill/>
              <a:ln w="25096">
                <a:noFill/>
              </a:ln>
            </c:spPr>
            <c:txPr>
              <a:bodyPr/>
              <a:lstStyle/>
              <a:p>
                <a:pPr>
                  <a:defRPr sz="10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61</c:v>
                </c:pt>
                <c:pt idx="1">
                  <c:v>49</c:v>
                </c:pt>
                <c:pt idx="2">
                  <c:v>48</c:v>
                </c:pt>
                <c:pt idx="3">
                  <c:v>38</c:v>
                </c:pt>
                <c:pt idx="4">
                  <c:v>58</c:v>
                </c:pt>
                <c:pt idx="5">
                  <c:v>62</c:v>
                </c:pt>
                <c:pt idx="6">
                  <c:v>62</c:v>
                </c:pt>
                <c:pt idx="7">
                  <c:v>69</c:v>
                </c:pt>
                <c:pt idx="8">
                  <c:v>72</c:v>
                </c:pt>
                <c:pt idx="9">
                  <c:v>65</c:v>
                </c:pt>
                <c:pt idx="10">
                  <c:v>87</c:v>
                </c:pt>
                <c:pt idx="11">
                  <c:v>71</c:v>
                </c:pt>
                <c:pt idx="12">
                  <c:v>79</c:v>
                </c:pt>
              </c:numCache>
            </c:numRef>
          </c:val>
          <c:smooth val="1"/>
        </c:ser>
        <c:ser>
          <c:idx val="1"/>
          <c:order val="1"/>
          <c:tx>
            <c:strRef>
              <c:f>Sheet1!$A$3</c:f>
              <c:strCache>
                <c:ptCount val="1"/>
                <c:pt idx="0">
                  <c:v>opiekunowie</c:v>
                </c:pt>
              </c:strCache>
            </c:strRef>
          </c:tx>
          <c:spPr>
            <a:ln w="25096">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4903670360567881E-2"/>
                  <c:y val="-8.386384859858667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7100738560236562E-2"/>
                  <c:y val="-7.307767749725747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229270747424661E-2"/>
                  <c:y val="-7.95464002179684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0720617320575695E-2"/>
                  <c:y val="-8.85825447962815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9148194579122272E-2"/>
                  <c:y val="-8.85825447962815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8472501710133594E-2"/>
                  <c:y val="-8.85825447962815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6882074568843237E-2"/>
                  <c:y val="-7.77118318813640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3587594300083833E-2"/>
                  <c:y val="-7.77118318813640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0293378038558274E-2"/>
                  <c:y val="-7.77118318813640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3528918692372171E-2"/>
                  <c:y val="-7.77118318813640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2302847076287035E-2"/>
                  <c:y val="-7.339450788795490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5842277661029617E-2"/>
                  <c:y val="-7.3394507887954902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292113883051473E-2"/>
                  <c:y val="-6.4759859901136613E-2"/>
                </c:manualLayout>
              </c:layout>
              <c:showLegendKey val="0"/>
              <c:showVal val="1"/>
              <c:showCatName val="0"/>
              <c:showSerName val="0"/>
              <c:showPercent val="0"/>
              <c:showBubbleSize val="0"/>
              <c:extLst>
                <c:ext xmlns:c15="http://schemas.microsoft.com/office/drawing/2012/chart" uri="{CE6537A1-D6FC-4f65-9D91-7224C49458BB}"/>
              </c:extLst>
            </c:dLbl>
            <c:spPr>
              <a:noFill/>
              <a:ln w="25096">
                <a:noFill/>
              </a:ln>
            </c:spPr>
            <c:txPr>
              <a:bodyPr/>
              <a:lstStyle/>
              <a:p>
                <a:pPr>
                  <a:defRPr sz="10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11</c:v>
                </c:pt>
                <c:pt idx="1">
                  <c:v>10</c:v>
                </c:pt>
                <c:pt idx="2">
                  <c:v>11</c:v>
                </c:pt>
                <c:pt idx="3">
                  <c:v>11</c:v>
                </c:pt>
                <c:pt idx="4">
                  <c:v>11</c:v>
                </c:pt>
                <c:pt idx="5">
                  <c:v>11</c:v>
                </c:pt>
                <c:pt idx="6">
                  <c:v>12</c:v>
                </c:pt>
                <c:pt idx="7">
                  <c:v>12</c:v>
                </c:pt>
                <c:pt idx="8">
                  <c:v>12</c:v>
                </c:pt>
                <c:pt idx="9">
                  <c:v>12</c:v>
                </c:pt>
                <c:pt idx="10">
                  <c:v>12</c:v>
                </c:pt>
                <c:pt idx="11">
                  <c:v>12</c:v>
                </c:pt>
                <c:pt idx="12">
                  <c:v>13</c:v>
                </c:pt>
              </c:numCache>
            </c:numRef>
          </c:val>
          <c:smooth val="1"/>
        </c:ser>
        <c:dLbls>
          <c:showLegendKey val="0"/>
          <c:showVal val="1"/>
          <c:showCatName val="0"/>
          <c:showSerName val="0"/>
          <c:showPercent val="0"/>
          <c:showBubbleSize val="0"/>
        </c:dLbls>
        <c:upDownBars>
          <c:gapWidth val="150"/>
          <c:upBars>
            <c:spPr>
              <a:solidFill>
                <a:schemeClr val="bg1"/>
              </a:solidFill>
              <a:ln w="3138">
                <a:solidFill>
                  <a:schemeClr val="tx1"/>
                </a:solidFill>
                <a:prstDash val="solid"/>
              </a:ln>
            </c:spPr>
          </c:upBars>
          <c:downBars>
            <c:spPr>
              <a:noFill/>
              <a:ln w="9410">
                <a:noFill/>
              </a:ln>
            </c:spPr>
          </c:downBars>
        </c:upDownBars>
        <c:marker val="1"/>
        <c:smooth val="0"/>
        <c:axId val="135744896"/>
        <c:axId val="135869568"/>
      </c:lineChart>
      <c:catAx>
        <c:axId val="135744896"/>
        <c:scaling>
          <c:orientation val="minMax"/>
        </c:scaling>
        <c:delete val="0"/>
        <c:axPos val="b"/>
        <c:numFmt formatCode="General" sourceLinked="0"/>
        <c:majorTickMark val="out"/>
        <c:minorTickMark val="none"/>
        <c:tickLblPos val="nextTo"/>
        <c:spPr>
          <a:ln w="3138">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135869568"/>
        <c:crosses val="autoZero"/>
        <c:auto val="1"/>
        <c:lblAlgn val="ctr"/>
        <c:lblOffset val="100"/>
        <c:tickLblSkip val="1"/>
        <c:tickMarkSkip val="1"/>
        <c:noMultiLvlLbl val="0"/>
      </c:catAx>
      <c:valAx>
        <c:axId val="135869568"/>
        <c:scaling>
          <c:orientation val="minMax"/>
        </c:scaling>
        <c:delete val="0"/>
        <c:axPos val="l"/>
        <c:numFmt formatCode="General" sourceLinked="1"/>
        <c:majorTickMark val="out"/>
        <c:minorTickMark val="none"/>
        <c:tickLblPos val="nextTo"/>
        <c:spPr>
          <a:ln w="3138">
            <a:solidFill>
              <a:schemeClr val="tx1"/>
            </a:solidFill>
            <a:prstDash val="solid"/>
          </a:ln>
        </c:spPr>
        <c:txPr>
          <a:bodyPr rot="0" vert="horz"/>
          <a:lstStyle/>
          <a:p>
            <a:pPr>
              <a:defRPr sz="1086" b="1" i="0" u="none" strike="noStrike" baseline="0">
                <a:solidFill>
                  <a:schemeClr val="tx1"/>
                </a:solidFill>
                <a:latin typeface="Arial"/>
                <a:ea typeface="Arial"/>
                <a:cs typeface="Arial"/>
              </a:defRPr>
            </a:pPr>
            <a:endParaRPr lang="pl-PL"/>
          </a:p>
        </c:txPr>
        <c:crossAx val="135744896"/>
        <c:crosses val="autoZero"/>
        <c:crossBetween val="between"/>
      </c:valAx>
      <c:spPr>
        <a:noFill/>
        <a:ln w="25358">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4493941681947306E-2"/>
          <c:y val="3.594251275645835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67</c:v>
                </c:pt>
                <c:pt idx="1">
                  <c:v>120</c:v>
                </c:pt>
                <c:pt idx="2">
                  <c:v>15</c:v>
                </c:pt>
                <c:pt idx="3">
                  <c:v>35</c:v>
                </c:pt>
                <c:pt idx="4">
                  <c:v>28</c:v>
                </c:pt>
                <c:pt idx="5">
                  <c:v>1</c:v>
                </c:pt>
                <c:pt idx="6">
                  <c:v>34</c:v>
                </c:pt>
                <c:pt idx="7">
                  <c:v>13</c:v>
                </c:pt>
                <c:pt idx="8">
                  <c:v>4</c:v>
                </c:pt>
                <c:pt idx="9">
                  <c:v>0</c:v>
                </c:pt>
                <c:pt idx="10">
                  <c:v>0</c:v>
                </c:pt>
                <c:pt idx="11">
                  <c:v>0</c:v>
                </c:pt>
                <c:pt idx="12">
                  <c:v>0</c:v>
                </c:pt>
                <c:pt idx="13">
                  <c:v>0</c:v>
                </c:pt>
                <c:pt idx="14">
                  <c:v>24</c:v>
                </c:pt>
              </c:numCache>
            </c:numRef>
          </c:val>
        </c:ser>
        <c:dLbls>
          <c:showLegendKey val="0"/>
          <c:showVal val="0"/>
          <c:showCatName val="0"/>
          <c:showSerName val="0"/>
          <c:showPercent val="0"/>
          <c:showBubbleSize val="0"/>
        </c:dLbls>
        <c:gapWidth val="150"/>
        <c:axId val="135883392"/>
        <c:axId val="135893376"/>
      </c:barChart>
      <c:catAx>
        <c:axId val="135883392"/>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135893376"/>
        <c:crosses val="autoZero"/>
        <c:auto val="1"/>
        <c:lblAlgn val="ctr"/>
        <c:lblOffset val="100"/>
        <c:tickMarkSkip val="1"/>
        <c:noMultiLvlLbl val="0"/>
      </c:catAx>
      <c:valAx>
        <c:axId val="135893376"/>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135883392"/>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26"/>
          <c:y val="7.9365079365079361E-2"/>
          <c:w val="0.81761006289308502"/>
          <c:h val="0.676190476190484"/>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1">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129</c:v>
                </c:pt>
                <c:pt idx="1">
                  <c:v>477</c:v>
                </c:pt>
                <c:pt idx="2">
                  <c:v>393</c:v>
                </c:pt>
                <c:pt idx="3">
                  <c:v>293</c:v>
                </c:pt>
                <c:pt idx="4">
                  <c:v>304</c:v>
                </c:pt>
                <c:pt idx="5">
                  <c:v>323</c:v>
                </c:pt>
                <c:pt idx="6">
                  <c:v>309</c:v>
                </c:pt>
                <c:pt idx="7">
                  <c:v>495</c:v>
                </c:pt>
                <c:pt idx="8">
                  <c:v>468</c:v>
                </c:pt>
                <c:pt idx="9">
                  <c:v>411</c:v>
                </c:pt>
                <c:pt idx="10">
                  <c:v>412</c:v>
                </c:pt>
                <c:pt idx="11">
                  <c:v>481</c:v>
                </c:pt>
                <c:pt idx="12">
                  <c:v>341</c:v>
                </c:pt>
              </c:numCache>
            </c:numRef>
          </c:val>
        </c:ser>
        <c:dLbls>
          <c:showLegendKey val="0"/>
          <c:showVal val="1"/>
          <c:showCatName val="0"/>
          <c:showSerName val="0"/>
          <c:showPercent val="0"/>
          <c:showBubbleSize val="0"/>
        </c:dLbls>
        <c:gapWidth val="150"/>
        <c:axId val="135919872"/>
        <c:axId val="137016448"/>
      </c:barChart>
      <c:catAx>
        <c:axId val="135919872"/>
        <c:scaling>
          <c:orientation val="minMax"/>
        </c:scaling>
        <c:delete val="0"/>
        <c:axPos val="b"/>
        <c:numFmt formatCode="General" sourceLinked="1"/>
        <c:majorTickMark val="out"/>
        <c:minorTickMark val="none"/>
        <c:tickLblPos val="nextTo"/>
        <c:spPr>
          <a:ln w="3146">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137016448"/>
        <c:crosses val="autoZero"/>
        <c:auto val="1"/>
        <c:lblAlgn val="ctr"/>
        <c:lblOffset val="100"/>
        <c:tickLblSkip val="1"/>
        <c:tickMarkSkip val="1"/>
        <c:noMultiLvlLbl val="0"/>
      </c:catAx>
      <c:valAx>
        <c:axId val="137016448"/>
        <c:scaling>
          <c:orientation val="minMax"/>
        </c:scaling>
        <c:delete val="0"/>
        <c:axPos val="l"/>
        <c:numFmt formatCode="General" sourceLinked="1"/>
        <c:majorTickMark val="out"/>
        <c:minorTickMark val="none"/>
        <c:tickLblPos val="nextTo"/>
        <c:spPr>
          <a:ln w="3146">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135919872"/>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24536702833513"/>
          <c:y val="9.5760932000463747E-2"/>
          <c:w val="0.820754716981135"/>
          <c:h val="0.69277108433734935"/>
        </c:manualLayout>
      </c:layout>
      <c:lineChart>
        <c:grouping val="standard"/>
        <c:varyColors val="0"/>
        <c:ser>
          <c:idx val="0"/>
          <c:order val="0"/>
          <c:tx>
            <c:strRef>
              <c:f>Sheet1!$A$2</c:f>
              <c:strCache>
                <c:ptCount val="1"/>
                <c:pt idx="0">
                  <c:v>studenci</c:v>
                </c:pt>
              </c:strCache>
            </c:strRef>
          </c:tx>
          <c:spPr>
            <a:ln w="2524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2026057513975883E-2"/>
                  <c:y val="-7.39528055871904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707897511296892E-2"/>
                  <c:y val="-7.52913071692156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855555042208157E-2"/>
                  <c:y val="-7.45354902825441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0453630429473838E-2"/>
                  <c:y val="-7.79255449640896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8939878952683301E-2"/>
                  <c:y val="-6.86571403407669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8205608833682044E-2"/>
                  <c:y val="-9.1501306012166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7.0410729253981647E-2"/>
                  <c:y val="-0.11611028709716054"/>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6.0352053646269908E-2"/>
                  <c:y val="-8.127750571942217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6.3704945515507108E-2"/>
                  <c:y val="-7.35365151615350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7.0410729253981647E-2"/>
                  <c:y val="-4.6444114838864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6823134953897741E-2"/>
                  <c:y val="-6.9666172258296383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3528918692372171E-2"/>
                  <c:y val="-3.096274322590948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3.3528918692372176E-3"/>
                  <c:y val="-8.1277200968012442E-2"/>
                </c:manualLayout>
              </c:layout>
              <c:showLegendKey val="0"/>
              <c:showVal val="1"/>
              <c:showCatName val="0"/>
              <c:showSerName val="0"/>
              <c:showPercent val="0"/>
              <c:showBubbleSize val="0"/>
              <c:extLst>
                <c:ext xmlns:c15="http://schemas.microsoft.com/office/drawing/2012/chart" uri="{CE6537A1-D6FC-4f65-9D91-7224C49458BB}"/>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63</c:v>
                </c:pt>
                <c:pt idx="1">
                  <c:v>82</c:v>
                </c:pt>
                <c:pt idx="2">
                  <c:v>57</c:v>
                </c:pt>
                <c:pt idx="3">
                  <c:v>56</c:v>
                </c:pt>
                <c:pt idx="4">
                  <c:v>78</c:v>
                </c:pt>
                <c:pt idx="5">
                  <c:v>52</c:v>
                </c:pt>
                <c:pt idx="6">
                  <c:v>82</c:v>
                </c:pt>
                <c:pt idx="7">
                  <c:v>155</c:v>
                </c:pt>
                <c:pt idx="8">
                  <c:v>145</c:v>
                </c:pt>
                <c:pt idx="9">
                  <c:v>185</c:v>
                </c:pt>
                <c:pt idx="10">
                  <c:v>165</c:v>
                </c:pt>
                <c:pt idx="11">
                  <c:v>109</c:v>
                </c:pt>
                <c:pt idx="12">
                  <c:v>112</c:v>
                </c:pt>
              </c:numCache>
            </c:numRef>
          </c:val>
          <c:smooth val="1"/>
        </c:ser>
        <c:ser>
          <c:idx val="1"/>
          <c:order val="1"/>
          <c:tx>
            <c:strRef>
              <c:f>Sheet1!$A$3</c:f>
              <c:strCache>
                <c:ptCount val="1"/>
                <c:pt idx="0">
                  <c:v>opiekunowie</c:v>
                </c:pt>
              </c:strCache>
            </c:strRef>
          </c:tx>
          <c:spPr>
            <a:ln w="2524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4844994752856226E-2"/>
                  <c:y val="-5.74240033790836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394954821762134E-2"/>
                  <c:y val="-6.78855097713968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8763852129548351E-2"/>
                  <c:y val="-6.70270250502611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4404762690497721E-2"/>
                  <c:y val="-6.78855097713968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2891011213707256E-2"/>
                  <c:y val="-6.49327733627764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084356911379373E-2"/>
                  <c:y val="-6.9180703262638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3411567476948869E-2"/>
                  <c:y val="-6.579582935505769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0117351215423331E-2"/>
                  <c:y val="-6.1925486451818973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6823134953897741E-2"/>
                  <c:y val="-6.192548645181897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0234702430846633E-2"/>
                  <c:y val="-6.192548645181897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3470243084660568E-2"/>
                  <c:y val="-6.1925486451818973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3528918692372171E-2"/>
                  <c:y val="-6.1925486451818959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3.3528918692372176E-3"/>
                  <c:y val="-6.1925486451818959E-2"/>
                </c:manualLayout>
              </c:layout>
              <c:showLegendKey val="0"/>
              <c:showVal val="1"/>
              <c:showCatName val="0"/>
              <c:showSerName val="0"/>
              <c:showPercent val="0"/>
              <c:showBubbleSize val="0"/>
              <c:extLst>
                <c:ext xmlns:c15="http://schemas.microsoft.com/office/drawing/2012/chart" uri="{CE6537A1-D6FC-4f65-9D91-7224C49458BB}"/>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5</c:v>
                </c:pt>
                <c:pt idx="1">
                  <c:v>8</c:v>
                </c:pt>
                <c:pt idx="2">
                  <c:v>8</c:v>
                </c:pt>
                <c:pt idx="3">
                  <c:v>8</c:v>
                </c:pt>
                <c:pt idx="4">
                  <c:v>9</c:v>
                </c:pt>
                <c:pt idx="5">
                  <c:v>8</c:v>
                </c:pt>
                <c:pt idx="6">
                  <c:v>8</c:v>
                </c:pt>
                <c:pt idx="7">
                  <c:v>9</c:v>
                </c:pt>
                <c:pt idx="8">
                  <c:v>9</c:v>
                </c:pt>
                <c:pt idx="9">
                  <c:v>9</c:v>
                </c:pt>
                <c:pt idx="10">
                  <c:v>9</c:v>
                </c:pt>
                <c:pt idx="11">
                  <c:v>11</c:v>
                </c:pt>
                <c:pt idx="12">
                  <c:v>11</c:v>
                </c:pt>
              </c:numCache>
            </c:numRef>
          </c:val>
          <c:smooth val="1"/>
        </c:ser>
        <c:dLbls>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66">
                <a:noFill/>
              </a:ln>
            </c:spPr>
          </c:downBars>
        </c:upDownBars>
        <c:marker val="1"/>
        <c:smooth val="0"/>
        <c:axId val="139238016"/>
        <c:axId val="139534720"/>
      </c:lineChart>
      <c:catAx>
        <c:axId val="139238016"/>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139534720"/>
        <c:crosses val="autoZero"/>
        <c:auto val="1"/>
        <c:lblAlgn val="ctr"/>
        <c:lblOffset val="100"/>
        <c:tickLblSkip val="1"/>
        <c:tickMarkSkip val="1"/>
        <c:noMultiLvlLbl val="0"/>
      </c:catAx>
      <c:valAx>
        <c:axId val="139534720"/>
        <c:scaling>
          <c:orientation val="minMax"/>
        </c:scaling>
        <c:delete val="0"/>
        <c:axPos val="l"/>
        <c:numFmt formatCode="General" sourceLinked="1"/>
        <c:majorTickMark val="out"/>
        <c:minorTickMark val="none"/>
        <c:tickLblPos val="nextTo"/>
        <c:spPr>
          <a:ln w="3154">
            <a:solidFill>
              <a:schemeClr val="tx1"/>
            </a:solidFill>
            <a:prstDash val="solid"/>
          </a:ln>
        </c:spPr>
        <c:txPr>
          <a:bodyPr rot="0" vert="horz"/>
          <a:lstStyle/>
          <a:p>
            <a:pPr>
              <a:defRPr sz="1094" b="1" i="0" u="none" strike="noStrike" baseline="0">
                <a:solidFill>
                  <a:schemeClr val="tx1"/>
                </a:solidFill>
                <a:latin typeface="Arial"/>
                <a:ea typeface="Arial"/>
                <a:cs typeface="Arial"/>
              </a:defRPr>
            </a:pPr>
            <a:endParaRPr lang="pl-PL"/>
          </a:p>
        </c:txPr>
        <c:crossAx val="139238016"/>
        <c:crosses val="autoZero"/>
        <c:crossBetween val="between"/>
      </c:valAx>
      <c:spPr>
        <a:noFill/>
        <a:ln w="25395">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4260031887014946E-2"/>
          <c:y val="4.5646562220959454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20</c:v>
                </c:pt>
                <c:pt idx="1">
                  <c:v>12</c:v>
                </c:pt>
                <c:pt idx="2">
                  <c:v>12</c:v>
                </c:pt>
                <c:pt idx="3">
                  <c:v>0</c:v>
                </c:pt>
                <c:pt idx="4">
                  <c:v>0</c:v>
                </c:pt>
                <c:pt idx="5">
                  <c:v>0</c:v>
                </c:pt>
                <c:pt idx="6">
                  <c:v>0</c:v>
                </c:pt>
                <c:pt idx="7">
                  <c:v>0</c:v>
                </c:pt>
                <c:pt idx="8">
                  <c:v>0</c:v>
                </c:pt>
                <c:pt idx="9">
                  <c:v>0</c:v>
                </c:pt>
                <c:pt idx="10">
                  <c:v>0</c:v>
                </c:pt>
                <c:pt idx="11">
                  <c:v>0</c:v>
                </c:pt>
                <c:pt idx="12">
                  <c:v>0</c:v>
                </c:pt>
                <c:pt idx="13">
                  <c:v>0</c:v>
                </c:pt>
                <c:pt idx="14">
                  <c:v>0</c:v>
                </c:pt>
              </c:numCache>
            </c:numRef>
          </c:val>
        </c:ser>
        <c:dLbls>
          <c:showLegendKey val="0"/>
          <c:showVal val="0"/>
          <c:showCatName val="0"/>
          <c:showSerName val="0"/>
          <c:showPercent val="0"/>
          <c:showBubbleSize val="0"/>
        </c:dLbls>
        <c:gapWidth val="150"/>
        <c:axId val="139569024"/>
        <c:axId val="139570560"/>
      </c:barChart>
      <c:catAx>
        <c:axId val="139569024"/>
        <c:scaling>
          <c:orientation val="minMax"/>
        </c:scaling>
        <c:delete val="0"/>
        <c:axPos val="b"/>
        <c:numFmt formatCode="General" sourceLinked="1"/>
        <c:majorTickMark val="out"/>
        <c:minorTickMark val="none"/>
        <c:tickLblPos val="low"/>
        <c:spPr>
          <a:ln w="3115">
            <a:solidFill>
              <a:schemeClr val="tx1"/>
            </a:solidFill>
            <a:prstDash val="solid"/>
          </a:ln>
        </c:spPr>
        <c:txPr>
          <a:bodyPr rot="-2700000" vert="horz"/>
          <a:lstStyle/>
          <a:p>
            <a:pPr>
              <a:defRPr sz="1103" b="0" i="0" u="none" strike="noStrike" baseline="0">
                <a:solidFill>
                  <a:schemeClr val="tx1"/>
                </a:solidFill>
                <a:latin typeface="Arial"/>
                <a:ea typeface="Arial"/>
                <a:cs typeface="Arial"/>
              </a:defRPr>
            </a:pPr>
            <a:endParaRPr lang="pl-PL"/>
          </a:p>
        </c:txPr>
        <c:crossAx val="139570560"/>
        <c:crosses val="autoZero"/>
        <c:auto val="1"/>
        <c:lblAlgn val="ctr"/>
        <c:lblOffset val="100"/>
        <c:tickMarkSkip val="1"/>
        <c:noMultiLvlLbl val="0"/>
      </c:catAx>
      <c:valAx>
        <c:axId val="139570560"/>
        <c:scaling>
          <c:orientation val="minMax"/>
        </c:scaling>
        <c:delete val="0"/>
        <c:axPos val="l"/>
        <c:numFmt formatCode="General" sourceLinked="1"/>
        <c:majorTickMark val="out"/>
        <c:minorTickMark val="none"/>
        <c:tickLblPos val="nextTo"/>
        <c:spPr>
          <a:ln w="3115">
            <a:solidFill>
              <a:schemeClr val="tx1"/>
            </a:solidFill>
            <a:prstDash val="solid"/>
          </a:ln>
        </c:spPr>
        <c:txPr>
          <a:bodyPr rot="0" vert="horz"/>
          <a:lstStyle/>
          <a:p>
            <a:pPr>
              <a:defRPr sz="956" b="0" i="0" u="none" strike="noStrike" baseline="0">
                <a:solidFill>
                  <a:schemeClr val="tx1"/>
                </a:solidFill>
                <a:latin typeface="Arial"/>
                <a:ea typeface="Arial"/>
                <a:cs typeface="Arial"/>
              </a:defRPr>
            </a:pPr>
            <a:endParaRPr lang="pl-PL"/>
          </a:p>
        </c:txPr>
        <c:crossAx val="139569024"/>
        <c:crosses val="autoZero"/>
        <c:crossBetween val="between"/>
      </c:valAx>
      <c:dTable>
        <c:showHorzBorder val="0"/>
        <c:showVertBorder val="1"/>
        <c:showOutline val="0"/>
        <c:showKeys val="0"/>
        <c:spPr>
          <a:ln w="3115">
            <a:solidFill>
              <a:schemeClr val="tx1"/>
            </a:solidFill>
            <a:prstDash val="solid"/>
          </a:ln>
        </c:spPr>
        <c:txPr>
          <a:bodyPr/>
          <a:lstStyle/>
          <a:p>
            <a:pPr rtl="0">
              <a:defRPr sz="784" b="0" i="0" u="none" strike="noStrike" baseline="0">
                <a:solidFill>
                  <a:schemeClr val="tx1"/>
                </a:solidFill>
                <a:latin typeface="Arial"/>
                <a:ea typeface="Arial"/>
                <a:cs typeface="Arial"/>
              </a:defRPr>
            </a:pPr>
            <a:endParaRPr lang="pl-PL"/>
          </a:p>
        </c:txPr>
      </c:dTable>
      <c:spPr>
        <a:solidFill>
          <a:schemeClr val="bg1"/>
        </a:solidFill>
        <a:ln w="24908">
          <a:noFill/>
        </a:ln>
      </c:spPr>
    </c:plotArea>
    <c:plotVisOnly val="1"/>
    <c:dispBlanksAs val="gap"/>
    <c:showDLblsOverMax val="0"/>
  </c:chart>
  <c:spPr>
    <a:noFill/>
    <a:ln>
      <a:noFill/>
    </a:ln>
  </c:spPr>
  <c:txPr>
    <a:bodyPr/>
    <a:lstStyle/>
    <a:p>
      <a:pPr>
        <a:defRPr sz="980" b="0" i="0" u="none" strike="noStrike" baseline="0">
          <a:solidFill>
            <a:schemeClr val="tx1"/>
          </a:solidFill>
          <a:latin typeface="Arial"/>
          <a:ea typeface="Arial"/>
          <a:cs typeface="Arial"/>
        </a:defRPr>
      </a:pPr>
      <a:endParaRPr lang="pl-PL"/>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2"/>
          <c:y val="7.9365079365079361E-2"/>
          <c:w val="0.81761006289308524"/>
          <c:h val="0.67619047619048467"/>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1">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2010/2011</c:v>
                </c:pt>
                <c:pt idx="1">
                  <c:v>2011/2012</c:v>
                </c:pt>
                <c:pt idx="2">
                  <c:v>2012/2013</c:v>
                </c:pt>
                <c:pt idx="3">
                  <c:v>2013/2014</c:v>
                </c:pt>
                <c:pt idx="4">
                  <c:v>2014/2015</c:v>
                </c:pt>
                <c:pt idx="5">
                  <c:v>2015/2016</c:v>
                </c:pt>
              </c:strCache>
            </c:strRef>
          </c:cat>
          <c:val>
            <c:numRef>
              <c:f>Sheet1!$B$2:$G$2</c:f>
              <c:numCache>
                <c:formatCode>General</c:formatCode>
                <c:ptCount val="6"/>
                <c:pt idx="0">
                  <c:v>0</c:v>
                </c:pt>
                <c:pt idx="1">
                  <c:v>6</c:v>
                </c:pt>
                <c:pt idx="2">
                  <c:v>6</c:v>
                </c:pt>
                <c:pt idx="3">
                  <c:v>12</c:v>
                </c:pt>
                <c:pt idx="4">
                  <c:v>34</c:v>
                </c:pt>
                <c:pt idx="5">
                  <c:v>44</c:v>
                </c:pt>
              </c:numCache>
            </c:numRef>
          </c:val>
        </c:ser>
        <c:dLbls>
          <c:showLegendKey val="0"/>
          <c:showVal val="1"/>
          <c:showCatName val="0"/>
          <c:showSerName val="0"/>
          <c:showPercent val="0"/>
          <c:showBubbleSize val="0"/>
        </c:dLbls>
        <c:gapWidth val="150"/>
        <c:axId val="139359360"/>
        <c:axId val="139382784"/>
      </c:barChart>
      <c:catAx>
        <c:axId val="139359360"/>
        <c:scaling>
          <c:orientation val="minMax"/>
        </c:scaling>
        <c:delete val="0"/>
        <c:axPos val="b"/>
        <c:numFmt formatCode="General" sourceLinked="1"/>
        <c:majorTickMark val="out"/>
        <c:minorTickMark val="none"/>
        <c:tickLblPos val="nextTo"/>
        <c:spPr>
          <a:ln w="3146">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139382784"/>
        <c:crosses val="autoZero"/>
        <c:auto val="1"/>
        <c:lblAlgn val="ctr"/>
        <c:lblOffset val="100"/>
        <c:tickLblSkip val="1"/>
        <c:tickMarkSkip val="1"/>
        <c:noMultiLvlLbl val="0"/>
      </c:catAx>
      <c:valAx>
        <c:axId val="139382784"/>
        <c:scaling>
          <c:orientation val="minMax"/>
        </c:scaling>
        <c:delete val="0"/>
        <c:axPos val="l"/>
        <c:numFmt formatCode="General" sourceLinked="1"/>
        <c:majorTickMark val="out"/>
        <c:minorTickMark val="none"/>
        <c:tickLblPos val="nextTo"/>
        <c:spPr>
          <a:ln w="3146">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139359360"/>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24536702833524"/>
          <c:y val="9.5760932000463747E-2"/>
          <c:w val="0.82075471698113522"/>
          <c:h val="0.69277108433734935"/>
        </c:manualLayout>
      </c:layout>
      <c:lineChart>
        <c:grouping val="standard"/>
        <c:varyColors val="0"/>
        <c:ser>
          <c:idx val="0"/>
          <c:order val="0"/>
          <c:tx>
            <c:strRef>
              <c:f>Sheet1!$A$2</c:f>
              <c:strCache>
                <c:ptCount val="1"/>
                <c:pt idx="0">
                  <c:v>studenci</c:v>
                </c:pt>
              </c:strCache>
            </c:strRef>
          </c:tx>
          <c:spPr>
            <a:ln w="2524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437552957152464E-2"/>
                  <c:y val="-7.39526763372194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707897511296892E-2"/>
                  <c:y val="-7.52913071692156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54373615622965E-2"/>
                  <c:y val="-9.00167673509445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3865271408625884E-2"/>
                  <c:y val="-8.56662683879361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2292848667172745E-2"/>
                  <c:y val="-8.80088393006815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1617155798183845E-2"/>
                  <c:y val="-9.5371752326629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3528918692372296E-2"/>
                  <c:y val="-6.57958293550576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0"/>
                  <c:y val="6.579582935505769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2010/2011</c:v>
                </c:pt>
                <c:pt idx="1">
                  <c:v>2011/2012</c:v>
                </c:pt>
                <c:pt idx="2">
                  <c:v>2012/2013</c:v>
                </c:pt>
                <c:pt idx="3">
                  <c:v>2013/2014</c:v>
                </c:pt>
                <c:pt idx="4">
                  <c:v>2014/2015</c:v>
                </c:pt>
                <c:pt idx="5">
                  <c:v>2015/2016</c:v>
                </c:pt>
              </c:strCache>
            </c:strRef>
          </c:cat>
          <c:val>
            <c:numRef>
              <c:f>Sheet1!$B$2:$G$2</c:f>
              <c:numCache>
                <c:formatCode>General</c:formatCode>
                <c:ptCount val="6"/>
                <c:pt idx="0">
                  <c:v>12</c:v>
                </c:pt>
                <c:pt idx="1">
                  <c:v>6</c:v>
                </c:pt>
                <c:pt idx="2">
                  <c:v>5</c:v>
                </c:pt>
                <c:pt idx="3">
                  <c:v>30</c:v>
                </c:pt>
                <c:pt idx="4">
                  <c:v>21</c:v>
                </c:pt>
                <c:pt idx="5">
                  <c:v>23</c:v>
                </c:pt>
              </c:numCache>
            </c:numRef>
          </c:val>
          <c:smooth val="1"/>
        </c:ser>
        <c:ser>
          <c:idx val="1"/>
          <c:order val="1"/>
          <c:tx>
            <c:strRef>
              <c:f>Sheet1!$A$3</c:f>
              <c:strCache>
                <c:ptCount val="1"/>
                <c:pt idx="0">
                  <c:v>opiekunowie</c:v>
                </c:pt>
              </c:strCache>
            </c:strRef>
          </c:tx>
          <c:spPr>
            <a:ln w="2524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4786319145144581E-2"/>
                  <c:y val="-5.35536604758449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394954821762134E-2"/>
                  <c:y val="-5.24041381584421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4121746935866044E-3"/>
                  <c:y val="-3.60642818243516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1169486043917578E-2"/>
                  <c:y val="-5.627448106168077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9714232314971921E-2"/>
                  <c:y val="-9.20250612713767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4431117749618924E-2"/>
                  <c:y val="-8.466219613419374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2010/2011</c:v>
                </c:pt>
                <c:pt idx="1">
                  <c:v>2011/2012</c:v>
                </c:pt>
                <c:pt idx="2">
                  <c:v>2012/2013</c:v>
                </c:pt>
                <c:pt idx="3">
                  <c:v>2013/2014</c:v>
                </c:pt>
                <c:pt idx="4">
                  <c:v>2014/2015</c:v>
                </c:pt>
                <c:pt idx="5">
                  <c:v>2015/2016</c:v>
                </c:pt>
              </c:strCache>
            </c:strRef>
          </c:cat>
          <c:val>
            <c:numRef>
              <c:f>Sheet1!$B$3:$G$3</c:f>
              <c:numCache>
                <c:formatCode>General</c:formatCode>
                <c:ptCount val="6"/>
                <c:pt idx="0">
                  <c:v>1</c:v>
                </c:pt>
                <c:pt idx="1">
                  <c:v>1</c:v>
                </c:pt>
                <c:pt idx="2">
                  <c:v>2</c:v>
                </c:pt>
                <c:pt idx="3">
                  <c:v>2</c:v>
                </c:pt>
                <c:pt idx="4">
                  <c:v>3</c:v>
                </c:pt>
                <c:pt idx="5">
                  <c:v>3</c:v>
                </c:pt>
              </c:numCache>
            </c:numRef>
          </c:val>
          <c:smooth val="1"/>
        </c:ser>
        <c:dLbls>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66">
                <a:noFill/>
              </a:ln>
            </c:spPr>
          </c:downBars>
        </c:upDownBars>
        <c:marker val="1"/>
        <c:smooth val="0"/>
        <c:axId val="139290112"/>
        <c:axId val="139291648"/>
      </c:lineChart>
      <c:catAx>
        <c:axId val="139290112"/>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139291648"/>
        <c:crosses val="autoZero"/>
        <c:auto val="1"/>
        <c:lblAlgn val="ctr"/>
        <c:lblOffset val="100"/>
        <c:tickLblSkip val="1"/>
        <c:tickMarkSkip val="1"/>
        <c:noMultiLvlLbl val="0"/>
      </c:catAx>
      <c:valAx>
        <c:axId val="139291648"/>
        <c:scaling>
          <c:orientation val="minMax"/>
        </c:scaling>
        <c:delete val="0"/>
        <c:axPos val="l"/>
        <c:numFmt formatCode="General" sourceLinked="1"/>
        <c:majorTickMark val="out"/>
        <c:minorTickMark val="none"/>
        <c:tickLblPos val="nextTo"/>
        <c:spPr>
          <a:ln w="3154">
            <a:solidFill>
              <a:schemeClr val="tx1"/>
            </a:solidFill>
            <a:prstDash val="solid"/>
          </a:ln>
        </c:spPr>
        <c:txPr>
          <a:bodyPr rot="0" vert="horz"/>
          <a:lstStyle/>
          <a:p>
            <a:pPr>
              <a:defRPr sz="1094" b="1" i="0" u="none" strike="noStrike" baseline="0">
                <a:solidFill>
                  <a:schemeClr val="tx1"/>
                </a:solidFill>
                <a:latin typeface="Arial"/>
                <a:ea typeface="Arial"/>
                <a:cs typeface="Arial"/>
              </a:defRPr>
            </a:pPr>
            <a:endParaRPr lang="pl-PL"/>
          </a:p>
        </c:txPr>
        <c:crossAx val="139290112"/>
        <c:crosses val="autoZero"/>
        <c:crossBetween val="between"/>
      </c:valAx>
      <c:spPr>
        <a:noFill/>
        <a:ln w="25395">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4493941681947355E-2"/>
          <c:y val="2.0536753610163806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105</c:v>
                </c:pt>
                <c:pt idx="1">
                  <c:v>112</c:v>
                </c:pt>
                <c:pt idx="2">
                  <c:v>44</c:v>
                </c:pt>
                <c:pt idx="3">
                  <c:v>36</c:v>
                </c:pt>
                <c:pt idx="4">
                  <c:v>46</c:v>
                </c:pt>
                <c:pt idx="5">
                  <c:v>0</c:v>
                </c:pt>
                <c:pt idx="6">
                  <c:v>52</c:v>
                </c:pt>
                <c:pt idx="7">
                  <c:v>14</c:v>
                </c:pt>
                <c:pt idx="8">
                  <c:v>11</c:v>
                </c:pt>
                <c:pt idx="9">
                  <c:v>0</c:v>
                </c:pt>
                <c:pt idx="10">
                  <c:v>0</c:v>
                </c:pt>
                <c:pt idx="11">
                  <c:v>1</c:v>
                </c:pt>
                <c:pt idx="12">
                  <c:v>0</c:v>
                </c:pt>
                <c:pt idx="13">
                  <c:v>10</c:v>
                </c:pt>
                <c:pt idx="14">
                  <c:v>13</c:v>
                </c:pt>
              </c:numCache>
            </c:numRef>
          </c:val>
        </c:ser>
        <c:dLbls>
          <c:showLegendKey val="0"/>
          <c:showVal val="0"/>
          <c:showCatName val="0"/>
          <c:showSerName val="0"/>
          <c:showPercent val="0"/>
          <c:showBubbleSize val="0"/>
        </c:dLbls>
        <c:gapWidth val="150"/>
        <c:axId val="139461376"/>
        <c:axId val="139462912"/>
      </c:barChart>
      <c:catAx>
        <c:axId val="139461376"/>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139462912"/>
        <c:crosses val="autoZero"/>
        <c:auto val="1"/>
        <c:lblAlgn val="ctr"/>
        <c:lblOffset val="100"/>
        <c:tickMarkSkip val="1"/>
        <c:noMultiLvlLbl val="0"/>
      </c:catAx>
      <c:valAx>
        <c:axId val="139462912"/>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139461376"/>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4528301886902"/>
          <c:y val="7.9365079365079361E-2"/>
          <c:w val="0.79245283018867962"/>
          <c:h val="0.676190476190484"/>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115">
                <a:noFill/>
              </a:ln>
            </c:spPr>
            <c:txPr>
              <a:bodyPr/>
              <a:lstStyle/>
              <a:p>
                <a:pPr>
                  <a:defRPr sz="891"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80</c:v>
                </c:pt>
                <c:pt idx="1">
                  <c:v>448</c:v>
                </c:pt>
                <c:pt idx="2">
                  <c:v>980</c:v>
                </c:pt>
                <c:pt idx="3">
                  <c:v>791</c:v>
                </c:pt>
                <c:pt idx="4">
                  <c:v>703</c:v>
                </c:pt>
                <c:pt idx="5">
                  <c:v>529</c:v>
                </c:pt>
                <c:pt idx="6">
                  <c:v>632</c:v>
                </c:pt>
                <c:pt idx="7">
                  <c:v>916</c:v>
                </c:pt>
                <c:pt idx="8">
                  <c:v>739</c:v>
                </c:pt>
                <c:pt idx="9">
                  <c:v>780</c:v>
                </c:pt>
                <c:pt idx="10">
                  <c:v>943</c:v>
                </c:pt>
                <c:pt idx="11">
                  <c:v>726</c:v>
                </c:pt>
                <c:pt idx="12">
                  <c:v>444</c:v>
                </c:pt>
              </c:numCache>
            </c:numRef>
          </c:val>
        </c:ser>
        <c:dLbls>
          <c:showLegendKey val="0"/>
          <c:showVal val="1"/>
          <c:showCatName val="0"/>
          <c:showSerName val="0"/>
          <c:showPercent val="0"/>
          <c:showBubbleSize val="0"/>
        </c:dLbls>
        <c:gapWidth val="150"/>
        <c:axId val="139509760"/>
        <c:axId val="139512448"/>
      </c:barChart>
      <c:catAx>
        <c:axId val="139509760"/>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139512448"/>
        <c:crosses val="autoZero"/>
        <c:auto val="1"/>
        <c:lblAlgn val="ctr"/>
        <c:lblOffset val="100"/>
        <c:tickLblSkip val="1"/>
        <c:tickMarkSkip val="1"/>
        <c:noMultiLvlLbl val="0"/>
      </c:catAx>
      <c:valAx>
        <c:axId val="139512448"/>
        <c:scaling>
          <c:orientation val="minMax"/>
        </c:scaling>
        <c:delete val="0"/>
        <c:axPos val="l"/>
        <c:numFmt formatCode="General" sourceLinked="1"/>
        <c:majorTickMark val="out"/>
        <c:minorTickMark val="none"/>
        <c:tickLblPos val="nextTo"/>
        <c:spPr>
          <a:ln w="3140">
            <a:solidFill>
              <a:schemeClr val="tx1"/>
            </a:solidFill>
            <a:prstDash val="solid"/>
          </a:ln>
        </c:spPr>
        <c:txPr>
          <a:bodyPr rot="0" vert="horz"/>
          <a:lstStyle/>
          <a:p>
            <a:pPr>
              <a:defRPr sz="1086" b="1" i="0" u="none" strike="noStrike" baseline="0">
                <a:solidFill>
                  <a:schemeClr val="tx1"/>
                </a:solidFill>
                <a:latin typeface="Arial"/>
                <a:ea typeface="Arial"/>
                <a:cs typeface="Arial"/>
              </a:defRPr>
            </a:pPr>
            <a:endParaRPr lang="pl-PL"/>
          </a:p>
        </c:txPr>
        <c:crossAx val="139509760"/>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06315955080708E-2"/>
          <c:y val="0.15296803787377136"/>
          <c:w val="0.92641261498028848"/>
          <c:h val="0.59817351598173185"/>
        </c:manualLayout>
      </c:layout>
      <c:barChart>
        <c:barDir val="col"/>
        <c:grouping val="clustered"/>
        <c:varyColors val="0"/>
        <c:ser>
          <c:idx val="0"/>
          <c:order val="0"/>
          <c:spPr>
            <a:solidFill>
              <a:srgbClr val="6699FF"/>
            </a:solidFill>
            <a:ln w="12701">
              <a:solidFill>
                <a:srgbClr val="003366"/>
              </a:solidFill>
              <a:prstDash val="solid"/>
            </a:ln>
            <a:effectLst>
              <a:outerShdw dist="35921" dir="2700000" algn="br">
                <a:srgbClr val="000000"/>
              </a:outerShdw>
            </a:effectLst>
          </c:spPr>
          <c:invertIfNegative val="0"/>
          <c:dLbls>
            <c:spPr>
              <a:noFill/>
              <a:ln w="29174">
                <a:noFill/>
              </a:ln>
            </c:spPr>
            <c:txPr>
              <a:bodyPr/>
              <a:lstStyle/>
              <a:p>
                <a:pPr>
                  <a:defRPr sz="918"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Sheet1!$A$1:$A$25</c:f>
              <c:strCache>
                <c:ptCount val="25"/>
                <c:pt idx="0">
                  <c:v>Lublin (KUL)</c:v>
                </c:pt>
                <c:pt idx="1">
                  <c:v>Warszawa (AI)</c:v>
                </c:pt>
                <c:pt idx="2">
                  <c:v>Warszawa (UW)</c:v>
                </c:pt>
                <c:pt idx="3">
                  <c:v>Opole</c:v>
                </c:pt>
                <c:pt idx="4">
                  <c:v>Olsztyn (UW-M)</c:v>
                </c:pt>
                <c:pt idx="5">
                  <c:v>Gdańsk</c:v>
                </c:pt>
                <c:pt idx="6">
                  <c:v>Wrocław</c:v>
                </c:pt>
                <c:pt idx="7">
                  <c:v>Katowice</c:v>
                </c:pt>
                <c:pt idx="8">
                  <c:v>Łódź</c:v>
                </c:pt>
                <c:pt idx="9">
                  <c:v>Poznań</c:v>
                </c:pt>
                <c:pt idx="10">
                  <c:v>Białystok (UwB)</c:v>
                </c:pt>
                <c:pt idx="11">
                  <c:v>Szczecin</c:v>
                </c:pt>
                <c:pt idx="12">
                  <c:v>Kraków (KA im.AFM)</c:v>
                </c:pt>
                <c:pt idx="13">
                  <c:v>Warszawa (ALK)</c:v>
                </c:pt>
                <c:pt idx="14">
                  <c:v>Warszawa (UKSW)</c:v>
                </c:pt>
                <c:pt idx="15">
                  <c:v>Toruń</c:v>
                </c:pt>
                <c:pt idx="16">
                  <c:v>Kraków (UJ)</c:v>
                </c:pt>
                <c:pt idx="17">
                  <c:v>Rzeszów</c:v>
                </c:pt>
                <c:pt idx="18">
                  <c:v>Warszawa (Łazarskiego)</c:v>
                </c:pt>
                <c:pt idx="19">
                  <c:v>Lublin (UMCS)</c:v>
                </c:pt>
                <c:pt idx="20">
                  <c:v>Gdynia</c:v>
                </c:pt>
                <c:pt idx="21">
                  <c:v>Rzeszów (WSPiA)</c:v>
                </c:pt>
                <c:pt idx="22">
                  <c:v>Słubice</c:v>
                </c:pt>
                <c:pt idx="23">
                  <c:v>SWPS</c:v>
                </c:pt>
                <c:pt idx="24">
                  <c:v>Warszawa (UKSW WPK)</c:v>
                </c:pt>
              </c:strCache>
            </c:strRef>
          </c:cat>
          <c:val>
            <c:numRef>
              <c:f>Sheet1!$B$1:$B$25</c:f>
              <c:numCache>
                <c:formatCode>General</c:formatCode>
                <c:ptCount val="25"/>
                <c:pt idx="0">
                  <c:v>229</c:v>
                </c:pt>
                <c:pt idx="1">
                  <c:v>192</c:v>
                </c:pt>
                <c:pt idx="2">
                  <c:v>143</c:v>
                </c:pt>
                <c:pt idx="3">
                  <c:v>137</c:v>
                </c:pt>
                <c:pt idx="4">
                  <c:v>130</c:v>
                </c:pt>
                <c:pt idx="5">
                  <c:v>112</c:v>
                </c:pt>
                <c:pt idx="6">
                  <c:v>110</c:v>
                </c:pt>
                <c:pt idx="7">
                  <c:v>92</c:v>
                </c:pt>
                <c:pt idx="8">
                  <c:v>86</c:v>
                </c:pt>
                <c:pt idx="9">
                  <c:v>85</c:v>
                </c:pt>
                <c:pt idx="10">
                  <c:v>79</c:v>
                </c:pt>
                <c:pt idx="11">
                  <c:v>75</c:v>
                </c:pt>
                <c:pt idx="12">
                  <c:v>62</c:v>
                </c:pt>
                <c:pt idx="13">
                  <c:v>59</c:v>
                </c:pt>
                <c:pt idx="14">
                  <c:v>52</c:v>
                </c:pt>
                <c:pt idx="15">
                  <c:v>41</c:v>
                </c:pt>
                <c:pt idx="16">
                  <c:v>40</c:v>
                </c:pt>
                <c:pt idx="17">
                  <c:v>36</c:v>
                </c:pt>
                <c:pt idx="18">
                  <c:v>35</c:v>
                </c:pt>
                <c:pt idx="19">
                  <c:v>23</c:v>
                </c:pt>
                <c:pt idx="20">
                  <c:v>23</c:v>
                </c:pt>
                <c:pt idx="21">
                  <c:v>23</c:v>
                </c:pt>
                <c:pt idx="22">
                  <c:v>20</c:v>
                </c:pt>
                <c:pt idx="23">
                  <c:v>18</c:v>
                </c:pt>
                <c:pt idx="24">
                  <c:v>13</c:v>
                </c:pt>
              </c:numCache>
            </c:numRef>
          </c:val>
        </c:ser>
        <c:dLbls>
          <c:showLegendKey val="0"/>
          <c:showVal val="0"/>
          <c:showCatName val="0"/>
          <c:showSerName val="0"/>
          <c:showPercent val="0"/>
          <c:showBubbleSize val="0"/>
        </c:dLbls>
        <c:gapWidth val="150"/>
        <c:axId val="46353024"/>
        <c:axId val="46843392"/>
      </c:barChart>
      <c:catAx>
        <c:axId val="46353024"/>
        <c:scaling>
          <c:orientation val="minMax"/>
        </c:scaling>
        <c:delete val="0"/>
        <c:axPos val="b"/>
        <c:numFmt formatCode="General" sourceLinked="1"/>
        <c:majorTickMark val="out"/>
        <c:minorTickMark val="none"/>
        <c:tickLblPos val="nextTo"/>
        <c:spPr>
          <a:ln w="3646">
            <a:solidFill>
              <a:schemeClr val="tx1"/>
            </a:solidFill>
            <a:prstDash val="solid"/>
          </a:ln>
        </c:spPr>
        <c:txPr>
          <a:bodyPr rot="-2700000" vert="horz"/>
          <a:lstStyle/>
          <a:p>
            <a:pPr>
              <a:defRPr sz="918" b="1" i="0" u="none" strike="noStrike" baseline="0">
                <a:solidFill>
                  <a:schemeClr val="tx1"/>
                </a:solidFill>
                <a:latin typeface="Arial"/>
                <a:ea typeface="Arial"/>
                <a:cs typeface="Arial"/>
              </a:defRPr>
            </a:pPr>
            <a:endParaRPr lang="pl-PL"/>
          </a:p>
        </c:txPr>
        <c:crossAx val="46843392"/>
        <c:crosses val="autoZero"/>
        <c:auto val="1"/>
        <c:lblAlgn val="ctr"/>
        <c:lblOffset val="100"/>
        <c:tickLblSkip val="1"/>
        <c:tickMarkSkip val="1"/>
        <c:noMultiLvlLbl val="0"/>
      </c:catAx>
      <c:valAx>
        <c:axId val="46843392"/>
        <c:scaling>
          <c:orientation val="minMax"/>
        </c:scaling>
        <c:delete val="1"/>
        <c:axPos val="l"/>
        <c:numFmt formatCode="General" sourceLinked="1"/>
        <c:majorTickMark val="out"/>
        <c:minorTickMark val="none"/>
        <c:tickLblPos val="none"/>
        <c:crossAx val="46353024"/>
        <c:crosses val="autoZero"/>
        <c:crossBetween val="between"/>
      </c:valAx>
      <c:spPr>
        <a:noFill/>
        <a:ln w="25402">
          <a:noFill/>
        </a:ln>
      </c:spPr>
    </c:plotArea>
    <c:plotVisOnly val="1"/>
    <c:dispBlanksAs val="gap"/>
    <c:showDLblsOverMax val="0"/>
  </c:chart>
  <c:spPr>
    <a:noFill/>
    <a:ln>
      <a:noFill/>
    </a:ln>
  </c:spPr>
  <c:txPr>
    <a:bodyPr/>
    <a:lstStyle/>
    <a:p>
      <a:pPr>
        <a:defRPr sz="2181" b="1" i="0" u="none" strike="noStrike" baseline="0">
          <a:solidFill>
            <a:schemeClr val="tx1"/>
          </a:solidFill>
          <a:latin typeface="Arial"/>
          <a:ea typeface="Arial"/>
          <a:cs typeface="Arial"/>
        </a:defRPr>
      </a:pPr>
      <a:endParaRPr lang="pl-PL"/>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26"/>
          <c:y val="7.5301204819277434E-2"/>
          <c:w val="0.81761006289308502"/>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7278472789237386E-2"/>
                  <c:y val="-8.20773173461202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6556879063308622E-2"/>
                  <c:y val="-7.90189435510808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7271915769947677E-2"/>
                  <c:y val="-8.95147973105702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517533468345145E-2"/>
                  <c:y val="-7.87217786620027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9934432096687112E-2"/>
                  <c:y val="-7.97257187427517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2183193534033535E-2"/>
                  <c:y val="-7.69648145608694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8635342720802918E-2"/>
                  <c:y val="-6.47927487340805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8795993757720795E-2"/>
                  <c:y val="-4.95476961961345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0111849761404946E-2"/>
                  <c:y val="-6.860408689490882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9373596241103946E-2"/>
                  <c:y val="-7.6226763216565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5055924880702511E-2"/>
                  <c:y val="-3.811338160828266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5794178401003618E-3"/>
                  <c:y val="-5.717007241242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
                  <c:y val="-3.4302043447454411E-2"/>
                </c:manualLayout>
              </c:layout>
              <c:showLegendKey val="0"/>
              <c:showVal val="1"/>
              <c:showCatName val="0"/>
              <c:showSerName val="0"/>
              <c:showPercent val="0"/>
              <c:showBubbleSize val="0"/>
              <c:extLst>
                <c:ext xmlns:c15="http://schemas.microsoft.com/office/drawing/2012/chart" uri="{CE6537A1-D6FC-4f65-9D91-7224C49458BB}"/>
              </c:extLst>
            </c:dLbl>
            <c:spPr>
              <a:noFill/>
              <a:ln w="25203">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50</c:v>
                </c:pt>
                <c:pt idx="1">
                  <c:v>65</c:v>
                </c:pt>
                <c:pt idx="2">
                  <c:v>74</c:v>
                </c:pt>
                <c:pt idx="3">
                  <c:v>91</c:v>
                </c:pt>
                <c:pt idx="4">
                  <c:v>95</c:v>
                </c:pt>
                <c:pt idx="5">
                  <c:v>96</c:v>
                </c:pt>
                <c:pt idx="6">
                  <c:v>90</c:v>
                </c:pt>
                <c:pt idx="7">
                  <c:v>89</c:v>
                </c:pt>
                <c:pt idx="8">
                  <c:v>97</c:v>
                </c:pt>
                <c:pt idx="9">
                  <c:v>111</c:v>
                </c:pt>
                <c:pt idx="10">
                  <c:v>92</c:v>
                </c:pt>
                <c:pt idx="11">
                  <c:v>95</c:v>
                </c:pt>
                <c:pt idx="12">
                  <c:v>92</c:v>
                </c:pt>
              </c:numCache>
            </c:numRef>
          </c:val>
          <c:smooth val="1"/>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4932195397883297E-2"/>
                  <c:y val="-5.941396024144087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0864164475095286E-2"/>
                  <c:y val="-5.64018026729184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8333206033827472E-2"/>
                  <c:y val="-6.39782627680577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988843771939745E-2"/>
                  <c:y val="-8.00891192897826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845788533067198E-2"/>
                  <c:y val="-8.00891192897826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0506786378934083E-2"/>
                  <c:y val="-5.04438108219795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8635342720802918E-2"/>
                  <c:y val="-4.95473960907674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8635342720802918E-2"/>
                  <c:y val="-4.954739609076747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8635342720802918E-2"/>
                  <c:y val="-4.192471976911087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9373596241103946E-2"/>
                  <c:y val="-5.3358734251595812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2214760560903263E-2"/>
                  <c:y val="-2.286802896496960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7897089200501797E-2"/>
                  <c:y val="-2.2868028964969606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7897089200501797E-2"/>
                  <c:y val="-2.6679367125797881E-2"/>
                </c:manualLayout>
              </c:layout>
              <c:showLegendKey val="0"/>
              <c:showVal val="1"/>
              <c:showCatName val="0"/>
              <c:showSerName val="0"/>
              <c:showPercent val="0"/>
              <c:showBubbleSize val="0"/>
              <c:extLst>
                <c:ext xmlns:c15="http://schemas.microsoft.com/office/drawing/2012/chart" uri="{CE6537A1-D6FC-4f65-9D91-7224C49458BB}"/>
              </c:extLst>
            </c:dLbl>
            <c:spPr>
              <a:noFill/>
              <a:ln w="25203">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6</c:v>
                </c:pt>
                <c:pt idx="1">
                  <c:v>6</c:v>
                </c:pt>
                <c:pt idx="2">
                  <c:v>9</c:v>
                </c:pt>
                <c:pt idx="3">
                  <c:v>10</c:v>
                </c:pt>
                <c:pt idx="4">
                  <c:v>10</c:v>
                </c:pt>
                <c:pt idx="5">
                  <c:v>7</c:v>
                </c:pt>
                <c:pt idx="6">
                  <c:v>7</c:v>
                </c:pt>
                <c:pt idx="7">
                  <c:v>7</c:v>
                </c:pt>
                <c:pt idx="8">
                  <c:v>8</c:v>
                </c:pt>
                <c:pt idx="9">
                  <c:v>10</c:v>
                </c:pt>
                <c:pt idx="10">
                  <c:v>8</c:v>
                </c:pt>
                <c:pt idx="11">
                  <c:v>8</c:v>
                </c:pt>
                <c:pt idx="12">
                  <c:v>7</c:v>
                </c:pt>
              </c:numCache>
            </c:numRef>
          </c:val>
          <c:smooth val="1"/>
        </c:ser>
        <c:dLbls>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139628928"/>
        <c:axId val="139630464"/>
      </c:lineChart>
      <c:catAx>
        <c:axId val="139628928"/>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139630464"/>
        <c:crosses val="autoZero"/>
        <c:auto val="1"/>
        <c:lblAlgn val="ctr"/>
        <c:lblOffset val="100"/>
        <c:tickLblSkip val="1"/>
        <c:tickMarkSkip val="1"/>
        <c:noMultiLvlLbl val="0"/>
      </c:catAx>
      <c:valAx>
        <c:axId val="139630464"/>
        <c:scaling>
          <c:orientation val="minMax"/>
        </c:scaling>
        <c:delete val="0"/>
        <c:axPos val="l"/>
        <c:numFmt formatCode="General" sourceLinked="1"/>
        <c:majorTickMark val="out"/>
        <c:minorTickMark val="none"/>
        <c:tickLblPos val="nextTo"/>
        <c:spPr>
          <a:ln w="3150">
            <a:solidFill>
              <a:schemeClr val="tx1"/>
            </a:solidFill>
            <a:prstDash val="solid"/>
          </a:ln>
        </c:spPr>
        <c:txPr>
          <a:bodyPr rot="0" vert="horz"/>
          <a:lstStyle/>
          <a:p>
            <a:pPr>
              <a:defRPr sz="1090" b="1" i="0" u="none" strike="noStrike" baseline="0">
                <a:solidFill>
                  <a:schemeClr val="tx1"/>
                </a:solidFill>
                <a:latin typeface="Arial"/>
                <a:ea typeface="Arial"/>
                <a:cs typeface="Arial"/>
              </a:defRPr>
            </a:pPr>
            <a:endParaRPr lang="pl-PL"/>
          </a:p>
        </c:txPr>
        <c:crossAx val="139628928"/>
        <c:crosses val="autoZero"/>
        <c:crossBetween val="between"/>
      </c:valAx>
      <c:spPr>
        <a:noFill/>
        <a:ln w="25385">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3.1526843635679619E-2"/>
          <c:y val="2.3498293728426801E-2"/>
          <c:w val="0.97114317425083263"/>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47</c:v>
                </c:pt>
                <c:pt idx="1">
                  <c:v>68</c:v>
                </c:pt>
                <c:pt idx="2">
                  <c:v>11</c:v>
                </c:pt>
                <c:pt idx="3">
                  <c:v>6</c:v>
                </c:pt>
                <c:pt idx="4">
                  <c:v>8</c:v>
                </c:pt>
                <c:pt idx="5">
                  <c:v>0</c:v>
                </c:pt>
                <c:pt idx="6">
                  <c:v>15</c:v>
                </c:pt>
                <c:pt idx="7">
                  <c:v>3</c:v>
                </c:pt>
                <c:pt idx="8">
                  <c:v>6</c:v>
                </c:pt>
                <c:pt idx="9">
                  <c:v>0</c:v>
                </c:pt>
                <c:pt idx="10">
                  <c:v>1</c:v>
                </c:pt>
                <c:pt idx="11">
                  <c:v>0</c:v>
                </c:pt>
                <c:pt idx="12">
                  <c:v>0</c:v>
                </c:pt>
                <c:pt idx="13">
                  <c:v>0</c:v>
                </c:pt>
                <c:pt idx="14">
                  <c:v>1</c:v>
                </c:pt>
              </c:numCache>
            </c:numRef>
          </c:val>
        </c:ser>
        <c:dLbls>
          <c:showLegendKey val="0"/>
          <c:showVal val="0"/>
          <c:showCatName val="0"/>
          <c:showSerName val="0"/>
          <c:showPercent val="0"/>
          <c:showBubbleSize val="0"/>
        </c:dLbls>
        <c:gapWidth val="150"/>
        <c:axId val="127721472"/>
        <c:axId val="127723008"/>
      </c:barChart>
      <c:catAx>
        <c:axId val="127721472"/>
        <c:scaling>
          <c:orientation val="minMax"/>
        </c:scaling>
        <c:delete val="0"/>
        <c:axPos val="b"/>
        <c:numFmt formatCode="General" sourceLinked="1"/>
        <c:majorTickMark val="out"/>
        <c:minorTickMark val="none"/>
        <c:tickLblPos val="low"/>
        <c:spPr>
          <a:ln w="3096">
            <a:solidFill>
              <a:schemeClr val="tx1"/>
            </a:solidFill>
            <a:prstDash val="solid"/>
          </a:ln>
        </c:spPr>
        <c:txPr>
          <a:bodyPr rot="-2700000" vert="horz"/>
          <a:lstStyle/>
          <a:p>
            <a:pPr>
              <a:defRPr sz="1096" b="0" i="0" u="none" strike="noStrike" baseline="0">
                <a:solidFill>
                  <a:schemeClr val="tx1"/>
                </a:solidFill>
                <a:latin typeface="Arial"/>
                <a:ea typeface="Arial"/>
                <a:cs typeface="Arial"/>
              </a:defRPr>
            </a:pPr>
            <a:endParaRPr lang="pl-PL"/>
          </a:p>
        </c:txPr>
        <c:crossAx val="127723008"/>
        <c:crosses val="autoZero"/>
        <c:auto val="1"/>
        <c:lblAlgn val="ctr"/>
        <c:lblOffset val="100"/>
        <c:tickMarkSkip val="1"/>
        <c:noMultiLvlLbl val="0"/>
      </c:catAx>
      <c:valAx>
        <c:axId val="127723008"/>
        <c:scaling>
          <c:orientation val="minMax"/>
        </c:scaling>
        <c:delete val="0"/>
        <c:axPos val="l"/>
        <c:numFmt formatCode="General" sourceLinked="1"/>
        <c:majorTickMark val="out"/>
        <c:minorTickMark val="none"/>
        <c:tickLblPos val="nextTo"/>
        <c:spPr>
          <a:ln w="3096">
            <a:solidFill>
              <a:schemeClr val="tx1"/>
            </a:solidFill>
            <a:prstDash val="solid"/>
          </a:ln>
        </c:spPr>
        <c:txPr>
          <a:bodyPr rot="0" vert="horz"/>
          <a:lstStyle/>
          <a:p>
            <a:pPr>
              <a:defRPr sz="950" b="0" i="0" u="none" strike="noStrike" baseline="0">
                <a:solidFill>
                  <a:schemeClr val="tx1"/>
                </a:solidFill>
                <a:latin typeface="Arial"/>
                <a:ea typeface="Arial"/>
                <a:cs typeface="Arial"/>
              </a:defRPr>
            </a:pPr>
            <a:endParaRPr lang="pl-PL"/>
          </a:p>
        </c:txPr>
        <c:crossAx val="127721472"/>
        <c:crosses val="autoZero"/>
        <c:crossBetween val="between"/>
      </c:valAx>
      <c:dTable>
        <c:showHorzBorder val="0"/>
        <c:showVertBorder val="1"/>
        <c:showOutline val="0"/>
        <c:showKeys val="0"/>
        <c:spPr>
          <a:ln w="3096">
            <a:solidFill>
              <a:schemeClr val="tx1"/>
            </a:solidFill>
            <a:prstDash val="solid"/>
          </a:ln>
        </c:spPr>
        <c:txPr>
          <a:bodyPr/>
          <a:lstStyle/>
          <a:p>
            <a:pPr rtl="0">
              <a:defRPr sz="779" b="0" i="0" u="none" strike="noStrike" baseline="0">
                <a:solidFill>
                  <a:schemeClr val="tx1"/>
                </a:solidFill>
                <a:latin typeface="Arial"/>
                <a:ea typeface="Arial"/>
                <a:cs typeface="Arial"/>
              </a:defRPr>
            </a:pPr>
            <a:endParaRPr lang="pl-PL"/>
          </a:p>
        </c:txPr>
      </c:dTable>
      <c:spPr>
        <a:solidFill>
          <a:schemeClr val="bg1"/>
        </a:solidFill>
        <a:ln w="24763">
          <a:noFill/>
        </a:ln>
      </c:spPr>
    </c:plotArea>
    <c:plotVisOnly val="1"/>
    <c:dispBlanksAs val="gap"/>
    <c:showDLblsOverMax val="0"/>
  </c:chart>
  <c:spPr>
    <a:noFill/>
    <a:ln>
      <a:noFill/>
    </a:ln>
  </c:spPr>
  <c:txPr>
    <a:bodyPr/>
    <a:lstStyle/>
    <a:p>
      <a:pPr>
        <a:defRPr sz="974"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4528301886913"/>
          <c:y val="7.9365079365079361E-2"/>
          <c:w val="0.79245283018867962"/>
          <c:h val="0.67619047619048467"/>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115">
                <a:noFill/>
              </a:ln>
            </c:spPr>
            <c:txPr>
              <a:bodyPr/>
              <a:lstStyle/>
              <a:p>
                <a:pPr>
                  <a:defRPr sz="891"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2009/2010</c:v>
                </c:pt>
                <c:pt idx="1">
                  <c:v>2010/2011</c:v>
                </c:pt>
                <c:pt idx="2">
                  <c:v>2011/2012</c:v>
                </c:pt>
                <c:pt idx="3">
                  <c:v>2012/2013</c:v>
                </c:pt>
                <c:pt idx="4">
                  <c:v>2013/2014</c:v>
                </c:pt>
                <c:pt idx="5">
                  <c:v>2014/2015</c:v>
                </c:pt>
                <c:pt idx="6">
                  <c:v>2015/2016</c:v>
                </c:pt>
              </c:strCache>
            </c:strRef>
          </c:cat>
          <c:val>
            <c:numRef>
              <c:f>Sheet1!$B$2:$H$2</c:f>
              <c:numCache>
                <c:formatCode>General</c:formatCode>
                <c:ptCount val="7"/>
                <c:pt idx="0">
                  <c:v>73</c:v>
                </c:pt>
                <c:pt idx="1">
                  <c:v>162</c:v>
                </c:pt>
                <c:pt idx="2">
                  <c:v>142</c:v>
                </c:pt>
                <c:pt idx="3">
                  <c:v>150</c:v>
                </c:pt>
                <c:pt idx="4">
                  <c:v>153</c:v>
                </c:pt>
                <c:pt idx="5">
                  <c:v>156</c:v>
                </c:pt>
                <c:pt idx="6">
                  <c:v>166</c:v>
                </c:pt>
              </c:numCache>
            </c:numRef>
          </c:val>
        </c:ser>
        <c:dLbls>
          <c:showLegendKey val="0"/>
          <c:showVal val="1"/>
          <c:showCatName val="0"/>
          <c:showSerName val="0"/>
          <c:showPercent val="0"/>
          <c:showBubbleSize val="0"/>
        </c:dLbls>
        <c:gapWidth val="150"/>
        <c:axId val="140124160"/>
        <c:axId val="140126848"/>
      </c:barChart>
      <c:catAx>
        <c:axId val="140124160"/>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140126848"/>
        <c:crosses val="autoZero"/>
        <c:auto val="1"/>
        <c:lblAlgn val="ctr"/>
        <c:lblOffset val="100"/>
        <c:tickLblSkip val="1"/>
        <c:tickMarkSkip val="1"/>
        <c:noMultiLvlLbl val="0"/>
      </c:catAx>
      <c:valAx>
        <c:axId val="140126848"/>
        <c:scaling>
          <c:orientation val="minMax"/>
        </c:scaling>
        <c:delete val="0"/>
        <c:axPos val="l"/>
        <c:numFmt formatCode="General" sourceLinked="1"/>
        <c:majorTickMark val="out"/>
        <c:minorTickMark val="none"/>
        <c:tickLblPos val="nextTo"/>
        <c:spPr>
          <a:ln w="3140">
            <a:solidFill>
              <a:schemeClr val="tx1"/>
            </a:solidFill>
            <a:prstDash val="solid"/>
          </a:ln>
        </c:spPr>
        <c:txPr>
          <a:bodyPr rot="0" vert="horz"/>
          <a:lstStyle/>
          <a:p>
            <a:pPr>
              <a:defRPr sz="1086" b="1" i="0" u="none" strike="noStrike" baseline="0">
                <a:solidFill>
                  <a:schemeClr val="tx1"/>
                </a:solidFill>
                <a:latin typeface="Arial"/>
                <a:ea typeface="Arial"/>
                <a:cs typeface="Arial"/>
              </a:defRPr>
            </a:pPr>
            <a:endParaRPr lang="pl-PL"/>
          </a:p>
        </c:txPr>
        <c:crossAx val="140124160"/>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2743935425865"/>
          <c:y val="8.2923914586411282E-2"/>
          <c:w val="0.81761006289308524"/>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175437179057341E-2"/>
                  <c:y val="-7.44546942663594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792162338815859E-2"/>
                  <c:y val="-7.52075803670986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7271915769947677E-2"/>
                  <c:y val="-8.95147973105702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517533468345145E-2"/>
                  <c:y val="-7.87217786620027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9934432096687112E-2"/>
                  <c:y val="-7.97257187427517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2183193534033556E-2"/>
                  <c:y val="-7.696481456086949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203">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2009/2010</c:v>
                </c:pt>
                <c:pt idx="1">
                  <c:v>2010/2011</c:v>
                </c:pt>
                <c:pt idx="2">
                  <c:v>2011/2012</c:v>
                </c:pt>
                <c:pt idx="3">
                  <c:v>2012/2013</c:v>
                </c:pt>
                <c:pt idx="4">
                  <c:v>2013/2014</c:v>
                </c:pt>
                <c:pt idx="5">
                  <c:v>2014/2015</c:v>
                </c:pt>
                <c:pt idx="6">
                  <c:v>2015/2016</c:v>
                </c:pt>
              </c:strCache>
            </c:strRef>
          </c:cat>
          <c:val>
            <c:numRef>
              <c:f>Sheet1!$B$2:$H$2</c:f>
              <c:numCache>
                <c:formatCode>General</c:formatCode>
                <c:ptCount val="7"/>
                <c:pt idx="0">
                  <c:v>57</c:v>
                </c:pt>
                <c:pt idx="1">
                  <c:v>36</c:v>
                </c:pt>
                <c:pt idx="2">
                  <c:v>37</c:v>
                </c:pt>
                <c:pt idx="3">
                  <c:v>52</c:v>
                </c:pt>
                <c:pt idx="4">
                  <c:v>50</c:v>
                </c:pt>
                <c:pt idx="5">
                  <c:v>52</c:v>
                </c:pt>
                <c:pt idx="6">
                  <c:v>62</c:v>
                </c:pt>
              </c:numCache>
            </c:numRef>
          </c:val>
          <c:smooth val="1"/>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7.1464745355158038E-2"/>
                  <c:y val="-7.84706403977658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3078856092561059E-2"/>
                  <c:y val="-7.54585922049945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4127261681897391E-2"/>
                  <c:y val="-7.92237544490294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8885996637475513E-2"/>
                  <c:y val="-6.484376664646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9934432096687112E-2"/>
                  <c:y val="-9.15230912310025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8403888746040014E-2"/>
                  <c:y val="-8.47458807941973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6180454303033011E-2"/>
                  <c:y val="-8.0038101377393547E-2"/>
                </c:manualLayout>
              </c:layout>
              <c:showLegendKey val="0"/>
              <c:showVal val="1"/>
              <c:showCatName val="0"/>
              <c:showSerName val="0"/>
              <c:showPercent val="0"/>
              <c:showBubbleSize val="0"/>
              <c:extLst>
                <c:ext xmlns:c15="http://schemas.microsoft.com/office/drawing/2012/chart" uri="{CE6537A1-D6FC-4f65-9D91-7224C49458BB}"/>
              </c:extLst>
            </c:dLbl>
            <c:spPr>
              <a:noFill/>
              <a:ln w="25203">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2009/2010</c:v>
                </c:pt>
                <c:pt idx="1">
                  <c:v>2010/2011</c:v>
                </c:pt>
                <c:pt idx="2">
                  <c:v>2011/2012</c:v>
                </c:pt>
                <c:pt idx="3">
                  <c:v>2012/2013</c:v>
                </c:pt>
                <c:pt idx="4">
                  <c:v>2013/2014</c:v>
                </c:pt>
                <c:pt idx="5">
                  <c:v>2014/2015</c:v>
                </c:pt>
                <c:pt idx="6">
                  <c:v>2015/2016</c:v>
                </c:pt>
              </c:strCache>
            </c:strRef>
          </c:cat>
          <c:val>
            <c:numRef>
              <c:f>Sheet1!$B$3:$H$3</c:f>
              <c:numCache>
                <c:formatCode>General</c:formatCode>
                <c:ptCount val="7"/>
                <c:pt idx="0">
                  <c:v>7</c:v>
                </c:pt>
                <c:pt idx="1">
                  <c:v>5</c:v>
                </c:pt>
                <c:pt idx="2">
                  <c:v>5</c:v>
                </c:pt>
                <c:pt idx="3">
                  <c:v>6</c:v>
                </c:pt>
                <c:pt idx="4">
                  <c:v>7</c:v>
                </c:pt>
                <c:pt idx="5">
                  <c:v>7</c:v>
                </c:pt>
                <c:pt idx="6">
                  <c:v>8</c:v>
                </c:pt>
              </c:numCache>
            </c:numRef>
          </c:val>
          <c:smooth val="1"/>
        </c:ser>
        <c:dLbls>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140091776"/>
        <c:axId val="140093312"/>
      </c:lineChart>
      <c:catAx>
        <c:axId val="140091776"/>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140093312"/>
        <c:crosses val="autoZero"/>
        <c:auto val="1"/>
        <c:lblAlgn val="ctr"/>
        <c:lblOffset val="100"/>
        <c:tickLblSkip val="1"/>
        <c:tickMarkSkip val="1"/>
        <c:noMultiLvlLbl val="0"/>
      </c:catAx>
      <c:valAx>
        <c:axId val="140093312"/>
        <c:scaling>
          <c:orientation val="minMax"/>
        </c:scaling>
        <c:delete val="0"/>
        <c:axPos val="l"/>
        <c:numFmt formatCode="General" sourceLinked="1"/>
        <c:majorTickMark val="out"/>
        <c:minorTickMark val="none"/>
        <c:tickLblPos val="nextTo"/>
        <c:spPr>
          <a:ln w="3150">
            <a:solidFill>
              <a:schemeClr val="tx1"/>
            </a:solidFill>
            <a:prstDash val="solid"/>
          </a:ln>
        </c:spPr>
        <c:txPr>
          <a:bodyPr rot="0" vert="horz"/>
          <a:lstStyle/>
          <a:p>
            <a:pPr>
              <a:defRPr sz="1090" b="1" i="0" u="none" strike="noStrike" baseline="0">
                <a:solidFill>
                  <a:schemeClr val="tx1"/>
                </a:solidFill>
                <a:latin typeface="Arial"/>
                <a:ea typeface="Arial"/>
                <a:cs typeface="Arial"/>
              </a:defRPr>
            </a:pPr>
            <a:endParaRPr lang="pl-PL"/>
          </a:p>
        </c:txPr>
        <c:crossAx val="140091776"/>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1065482796892344E-2"/>
          <c:y val="2.6607538802660816E-2"/>
          <c:w val="0.95560488346282202"/>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124</c:v>
                </c:pt>
                <c:pt idx="1">
                  <c:v>96</c:v>
                </c:pt>
                <c:pt idx="2">
                  <c:v>38</c:v>
                </c:pt>
                <c:pt idx="3">
                  <c:v>20</c:v>
                </c:pt>
                <c:pt idx="4">
                  <c:v>111</c:v>
                </c:pt>
                <c:pt idx="5">
                  <c:v>2</c:v>
                </c:pt>
                <c:pt idx="6">
                  <c:v>15</c:v>
                </c:pt>
                <c:pt idx="7">
                  <c:v>16</c:v>
                </c:pt>
                <c:pt idx="8">
                  <c:v>4</c:v>
                </c:pt>
                <c:pt idx="9">
                  <c:v>0</c:v>
                </c:pt>
                <c:pt idx="10">
                  <c:v>61</c:v>
                </c:pt>
                <c:pt idx="11">
                  <c:v>3</c:v>
                </c:pt>
                <c:pt idx="12">
                  <c:v>31</c:v>
                </c:pt>
                <c:pt idx="13">
                  <c:v>4</c:v>
                </c:pt>
                <c:pt idx="14">
                  <c:v>5</c:v>
                </c:pt>
              </c:numCache>
            </c:numRef>
          </c:val>
        </c:ser>
        <c:dLbls>
          <c:showLegendKey val="0"/>
          <c:showVal val="0"/>
          <c:showCatName val="0"/>
          <c:showSerName val="0"/>
          <c:showPercent val="0"/>
          <c:showBubbleSize val="0"/>
        </c:dLbls>
        <c:gapWidth val="150"/>
        <c:axId val="139726208"/>
        <c:axId val="139744384"/>
      </c:barChart>
      <c:catAx>
        <c:axId val="139726208"/>
        <c:scaling>
          <c:orientation val="minMax"/>
        </c:scaling>
        <c:delete val="0"/>
        <c:axPos val="b"/>
        <c:numFmt formatCode="General" sourceLinked="1"/>
        <c:majorTickMark val="out"/>
        <c:minorTickMark val="none"/>
        <c:tickLblPos val="low"/>
        <c:spPr>
          <a:ln w="3087">
            <a:solidFill>
              <a:schemeClr val="tx1"/>
            </a:solidFill>
            <a:prstDash val="solid"/>
          </a:ln>
        </c:spPr>
        <c:txPr>
          <a:bodyPr rot="-2700000" vert="horz"/>
          <a:lstStyle/>
          <a:p>
            <a:pPr>
              <a:defRPr sz="1093" b="0" i="0" u="none" strike="noStrike" baseline="0">
                <a:solidFill>
                  <a:schemeClr val="tx1"/>
                </a:solidFill>
                <a:latin typeface="Arial"/>
                <a:ea typeface="Arial"/>
                <a:cs typeface="Arial"/>
              </a:defRPr>
            </a:pPr>
            <a:endParaRPr lang="pl-PL"/>
          </a:p>
        </c:txPr>
        <c:crossAx val="139744384"/>
        <c:crosses val="autoZero"/>
        <c:auto val="1"/>
        <c:lblAlgn val="ctr"/>
        <c:lblOffset val="100"/>
        <c:tickMarkSkip val="1"/>
        <c:noMultiLvlLbl val="0"/>
      </c:catAx>
      <c:valAx>
        <c:axId val="139744384"/>
        <c:scaling>
          <c:orientation val="minMax"/>
        </c:scaling>
        <c:delete val="0"/>
        <c:axPos val="l"/>
        <c:numFmt formatCode="General" sourceLinked="1"/>
        <c:majorTickMark val="out"/>
        <c:minorTickMark val="none"/>
        <c:tickLblPos val="nextTo"/>
        <c:spPr>
          <a:ln w="3087">
            <a:solidFill>
              <a:schemeClr val="tx1"/>
            </a:solidFill>
            <a:prstDash val="solid"/>
          </a:ln>
        </c:spPr>
        <c:txPr>
          <a:bodyPr rot="0" vert="horz"/>
          <a:lstStyle/>
          <a:p>
            <a:pPr>
              <a:defRPr sz="951" b="0" i="0" u="none" strike="noStrike" baseline="0">
                <a:solidFill>
                  <a:schemeClr val="tx1"/>
                </a:solidFill>
                <a:latin typeface="Arial"/>
                <a:ea typeface="Arial"/>
                <a:cs typeface="Arial"/>
              </a:defRPr>
            </a:pPr>
            <a:endParaRPr lang="pl-PL"/>
          </a:p>
        </c:txPr>
        <c:crossAx val="139726208"/>
        <c:crosses val="autoZero"/>
        <c:crossBetween val="between"/>
      </c:valAx>
      <c:dTable>
        <c:showHorzBorder val="0"/>
        <c:showVertBorder val="1"/>
        <c:showOutline val="0"/>
        <c:showKeys val="0"/>
        <c:spPr>
          <a:ln w="3087">
            <a:solidFill>
              <a:schemeClr val="tx1"/>
            </a:solidFill>
            <a:prstDash val="solid"/>
          </a:ln>
        </c:spPr>
        <c:txPr>
          <a:bodyPr/>
          <a:lstStyle/>
          <a:p>
            <a:pPr rtl="0">
              <a:defRPr sz="780" b="0" i="0" u="none" strike="noStrike" baseline="0">
                <a:solidFill>
                  <a:schemeClr val="tx1"/>
                </a:solidFill>
                <a:latin typeface="Arial"/>
                <a:ea typeface="Arial"/>
                <a:cs typeface="Arial"/>
              </a:defRPr>
            </a:pPr>
            <a:endParaRPr lang="pl-PL"/>
          </a:p>
        </c:txPr>
      </c:dTable>
      <c:spPr>
        <a:solidFill>
          <a:schemeClr val="bg1"/>
        </a:solidFill>
        <a:ln w="24715">
          <a:noFill/>
        </a:ln>
      </c:spPr>
    </c:plotArea>
    <c:plotVisOnly val="1"/>
    <c:dispBlanksAs val="gap"/>
    <c:showDLblsOverMax val="0"/>
  </c:chart>
  <c:spPr>
    <a:noFill/>
    <a:ln>
      <a:noFill/>
    </a:ln>
  </c:spPr>
  <c:txPr>
    <a:bodyPr/>
    <a:lstStyle/>
    <a:p>
      <a:pPr>
        <a:defRPr sz="975" b="0" i="0" u="none" strike="noStrike" baseline="0">
          <a:solidFill>
            <a:schemeClr val="tx1"/>
          </a:solidFill>
          <a:latin typeface="Arial"/>
          <a:ea typeface="Arial"/>
          <a:cs typeface="Arial"/>
        </a:defRPr>
      </a:pPr>
      <a:endParaRPr lang="pl-PL"/>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24533513735463"/>
          <c:y val="9.207956380206446E-2"/>
          <c:w val="0.82075471698113533"/>
          <c:h val="0.69277108433734935"/>
        </c:manualLayout>
      </c:layout>
      <c:lineChart>
        <c:grouping val="standard"/>
        <c:varyColors val="0"/>
        <c:ser>
          <c:idx val="0"/>
          <c:order val="0"/>
          <c:tx>
            <c:strRef>
              <c:f>Sheet1!$A$2</c:f>
              <c:strCache>
                <c:ptCount val="1"/>
                <c:pt idx="0">
                  <c:v>studenci</c:v>
                </c:pt>
              </c:strCache>
            </c:strRef>
          </c:tx>
          <c:spPr>
            <a:ln w="2523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9070969238501523E-2"/>
                  <c:y val="-5.11929673438593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707897511296892E-2"/>
                  <c:y val="-7.52913071692156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5437323607871439E-2"/>
                  <c:y val="-5.967076837240195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3865271408625884E-2"/>
                  <c:y val="-8.56662683879362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6286325502274617E-2"/>
                  <c:y val="-9.18021241097024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5430493446911605E-2"/>
                  <c:y val="-9.53716773823952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2553191489361722E-2"/>
                  <c:y val="-7.9658594078083983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2733224222585962E-2"/>
                  <c:y val="-8.72451268474251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3.9279869067103158E-2"/>
                  <c:y val="-5.689899577005989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4.5931926233085396E-2"/>
                  <c:y val="-5.6898995770059899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9.1863852466170723E-3"/>
                  <c:y val="-3.0346131077365335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6.1242568310780465E-3"/>
                  <c:y val="-5.3105729385389287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6.1242568310780465E-3"/>
                  <c:y val="-3.4139397462035946E-2"/>
                </c:manualLayout>
              </c:layout>
              <c:showLegendKey val="0"/>
              <c:showVal val="1"/>
              <c:showCatName val="0"/>
              <c:showSerName val="0"/>
              <c:showPercent val="0"/>
              <c:showBubbleSize val="0"/>
              <c:extLst>
                <c:ext xmlns:c15="http://schemas.microsoft.com/office/drawing/2012/chart" uri="{CE6537A1-D6FC-4f65-9D91-7224C49458BB}"/>
              </c:extLst>
            </c:dLbl>
            <c:spPr>
              <a:noFill/>
              <a:ln w="25230">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45</c:v>
                </c:pt>
                <c:pt idx="1">
                  <c:v>40</c:v>
                </c:pt>
                <c:pt idx="2">
                  <c:v>48</c:v>
                </c:pt>
                <c:pt idx="3">
                  <c:v>51</c:v>
                </c:pt>
                <c:pt idx="4">
                  <c:v>47</c:v>
                </c:pt>
                <c:pt idx="5">
                  <c:v>47</c:v>
                </c:pt>
                <c:pt idx="6">
                  <c:v>48</c:v>
                </c:pt>
                <c:pt idx="7">
                  <c:v>40</c:v>
                </c:pt>
                <c:pt idx="8">
                  <c:v>48</c:v>
                </c:pt>
                <c:pt idx="9">
                  <c:v>44</c:v>
                </c:pt>
                <c:pt idx="10">
                  <c:v>55</c:v>
                </c:pt>
                <c:pt idx="11">
                  <c:v>44</c:v>
                </c:pt>
                <c:pt idx="12">
                  <c:v>40</c:v>
                </c:pt>
              </c:numCache>
            </c:numRef>
          </c:val>
          <c:smooth val="1"/>
        </c:ser>
        <c:ser>
          <c:idx val="1"/>
          <c:order val="1"/>
          <c:tx>
            <c:strRef>
              <c:f>Sheet1!$A$3</c:f>
              <c:strCache>
                <c:ptCount val="1"/>
                <c:pt idx="0">
                  <c:v>opiekunowie</c:v>
                </c:pt>
              </c:strCache>
            </c:strRef>
          </c:tx>
          <c:spPr>
            <a:ln w="2523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8813485057412093E-2"/>
                  <c:y val="-6.16800048267074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7678776241349569E-2"/>
                  <c:y val="-7.56260830970258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9559390182610192E-2"/>
                  <c:y val="-8.622452911227425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1286655056424782E-2"/>
                  <c:y val="-7.5626051555880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6801036122530545E-2"/>
                  <c:y val="-8.82316747898322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4791293477840671E-2"/>
                  <c:y val="-8.46624201995320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2553191489361722E-2"/>
                  <c:y val="-4.551919661604796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2733224222585962E-2"/>
                  <c:y val="-6.448552853940130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9279869067103158E-2"/>
                  <c:y val="-4.55191966160479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2701944957880076E-2"/>
                  <c:y val="-4.9312463000718718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0621525267863915E-2"/>
                  <c:y val="-4.9312463000718718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3683412570929279E-2"/>
                  <c:y val="-5.3105729385389287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5310642077695117E-2"/>
                  <c:y val="-2.2759598308023991E-2"/>
                </c:manualLayout>
              </c:layout>
              <c:showLegendKey val="0"/>
              <c:showVal val="1"/>
              <c:showCatName val="0"/>
              <c:showSerName val="0"/>
              <c:showPercent val="0"/>
              <c:showBubbleSize val="0"/>
              <c:extLst>
                <c:ext xmlns:c15="http://schemas.microsoft.com/office/drawing/2012/chart" uri="{CE6537A1-D6FC-4f65-9D91-7224C49458BB}"/>
              </c:extLst>
            </c:dLbl>
            <c:spPr>
              <a:noFill/>
              <a:ln w="25230">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9</c:v>
                </c:pt>
                <c:pt idx="1">
                  <c:v>11</c:v>
                </c:pt>
                <c:pt idx="2">
                  <c:v>12</c:v>
                </c:pt>
                <c:pt idx="3">
                  <c:v>19</c:v>
                </c:pt>
                <c:pt idx="4">
                  <c:v>16</c:v>
                </c:pt>
                <c:pt idx="5">
                  <c:v>16</c:v>
                </c:pt>
                <c:pt idx="6">
                  <c:v>23</c:v>
                </c:pt>
                <c:pt idx="7">
                  <c:v>14</c:v>
                </c:pt>
                <c:pt idx="8">
                  <c:v>21</c:v>
                </c:pt>
                <c:pt idx="9">
                  <c:v>13</c:v>
                </c:pt>
                <c:pt idx="10">
                  <c:v>13</c:v>
                </c:pt>
                <c:pt idx="11">
                  <c:v>18</c:v>
                </c:pt>
                <c:pt idx="12">
                  <c:v>26</c:v>
                </c:pt>
              </c:numCache>
            </c:numRef>
          </c:val>
          <c:smooth val="1"/>
        </c:ser>
        <c:dLbls>
          <c:showLegendKey val="0"/>
          <c:showVal val="1"/>
          <c:showCatName val="0"/>
          <c:showSerName val="0"/>
          <c:showPercent val="0"/>
          <c:showBubbleSize val="0"/>
        </c:dLbls>
        <c:upDownBars>
          <c:gapWidth val="150"/>
          <c:upBars>
            <c:spPr>
              <a:solidFill>
                <a:schemeClr val="bg1"/>
              </a:solidFill>
              <a:ln w="3153">
                <a:solidFill>
                  <a:schemeClr val="tx1"/>
                </a:solidFill>
                <a:prstDash val="solid"/>
              </a:ln>
            </c:spPr>
          </c:upBars>
          <c:downBars>
            <c:spPr>
              <a:noFill/>
              <a:ln w="9460">
                <a:noFill/>
              </a:ln>
            </c:spPr>
          </c:downBars>
        </c:upDownBars>
        <c:marker val="1"/>
        <c:smooth val="0"/>
        <c:axId val="139798784"/>
        <c:axId val="139812864"/>
      </c:lineChart>
      <c:catAx>
        <c:axId val="139798784"/>
        <c:scaling>
          <c:orientation val="minMax"/>
        </c:scaling>
        <c:delete val="0"/>
        <c:axPos val="b"/>
        <c:numFmt formatCode="General" sourceLinked="0"/>
        <c:majorTickMark val="out"/>
        <c:minorTickMark val="none"/>
        <c:tickLblPos val="nextTo"/>
        <c:spPr>
          <a:ln w="3153">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139812864"/>
        <c:crosses val="autoZero"/>
        <c:auto val="1"/>
        <c:lblAlgn val="ctr"/>
        <c:lblOffset val="100"/>
        <c:tickLblSkip val="1"/>
        <c:tickMarkSkip val="1"/>
        <c:noMultiLvlLbl val="0"/>
      </c:catAx>
      <c:valAx>
        <c:axId val="139812864"/>
        <c:scaling>
          <c:orientation val="minMax"/>
        </c:scaling>
        <c:delete val="0"/>
        <c:axPos val="l"/>
        <c:numFmt formatCode="General" sourceLinked="1"/>
        <c:majorTickMark val="out"/>
        <c:minorTickMark val="none"/>
        <c:tickLblPos val="nextTo"/>
        <c:spPr>
          <a:ln w="3153">
            <a:solidFill>
              <a:schemeClr val="tx1"/>
            </a:solidFill>
            <a:prstDash val="solid"/>
          </a:ln>
        </c:spPr>
        <c:txPr>
          <a:bodyPr rot="0" vert="horz"/>
          <a:lstStyle/>
          <a:p>
            <a:pPr>
              <a:defRPr sz="1094" b="1" i="0" u="none" strike="noStrike" baseline="0">
                <a:solidFill>
                  <a:schemeClr val="tx1"/>
                </a:solidFill>
                <a:latin typeface="Arial"/>
                <a:ea typeface="Arial"/>
                <a:cs typeface="Arial"/>
              </a:defRPr>
            </a:pPr>
            <a:endParaRPr lang="pl-PL"/>
          </a:p>
        </c:txPr>
        <c:crossAx val="139798784"/>
        <c:crosses val="autoZero"/>
        <c:crossBetween val="between"/>
      </c:valAx>
      <c:spPr>
        <a:noFill/>
        <a:ln w="25393">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9.7372350784553363E-2"/>
          <c:y val="2.2046161537606992E-2"/>
          <c:w val="0.87150365645647598"/>
          <c:h val="0.72514367616561404"/>
        </c:manualLayout>
      </c:layout>
      <c:barChart>
        <c:barDir val="col"/>
        <c:grouping val="clustered"/>
        <c:varyColors val="0"/>
        <c:ser>
          <c:idx val="0"/>
          <c:order val="0"/>
          <c:tx>
            <c:strRef>
              <c:f>Arkusz1!$B$1</c:f>
              <c:strCache>
                <c:ptCount val="1"/>
                <c:pt idx="0">
                  <c:v>Seria 1</c:v>
                </c:pt>
              </c:strCache>
            </c:strRef>
          </c:tx>
          <c:invertIfNegative val="0"/>
          <c:dLbls>
            <c:dLbl>
              <c:idx val="6"/>
              <c:layout>
                <c:manualLayout>
                  <c:x val="2.0236087689713356E-2"/>
                  <c:y val="8.676345865992181E-1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Arkusz1!$A$2:$A$14</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20014/2015</c:v>
                </c:pt>
                <c:pt idx="12">
                  <c:v>2015/2016</c:v>
                </c:pt>
              </c:strCache>
            </c:strRef>
          </c:cat>
          <c:val>
            <c:numRef>
              <c:f>Arkusz1!$B$2:$B$14</c:f>
              <c:numCache>
                <c:formatCode>General</c:formatCode>
                <c:ptCount val="13"/>
                <c:pt idx="0">
                  <c:v>878</c:v>
                </c:pt>
                <c:pt idx="1">
                  <c:v>615</c:v>
                </c:pt>
                <c:pt idx="2">
                  <c:v>762</c:v>
                </c:pt>
                <c:pt idx="3">
                  <c:v>880</c:v>
                </c:pt>
                <c:pt idx="4">
                  <c:v>1098</c:v>
                </c:pt>
                <c:pt idx="5">
                  <c:v>1011</c:v>
                </c:pt>
                <c:pt idx="6">
                  <c:v>1011</c:v>
                </c:pt>
                <c:pt idx="7">
                  <c:v>834</c:v>
                </c:pt>
                <c:pt idx="8">
                  <c:v>802</c:v>
                </c:pt>
                <c:pt idx="9">
                  <c:v>727</c:v>
                </c:pt>
                <c:pt idx="10">
                  <c:v>859</c:v>
                </c:pt>
                <c:pt idx="11">
                  <c:v>531</c:v>
                </c:pt>
                <c:pt idx="12">
                  <c:v>514</c:v>
                </c:pt>
              </c:numCache>
            </c:numRef>
          </c:val>
        </c:ser>
        <c:dLbls>
          <c:showLegendKey val="0"/>
          <c:showVal val="1"/>
          <c:showCatName val="0"/>
          <c:showSerName val="0"/>
          <c:showPercent val="0"/>
          <c:showBubbleSize val="0"/>
        </c:dLbls>
        <c:gapWidth val="150"/>
        <c:overlap val="-25"/>
        <c:axId val="139897088"/>
        <c:axId val="139900032"/>
      </c:barChart>
      <c:catAx>
        <c:axId val="139897088"/>
        <c:scaling>
          <c:orientation val="minMax"/>
        </c:scaling>
        <c:delete val="0"/>
        <c:axPos val="b"/>
        <c:numFmt formatCode="General" sourceLinked="1"/>
        <c:majorTickMark val="none"/>
        <c:minorTickMark val="none"/>
        <c:tickLblPos val="nextTo"/>
        <c:txPr>
          <a:bodyPr/>
          <a:lstStyle/>
          <a:p>
            <a:pPr>
              <a:defRPr sz="1100" b="1"/>
            </a:pPr>
            <a:endParaRPr lang="pl-PL"/>
          </a:p>
        </c:txPr>
        <c:crossAx val="139900032"/>
        <c:crosses val="autoZero"/>
        <c:auto val="1"/>
        <c:lblAlgn val="ctr"/>
        <c:lblOffset val="100"/>
        <c:noMultiLvlLbl val="0"/>
      </c:catAx>
      <c:valAx>
        <c:axId val="139900032"/>
        <c:scaling>
          <c:orientation val="minMax"/>
        </c:scaling>
        <c:delete val="1"/>
        <c:axPos val="l"/>
        <c:numFmt formatCode="General" sourceLinked="1"/>
        <c:majorTickMark val="out"/>
        <c:minorTickMark val="none"/>
        <c:tickLblPos val="none"/>
        <c:crossAx val="139897088"/>
        <c:crosses val="autoZero"/>
        <c:crossBetween val="between"/>
      </c:valAx>
      <c:spPr>
        <a:noFill/>
        <a:ln w="25395">
          <a:noFill/>
        </a:ln>
      </c:spPr>
    </c:plotArea>
    <c:plotVisOnly val="1"/>
    <c:dispBlanksAs val="gap"/>
    <c:showDLblsOverMax val="0"/>
  </c:chart>
  <c:txPr>
    <a:bodyPr/>
    <a:lstStyle/>
    <a:p>
      <a:pPr>
        <a:defRPr sz="1800"/>
      </a:pPr>
      <a:endParaRPr lang="pl-PL"/>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2093287827076907E-2"/>
          <c:y val="2.6607538802660917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88</c:v>
                </c:pt>
                <c:pt idx="1">
                  <c:v>63</c:v>
                </c:pt>
                <c:pt idx="2">
                  <c:v>24</c:v>
                </c:pt>
                <c:pt idx="3">
                  <c:v>14</c:v>
                </c:pt>
                <c:pt idx="4">
                  <c:v>11</c:v>
                </c:pt>
                <c:pt idx="5">
                  <c:v>2</c:v>
                </c:pt>
                <c:pt idx="6">
                  <c:v>5</c:v>
                </c:pt>
                <c:pt idx="7">
                  <c:v>7</c:v>
                </c:pt>
                <c:pt idx="8">
                  <c:v>19</c:v>
                </c:pt>
                <c:pt idx="9">
                  <c:v>0</c:v>
                </c:pt>
                <c:pt idx="10">
                  <c:v>0</c:v>
                </c:pt>
                <c:pt idx="11">
                  <c:v>0</c:v>
                </c:pt>
                <c:pt idx="12">
                  <c:v>4</c:v>
                </c:pt>
                <c:pt idx="13">
                  <c:v>0</c:v>
                </c:pt>
                <c:pt idx="14">
                  <c:v>8</c:v>
                </c:pt>
              </c:numCache>
            </c:numRef>
          </c:val>
        </c:ser>
        <c:dLbls>
          <c:showLegendKey val="0"/>
          <c:showVal val="0"/>
          <c:showCatName val="0"/>
          <c:showSerName val="0"/>
          <c:showPercent val="0"/>
          <c:showBubbleSize val="0"/>
        </c:dLbls>
        <c:gapWidth val="150"/>
        <c:axId val="139938432"/>
        <c:axId val="139956608"/>
      </c:barChart>
      <c:catAx>
        <c:axId val="139938432"/>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139956608"/>
        <c:crosses val="autoZero"/>
        <c:auto val="1"/>
        <c:lblAlgn val="ctr"/>
        <c:lblOffset val="100"/>
        <c:tickMarkSkip val="1"/>
        <c:noMultiLvlLbl val="0"/>
      </c:catAx>
      <c:valAx>
        <c:axId val="13995660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139938432"/>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1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72</c:v>
                </c:pt>
                <c:pt idx="1">
                  <c:v>201</c:v>
                </c:pt>
                <c:pt idx="2">
                  <c:v>241</c:v>
                </c:pt>
                <c:pt idx="3">
                  <c:v>328</c:v>
                </c:pt>
                <c:pt idx="4">
                  <c:v>255</c:v>
                </c:pt>
                <c:pt idx="5">
                  <c:v>313</c:v>
                </c:pt>
                <c:pt idx="6">
                  <c:v>349</c:v>
                </c:pt>
                <c:pt idx="7">
                  <c:v>245</c:v>
                </c:pt>
                <c:pt idx="8">
                  <c:v>278</c:v>
                </c:pt>
                <c:pt idx="9">
                  <c:v>248</c:v>
                </c:pt>
                <c:pt idx="10">
                  <c:v>129</c:v>
                </c:pt>
                <c:pt idx="11">
                  <c:v>221</c:v>
                </c:pt>
                <c:pt idx="12">
                  <c:v>245</c:v>
                </c:pt>
              </c:numCache>
            </c:numRef>
          </c:val>
        </c:ser>
        <c:dLbls>
          <c:showLegendKey val="0"/>
          <c:showVal val="1"/>
          <c:showCatName val="0"/>
          <c:showSerName val="0"/>
          <c:showPercent val="0"/>
          <c:showBubbleSize val="0"/>
        </c:dLbls>
        <c:gapWidth val="150"/>
        <c:axId val="139979392"/>
        <c:axId val="140514816"/>
      </c:barChart>
      <c:catAx>
        <c:axId val="139979392"/>
        <c:scaling>
          <c:orientation val="minMax"/>
        </c:scaling>
        <c:delete val="0"/>
        <c:axPos val="b"/>
        <c:numFmt formatCode="General" sourceLinked="1"/>
        <c:majorTickMark val="out"/>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40514816"/>
        <c:crosses val="autoZero"/>
        <c:auto val="1"/>
        <c:lblAlgn val="ctr"/>
        <c:lblOffset val="100"/>
        <c:tickLblSkip val="1"/>
        <c:tickMarkSkip val="1"/>
        <c:noMultiLvlLbl val="0"/>
      </c:catAx>
      <c:valAx>
        <c:axId val="140514816"/>
        <c:scaling>
          <c:orientation val="minMax"/>
        </c:scaling>
        <c:delete val="0"/>
        <c:axPos val="l"/>
        <c:numFmt formatCode="General" sourceLinked="1"/>
        <c:majorTickMark val="out"/>
        <c:minorTickMark val="none"/>
        <c:tickLblPos val="nextTo"/>
        <c:spPr>
          <a:ln w="3153">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39979392"/>
        <c:crosses val="autoZero"/>
        <c:crossBetween val="between"/>
      </c:valAx>
      <c:spPr>
        <a:noFill/>
        <a:ln w="2539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
          <c:y val="7.5301204819277434E-2"/>
          <c:w val="0.82075471698113533"/>
          <c:h val="0.69277108433734935"/>
        </c:manualLayout>
      </c:layout>
      <c:lineChart>
        <c:grouping val="standard"/>
        <c:varyColors val="0"/>
        <c:ser>
          <c:idx val="0"/>
          <c:order val="0"/>
          <c:tx>
            <c:strRef>
              <c:f>Sheet1!$A$2</c:f>
              <c:strCache>
                <c:ptCount val="1"/>
                <c:pt idx="0">
                  <c:v>studenci</c:v>
                </c:pt>
              </c:strCache>
            </c:strRef>
          </c:tx>
          <c:spPr>
            <a:ln w="2522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8005996685672495E-2"/>
                  <c:y val="-8.539748617508506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707897511296892E-2"/>
                  <c:y val="-7.309214778485305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4290251757810742E-2"/>
                  <c:y val="-6.79298752188827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1565692029697875E-2"/>
                  <c:y val="-7.62784345040952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9143213586870016E-2"/>
                  <c:y val="-7.42128790669811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6754604012770484E-2"/>
                  <c:y val="-7.62784345040952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087319420648073E-2"/>
                  <c:y val="-7.125184441290163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9451918845790215E-2"/>
                  <c:y val="-8.7085587615768525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5736173917928372E-2"/>
                  <c:y val="-0.11875307402150279"/>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7.0599153629375799E-2"/>
                  <c:y val="-5.14596654093178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7.4314898557237746E-2"/>
                  <c:y val="-8.312746350291028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0.1003251130522709"/>
                  <c:y val="0"/>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
                  <c:y val="-2.770905060501731E-2"/>
                </c:manualLayout>
              </c:layout>
              <c:showLegendKey val="0"/>
              <c:showVal val="1"/>
              <c:showCatName val="0"/>
              <c:showSerName val="0"/>
              <c:showPercent val="0"/>
              <c:showBubbleSize val="0"/>
              <c:extLst>
                <c:ext xmlns:c15="http://schemas.microsoft.com/office/drawing/2012/chart" uri="{CE6537A1-D6FC-4f65-9D91-7224C49458BB}"/>
              </c:extLst>
            </c:dLbl>
            <c:spPr>
              <a:noFill/>
              <a:ln w="25222">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53</c:v>
                </c:pt>
                <c:pt idx="1">
                  <c:v>64</c:v>
                </c:pt>
                <c:pt idx="2">
                  <c:v>61</c:v>
                </c:pt>
                <c:pt idx="3">
                  <c:v>48</c:v>
                </c:pt>
                <c:pt idx="4">
                  <c:v>48</c:v>
                </c:pt>
                <c:pt idx="5">
                  <c:v>48</c:v>
                </c:pt>
                <c:pt idx="6">
                  <c:v>48</c:v>
                </c:pt>
                <c:pt idx="7">
                  <c:v>57</c:v>
                </c:pt>
                <c:pt idx="8">
                  <c:v>71</c:v>
                </c:pt>
                <c:pt idx="9">
                  <c:v>114</c:v>
                </c:pt>
                <c:pt idx="10">
                  <c:v>124</c:v>
                </c:pt>
                <c:pt idx="11">
                  <c:v>206</c:v>
                </c:pt>
                <c:pt idx="12">
                  <c:v>229</c:v>
                </c:pt>
              </c:numCache>
            </c:numRef>
          </c:val>
          <c:smooth val="1"/>
        </c:ser>
        <c:ser>
          <c:idx val="1"/>
          <c:order val="1"/>
          <c:tx>
            <c:strRef>
              <c:f>Sheet1!$A$3</c:f>
              <c:strCache>
                <c:ptCount val="1"/>
                <c:pt idx="0">
                  <c:v>opiekunowie</c:v>
                </c:pt>
              </c:strCache>
            </c:strRef>
          </c:tx>
          <c:spPr>
            <a:ln w="2522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8285046203971614E-2"/>
                  <c:y val="-7.47274757210743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4139211115168211E-2"/>
                  <c:y val="-7.567376005894647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2566602533494381E-2"/>
                  <c:y val="-7.47274757210743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8713123425928588E-2"/>
                  <c:y val="-5.786173401929605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7420149519235298E-2"/>
                  <c:y val="-5.786173401929605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4705022516829159E-2"/>
                  <c:y val="-6.08735737942822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857872463930944E-2"/>
                  <c:y val="-5.541810121003466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857872463930944E-2"/>
                  <c:y val="-3.958435800716757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857872463930944E-2"/>
                  <c:y val="-3.958435800716757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3441704350756961E-2"/>
                  <c:y val="-5.5418101210034668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857872463930944E-2"/>
                  <c:y val="-5.145966540931785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6010214495033206E-2"/>
                  <c:y val="-4.3542793807884332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2294469567171314E-2"/>
                  <c:y val="-5.9376537010751379E-2"/>
                </c:manualLayout>
              </c:layout>
              <c:showLegendKey val="0"/>
              <c:showVal val="1"/>
              <c:showCatName val="0"/>
              <c:showSerName val="0"/>
              <c:showPercent val="0"/>
              <c:showBubbleSize val="0"/>
              <c:extLst>
                <c:ext xmlns:c15="http://schemas.microsoft.com/office/drawing/2012/chart" uri="{CE6537A1-D6FC-4f65-9D91-7224C49458BB}"/>
              </c:extLst>
            </c:dLbl>
            <c:spPr>
              <a:noFill/>
              <a:ln w="25222">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5</c:v>
                </c:pt>
                <c:pt idx="1">
                  <c:v>5</c:v>
                </c:pt>
                <c:pt idx="2">
                  <c:v>5</c:v>
                </c:pt>
                <c:pt idx="3">
                  <c:v>4</c:v>
                </c:pt>
                <c:pt idx="4">
                  <c:v>4</c:v>
                </c:pt>
                <c:pt idx="5">
                  <c:v>4</c:v>
                </c:pt>
                <c:pt idx="6">
                  <c:v>4</c:v>
                </c:pt>
                <c:pt idx="7">
                  <c:v>3</c:v>
                </c:pt>
                <c:pt idx="8">
                  <c:v>3</c:v>
                </c:pt>
                <c:pt idx="9">
                  <c:v>4</c:v>
                </c:pt>
                <c:pt idx="10">
                  <c:v>6</c:v>
                </c:pt>
                <c:pt idx="11">
                  <c:v>6</c:v>
                </c:pt>
                <c:pt idx="12">
                  <c:v>7</c:v>
                </c:pt>
              </c:numCache>
            </c:numRef>
          </c:val>
          <c:smooth val="1"/>
        </c:ser>
        <c:dLbls>
          <c:showLegendKey val="0"/>
          <c:showVal val="1"/>
          <c:showCatName val="0"/>
          <c:showSerName val="0"/>
          <c:showPercent val="0"/>
          <c:showBubbleSize val="0"/>
        </c:dLbls>
        <c:upDownBars>
          <c:gapWidth val="150"/>
          <c:upBars>
            <c:spPr>
              <a:solidFill>
                <a:schemeClr val="bg1"/>
              </a:solidFill>
              <a:ln w="3155">
                <a:solidFill>
                  <a:schemeClr val="tx1"/>
                </a:solidFill>
                <a:prstDash val="solid"/>
              </a:ln>
            </c:spPr>
          </c:upBars>
          <c:downBars>
            <c:spPr>
              <a:noFill/>
              <a:ln w="9460">
                <a:noFill/>
              </a:ln>
            </c:spPr>
          </c:downBars>
        </c:upDownBars>
        <c:marker val="1"/>
        <c:smooth val="0"/>
        <c:axId val="140270592"/>
        <c:axId val="140292864"/>
      </c:lineChart>
      <c:catAx>
        <c:axId val="140270592"/>
        <c:scaling>
          <c:orientation val="minMax"/>
        </c:scaling>
        <c:delete val="0"/>
        <c:axPos val="b"/>
        <c:numFmt formatCode="General" sourceLinked="0"/>
        <c:majorTickMark val="out"/>
        <c:minorTickMark val="none"/>
        <c:tickLblPos val="nextTo"/>
        <c:spPr>
          <a:ln w="3155">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140292864"/>
        <c:crosses val="autoZero"/>
        <c:auto val="1"/>
        <c:lblAlgn val="ctr"/>
        <c:lblOffset val="100"/>
        <c:tickLblSkip val="1"/>
        <c:tickMarkSkip val="1"/>
        <c:noMultiLvlLbl val="0"/>
      </c:catAx>
      <c:valAx>
        <c:axId val="140292864"/>
        <c:scaling>
          <c:orientation val="minMax"/>
        </c:scaling>
        <c:delete val="0"/>
        <c:axPos val="l"/>
        <c:numFmt formatCode="General" sourceLinked="1"/>
        <c:majorTickMark val="out"/>
        <c:minorTickMark val="none"/>
        <c:tickLblPos val="nextTo"/>
        <c:spPr>
          <a:ln w="3155">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140270592"/>
        <c:crosses val="autoZero"/>
        <c:crossBetween val="between"/>
      </c:valAx>
      <c:spPr>
        <a:noFill/>
        <a:ln w="2539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5770615882306E-2"/>
          <c:y val="0.1529680378737712"/>
          <c:w val="0.92641261498028848"/>
          <c:h val="0.59817351598173196"/>
        </c:manualLayout>
      </c:layout>
      <c:barChart>
        <c:barDir val="col"/>
        <c:grouping val="clustered"/>
        <c:varyColors val="0"/>
        <c:dLbls>
          <c:showLegendKey val="0"/>
          <c:showVal val="0"/>
          <c:showCatName val="0"/>
          <c:showSerName val="0"/>
          <c:showPercent val="0"/>
          <c:showBubbleSize val="0"/>
        </c:dLbls>
        <c:gapWidth val="150"/>
        <c:axId val="131088384"/>
        <c:axId val="131089920"/>
      </c:barChart>
      <c:catAx>
        <c:axId val="131088384"/>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2" b="1" i="0" u="none" strike="noStrike" baseline="0">
                <a:solidFill>
                  <a:schemeClr val="tx1"/>
                </a:solidFill>
                <a:latin typeface="Arial"/>
                <a:ea typeface="Arial"/>
                <a:cs typeface="Arial"/>
              </a:defRPr>
            </a:pPr>
            <a:endParaRPr lang="pl-PL"/>
          </a:p>
        </c:txPr>
        <c:crossAx val="131089920"/>
        <c:crosses val="autoZero"/>
        <c:auto val="1"/>
        <c:lblAlgn val="ctr"/>
        <c:lblOffset val="100"/>
        <c:tickLblSkip val="1"/>
        <c:tickMarkSkip val="1"/>
        <c:noMultiLvlLbl val="0"/>
      </c:catAx>
      <c:valAx>
        <c:axId val="131089920"/>
        <c:scaling>
          <c:orientation val="minMax"/>
        </c:scaling>
        <c:delete val="1"/>
        <c:axPos val="l"/>
        <c:numFmt formatCode="General" sourceLinked="1"/>
        <c:majorTickMark val="out"/>
        <c:minorTickMark val="none"/>
        <c:tickLblPos val="none"/>
        <c:crossAx val="131088384"/>
        <c:crosses val="autoZero"/>
        <c:crossBetween val="between"/>
      </c:valAx>
      <c:spPr>
        <a:noFill/>
        <a:ln w="25386">
          <a:noFill/>
        </a:ln>
      </c:spPr>
    </c:plotArea>
    <c:plotVisOnly val="1"/>
    <c:dispBlanksAs val="gap"/>
    <c:showDLblsOverMax val="0"/>
  </c:chart>
  <c:spPr>
    <a:noFill/>
    <a:ln>
      <a:noFill/>
    </a:ln>
  </c:spPr>
  <c:txPr>
    <a:bodyPr/>
    <a:lstStyle/>
    <a:p>
      <a:pPr>
        <a:defRPr sz="2194" b="1" i="0" u="none" strike="noStrike" baseline="0">
          <a:solidFill>
            <a:schemeClr val="tx1"/>
          </a:solidFill>
          <a:latin typeface="Arial"/>
          <a:ea typeface="Arial"/>
          <a:cs typeface="Arial"/>
        </a:defRPr>
      </a:pPr>
      <a:endParaRPr lang="pl-PL"/>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3.4129692832764506E-2"/>
          <c:y val="2.6607538802660879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9</c:v>
                </c:pt>
                <c:pt idx="1">
                  <c:v>58</c:v>
                </c:pt>
                <c:pt idx="2">
                  <c:v>21</c:v>
                </c:pt>
                <c:pt idx="3">
                  <c:v>20</c:v>
                </c:pt>
                <c:pt idx="4">
                  <c:v>24</c:v>
                </c:pt>
                <c:pt idx="5">
                  <c:v>1</c:v>
                </c:pt>
                <c:pt idx="6">
                  <c:v>10</c:v>
                </c:pt>
                <c:pt idx="7">
                  <c:v>7</c:v>
                </c:pt>
                <c:pt idx="8">
                  <c:v>12</c:v>
                </c:pt>
                <c:pt idx="9">
                  <c:v>2</c:v>
                </c:pt>
                <c:pt idx="10">
                  <c:v>1</c:v>
                </c:pt>
                <c:pt idx="11">
                  <c:v>0</c:v>
                </c:pt>
                <c:pt idx="12">
                  <c:v>1</c:v>
                </c:pt>
                <c:pt idx="13">
                  <c:v>0</c:v>
                </c:pt>
                <c:pt idx="14">
                  <c:v>6</c:v>
                </c:pt>
              </c:numCache>
            </c:numRef>
          </c:val>
        </c:ser>
        <c:dLbls>
          <c:showLegendKey val="0"/>
          <c:showVal val="0"/>
          <c:showCatName val="0"/>
          <c:showSerName val="0"/>
          <c:showPercent val="0"/>
          <c:showBubbleSize val="0"/>
        </c:dLbls>
        <c:gapWidth val="150"/>
        <c:axId val="140339456"/>
        <c:axId val="140341248"/>
      </c:barChart>
      <c:catAx>
        <c:axId val="140339456"/>
        <c:scaling>
          <c:orientation val="minMax"/>
        </c:scaling>
        <c:delete val="0"/>
        <c:axPos val="b"/>
        <c:numFmt formatCode="General" sourceLinked="1"/>
        <c:majorTickMark val="out"/>
        <c:minorTickMark val="none"/>
        <c:tickLblPos val="low"/>
        <c:spPr>
          <a:ln w="3160">
            <a:solidFill>
              <a:schemeClr val="tx1"/>
            </a:solidFill>
            <a:prstDash val="solid"/>
          </a:ln>
        </c:spPr>
        <c:txPr>
          <a:bodyPr rot="-2700000" vert="horz"/>
          <a:lstStyle/>
          <a:p>
            <a:pPr>
              <a:defRPr sz="1119" b="0" i="0" u="none" strike="noStrike" baseline="0">
                <a:solidFill>
                  <a:schemeClr val="tx1"/>
                </a:solidFill>
                <a:latin typeface="Arial"/>
                <a:ea typeface="Arial"/>
                <a:cs typeface="Arial"/>
              </a:defRPr>
            </a:pPr>
            <a:endParaRPr lang="pl-PL"/>
          </a:p>
        </c:txPr>
        <c:crossAx val="140341248"/>
        <c:crosses val="autoZero"/>
        <c:auto val="1"/>
        <c:lblAlgn val="ctr"/>
        <c:lblOffset val="100"/>
        <c:tickMarkSkip val="1"/>
        <c:noMultiLvlLbl val="0"/>
      </c:catAx>
      <c:valAx>
        <c:axId val="140341248"/>
        <c:scaling>
          <c:orientation val="minMax"/>
        </c:scaling>
        <c:delete val="0"/>
        <c:axPos val="l"/>
        <c:numFmt formatCode="General" sourceLinked="1"/>
        <c:majorTickMark val="out"/>
        <c:minorTickMark val="none"/>
        <c:tickLblPos val="nextTo"/>
        <c:spPr>
          <a:ln w="3160">
            <a:solidFill>
              <a:schemeClr val="tx1"/>
            </a:solidFill>
            <a:prstDash val="solid"/>
          </a:ln>
        </c:spPr>
        <c:txPr>
          <a:bodyPr rot="0" vert="horz"/>
          <a:lstStyle/>
          <a:p>
            <a:pPr>
              <a:defRPr sz="969" b="0" i="0" u="none" strike="noStrike" baseline="0">
                <a:solidFill>
                  <a:schemeClr val="tx1"/>
                </a:solidFill>
                <a:latin typeface="Arial"/>
                <a:ea typeface="Arial"/>
                <a:cs typeface="Arial"/>
              </a:defRPr>
            </a:pPr>
            <a:endParaRPr lang="pl-PL"/>
          </a:p>
        </c:txPr>
        <c:crossAx val="140339456"/>
        <c:crosses val="autoZero"/>
        <c:crossBetween val="between"/>
      </c:valAx>
      <c:dTable>
        <c:showHorzBorder val="0"/>
        <c:showVertBorder val="1"/>
        <c:showOutline val="0"/>
        <c:showKeys val="0"/>
        <c:spPr>
          <a:ln w="3160">
            <a:solidFill>
              <a:schemeClr val="tx1"/>
            </a:solidFill>
            <a:prstDash val="solid"/>
          </a:ln>
        </c:spPr>
        <c:txPr>
          <a:bodyPr/>
          <a:lstStyle/>
          <a:p>
            <a:pPr rtl="0">
              <a:defRPr sz="794" b="0" i="0" u="none" strike="noStrike" baseline="0">
                <a:solidFill>
                  <a:schemeClr val="tx1"/>
                </a:solidFill>
                <a:latin typeface="Arial"/>
                <a:ea typeface="Arial"/>
                <a:cs typeface="Arial"/>
              </a:defRPr>
            </a:pPr>
            <a:endParaRPr lang="pl-PL"/>
          </a:p>
        </c:txPr>
      </c:dTable>
      <c:spPr>
        <a:solidFill>
          <a:schemeClr val="bg1"/>
        </a:solidFill>
        <a:ln w="25266">
          <a:noFill/>
        </a:ln>
      </c:spPr>
    </c:plotArea>
    <c:plotVisOnly val="1"/>
    <c:dispBlanksAs val="gap"/>
    <c:showDLblsOverMax val="0"/>
  </c:chart>
  <c:spPr>
    <a:noFill/>
    <a:ln>
      <a:noFill/>
    </a:ln>
  </c:spPr>
  <c:txPr>
    <a:bodyPr/>
    <a:lstStyle/>
    <a:p>
      <a:pPr>
        <a:defRPr sz="994" b="0" i="0" u="none" strike="noStrike" baseline="0">
          <a:solidFill>
            <a:schemeClr val="tx1"/>
          </a:solidFill>
          <a:latin typeface="Arial"/>
          <a:ea typeface="Arial"/>
          <a:cs typeface="Arial"/>
        </a:defRPr>
      </a:pPr>
      <a:endParaRPr lang="pl-PL"/>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72">
                <a:noFill/>
              </a:ln>
            </c:spPr>
            <c:txPr>
              <a:bodyPr/>
              <a:lstStyle/>
              <a:p>
                <a:pPr>
                  <a:defRPr sz="8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103</c:v>
                </c:pt>
                <c:pt idx="1">
                  <c:v>147</c:v>
                </c:pt>
                <c:pt idx="2">
                  <c:v>175</c:v>
                </c:pt>
                <c:pt idx="3">
                  <c:v>184</c:v>
                </c:pt>
                <c:pt idx="4">
                  <c:v>222</c:v>
                </c:pt>
                <c:pt idx="5">
                  <c:v>152</c:v>
                </c:pt>
                <c:pt idx="6">
                  <c:v>207</c:v>
                </c:pt>
                <c:pt idx="7">
                  <c:v>205</c:v>
                </c:pt>
                <c:pt idx="8">
                  <c:v>176</c:v>
                </c:pt>
                <c:pt idx="9">
                  <c:v>198</c:v>
                </c:pt>
                <c:pt idx="10">
                  <c:v>194</c:v>
                </c:pt>
                <c:pt idx="11">
                  <c:v>229</c:v>
                </c:pt>
                <c:pt idx="12">
                  <c:v>172</c:v>
                </c:pt>
              </c:numCache>
            </c:numRef>
          </c:val>
        </c:ser>
        <c:dLbls>
          <c:showLegendKey val="0"/>
          <c:showVal val="1"/>
          <c:showCatName val="0"/>
          <c:showSerName val="0"/>
          <c:showPercent val="0"/>
          <c:showBubbleSize val="0"/>
        </c:dLbls>
        <c:gapWidth val="150"/>
        <c:axId val="140376320"/>
        <c:axId val="140432512"/>
      </c:barChart>
      <c:catAx>
        <c:axId val="140376320"/>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92" b="1" i="0" u="none" strike="noStrike" baseline="0">
                <a:solidFill>
                  <a:schemeClr val="tx1"/>
                </a:solidFill>
                <a:latin typeface="Arial"/>
                <a:ea typeface="Arial"/>
                <a:cs typeface="Arial"/>
              </a:defRPr>
            </a:pPr>
            <a:endParaRPr lang="pl-PL"/>
          </a:p>
        </c:txPr>
        <c:crossAx val="140432512"/>
        <c:crosses val="autoZero"/>
        <c:auto val="1"/>
        <c:lblAlgn val="ctr"/>
        <c:lblOffset val="100"/>
        <c:tickLblSkip val="1"/>
        <c:tickMarkSkip val="1"/>
        <c:noMultiLvlLbl val="0"/>
      </c:catAx>
      <c:valAx>
        <c:axId val="140432512"/>
        <c:scaling>
          <c:orientation val="minMax"/>
        </c:scaling>
        <c:delete val="0"/>
        <c:axPos val="l"/>
        <c:numFmt formatCode="General" sourceLinked="1"/>
        <c:majorTickMark val="out"/>
        <c:minorTickMark val="none"/>
        <c:tickLblPos val="nextTo"/>
        <c:spPr>
          <a:ln w="3145">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140376320"/>
        <c:crosses val="autoZero"/>
        <c:crossBetween val="between"/>
      </c:valAx>
      <c:spPr>
        <a:noFill/>
        <a:ln w="25387">
          <a:noFill/>
        </a:ln>
      </c:spPr>
    </c:plotArea>
    <c:plotVisOnly val="1"/>
    <c:dispBlanksAs val="gap"/>
    <c:showDLblsOverMax val="0"/>
  </c:chart>
  <c:spPr>
    <a:noFill/>
    <a:ln>
      <a:noFill/>
    </a:ln>
  </c:spPr>
  <c:txPr>
    <a:bodyPr/>
    <a:lstStyle/>
    <a:p>
      <a:pPr>
        <a:defRPr sz="893" b="1" i="0" u="none" strike="noStrike" baseline="0">
          <a:solidFill>
            <a:schemeClr val="tx1"/>
          </a:solidFill>
          <a:latin typeface="Arial"/>
          <a:ea typeface="Arial"/>
          <a:cs typeface="Arial"/>
        </a:defRPr>
      </a:pPr>
      <a:endParaRPr lang="pl-PL"/>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
          <c:y val="7.5301204819277434E-2"/>
          <c:w val="0.82075471698113533"/>
          <c:h val="0.69277108433734935"/>
        </c:manualLayout>
      </c:layout>
      <c:lineChart>
        <c:grouping val="standard"/>
        <c:varyColors val="0"/>
        <c:ser>
          <c:idx val="0"/>
          <c:order val="0"/>
          <c:tx>
            <c:strRef>
              <c:f>Sheet1!$A$2</c:f>
              <c:strCache>
                <c:ptCount val="1"/>
                <c:pt idx="0">
                  <c:v>studenci</c:v>
                </c:pt>
              </c:strCache>
            </c:strRef>
          </c:tx>
          <c:spPr>
            <a:ln w="2522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5692339959689426E-2"/>
                  <c:y val="-7.455525267363581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0050617765289506E-2"/>
                  <c:y val="-7.51572932777033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2751665972044852E-2"/>
                  <c:y val="-7.43839957012011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6079475941436708E-2"/>
                  <c:y val="-8.2559256537185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8064189779648027E-2"/>
                  <c:y val="-6.81016152288194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506919329757151E-2"/>
                  <c:y val="-7.928871583978996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6242768090417358E-2"/>
                  <c:y val="-7.521028021361844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94912575070851E-2"/>
                  <c:y val="-5.024980879728862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4953857644182074E-2"/>
                  <c:y val="-9.294088413499952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3826950819001337E-2"/>
                  <c:y val="-6.85030855720013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9235428325881666E-2"/>
                  <c:y val="-3.976333274224395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2738666475685752E-2"/>
                  <c:y val="-3.25336358800178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6.4967618501959278E-3"/>
                  <c:y val="-4.6993029604470118E-2"/>
                </c:manualLayout>
              </c:layout>
              <c:showLegendKey val="0"/>
              <c:showVal val="1"/>
              <c:showCatName val="0"/>
              <c:showSerName val="0"/>
              <c:showPercent val="0"/>
              <c:showBubbleSize val="0"/>
              <c:extLst>
                <c:ext xmlns:c15="http://schemas.microsoft.com/office/drawing/2012/chart" uri="{CE6537A1-D6FC-4f65-9D91-7224C49458BB}"/>
              </c:extLst>
            </c:dLbl>
            <c:spPr>
              <a:noFill/>
              <a:ln w="25222">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38</c:v>
                </c:pt>
                <c:pt idx="1">
                  <c:v>46</c:v>
                </c:pt>
                <c:pt idx="2">
                  <c:v>41</c:v>
                </c:pt>
                <c:pt idx="3">
                  <c:v>32</c:v>
                </c:pt>
                <c:pt idx="4">
                  <c:v>40</c:v>
                </c:pt>
                <c:pt idx="5">
                  <c:v>31</c:v>
                </c:pt>
                <c:pt idx="6">
                  <c:v>39</c:v>
                </c:pt>
                <c:pt idx="7">
                  <c:v>47</c:v>
                </c:pt>
                <c:pt idx="8">
                  <c:v>33</c:v>
                </c:pt>
                <c:pt idx="9">
                  <c:v>32</c:v>
                </c:pt>
                <c:pt idx="10">
                  <c:v>37</c:v>
                </c:pt>
                <c:pt idx="11">
                  <c:v>33</c:v>
                </c:pt>
                <c:pt idx="12">
                  <c:v>23</c:v>
                </c:pt>
              </c:numCache>
            </c:numRef>
          </c:val>
          <c:smooth val="1"/>
        </c:ser>
        <c:ser>
          <c:idx val="1"/>
          <c:order val="1"/>
          <c:tx>
            <c:strRef>
              <c:f>Sheet1!$A$3</c:f>
              <c:strCache>
                <c:ptCount val="1"/>
                <c:pt idx="0">
                  <c:v>opiekunowie</c:v>
                </c:pt>
              </c:strCache>
            </c:strRef>
          </c:tx>
          <c:spPr>
            <a:ln w="2522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9712762667885614E-2"/>
                  <c:y val="-7.99772343188281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52233993448154E-2"/>
                  <c:y val="-7.69647711681250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4507053772692852E-2"/>
                  <c:y val="-6.53478530005255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4997346880324092E-2"/>
                  <c:y val="-9.142268764517413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3424924138870884E-2"/>
                  <c:y val="-9.142268764517413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6798958515391481E-2"/>
                  <c:y val="-9.5381159965066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489995204868628E-2"/>
                  <c:y val="-9.50024592172021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8457088055641448E-2"/>
                  <c:y val="-9.500245921720218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8457088055641448E-2"/>
                  <c:y val="-9.500245921720218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5708805564133E-2"/>
                  <c:y val="-9.5002459217202184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5987047400783631E-2"/>
                  <c:y val="-8.3141513915600998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2483809250979656E-2"/>
                  <c:y val="-8.3141513915600998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5987047400783714E-2"/>
                  <c:y val="-7.5911817053374811E-2"/>
                </c:manualLayout>
              </c:layout>
              <c:showLegendKey val="0"/>
              <c:showVal val="1"/>
              <c:showCatName val="0"/>
              <c:showSerName val="0"/>
              <c:showPercent val="0"/>
              <c:showBubbleSize val="0"/>
              <c:extLst>
                <c:ext xmlns:c15="http://schemas.microsoft.com/office/drawing/2012/chart" uri="{CE6537A1-D6FC-4f65-9D91-7224C49458BB}"/>
              </c:extLst>
            </c:dLbl>
            <c:spPr>
              <a:noFill/>
              <a:ln w="25222">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5</c:v>
                </c:pt>
                <c:pt idx="1">
                  <c:v>5</c:v>
                </c:pt>
                <c:pt idx="2">
                  <c:v>6</c:v>
                </c:pt>
                <c:pt idx="3">
                  <c:v>7</c:v>
                </c:pt>
                <c:pt idx="4">
                  <c:v>7</c:v>
                </c:pt>
                <c:pt idx="5">
                  <c:v>7</c:v>
                </c:pt>
                <c:pt idx="6">
                  <c:v>7</c:v>
                </c:pt>
                <c:pt idx="7">
                  <c:v>7</c:v>
                </c:pt>
                <c:pt idx="8">
                  <c:v>7</c:v>
                </c:pt>
                <c:pt idx="9">
                  <c:v>7</c:v>
                </c:pt>
                <c:pt idx="10">
                  <c:v>8</c:v>
                </c:pt>
                <c:pt idx="11">
                  <c:v>8</c:v>
                </c:pt>
                <c:pt idx="12">
                  <c:v>8</c:v>
                </c:pt>
              </c:numCache>
            </c:numRef>
          </c:val>
          <c:smooth val="1"/>
        </c:ser>
        <c:dLbls>
          <c:showLegendKey val="0"/>
          <c:showVal val="1"/>
          <c:showCatName val="0"/>
          <c:showSerName val="0"/>
          <c:showPercent val="0"/>
          <c:showBubbleSize val="0"/>
        </c:dLbls>
        <c:upDownBars>
          <c:gapWidth val="150"/>
          <c:upBars>
            <c:spPr>
              <a:solidFill>
                <a:schemeClr val="bg1"/>
              </a:solidFill>
              <a:ln w="3155">
                <a:solidFill>
                  <a:schemeClr val="tx1"/>
                </a:solidFill>
                <a:prstDash val="solid"/>
              </a:ln>
            </c:spPr>
          </c:upBars>
          <c:downBars>
            <c:spPr>
              <a:noFill/>
              <a:ln w="9460">
                <a:noFill/>
              </a:ln>
            </c:spPr>
          </c:downBars>
        </c:upDownBars>
        <c:marker val="1"/>
        <c:smooth val="0"/>
        <c:axId val="140487296"/>
        <c:axId val="140497280"/>
      </c:lineChart>
      <c:catAx>
        <c:axId val="140487296"/>
        <c:scaling>
          <c:orientation val="minMax"/>
        </c:scaling>
        <c:delete val="0"/>
        <c:axPos val="b"/>
        <c:numFmt formatCode="General" sourceLinked="0"/>
        <c:majorTickMark val="out"/>
        <c:minorTickMark val="none"/>
        <c:tickLblPos val="nextTo"/>
        <c:spPr>
          <a:ln w="3155">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140497280"/>
        <c:crosses val="autoZero"/>
        <c:auto val="1"/>
        <c:lblAlgn val="ctr"/>
        <c:lblOffset val="100"/>
        <c:tickLblSkip val="1"/>
        <c:tickMarkSkip val="1"/>
        <c:noMultiLvlLbl val="0"/>
      </c:catAx>
      <c:valAx>
        <c:axId val="140497280"/>
        <c:scaling>
          <c:orientation val="minMax"/>
        </c:scaling>
        <c:delete val="0"/>
        <c:axPos val="l"/>
        <c:numFmt formatCode="General" sourceLinked="1"/>
        <c:majorTickMark val="out"/>
        <c:minorTickMark val="none"/>
        <c:tickLblPos val="nextTo"/>
        <c:spPr>
          <a:ln w="3155">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140487296"/>
        <c:crosses val="autoZero"/>
        <c:crossBetween val="between"/>
      </c:valAx>
      <c:spPr>
        <a:noFill/>
        <a:ln w="2539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21</c:v>
                </c:pt>
                <c:pt idx="1">
                  <c:v>120</c:v>
                </c:pt>
                <c:pt idx="2">
                  <c:v>47</c:v>
                </c:pt>
                <c:pt idx="3">
                  <c:v>33</c:v>
                </c:pt>
                <c:pt idx="4">
                  <c:v>35</c:v>
                </c:pt>
                <c:pt idx="5">
                  <c:v>6</c:v>
                </c:pt>
                <c:pt idx="6">
                  <c:v>14</c:v>
                </c:pt>
                <c:pt idx="7">
                  <c:v>42</c:v>
                </c:pt>
                <c:pt idx="8">
                  <c:v>5</c:v>
                </c:pt>
                <c:pt idx="9">
                  <c:v>0</c:v>
                </c:pt>
                <c:pt idx="10">
                  <c:v>0</c:v>
                </c:pt>
                <c:pt idx="11">
                  <c:v>0</c:v>
                </c:pt>
                <c:pt idx="12">
                  <c:v>0</c:v>
                </c:pt>
                <c:pt idx="13">
                  <c:v>1</c:v>
                </c:pt>
                <c:pt idx="14">
                  <c:v>1</c:v>
                </c:pt>
              </c:numCache>
            </c:numRef>
          </c:val>
        </c:ser>
        <c:dLbls>
          <c:showLegendKey val="0"/>
          <c:showVal val="0"/>
          <c:showCatName val="0"/>
          <c:showSerName val="0"/>
          <c:showPercent val="0"/>
          <c:showBubbleSize val="0"/>
        </c:dLbls>
        <c:gapWidth val="150"/>
        <c:axId val="140609408"/>
        <c:axId val="140610944"/>
      </c:barChart>
      <c:catAx>
        <c:axId val="140609408"/>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140610944"/>
        <c:crosses val="autoZero"/>
        <c:auto val="1"/>
        <c:lblAlgn val="ctr"/>
        <c:lblOffset val="100"/>
        <c:tickMarkSkip val="1"/>
        <c:noMultiLvlLbl val="0"/>
      </c:catAx>
      <c:valAx>
        <c:axId val="140610944"/>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140609408"/>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2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300</c:v>
                </c:pt>
                <c:pt idx="1">
                  <c:v>306</c:v>
                </c:pt>
                <c:pt idx="2">
                  <c:v>258</c:v>
                </c:pt>
                <c:pt idx="3">
                  <c:v>258</c:v>
                </c:pt>
                <c:pt idx="4">
                  <c:v>303</c:v>
                </c:pt>
                <c:pt idx="5">
                  <c:v>380</c:v>
                </c:pt>
                <c:pt idx="6">
                  <c:v>433</c:v>
                </c:pt>
                <c:pt idx="7">
                  <c:v>453</c:v>
                </c:pt>
                <c:pt idx="8">
                  <c:v>461</c:v>
                </c:pt>
                <c:pt idx="9">
                  <c:v>456</c:v>
                </c:pt>
                <c:pt idx="10">
                  <c:v>400</c:v>
                </c:pt>
                <c:pt idx="11">
                  <c:v>366</c:v>
                </c:pt>
                <c:pt idx="12">
                  <c:v>325</c:v>
                </c:pt>
              </c:numCache>
            </c:numRef>
          </c:val>
        </c:ser>
        <c:dLbls>
          <c:showLegendKey val="0"/>
          <c:showVal val="1"/>
          <c:showCatName val="0"/>
          <c:showSerName val="0"/>
          <c:showPercent val="0"/>
          <c:showBubbleSize val="0"/>
        </c:dLbls>
        <c:gapWidth val="150"/>
        <c:overlap val="-25"/>
        <c:axId val="158586368"/>
        <c:axId val="158863744"/>
      </c:barChart>
      <c:catAx>
        <c:axId val="158586368"/>
        <c:scaling>
          <c:orientation val="minMax"/>
        </c:scaling>
        <c:delete val="0"/>
        <c:axPos val="b"/>
        <c:numFmt formatCode="General" sourceLinked="1"/>
        <c:majorTickMark val="none"/>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58863744"/>
        <c:crosses val="autoZero"/>
        <c:auto val="1"/>
        <c:lblAlgn val="ctr"/>
        <c:lblOffset val="100"/>
        <c:tickLblSkip val="1"/>
        <c:tickMarkSkip val="1"/>
        <c:noMultiLvlLbl val="0"/>
      </c:catAx>
      <c:valAx>
        <c:axId val="158863744"/>
        <c:scaling>
          <c:orientation val="minMax"/>
        </c:scaling>
        <c:delete val="1"/>
        <c:axPos val="l"/>
        <c:numFmt formatCode="General" sourceLinked="1"/>
        <c:majorTickMark val="out"/>
        <c:minorTickMark val="none"/>
        <c:tickLblPos val="none"/>
        <c:crossAx val="158586368"/>
        <c:crosses val="autoZero"/>
        <c:crossBetween val="between"/>
      </c:valAx>
      <c:spPr>
        <a:noFill/>
        <a:ln w="25401">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37"/>
          <c:y val="7.5301204819277434E-2"/>
          <c:w val="0.81761006289308535"/>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175437179057341E-2"/>
                  <c:y val="-7.24467183273301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792162338815859E-2"/>
                  <c:y val="-7.39525863063400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7271915769947677E-2"/>
                  <c:y val="-8.75068271181933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3335030463131103E-2"/>
                  <c:y val="-5.05652681522891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0949958189617858E-2"/>
                  <c:y val="-8.04138402243214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7820305345839283E-2"/>
                  <c:y val="-8.86662036476916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935927121678834E-2"/>
                  <c:y val="-7.740685806477370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2781202100056165E-2"/>
                  <c:y val="-8.901788677448987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6578069116732141E-2"/>
                  <c:y val="-8.127720096801245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5.058876678101526E-2"/>
                  <c:y val="-5.358079717848922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2394359810361206E-2"/>
                  <c:y val="-5.503569645647091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5.399059968393536E-2"/>
                  <c:y val="-4.0359298874908717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7996866561311782E-2"/>
                  <c:y val="-3.6690271704462471E-2"/>
                </c:manualLayout>
              </c:layout>
              <c:showLegendKey val="0"/>
              <c:showVal val="1"/>
              <c:showCatName val="0"/>
              <c:showSerName val="0"/>
              <c:showPercent val="0"/>
              <c:showBubbleSize val="0"/>
              <c:extLst>
                <c:ext xmlns:c15="http://schemas.microsoft.com/office/drawing/2012/chart" uri="{CE6537A1-D6FC-4f65-9D91-7224C49458BB}"/>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95</c:v>
                </c:pt>
                <c:pt idx="1">
                  <c:v>60</c:v>
                </c:pt>
                <c:pt idx="2">
                  <c:v>45</c:v>
                </c:pt>
                <c:pt idx="3">
                  <c:v>64</c:v>
                </c:pt>
                <c:pt idx="4">
                  <c:v>50</c:v>
                </c:pt>
                <c:pt idx="5">
                  <c:v>58</c:v>
                </c:pt>
                <c:pt idx="6">
                  <c:v>75</c:v>
                </c:pt>
                <c:pt idx="7">
                  <c:v>80</c:v>
                </c:pt>
                <c:pt idx="8">
                  <c:v>89</c:v>
                </c:pt>
                <c:pt idx="9">
                  <c:v>84</c:v>
                </c:pt>
                <c:pt idx="10">
                  <c:v>82</c:v>
                </c:pt>
                <c:pt idx="11">
                  <c:v>80</c:v>
                </c:pt>
                <c:pt idx="12">
                  <c:v>86</c:v>
                </c:pt>
              </c:numCache>
            </c:numRef>
          </c:val>
          <c:smooth val="1"/>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1090173199918804E-2"/>
                  <c:y val="-7.5805389406780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6500747564250063E-2"/>
                  <c:y val="-7.666356937650596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9955486966132819E-2"/>
                  <c:y val="-8.65128301867242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6191129502164884E-2"/>
                  <c:y val="-7.826016201194442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077813052432944E-2"/>
                  <c:y val="-8.86665083991013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0157997502438814E-2"/>
                  <c:y val="-8.69044357481937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4171803150084182E-2"/>
                  <c:y val="-8.127720096801245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935927121678834E-2"/>
                  <c:y val="-9.675857258096726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4.5562404200112316E-2"/>
                  <c:y val="-8.90178867744898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0975605885060377E-2"/>
                  <c:y val="-9.2686848819902204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8794986498098835E-2"/>
                  <c:y val="-9.5394706431602458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2394359810361206E-2"/>
                  <c:y val="-6.6042489068032437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
                  <c:y val="-9.172567926115624E-2"/>
                </c:manualLayout>
              </c:layout>
              <c:showLegendKey val="0"/>
              <c:showVal val="1"/>
              <c:showCatName val="0"/>
              <c:showSerName val="0"/>
              <c:showPercent val="0"/>
              <c:showBubbleSize val="0"/>
              <c:extLst>
                <c:ext xmlns:c15="http://schemas.microsoft.com/office/drawing/2012/chart" uri="{CE6537A1-D6FC-4f65-9D91-7224C49458BB}"/>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7</c:v>
                </c:pt>
                <c:pt idx="1">
                  <c:v>7</c:v>
                </c:pt>
                <c:pt idx="2">
                  <c:v>8</c:v>
                </c:pt>
                <c:pt idx="3">
                  <c:v>10</c:v>
                </c:pt>
                <c:pt idx="4">
                  <c:v>8</c:v>
                </c:pt>
                <c:pt idx="5">
                  <c:v>9</c:v>
                </c:pt>
                <c:pt idx="6">
                  <c:v>9</c:v>
                </c:pt>
                <c:pt idx="7">
                  <c:v>10</c:v>
                </c:pt>
                <c:pt idx="8">
                  <c:v>11</c:v>
                </c:pt>
                <c:pt idx="9">
                  <c:v>11</c:v>
                </c:pt>
                <c:pt idx="10">
                  <c:v>11</c:v>
                </c:pt>
                <c:pt idx="11">
                  <c:v>10</c:v>
                </c:pt>
                <c:pt idx="12">
                  <c:v>12</c:v>
                </c:pt>
              </c:numCache>
            </c:numRef>
          </c:val>
          <c:smooth val="1"/>
        </c:ser>
        <c:dLbls>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158910336"/>
        <c:axId val="158911872"/>
      </c:lineChart>
      <c:catAx>
        <c:axId val="158910336"/>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158911872"/>
        <c:crosses val="autoZero"/>
        <c:auto val="1"/>
        <c:lblAlgn val="ctr"/>
        <c:lblOffset val="100"/>
        <c:tickLblSkip val="1"/>
        <c:tickMarkSkip val="1"/>
        <c:noMultiLvlLbl val="0"/>
      </c:catAx>
      <c:valAx>
        <c:axId val="158911872"/>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158910336"/>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2093287827076907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52</c:v>
                </c:pt>
                <c:pt idx="1">
                  <c:v>96</c:v>
                </c:pt>
                <c:pt idx="2">
                  <c:v>33</c:v>
                </c:pt>
                <c:pt idx="3">
                  <c:v>30</c:v>
                </c:pt>
                <c:pt idx="4">
                  <c:v>70</c:v>
                </c:pt>
                <c:pt idx="5">
                  <c:v>12</c:v>
                </c:pt>
                <c:pt idx="6">
                  <c:v>18</c:v>
                </c:pt>
                <c:pt idx="7">
                  <c:v>22</c:v>
                </c:pt>
                <c:pt idx="8">
                  <c:v>12</c:v>
                </c:pt>
                <c:pt idx="9">
                  <c:v>3</c:v>
                </c:pt>
                <c:pt idx="10">
                  <c:v>0</c:v>
                </c:pt>
                <c:pt idx="11">
                  <c:v>0</c:v>
                </c:pt>
                <c:pt idx="12">
                  <c:v>0</c:v>
                </c:pt>
                <c:pt idx="13">
                  <c:v>0</c:v>
                </c:pt>
                <c:pt idx="14">
                  <c:v>0</c:v>
                </c:pt>
              </c:numCache>
            </c:numRef>
          </c:val>
        </c:ser>
        <c:dLbls>
          <c:showLegendKey val="0"/>
          <c:showVal val="0"/>
          <c:showCatName val="0"/>
          <c:showSerName val="0"/>
          <c:showPercent val="0"/>
          <c:showBubbleSize val="0"/>
        </c:dLbls>
        <c:gapWidth val="150"/>
        <c:axId val="158651520"/>
        <c:axId val="158653056"/>
      </c:barChart>
      <c:catAx>
        <c:axId val="158651520"/>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158653056"/>
        <c:crosses val="autoZero"/>
        <c:auto val="1"/>
        <c:lblAlgn val="ctr"/>
        <c:lblOffset val="100"/>
        <c:tickMarkSkip val="1"/>
        <c:noMultiLvlLbl val="0"/>
      </c:catAx>
      <c:valAx>
        <c:axId val="158653056"/>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158651520"/>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6">
              <a:solidFill>
                <a:srgbClr val="003366"/>
              </a:solidFill>
              <a:prstDash val="solid"/>
            </a:ln>
            <a:effectLst>
              <a:outerShdw dist="35921" dir="2700000" algn="br">
                <a:srgbClr val="000000"/>
              </a:outerShdw>
            </a:effectLst>
          </c:spPr>
          <c:invertIfNegative val="0"/>
          <c:dLbls>
            <c:spPr>
              <a:noFill/>
              <a:ln w="2523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Sheet1!$B$2:$M$2</c:f>
              <c:numCache>
                <c:formatCode>General</c:formatCode>
                <c:ptCount val="12"/>
                <c:pt idx="0">
                  <c:v>306</c:v>
                </c:pt>
                <c:pt idx="1">
                  <c:v>245</c:v>
                </c:pt>
                <c:pt idx="2">
                  <c:v>127</c:v>
                </c:pt>
                <c:pt idx="3">
                  <c:v>320</c:v>
                </c:pt>
                <c:pt idx="4">
                  <c:v>335</c:v>
                </c:pt>
                <c:pt idx="5">
                  <c:v>525</c:v>
                </c:pt>
                <c:pt idx="6">
                  <c:v>214</c:v>
                </c:pt>
                <c:pt idx="7">
                  <c:v>212</c:v>
                </c:pt>
                <c:pt idx="8">
                  <c:v>219</c:v>
                </c:pt>
                <c:pt idx="9">
                  <c:v>407</c:v>
                </c:pt>
                <c:pt idx="10">
                  <c:v>233</c:v>
                </c:pt>
                <c:pt idx="11">
                  <c:v>348</c:v>
                </c:pt>
              </c:numCache>
            </c:numRef>
          </c:val>
        </c:ser>
        <c:dLbls>
          <c:showLegendKey val="0"/>
          <c:showVal val="1"/>
          <c:showCatName val="0"/>
          <c:showSerName val="0"/>
          <c:showPercent val="0"/>
          <c:showBubbleSize val="0"/>
        </c:dLbls>
        <c:gapWidth val="150"/>
        <c:axId val="158790016"/>
        <c:axId val="158792704"/>
      </c:barChart>
      <c:catAx>
        <c:axId val="158790016"/>
        <c:scaling>
          <c:orientation val="minMax"/>
        </c:scaling>
        <c:delete val="0"/>
        <c:axPos val="b"/>
        <c:numFmt formatCode="General" sourceLinked="1"/>
        <c:majorTickMark val="out"/>
        <c:minorTickMark val="none"/>
        <c:tickLblPos val="nextTo"/>
        <c:spPr>
          <a:ln w="3157">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58792704"/>
        <c:crosses val="autoZero"/>
        <c:auto val="1"/>
        <c:lblAlgn val="ctr"/>
        <c:lblOffset val="100"/>
        <c:tickLblSkip val="1"/>
        <c:tickMarkSkip val="1"/>
        <c:noMultiLvlLbl val="0"/>
      </c:catAx>
      <c:valAx>
        <c:axId val="158792704"/>
        <c:scaling>
          <c:orientation val="minMax"/>
        </c:scaling>
        <c:delete val="0"/>
        <c:axPos val="l"/>
        <c:numFmt formatCode="General" sourceLinked="1"/>
        <c:majorTickMark val="out"/>
        <c:minorTickMark val="none"/>
        <c:tickLblPos val="nextTo"/>
        <c:spPr>
          <a:ln w="3157">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58790016"/>
        <c:crosses val="autoZero"/>
        <c:crossBetween val="between"/>
      </c:valAx>
      <c:spPr>
        <a:noFill/>
        <a:ln w="25404">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32484312734674"/>
          <c:y val="9.0452755905511759E-2"/>
          <c:w val="0.83962264150943688"/>
          <c:h val="0.69277108433734935"/>
        </c:manualLayout>
      </c:layout>
      <c:lineChart>
        <c:grouping val="standard"/>
        <c:varyColors val="0"/>
        <c:ser>
          <c:idx val="0"/>
          <c:order val="0"/>
          <c:tx>
            <c:strRef>
              <c:f>Sheet1!$A$2</c:f>
              <c:strCache>
                <c:ptCount val="1"/>
                <c:pt idx="0">
                  <c:v>studenci</c:v>
                </c:pt>
              </c:strCache>
            </c:strRef>
          </c:tx>
          <c:spPr>
            <a:ln w="2516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8424929629706893E-2"/>
                  <c:y val="-7.34507541856100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480180489772748E-2"/>
                  <c:y val="-7.87446313528991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9845657338373539E-2"/>
                  <c:y val="-8.24412431400620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644563642068456E-2"/>
                  <c:y val="-0.10996033166308759"/>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4396898205561114E-2"/>
                  <c:y val="-8.70051896921975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9335863377609097E-2"/>
                  <c:y val="-8.71212121212122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6925996204933584E-2"/>
                  <c:y val="-7.954545454545454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8.3491461100569361E-2"/>
                  <c:y val="-2.6515151515151516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6.0721062618595827E-2"/>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2997562956945562E-2"/>
                  <c:y val="-2.651515151515151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0"/>
                  <c:y val="-2.651515151515151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2493907392363817E-2"/>
                  <c:y val="-3.7878787878787887E-2"/>
                </c:manualLayout>
              </c:layout>
              <c:showLegendKey val="0"/>
              <c:showVal val="1"/>
              <c:showCatName val="0"/>
              <c:showSerName val="0"/>
              <c:showPercent val="0"/>
              <c:showBubbleSize val="0"/>
              <c:extLst>
                <c:ext xmlns:c15="http://schemas.microsoft.com/office/drawing/2012/chart" uri="{CE6537A1-D6FC-4f65-9D91-7224C49458BB}"/>
              </c:extLst>
            </c:dLbl>
            <c:spPr>
              <a:noFill/>
              <a:ln w="2516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Sheet1!$B$2:$M$2</c:f>
              <c:numCache>
                <c:formatCode>General</c:formatCode>
                <c:ptCount val="12"/>
                <c:pt idx="0">
                  <c:v>23</c:v>
                </c:pt>
                <c:pt idx="1">
                  <c:v>26</c:v>
                </c:pt>
                <c:pt idx="2">
                  <c:v>32</c:v>
                </c:pt>
                <c:pt idx="3">
                  <c:v>34</c:v>
                </c:pt>
                <c:pt idx="4">
                  <c:v>50</c:v>
                </c:pt>
                <c:pt idx="5">
                  <c:v>40</c:v>
                </c:pt>
                <c:pt idx="6">
                  <c:v>35</c:v>
                </c:pt>
                <c:pt idx="7">
                  <c:v>80</c:v>
                </c:pt>
                <c:pt idx="8">
                  <c:v>90</c:v>
                </c:pt>
                <c:pt idx="9">
                  <c:v>85</c:v>
                </c:pt>
                <c:pt idx="10">
                  <c:v>80</c:v>
                </c:pt>
                <c:pt idx="11">
                  <c:v>130</c:v>
                </c:pt>
              </c:numCache>
            </c:numRef>
          </c:val>
          <c:smooth val="1"/>
        </c:ser>
        <c:ser>
          <c:idx val="1"/>
          <c:order val="1"/>
          <c:tx>
            <c:strRef>
              <c:f>Sheet1!$A$3</c:f>
              <c:strCache>
                <c:ptCount val="1"/>
                <c:pt idx="0">
                  <c:v>opiekunowie</c:v>
                </c:pt>
              </c:strCache>
            </c:strRef>
          </c:tx>
          <c:spPr>
            <a:ln w="2516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6763435879812942E-2"/>
                  <c:y val="-4.96740038177046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4418114718582404E-2"/>
                  <c:y val="-4.666219279408255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114613993933868E-2"/>
                  <c:y val="-4.96740038177046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800818778108176E-2"/>
                  <c:y val="-6.15396086852779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5697978454780512E-2"/>
                  <c:y val="-7.94747673586257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9335863377609097E-2"/>
                  <c:y val="-6.818181818181826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8.1605761911767525E-3"/>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5750590071448217E-2"/>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6590506406033148E-2"/>
                  <c:y val="-2.651515151515151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899268887083672E-2"/>
                  <c:y val="-3.030303030303031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4.224207961007323E-2"/>
                  <c:y val="-4.5454545454545463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4.54914703493094E-2"/>
                  <c:y val="-5.681818181818183E-2"/>
                </c:manualLayout>
              </c:layout>
              <c:showLegendKey val="0"/>
              <c:showVal val="1"/>
              <c:showCatName val="0"/>
              <c:showSerName val="0"/>
              <c:showPercent val="0"/>
              <c:showBubbleSize val="0"/>
              <c:extLst>
                <c:ext xmlns:c15="http://schemas.microsoft.com/office/drawing/2012/chart" uri="{CE6537A1-D6FC-4f65-9D91-7224C49458BB}"/>
              </c:extLst>
            </c:dLbl>
            <c:spPr>
              <a:noFill/>
              <a:ln w="2516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Sheet1!$B$3:$M$3</c:f>
              <c:numCache>
                <c:formatCode>General</c:formatCode>
                <c:ptCount val="12"/>
                <c:pt idx="0">
                  <c:v>6</c:v>
                </c:pt>
                <c:pt idx="1">
                  <c:v>6</c:v>
                </c:pt>
                <c:pt idx="2">
                  <c:v>6</c:v>
                </c:pt>
                <c:pt idx="3">
                  <c:v>7</c:v>
                </c:pt>
                <c:pt idx="4">
                  <c:v>11</c:v>
                </c:pt>
                <c:pt idx="5">
                  <c:v>12</c:v>
                </c:pt>
                <c:pt idx="6">
                  <c:v>9</c:v>
                </c:pt>
                <c:pt idx="7">
                  <c:v>9</c:v>
                </c:pt>
                <c:pt idx="8">
                  <c:v>5</c:v>
                </c:pt>
                <c:pt idx="9">
                  <c:v>1</c:v>
                </c:pt>
                <c:pt idx="10">
                  <c:v>5</c:v>
                </c:pt>
                <c:pt idx="11">
                  <c:v>5</c:v>
                </c:pt>
              </c:numCache>
            </c:numRef>
          </c:val>
          <c:smooth val="1"/>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36">
                <a:noFill/>
              </a:ln>
            </c:spPr>
          </c:downBars>
        </c:upDownBars>
        <c:marker val="1"/>
        <c:smooth val="0"/>
        <c:axId val="46523136"/>
        <c:axId val="46524672"/>
      </c:lineChart>
      <c:catAx>
        <c:axId val="46523136"/>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6524672"/>
        <c:crosses val="autoZero"/>
        <c:auto val="1"/>
        <c:lblAlgn val="ctr"/>
        <c:lblOffset val="100"/>
        <c:tickLblSkip val="1"/>
        <c:tickMarkSkip val="1"/>
        <c:noMultiLvlLbl val="0"/>
      </c:catAx>
      <c:valAx>
        <c:axId val="46524672"/>
        <c:scaling>
          <c:orientation val="minMax"/>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46523136"/>
        <c:crosses val="autoZero"/>
        <c:crossBetween val="between"/>
      </c:valAx>
      <c:spPr>
        <a:noFill/>
        <a:ln w="25381">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1096152413125017E-2"/>
          <c:y val="2.3496034913764608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76</c:v>
                </c:pt>
                <c:pt idx="1">
                  <c:v>56</c:v>
                </c:pt>
                <c:pt idx="2">
                  <c:v>99</c:v>
                </c:pt>
                <c:pt idx="3">
                  <c:v>18</c:v>
                </c:pt>
                <c:pt idx="4">
                  <c:v>24</c:v>
                </c:pt>
                <c:pt idx="5">
                  <c:v>4</c:v>
                </c:pt>
                <c:pt idx="6">
                  <c:v>15</c:v>
                </c:pt>
                <c:pt idx="7">
                  <c:v>26</c:v>
                </c:pt>
                <c:pt idx="8">
                  <c:v>1</c:v>
                </c:pt>
                <c:pt idx="9">
                  <c:v>2</c:v>
                </c:pt>
                <c:pt idx="10">
                  <c:v>0</c:v>
                </c:pt>
                <c:pt idx="11">
                  <c:v>0</c:v>
                </c:pt>
                <c:pt idx="12">
                  <c:v>0</c:v>
                </c:pt>
                <c:pt idx="13">
                  <c:v>0</c:v>
                </c:pt>
                <c:pt idx="14">
                  <c:v>0</c:v>
                </c:pt>
              </c:numCache>
            </c:numRef>
          </c:val>
        </c:ser>
        <c:dLbls>
          <c:showLegendKey val="0"/>
          <c:showVal val="0"/>
          <c:showCatName val="0"/>
          <c:showSerName val="0"/>
          <c:showPercent val="0"/>
          <c:showBubbleSize val="0"/>
        </c:dLbls>
        <c:gapWidth val="150"/>
        <c:axId val="159350784"/>
        <c:axId val="159352320"/>
      </c:barChart>
      <c:catAx>
        <c:axId val="159350784"/>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159352320"/>
        <c:crosses val="autoZero"/>
        <c:auto val="1"/>
        <c:lblAlgn val="ctr"/>
        <c:lblOffset val="100"/>
        <c:tickMarkSkip val="1"/>
        <c:noMultiLvlLbl val="0"/>
      </c:catAx>
      <c:valAx>
        <c:axId val="159352320"/>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159350784"/>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5770615882306E-2"/>
          <c:y val="0.1529680378737712"/>
          <c:w val="0.92641261498028848"/>
          <c:h val="0.59817351598173196"/>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dLbls>
            <c:spPr>
              <a:noFill/>
              <a:ln w="29320">
                <a:noFill/>
              </a:ln>
            </c:spPr>
            <c:txPr>
              <a:bodyPr/>
              <a:lstStyle/>
              <a:p>
                <a:pPr>
                  <a:defRPr sz="92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Sheet1!$A$1:$A$25</c:f>
              <c:strCache>
                <c:ptCount val="25"/>
                <c:pt idx="0">
                  <c:v>Wrocław</c:v>
                </c:pt>
                <c:pt idx="1">
                  <c:v>Warszawa (AI)</c:v>
                </c:pt>
                <c:pt idx="2">
                  <c:v>Kraków (UJ)</c:v>
                </c:pt>
                <c:pt idx="3">
                  <c:v>Białystok (UwB)</c:v>
                </c:pt>
                <c:pt idx="4">
                  <c:v>Poznań</c:v>
                </c:pt>
                <c:pt idx="5">
                  <c:v>Łódź</c:v>
                </c:pt>
                <c:pt idx="6">
                  <c:v>Toruń</c:v>
                </c:pt>
                <c:pt idx="7">
                  <c:v>Gdańsk</c:v>
                </c:pt>
                <c:pt idx="8">
                  <c:v>Warszawa (UW)</c:v>
                </c:pt>
                <c:pt idx="9">
                  <c:v>Opole</c:v>
                </c:pt>
                <c:pt idx="10">
                  <c:v>Warszawa (Łazarskiego)</c:v>
                </c:pt>
                <c:pt idx="11">
                  <c:v>Olsztyn (UW-M)</c:v>
                </c:pt>
                <c:pt idx="12">
                  <c:v>Kraków (KA im.AFM)</c:v>
                </c:pt>
                <c:pt idx="13">
                  <c:v>Lublin (UMCS)</c:v>
                </c:pt>
                <c:pt idx="14">
                  <c:v>Szczecin</c:v>
                </c:pt>
                <c:pt idx="15">
                  <c:v>Katowice</c:v>
                </c:pt>
                <c:pt idx="16">
                  <c:v>Warszawa (UKSW)</c:v>
                </c:pt>
                <c:pt idx="17">
                  <c:v>Lublin (KUL)</c:v>
                </c:pt>
                <c:pt idx="18">
                  <c:v>Warszawa (ALK)</c:v>
                </c:pt>
                <c:pt idx="19">
                  <c:v>Rzeszów</c:v>
                </c:pt>
                <c:pt idx="20">
                  <c:v>Gdynia</c:v>
                </c:pt>
                <c:pt idx="21">
                  <c:v>SWPS</c:v>
                </c:pt>
                <c:pt idx="22">
                  <c:v>Słubice</c:v>
                </c:pt>
                <c:pt idx="23">
                  <c:v>Rzeszów (WSPiA)</c:v>
                </c:pt>
                <c:pt idx="24">
                  <c:v>Warszawa (UKSW WPK)</c:v>
                </c:pt>
              </c:strCache>
            </c:strRef>
          </c:cat>
          <c:val>
            <c:numRef>
              <c:f>Sheet1!$B$1:$B$25</c:f>
              <c:numCache>
                <c:formatCode>General</c:formatCode>
                <c:ptCount val="25"/>
                <c:pt idx="0">
                  <c:v>68</c:v>
                </c:pt>
                <c:pt idx="1">
                  <c:v>33</c:v>
                </c:pt>
                <c:pt idx="2">
                  <c:v>26</c:v>
                </c:pt>
                <c:pt idx="3">
                  <c:v>13</c:v>
                </c:pt>
                <c:pt idx="4">
                  <c:v>12</c:v>
                </c:pt>
                <c:pt idx="5">
                  <c:v>12</c:v>
                </c:pt>
                <c:pt idx="6">
                  <c:v>11</c:v>
                </c:pt>
                <c:pt idx="7">
                  <c:v>11</c:v>
                </c:pt>
                <c:pt idx="8">
                  <c:v>10</c:v>
                </c:pt>
                <c:pt idx="9">
                  <c:v>9</c:v>
                </c:pt>
                <c:pt idx="10">
                  <c:v>9</c:v>
                </c:pt>
                <c:pt idx="11">
                  <c:v>9</c:v>
                </c:pt>
                <c:pt idx="12">
                  <c:v>8</c:v>
                </c:pt>
                <c:pt idx="13">
                  <c:v>8</c:v>
                </c:pt>
                <c:pt idx="14">
                  <c:v>8</c:v>
                </c:pt>
                <c:pt idx="15">
                  <c:v>7</c:v>
                </c:pt>
                <c:pt idx="16">
                  <c:v>7</c:v>
                </c:pt>
                <c:pt idx="17">
                  <c:v>7</c:v>
                </c:pt>
                <c:pt idx="18">
                  <c:v>5</c:v>
                </c:pt>
                <c:pt idx="19">
                  <c:v>4</c:v>
                </c:pt>
                <c:pt idx="20">
                  <c:v>3</c:v>
                </c:pt>
                <c:pt idx="21">
                  <c:v>3</c:v>
                </c:pt>
                <c:pt idx="22">
                  <c:v>3</c:v>
                </c:pt>
                <c:pt idx="23">
                  <c:v>3</c:v>
                </c:pt>
                <c:pt idx="24">
                  <c:v>2</c:v>
                </c:pt>
              </c:numCache>
            </c:numRef>
          </c:val>
        </c:ser>
        <c:dLbls>
          <c:showLegendKey val="0"/>
          <c:showVal val="0"/>
          <c:showCatName val="0"/>
          <c:showSerName val="0"/>
          <c:showPercent val="0"/>
          <c:showBubbleSize val="0"/>
        </c:dLbls>
        <c:gapWidth val="150"/>
        <c:axId val="133506176"/>
        <c:axId val="133507712"/>
      </c:barChart>
      <c:catAx>
        <c:axId val="133506176"/>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2" b="1" i="0" u="none" strike="noStrike" baseline="0">
                <a:solidFill>
                  <a:schemeClr val="tx1"/>
                </a:solidFill>
                <a:latin typeface="Arial"/>
                <a:ea typeface="Arial"/>
                <a:cs typeface="Arial"/>
              </a:defRPr>
            </a:pPr>
            <a:endParaRPr lang="pl-PL"/>
          </a:p>
        </c:txPr>
        <c:crossAx val="133507712"/>
        <c:crosses val="autoZero"/>
        <c:auto val="1"/>
        <c:lblAlgn val="ctr"/>
        <c:lblOffset val="100"/>
        <c:tickLblSkip val="1"/>
        <c:tickMarkSkip val="1"/>
        <c:noMultiLvlLbl val="0"/>
      </c:catAx>
      <c:valAx>
        <c:axId val="133507712"/>
        <c:scaling>
          <c:orientation val="minMax"/>
        </c:scaling>
        <c:delete val="1"/>
        <c:axPos val="l"/>
        <c:numFmt formatCode="General" sourceLinked="1"/>
        <c:majorTickMark val="out"/>
        <c:minorTickMark val="none"/>
        <c:tickLblPos val="none"/>
        <c:crossAx val="133506176"/>
        <c:crosses val="autoZero"/>
        <c:crossBetween val="between"/>
      </c:valAx>
      <c:spPr>
        <a:noFill/>
        <a:ln w="25386">
          <a:noFill/>
        </a:ln>
      </c:spPr>
    </c:plotArea>
    <c:plotVisOnly val="1"/>
    <c:dispBlanksAs val="gap"/>
    <c:showDLblsOverMax val="0"/>
  </c:chart>
  <c:spPr>
    <a:noFill/>
    <a:ln>
      <a:noFill/>
    </a:ln>
  </c:spPr>
  <c:txPr>
    <a:bodyPr/>
    <a:lstStyle/>
    <a:p>
      <a:pPr>
        <a:defRPr sz="2194" b="1" i="0" u="none" strike="noStrike" baseline="0">
          <a:solidFill>
            <a:schemeClr val="tx1"/>
          </a:solidFill>
          <a:latin typeface="Arial"/>
          <a:ea typeface="Arial"/>
          <a:cs typeface="Arial"/>
        </a:defRPr>
      </a:pPr>
      <a:endParaRPr lang="pl-PL"/>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70">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64</c:v>
                </c:pt>
                <c:pt idx="1">
                  <c:v>65</c:v>
                </c:pt>
                <c:pt idx="2">
                  <c:v>120</c:v>
                </c:pt>
                <c:pt idx="3">
                  <c:v>121</c:v>
                </c:pt>
                <c:pt idx="4">
                  <c:v>176</c:v>
                </c:pt>
                <c:pt idx="5">
                  <c:v>191</c:v>
                </c:pt>
                <c:pt idx="6">
                  <c:v>167</c:v>
                </c:pt>
                <c:pt idx="7">
                  <c:v>307</c:v>
                </c:pt>
                <c:pt idx="8">
                  <c:v>392</c:v>
                </c:pt>
                <c:pt idx="9">
                  <c:v>428</c:v>
                </c:pt>
                <c:pt idx="10">
                  <c:v>407</c:v>
                </c:pt>
                <c:pt idx="11">
                  <c:v>364</c:v>
                </c:pt>
                <c:pt idx="12">
                  <c:v>321</c:v>
                </c:pt>
              </c:numCache>
            </c:numRef>
          </c:val>
        </c:ser>
        <c:dLbls>
          <c:showLegendKey val="0"/>
          <c:showVal val="1"/>
          <c:showCatName val="0"/>
          <c:showSerName val="0"/>
          <c:showPercent val="0"/>
          <c:showBubbleSize val="0"/>
        </c:dLbls>
        <c:gapWidth val="150"/>
        <c:axId val="159382912"/>
        <c:axId val="158996736"/>
      </c:barChart>
      <c:catAx>
        <c:axId val="159382912"/>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58996736"/>
        <c:crosses val="autoZero"/>
        <c:auto val="1"/>
        <c:lblAlgn val="ctr"/>
        <c:lblOffset val="100"/>
        <c:tickLblSkip val="1"/>
        <c:tickMarkSkip val="1"/>
        <c:noMultiLvlLbl val="0"/>
      </c:catAx>
      <c:valAx>
        <c:axId val="158996736"/>
        <c:scaling>
          <c:orientation val="minMax"/>
        </c:scaling>
        <c:delete val="0"/>
        <c:axPos val="l"/>
        <c:numFmt formatCode="General" sourceLinked="1"/>
        <c:majorTickMark val="out"/>
        <c:minorTickMark val="none"/>
        <c:tickLblPos val="nextTo"/>
        <c:spPr>
          <a:ln w="3145">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159382912"/>
        <c:crosses val="autoZero"/>
        <c:crossBetween val="between"/>
      </c:valAx>
      <c:spPr>
        <a:noFill/>
        <a:ln w="25387">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37"/>
          <c:y val="7.2289156626506021E-2"/>
          <c:w val="0.81761006289308535"/>
          <c:h val="0.69277108433734935"/>
        </c:manualLayout>
      </c:layout>
      <c:lineChart>
        <c:grouping val="standard"/>
        <c:varyColors val="0"/>
        <c:ser>
          <c:idx val="0"/>
          <c:order val="0"/>
          <c:tx>
            <c:strRef>
              <c:f>Sheet1!$A$2</c:f>
              <c:strCache>
                <c:ptCount val="1"/>
                <c:pt idx="0">
                  <c:v>studenci</c:v>
                </c:pt>
              </c:strCache>
            </c:strRef>
          </c:tx>
          <c:spPr>
            <a:ln w="2517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0018204474654692E-2"/>
                  <c:y val="-9.4032979743888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7355585652309302E-2"/>
                  <c:y val="-0.1085912506673685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3291730324754186E-2"/>
                  <c:y val="-0.1139128489620615"/>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3234927723586803E-2"/>
                  <c:y val="-0.10999731567644953"/>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6126219297214707E-2"/>
                  <c:y val="-0.10306907659269857"/>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7.714278998707251E-2"/>
                  <c:y val="-5.52872226198997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7761194029850733E-2"/>
                  <c:y val="-8.71212121212122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5820895522388062E-2"/>
                  <c:y val="-0.10227272727272729"/>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6757453536908654E-2"/>
                  <c:y val="-7.95454545454545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1221987239513073E-2"/>
                  <c:y val="-6.818181818181817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6.928793626105037E-2"/>
                  <c:y val="-5.303030303030303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4.4092323075213921E-2"/>
                  <c:y val="-3.4090909090909088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6.2989032964591253E-3"/>
                  <c:y val="-6.4393939393939406E-2"/>
                </c:manualLayout>
              </c:layout>
              <c:showLegendKey val="0"/>
              <c:showVal val="1"/>
              <c:showCatName val="0"/>
              <c:showSerName val="0"/>
              <c:showPercent val="0"/>
              <c:showBubbleSize val="0"/>
              <c:extLst>
                <c:ext xmlns:c15="http://schemas.microsoft.com/office/drawing/2012/chart" uri="{CE6537A1-D6FC-4f65-9D91-7224C49458BB}"/>
              </c:extLst>
            </c:dLbl>
            <c:spPr>
              <a:noFill/>
              <a:ln w="25170">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20</c:v>
                </c:pt>
                <c:pt idx="1">
                  <c:v>15</c:v>
                </c:pt>
                <c:pt idx="2">
                  <c:v>14</c:v>
                </c:pt>
                <c:pt idx="3">
                  <c:v>17</c:v>
                </c:pt>
                <c:pt idx="4">
                  <c:v>20</c:v>
                </c:pt>
                <c:pt idx="5">
                  <c:v>265</c:v>
                </c:pt>
                <c:pt idx="6">
                  <c:v>167</c:v>
                </c:pt>
                <c:pt idx="7">
                  <c:v>188</c:v>
                </c:pt>
                <c:pt idx="8">
                  <c:v>149</c:v>
                </c:pt>
                <c:pt idx="9">
                  <c:v>111</c:v>
                </c:pt>
                <c:pt idx="10">
                  <c:v>167</c:v>
                </c:pt>
                <c:pt idx="11">
                  <c:v>214</c:v>
                </c:pt>
                <c:pt idx="12">
                  <c:v>137</c:v>
                </c:pt>
              </c:numCache>
            </c:numRef>
          </c:val>
          <c:smooth val="1"/>
        </c:ser>
        <c:ser>
          <c:idx val="1"/>
          <c:order val="1"/>
          <c:tx>
            <c:strRef>
              <c:f>Sheet1!$A$3</c:f>
              <c:strCache>
                <c:ptCount val="1"/>
                <c:pt idx="0">
                  <c:v>opiekunowie</c:v>
                </c:pt>
              </c:strCache>
            </c:strRef>
          </c:tx>
          <c:spPr>
            <a:ln w="2517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1663728601089042E-2"/>
                  <c:y val="-6.244333094726800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3475065616797925E-2"/>
                  <c:y val="-5.94312216654737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443765424844284E-2"/>
                  <c:y val="-6.244333094726800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0386962823676915E-2"/>
                  <c:y val="-6.08914936769268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0255189899534908E-2"/>
                  <c:y val="-5.825369840133625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2681004426685506E-2"/>
                  <c:y val="-4.84964805535672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3880597014925405E-2"/>
                  <c:y val="-4.924242424242433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5920398009950293E-2"/>
                  <c:y val="-3.03030303030303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5920398009950293E-2"/>
                  <c:y val="-3.03030303030303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1.9900497512437842E-2"/>
                  <c:y val="-3.030303030303031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154785597502414E-16"/>
                  <c:y val="-3.7878787878787915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1494764470614382E-2"/>
                  <c:y val="-4.5454545454545463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5747258241147696E-2"/>
                  <c:y val="-2.2727272727272742E-2"/>
                </c:manualLayout>
              </c:layout>
              <c:showLegendKey val="0"/>
              <c:showVal val="1"/>
              <c:showCatName val="0"/>
              <c:showSerName val="0"/>
              <c:showPercent val="0"/>
              <c:showBubbleSize val="0"/>
              <c:extLst>
                <c:ext xmlns:c15="http://schemas.microsoft.com/office/drawing/2012/chart" uri="{CE6537A1-D6FC-4f65-9D91-7224C49458BB}"/>
              </c:extLst>
            </c:dLbl>
            <c:spPr>
              <a:noFill/>
              <a:ln w="25170">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2</c:v>
                </c:pt>
                <c:pt idx="1">
                  <c:v>2</c:v>
                </c:pt>
                <c:pt idx="2">
                  <c:v>2</c:v>
                </c:pt>
                <c:pt idx="3">
                  <c:v>2</c:v>
                </c:pt>
                <c:pt idx="4">
                  <c:v>10</c:v>
                </c:pt>
                <c:pt idx="5">
                  <c:v>8</c:v>
                </c:pt>
                <c:pt idx="6">
                  <c:v>6</c:v>
                </c:pt>
                <c:pt idx="7">
                  <c:v>5</c:v>
                </c:pt>
                <c:pt idx="8">
                  <c:v>5</c:v>
                </c:pt>
                <c:pt idx="9">
                  <c:v>5</c:v>
                </c:pt>
                <c:pt idx="10">
                  <c:v>8</c:v>
                </c:pt>
                <c:pt idx="11">
                  <c:v>10</c:v>
                </c:pt>
                <c:pt idx="12">
                  <c:v>9</c:v>
                </c:pt>
              </c:numCache>
            </c:numRef>
          </c:val>
          <c:smooth val="1"/>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0">
                <a:noFill/>
              </a:ln>
            </c:spPr>
          </c:downBars>
        </c:upDownBars>
        <c:marker val="1"/>
        <c:smooth val="0"/>
        <c:axId val="159068160"/>
        <c:axId val="159069696"/>
      </c:lineChart>
      <c:catAx>
        <c:axId val="159068160"/>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59069696"/>
        <c:crosses val="autoZero"/>
        <c:auto val="1"/>
        <c:lblAlgn val="ctr"/>
        <c:lblOffset val="100"/>
        <c:tickLblSkip val="1"/>
        <c:tickMarkSkip val="1"/>
        <c:noMultiLvlLbl val="0"/>
      </c:catAx>
      <c:valAx>
        <c:axId val="159069696"/>
        <c:scaling>
          <c:orientation val="minMax"/>
          <c:min val="0"/>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159068160"/>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2093287827076907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35</c:v>
                </c:pt>
                <c:pt idx="1">
                  <c:v>68</c:v>
                </c:pt>
                <c:pt idx="2">
                  <c:v>17</c:v>
                </c:pt>
                <c:pt idx="3">
                  <c:v>0</c:v>
                </c:pt>
                <c:pt idx="4">
                  <c:v>18</c:v>
                </c:pt>
                <c:pt idx="5">
                  <c:v>0</c:v>
                </c:pt>
                <c:pt idx="6">
                  <c:v>10</c:v>
                </c:pt>
                <c:pt idx="7">
                  <c:v>15</c:v>
                </c:pt>
                <c:pt idx="8">
                  <c:v>2</c:v>
                </c:pt>
                <c:pt idx="9">
                  <c:v>0</c:v>
                </c:pt>
                <c:pt idx="10">
                  <c:v>0</c:v>
                </c:pt>
                <c:pt idx="11">
                  <c:v>0</c:v>
                </c:pt>
                <c:pt idx="12">
                  <c:v>0</c:v>
                </c:pt>
                <c:pt idx="13">
                  <c:v>0</c:v>
                </c:pt>
                <c:pt idx="14">
                  <c:v>1</c:v>
                </c:pt>
              </c:numCache>
            </c:numRef>
          </c:val>
        </c:ser>
        <c:dLbls>
          <c:showLegendKey val="0"/>
          <c:showVal val="0"/>
          <c:showCatName val="0"/>
          <c:showSerName val="0"/>
          <c:showPercent val="0"/>
          <c:showBubbleSize val="0"/>
        </c:dLbls>
        <c:gapWidth val="150"/>
        <c:axId val="159120384"/>
        <c:axId val="159163136"/>
      </c:barChart>
      <c:catAx>
        <c:axId val="159120384"/>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159163136"/>
        <c:crosses val="autoZero"/>
        <c:auto val="1"/>
        <c:lblAlgn val="ctr"/>
        <c:lblOffset val="100"/>
        <c:tickMarkSkip val="1"/>
        <c:noMultiLvlLbl val="0"/>
      </c:catAx>
      <c:valAx>
        <c:axId val="159163136"/>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159120384"/>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09">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756</c:v>
                </c:pt>
                <c:pt idx="1">
                  <c:v>493</c:v>
                </c:pt>
                <c:pt idx="2">
                  <c:v>718</c:v>
                </c:pt>
                <c:pt idx="3">
                  <c:v>329</c:v>
                </c:pt>
                <c:pt idx="4">
                  <c:v>478</c:v>
                </c:pt>
                <c:pt idx="5">
                  <c:v>786</c:v>
                </c:pt>
                <c:pt idx="6">
                  <c:v>717</c:v>
                </c:pt>
                <c:pt idx="7">
                  <c:v>734</c:v>
                </c:pt>
                <c:pt idx="8">
                  <c:v>756</c:v>
                </c:pt>
                <c:pt idx="9">
                  <c:v>468</c:v>
                </c:pt>
                <c:pt idx="10">
                  <c:v>437</c:v>
                </c:pt>
                <c:pt idx="11">
                  <c:v>290</c:v>
                </c:pt>
                <c:pt idx="12">
                  <c:v>179</c:v>
                </c:pt>
              </c:numCache>
            </c:numRef>
          </c:val>
        </c:ser>
        <c:dLbls>
          <c:showLegendKey val="0"/>
          <c:showVal val="1"/>
          <c:showCatName val="0"/>
          <c:showSerName val="0"/>
          <c:showPercent val="0"/>
          <c:showBubbleSize val="0"/>
        </c:dLbls>
        <c:gapWidth val="150"/>
        <c:axId val="159181440"/>
        <c:axId val="159208960"/>
      </c:barChart>
      <c:catAx>
        <c:axId val="159181440"/>
        <c:scaling>
          <c:orientation val="minMax"/>
        </c:scaling>
        <c:delete val="0"/>
        <c:axPos val="b"/>
        <c:numFmt formatCode="General" sourceLinked="1"/>
        <c:majorTickMark val="out"/>
        <c:minorTickMark val="none"/>
        <c:tickLblPos val="nextTo"/>
        <c:spPr>
          <a:ln w="3151">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59208960"/>
        <c:crosses val="autoZero"/>
        <c:auto val="1"/>
        <c:lblAlgn val="ctr"/>
        <c:lblOffset val="100"/>
        <c:tickLblSkip val="1"/>
        <c:tickMarkSkip val="1"/>
        <c:noMultiLvlLbl val="0"/>
      </c:catAx>
      <c:valAx>
        <c:axId val="159208960"/>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1" b="1" i="0" u="none" strike="noStrike" baseline="0">
                <a:solidFill>
                  <a:schemeClr val="tx1"/>
                </a:solidFill>
                <a:latin typeface="Arial"/>
                <a:ea typeface="Arial"/>
                <a:cs typeface="Arial"/>
              </a:defRPr>
            </a:pPr>
            <a:endParaRPr lang="pl-PL"/>
          </a:p>
        </c:txPr>
        <c:crossAx val="159181440"/>
        <c:crosses val="autoZero"/>
        <c:crossBetween val="between"/>
      </c:valAx>
      <c:spPr>
        <a:noFill/>
        <a:ln w="2540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
          <c:y val="7.5301204819277434E-2"/>
          <c:w val="0.82075471698113533"/>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6085727181052485E-2"/>
                  <c:y val="-6.312285288663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707897511296892E-2"/>
                  <c:y val="-7.31997902364797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1567098794007263E-2"/>
                  <c:y val="-5.27577296081233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1286655056424824E-2"/>
                  <c:y val="-0.10030804390966115"/>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8582171493979785E-2"/>
                  <c:y val="-4.64460523515641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1617155798183755E-2"/>
                  <c:y val="-7.65880295847138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4184800645341639E-2"/>
                  <c:y val="-5.405405405405409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5342147879118537E-2"/>
                  <c:y val="-3.474903474903474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8629145766591882E-2"/>
                  <c:y val="-2.70270270270270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6522361870711813E-2"/>
                  <c:y val="-5.4054054054054092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9365075429063874E-2"/>
                  <c:y val="-4.247104247104245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7.1572864416479705E-3"/>
                  <c:y val="-3.4749034749034749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0735929662471954E-2"/>
                  <c:y val="-1.9305019305019308E-2"/>
                </c:manualLayout>
              </c:layout>
              <c:showLegendKey val="0"/>
              <c:showVal val="1"/>
              <c:showCatName val="0"/>
              <c:showSerName val="0"/>
              <c:showPercent val="0"/>
              <c:showBubbleSize val="0"/>
              <c:extLst>
                <c:ext xmlns:c15="http://schemas.microsoft.com/office/drawing/2012/chart" uri="{CE6537A1-D6FC-4f65-9D91-7224C49458BB}"/>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50</c:v>
                </c:pt>
                <c:pt idx="1">
                  <c:v>46</c:v>
                </c:pt>
                <c:pt idx="2">
                  <c:v>60</c:v>
                </c:pt>
                <c:pt idx="3">
                  <c:v>30</c:v>
                </c:pt>
                <c:pt idx="4">
                  <c:v>58</c:v>
                </c:pt>
                <c:pt idx="5">
                  <c:v>71</c:v>
                </c:pt>
                <c:pt idx="6">
                  <c:v>85</c:v>
                </c:pt>
                <c:pt idx="7">
                  <c:v>72</c:v>
                </c:pt>
                <c:pt idx="8">
                  <c:v>64</c:v>
                </c:pt>
                <c:pt idx="9">
                  <c:v>49</c:v>
                </c:pt>
                <c:pt idx="10">
                  <c:v>59</c:v>
                </c:pt>
                <c:pt idx="11">
                  <c:v>60</c:v>
                </c:pt>
                <c:pt idx="12">
                  <c:v>85</c:v>
                </c:pt>
              </c:numCache>
            </c:numRef>
          </c:val>
          <c:smooth val="1"/>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9153129355088087E-2"/>
                  <c:y val="-4.02371325205970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4513514658390506E-2"/>
                  <c:y val="-3.722524549296207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9070654481080005E-2"/>
                  <c:y val="-4.02371325205970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3386431187284064E-2"/>
                  <c:y val="-2.57307025810963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3424942622928335E-2"/>
                  <c:y val="-3.76903900525948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2820315826076032E-2"/>
                  <c:y val="-5.26619645517284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4184800645341639E-2"/>
                  <c:y val="-5.40540540540540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7092400322670802E-2"/>
                  <c:y val="-6.17760617760617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3222057419432111E-2"/>
                  <c:y val="-6.177606177606172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
                  <c:y val="-6.1776061776061722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1471859324943939E-2"/>
                  <c:y val="-2.702702702702707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8629145766591875E-2"/>
                  <c:y val="-3.8610038610038609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7.1572864416479687E-3"/>
                  <c:y val="-5.4054054054054071E-2"/>
                </c:manualLayout>
              </c:layout>
              <c:showLegendKey val="0"/>
              <c:showVal val="1"/>
              <c:showCatName val="0"/>
              <c:showSerName val="0"/>
              <c:showPercent val="0"/>
              <c:showBubbleSize val="0"/>
              <c:extLst>
                <c:ext xmlns:c15="http://schemas.microsoft.com/office/drawing/2012/chart" uri="{CE6537A1-D6FC-4f65-9D91-7224C49458BB}"/>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5</c:v>
                </c:pt>
                <c:pt idx="1">
                  <c:v>5</c:v>
                </c:pt>
                <c:pt idx="2">
                  <c:v>5</c:v>
                </c:pt>
                <c:pt idx="3">
                  <c:v>4</c:v>
                </c:pt>
                <c:pt idx="4">
                  <c:v>5</c:v>
                </c:pt>
                <c:pt idx="5">
                  <c:v>6</c:v>
                </c:pt>
                <c:pt idx="6">
                  <c:v>11</c:v>
                </c:pt>
                <c:pt idx="7">
                  <c:v>13</c:v>
                </c:pt>
                <c:pt idx="8">
                  <c:v>13</c:v>
                </c:pt>
                <c:pt idx="9">
                  <c:v>13</c:v>
                </c:pt>
                <c:pt idx="10">
                  <c:v>7</c:v>
                </c:pt>
                <c:pt idx="11">
                  <c:v>11</c:v>
                </c:pt>
                <c:pt idx="12">
                  <c:v>12</c:v>
                </c:pt>
              </c:numCache>
            </c:numRef>
          </c:val>
          <c:smooth val="1"/>
        </c:ser>
        <c:dLbls>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159259648"/>
        <c:axId val="159281920"/>
      </c:lineChart>
      <c:catAx>
        <c:axId val="159259648"/>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59281920"/>
        <c:crosses val="autoZero"/>
        <c:auto val="1"/>
        <c:lblAlgn val="ctr"/>
        <c:lblOffset val="100"/>
        <c:tickLblSkip val="1"/>
        <c:tickMarkSkip val="1"/>
        <c:noMultiLvlLbl val="0"/>
      </c:catAx>
      <c:valAx>
        <c:axId val="159281920"/>
        <c:scaling>
          <c:orientation val="minMax"/>
        </c:scaling>
        <c:delete val="0"/>
        <c:axPos val="l"/>
        <c:numFmt formatCode="General" sourceLinked="1"/>
        <c:majorTickMark val="out"/>
        <c:minorTickMark val="none"/>
        <c:tickLblPos val="nextTo"/>
        <c:spPr>
          <a:ln w="3136">
            <a:solidFill>
              <a:schemeClr val="tx1"/>
            </a:solidFill>
            <a:prstDash val="solid"/>
          </a:ln>
        </c:spPr>
        <c:txPr>
          <a:bodyPr rot="0" vert="horz"/>
          <a:lstStyle/>
          <a:p>
            <a:pPr>
              <a:defRPr sz="1085" b="1" i="0" u="none" strike="noStrike" baseline="0">
                <a:solidFill>
                  <a:schemeClr val="tx1"/>
                </a:solidFill>
                <a:latin typeface="Arial"/>
                <a:ea typeface="Arial"/>
                <a:cs typeface="Arial"/>
              </a:defRPr>
            </a:pPr>
            <a:endParaRPr lang="pl-PL"/>
          </a:p>
        </c:txPr>
        <c:crossAx val="159259648"/>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7563496255041797E-2"/>
          <c:y val="1.7427003323183109E-2"/>
          <c:w val="0.95540691192865057"/>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20</c:v>
                </c:pt>
                <c:pt idx="1">
                  <c:v>73</c:v>
                </c:pt>
                <c:pt idx="2">
                  <c:v>12</c:v>
                </c:pt>
                <c:pt idx="3">
                  <c:v>12</c:v>
                </c:pt>
                <c:pt idx="4">
                  <c:v>25</c:v>
                </c:pt>
                <c:pt idx="5">
                  <c:v>0</c:v>
                </c:pt>
                <c:pt idx="6">
                  <c:v>11</c:v>
                </c:pt>
                <c:pt idx="7">
                  <c:v>4</c:v>
                </c:pt>
                <c:pt idx="8">
                  <c:v>0</c:v>
                </c:pt>
                <c:pt idx="9">
                  <c:v>1</c:v>
                </c:pt>
                <c:pt idx="10">
                  <c:v>0</c:v>
                </c:pt>
                <c:pt idx="11">
                  <c:v>0</c:v>
                </c:pt>
                <c:pt idx="12">
                  <c:v>0</c:v>
                </c:pt>
                <c:pt idx="13">
                  <c:v>0</c:v>
                </c:pt>
                <c:pt idx="14">
                  <c:v>5</c:v>
                </c:pt>
              </c:numCache>
            </c:numRef>
          </c:val>
        </c:ser>
        <c:dLbls>
          <c:showLegendKey val="0"/>
          <c:showVal val="0"/>
          <c:showCatName val="0"/>
          <c:showSerName val="0"/>
          <c:showPercent val="0"/>
          <c:showBubbleSize val="0"/>
        </c:dLbls>
        <c:gapWidth val="150"/>
        <c:axId val="159455488"/>
        <c:axId val="159457280"/>
      </c:barChart>
      <c:catAx>
        <c:axId val="159455488"/>
        <c:scaling>
          <c:orientation val="minMax"/>
        </c:scaling>
        <c:delete val="0"/>
        <c:axPos val="b"/>
        <c:numFmt formatCode="General" sourceLinked="1"/>
        <c:majorTickMark val="out"/>
        <c:minorTickMark val="none"/>
        <c:tickLblPos val="low"/>
        <c:spPr>
          <a:ln w="3168">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159457280"/>
        <c:crosses val="autoZero"/>
        <c:auto val="1"/>
        <c:lblAlgn val="ctr"/>
        <c:lblOffset val="100"/>
        <c:tickMarkSkip val="1"/>
        <c:noMultiLvlLbl val="0"/>
      </c:catAx>
      <c:valAx>
        <c:axId val="159457280"/>
        <c:scaling>
          <c:orientation val="minMax"/>
        </c:scaling>
        <c:delete val="0"/>
        <c:axPos val="l"/>
        <c:numFmt formatCode="General" sourceLinked="1"/>
        <c:majorTickMark val="out"/>
        <c:minorTickMark val="none"/>
        <c:tickLblPos val="nextTo"/>
        <c:spPr>
          <a:ln w="3168">
            <a:solidFill>
              <a:schemeClr val="tx1"/>
            </a:solidFill>
            <a:prstDash val="solid"/>
          </a:ln>
        </c:spPr>
        <c:txPr>
          <a:bodyPr rot="0" vert="horz"/>
          <a:lstStyle/>
          <a:p>
            <a:pPr>
              <a:defRPr sz="975" b="0" i="0" u="none" strike="noStrike" baseline="0">
                <a:solidFill>
                  <a:schemeClr val="tx1"/>
                </a:solidFill>
                <a:latin typeface="Arial"/>
                <a:ea typeface="Arial"/>
                <a:cs typeface="Arial"/>
              </a:defRPr>
            </a:pPr>
            <a:endParaRPr lang="pl-PL"/>
          </a:p>
        </c:txPr>
        <c:crossAx val="159455488"/>
        <c:crosses val="autoZero"/>
        <c:crossBetween val="between"/>
      </c:valAx>
      <c:dTable>
        <c:showHorzBorder val="0"/>
        <c:showVertBorder val="1"/>
        <c:showOutline val="0"/>
        <c:showKeys val="0"/>
        <c:spPr>
          <a:ln w="3168">
            <a:solidFill>
              <a:schemeClr val="tx1"/>
            </a:solidFill>
            <a:prstDash val="solid"/>
          </a:ln>
        </c:spPr>
        <c:txPr>
          <a:bodyPr/>
          <a:lstStyle/>
          <a:p>
            <a:pPr rtl="0">
              <a:defRPr sz="800" b="0" i="0" u="none" strike="noStrike" baseline="0">
                <a:solidFill>
                  <a:schemeClr val="tx1"/>
                </a:solidFill>
                <a:latin typeface="Arial"/>
                <a:ea typeface="Arial"/>
                <a:cs typeface="Arial"/>
              </a:defRPr>
            </a:pPr>
            <a:endParaRPr lang="pl-PL"/>
          </a:p>
        </c:txPr>
      </c:dTable>
      <c:spPr>
        <a:solidFill>
          <a:schemeClr val="bg1"/>
        </a:solidFill>
        <a:ln w="25344">
          <a:noFill/>
        </a:ln>
      </c:spPr>
    </c:plotArea>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pl-PL"/>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158</c:v>
                </c:pt>
                <c:pt idx="1">
                  <c:v>230</c:v>
                </c:pt>
                <c:pt idx="2">
                  <c:v>253</c:v>
                </c:pt>
                <c:pt idx="3">
                  <c:v>334</c:v>
                </c:pt>
                <c:pt idx="4">
                  <c:v>259</c:v>
                </c:pt>
                <c:pt idx="5">
                  <c:v>249</c:v>
                </c:pt>
                <c:pt idx="6">
                  <c:v>318</c:v>
                </c:pt>
                <c:pt idx="7">
                  <c:v>322</c:v>
                </c:pt>
                <c:pt idx="8">
                  <c:v>253</c:v>
                </c:pt>
                <c:pt idx="9">
                  <c:v>226</c:v>
                </c:pt>
                <c:pt idx="10">
                  <c:v>264</c:v>
                </c:pt>
                <c:pt idx="11">
                  <c:v>179</c:v>
                </c:pt>
                <c:pt idx="12">
                  <c:v>163</c:v>
                </c:pt>
              </c:numCache>
            </c:numRef>
          </c:val>
        </c:ser>
        <c:dLbls>
          <c:showLegendKey val="0"/>
          <c:showVal val="1"/>
          <c:showCatName val="0"/>
          <c:showSerName val="0"/>
          <c:showPercent val="0"/>
          <c:showBubbleSize val="0"/>
        </c:dLbls>
        <c:gapWidth val="150"/>
        <c:axId val="160144768"/>
        <c:axId val="160205056"/>
      </c:barChart>
      <c:catAx>
        <c:axId val="16014476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60205056"/>
        <c:crosses val="autoZero"/>
        <c:auto val="1"/>
        <c:lblAlgn val="ctr"/>
        <c:lblOffset val="100"/>
        <c:tickLblSkip val="1"/>
        <c:tickMarkSkip val="1"/>
        <c:noMultiLvlLbl val="0"/>
      </c:catAx>
      <c:valAx>
        <c:axId val="160205056"/>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160144768"/>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
          <c:y val="7.5301204819277434E-2"/>
          <c:w val="0.82075471698113533"/>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4316259587106841E-2"/>
                  <c:y val="-5.53169367342596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9829165237570486E-2"/>
                  <c:y val="-7.26139300155048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0609123349850016E-2"/>
                  <c:y val="-6.68510017328914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9036655404172763E-2"/>
                  <c:y val="-5.34639588970298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8026679704888643E-2"/>
                  <c:y val="-8.73149302283160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1617155798183755E-2"/>
                  <c:y val="-7.66300759208567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8.1556997219647931E-2"/>
                  <c:y val="-9.2664092664092895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7.0435588507877664E-2"/>
                  <c:y val="-5.79150579150579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5607043558850787E-2"/>
                  <c:y val="-6.17760617760617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1899907321594073E-2"/>
                  <c:y val="-4.247104247104245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7071362372567257E-3"/>
                  <c:y val="-5.01930501930501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7071362372567231E-3"/>
                  <c:y val="-0.10424710424710426"/>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
                  <c:y val="-3.861003861003854E-2"/>
                </c:manualLayout>
              </c:layout>
              <c:showLegendKey val="0"/>
              <c:showVal val="1"/>
              <c:showCatName val="0"/>
              <c:showSerName val="0"/>
              <c:showPercent val="0"/>
              <c:showBubbleSize val="0"/>
              <c:extLst>
                <c:ext xmlns:c15="http://schemas.microsoft.com/office/drawing/2012/chart" uri="{CE6537A1-D6FC-4f65-9D91-7224C49458BB}"/>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2099/2010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23</c:v>
                </c:pt>
                <c:pt idx="1">
                  <c:v>35</c:v>
                </c:pt>
                <c:pt idx="2">
                  <c:v>48</c:v>
                </c:pt>
                <c:pt idx="3">
                  <c:v>74</c:v>
                </c:pt>
                <c:pt idx="4">
                  <c:v>54</c:v>
                </c:pt>
                <c:pt idx="5">
                  <c:v>83</c:v>
                </c:pt>
                <c:pt idx="6">
                  <c:v>114</c:v>
                </c:pt>
                <c:pt idx="7">
                  <c:v>169</c:v>
                </c:pt>
                <c:pt idx="8">
                  <c:v>145</c:v>
                </c:pt>
                <c:pt idx="9">
                  <c:v>133</c:v>
                </c:pt>
                <c:pt idx="10">
                  <c:v>116</c:v>
                </c:pt>
                <c:pt idx="11">
                  <c:v>60</c:v>
                </c:pt>
                <c:pt idx="12">
                  <c:v>49</c:v>
                </c:pt>
              </c:numCache>
            </c:numRef>
          </c:val>
          <c:smooth val="1"/>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5.6898411331577102E-2"/>
                  <c:y val="-4.23707171738668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7.1279472827713034E-2"/>
                  <c:y val="-2.64369318700027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1171323695752044E-2"/>
                  <c:y val="-6.386343598942034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9043806966205243E-2"/>
                  <c:y val="-7.08913750646034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7464187458495517E-2"/>
                  <c:y val="-7.70951266226857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6233097137185968E-2"/>
                  <c:y val="-9.47268415772354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077849860982391E-2"/>
                  <c:y val="-7.33590733590734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7071362372567258E-2"/>
                  <c:y val="-8.494208494208495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3.7071362372567258E-2"/>
                  <c:y val="-8.494208494208495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077849860982391E-2"/>
                  <c:y val="-3.4749034749034749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4.4485634847080631E-2"/>
                  <c:y val="-5.7915057915057917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4.4485634847080631E-2"/>
                  <c:y val="-5.7915057915057917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
                  <c:y val="-3.8610038610038609E-2"/>
                </c:manualLayout>
              </c:layout>
              <c:showLegendKey val="0"/>
              <c:showVal val="1"/>
              <c:showCatName val="0"/>
              <c:showSerName val="0"/>
              <c:showPercent val="0"/>
              <c:showBubbleSize val="0"/>
              <c:extLst>
                <c:ext xmlns:c15="http://schemas.microsoft.com/office/drawing/2012/chart" uri="{CE6537A1-D6FC-4f65-9D91-7224C49458BB}"/>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2099/2010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3</c:v>
                </c:pt>
                <c:pt idx="1">
                  <c:v>2</c:v>
                </c:pt>
                <c:pt idx="2">
                  <c:v>4</c:v>
                </c:pt>
                <c:pt idx="3">
                  <c:v>7</c:v>
                </c:pt>
                <c:pt idx="4">
                  <c:v>11</c:v>
                </c:pt>
                <c:pt idx="5">
                  <c:v>12</c:v>
                </c:pt>
                <c:pt idx="6">
                  <c:v>11</c:v>
                </c:pt>
                <c:pt idx="7">
                  <c:v>14</c:v>
                </c:pt>
                <c:pt idx="8">
                  <c:v>14</c:v>
                </c:pt>
                <c:pt idx="9">
                  <c:v>10</c:v>
                </c:pt>
                <c:pt idx="10">
                  <c:v>16</c:v>
                </c:pt>
                <c:pt idx="11">
                  <c:v>16</c:v>
                </c:pt>
                <c:pt idx="12">
                  <c:v>15</c:v>
                </c:pt>
              </c:numCache>
            </c:numRef>
          </c:val>
          <c:smooth val="1"/>
        </c:ser>
        <c:dLbls>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160878592"/>
        <c:axId val="160880128"/>
      </c:lineChart>
      <c:catAx>
        <c:axId val="160878592"/>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60880128"/>
        <c:crosses val="autoZero"/>
        <c:auto val="1"/>
        <c:lblAlgn val="ctr"/>
        <c:lblOffset val="100"/>
        <c:tickLblSkip val="1"/>
        <c:tickMarkSkip val="1"/>
        <c:noMultiLvlLbl val="0"/>
      </c:catAx>
      <c:valAx>
        <c:axId val="160880128"/>
        <c:scaling>
          <c:orientation val="minMax"/>
        </c:scaling>
        <c:delete val="0"/>
        <c:axPos val="l"/>
        <c:numFmt formatCode="General" sourceLinked="1"/>
        <c:majorTickMark val="out"/>
        <c:minorTickMark val="none"/>
        <c:tickLblPos val="nextTo"/>
        <c:spPr>
          <a:ln w="3136">
            <a:solidFill>
              <a:schemeClr val="tx1"/>
            </a:solidFill>
            <a:prstDash val="solid"/>
          </a:ln>
        </c:spPr>
        <c:txPr>
          <a:bodyPr rot="0" vert="horz"/>
          <a:lstStyle/>
          <a:p>
            <a:pPr>
              <a:defRPr sz="1085" b="1" i="0" u="none" strike="noStrike" baseline="0">
                <a:solidFill>
                  <a:schemeClr val="tx1"/>
                </a:solidFill>
                <a:latin typeface="Arial"/>
                <a:ea typeface="Arial"/>
                <a:cs typeface="Arial"/>
              </a:defRPr>
            </a:pPr>
            <a:endParaRPr lang="pl-PL"/>
          </a:p>
        </c:txPr>
        <c:crossAx val="160878592"/>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1169676345661863E-2"/>
          <c:y val="5.5327030101287512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45</c:v>
                </c:pt>
                <c:pt idx="1">
                  <c:v>85</c:v>
                </c:pt>
                <c:pt idx="2">
                  <c:v>34</c:v>
                </c:pt>
                <c:pt idx="3">
                  <c:v>16</c:v>
                </c:pt>
                <c:pt idx="4">
                  <c:v>28</c:v>
                </c:pt>
                <c:pt idx="5">
                  <c:v>4</c:v>
                </c:pt>
                <c:pt idx="6">
                  <c:v>14</c:v>
                </c:pt>
                <c:pt idx="7">
                  <c:v>1</c:v>
                </c:pt>
                <c:pt idx="8">
                  <c:v>9</c:v>
                </c:pt>
                <c:pt idx="9">
                  <c:v>0</c:v>
                </c:pt>
                <c:pt idx="10">
                  <c:v>1</c:v>
                </c:pt>
                <c:pt idx="11">
                  <c:v>0</c:v>
                </c:pt>
                <c:pt idx="12">
                  <c:v>0</c:v>
                </c:pt>
                <c:pt idx="13">
                  <c:v>0</c:v>
                </c:pt>
                <c:pt idx="14">
                  <c:v>29</c:v>
                </c:pt>
              </c:numCache>
            </c:numRef>
          </c:val>
        </c:ser>
        <c:dLbls>
          <c:showLegendKey val="0"/>
          <c:showVal val="0"/>
          <c:showCatName val="0"/>
          <c:showSerName val="0"/>
          <c:showPercent val="0"/>
          <c:showBubbleSize val="0"/>
        </c:dLbls>
        <c:gapWidth val="150"/>
        <c:axId val="160545792"/>
        <c:axId val="160551680"/>
      </c:barChart>
      <c:catAx>
        <c:axId val="160545792"/>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160551680"/>
        <c:crosses val="autoZero"/>
        <c:auto val="1"/>
        <c:lblAlgn val="ctr"/>
        <c:lblOffset val="100"/>
        <c:tickMarkSkip val="1"/>
        <c:noMultiLvlLbl val="0"/>
      </c:catAx>
      <c:valAx>
        <c:axId val="160551680"/>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160545792"/>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253</c:v>
                </c:pt>
                <c:pt idx="1">
                  <c:v>350</c:v>
                </c:pt>
                <c:pt idx="2">
                  <c:v>554</c:v>
                </c:pt>
                <c:pt idx="3">
                  <c:v>454</c:v>
                </c:pt>
                <c:pt idx="4">
                  <c:v>548</c:v>
                </c:pt>
                <c:pt idx="5">
                  <c:v>597</c:v>
                </c:pt>
                <c:pt idx="6">
                  <c:v>479</c:v>
                </c:pt>
                <c:pt idx="7">
                  <c:v>367</c:v>
                </c:pt>
                <c:pt idx="8">
                  <c:v>415</c:v>
                </c:pt>
                <c:pt idx="9">
                  <c:v>117</c:v>
                </c:pt>
                <c:pt idx="10">
                  <c:v>403</c:v>
                </c:pt>
                <c:pt idx="11">
                  <c:v>306</c:v>
                </c:pt>
                <c:pt idx="12">
                  <c:v>266</c:v>
                </c:pt>
              </c:numCache>
            </c:numRef>
          </c:val>
        </c:ser>
        <c:dLbls>
          <c:showLegendKey val="0"/>
          <c:showVal val="1"/>
          <c:showCatName val="0"/>
          <c:showSerName val="0"/>
          <c:showPercent val="0"/>
          <c:showBubbleSize val="0"/>
        </c:dLbls>
        <c:gapWidth val="150"/>
        <c:axId val="134627712"/>
        <c:axId val="134630400"/>
      </c:barChart>
      <c:catAx>
        <c:axId val="13462771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34630400"/>
        <c:crosses val="autoZero"/>
        <c:auto val="1"/>
        <c:lblAlgn val="ctr"/>
        <c:lblOffset val="100"/>
        <c:tickLblSkip val="1"/>
        <c:tickMarkSkip val="1"/>
        <c:noMultiLvlLbl val="0"/>
      </c:catAx>
      <c:valAx>
        <c:axId val="134630400"/>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34627712"/>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17559888977675E-2"/>
          <c:y val="6.2421642435761392E-2"/>
          <c:w val="0.94938271604938274"/>
          <c:h val="0.61464354527938714"/>
        </c:manualLayout>
      </c:layout>
      <c:barChart>
        <c:barDir val="col"/>
        <c:grouping val="clustered"/>
        <c:varyColors val="0"/>
        <c:ser>
          <c:idx val="0"/>
          <c:order val="0"/>
          <c:tx>
            <c:strRef>
              <c:f>Sheet1!$B$1</c:f>
              <c:strCache>
                <c:ptCount val="1"/>
                <c:pt idx="0">
                  <c:v>2014/2015</c:v>
                </c:pt>
              </c:strCache>
            </c:strRef>
          </c:tx>
          <c:spPr>
            <a:solidFill>
              <a:srgbClr val="99CCFF"/>
            </a:solidFill>
            <a:ln w="3172">
              <a:solidFill>
                <a:srgbClr val="003366"/>
              </a:solidFill>
              <a:prstDash val="solid"/>
            </a:ln>
            <a:effectLst>
              <a:outerShdw dist="35921" dir="2700000" algn="br">
                <a:srgbClr val="000000"/>
              </a:outerShdw>
            </a:effectLst>
          </c:spPr>
          <c:invertIfNegative val="0"/>
          <c:dLbls>
            <c:dLbl>
              <c:idx val="5"/>
              <c:layout>
                <c:manualLayout>
                  <c:x val="-9.0993103749692165E-3"/>
                  <c:y val="7.5235109717868339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448">
                <a:noFill/>
              </a:ln>
            </c:spPr>
            <c:txPr>
              <a:bodyPr/>
              <a:lstStyle/>
              <a:p>
                <a:pPr>
                  <a:defRPr sz="800" b="0" i="0" u="none" strike="noStrike" baseline="0">
                    <a:solidFill>
                      <a:schemeClr val="tx2">
                        <a:lumMod val="50000"/>
                      </a:schemeClr>
                    </a:solidFill>
                    <a:latin typeface="Arial"/>
                    <a:ea typeface="Arial"/>
                    <a:cs typeface="Aria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Cywilne</c:v>
                </c:pt>
                <c:pt idx="1">
                  <c:v>Karne</c:v>
                </c:pt>
                <c:pt idx="2">
                  <c:v>Rodzinne</c:v>
                </c:pt>
                <c:pt idx="3">
                  <c:v>Praca i bezrobocie</c:v>
                </c:pt>
                <c:pt idx="4">
                  <c:v>Spadkowe</c:v>
                </c:pt>
                <c:pt idx="5">
                  <c:v>Lokalowe i spółdzielcze</c:v>
                </c:pt>
                <c:pt idx="6">
                  <c:v>Administracyjne</c:v>
                </c:pt>
                <c:pt idx="7">
                  <c:v>Uchodźcy i cudzoziemcy</c:v>
                </c:pt>
                <c:pt idx="8">
                  <c:v>Finansowe</c:v>
                </c:pt>
                <c:pt idx="9">
                  <c:v>Pomoc społeczna</c:v>
                </c:pt>
                <c:pt idx="10">
                  <c:v>Służba zdrowia</c:v>
                </c:pt>
                <c:pt idx="11">
                  <c:v>Niepełnosprawni</c:v>
                </c:pt>
                <c:pt idx="12">
                  <c:v>NGO</c:v>
                </c:pt>
                <c:pt idx="13">
                  <c:v>Przemoc wobec kobiet</c:v>
                </c:pt>
                <c:pt idx="14">
                  <c:v>inne</c:v>
                </c:pt>
              </c:strCache>
            </c:strRef>
          </c:cat>
          <c:val>
            <c:numRef>
              <c:f>Sheet1!$B$2:$B$16</c:f>
              <c:numCache>
                <c:formatCode>General</c:formatCode>
                <c:ptCount val="15"/>
                <c:pt idx="0">
                  <c:v>3383</c:v>
                </c:pt>
                <c:pt idx="1">
                  <c:v>1995</c:v>
                </c:pt>
                <c:pt idx="2">
                  <c:v>1314</c:v>
                </c:pt>
                <c:pt idx="3">
                  <c:v>975</c:v>
                </c:pt>
                <c:pt idx="4">
                  <c:v>969</c:v>
                </c:pt>
                <c:pt idx="5">
                  <c:v>567</c:v>
                </c:pt>
                <c:pt idx="6">
                  <c:v>555</c:v>
                </c:pt>
                <c:pt idx="7">
                  <c:v>216</c:v>
                </c:pt>
                <c:pt idx="8">
                  <c:v>160</c:v>
                </c:pt>
                <c:pt idx="9">
                  <c:v>65</c:v>
                </c:pt>
                <c:pt idx="10">
                  <c:v>77</c:v>
                </c:pt>
                <c:pt idx="11">
                  <c:v>10</c:v>
                </c:pt>
                <c:pt idx="12">
                  <c:v>6</c:v>
                </c:pt>
                <c:pt idx="13">
                  <c:v>12</c:v>
                </c:pt>
                <c:pt idx="14">
                  <c:v>389</c:v>
                </c:pt>
              </c:numCache>
            </c:numRef>
          </c:val>
        </c:ser>
        <c:ser>
          <c:idx val="1"/>
          <c:order val="1"/>
          <c:tx>
            <c:strRef>
              <c:f>Sheet1!$C$1</c:f>
              <c:strCache>
                <c:ptCount val="1"/>
                <c:pt idx="0">
                  <c:v>2015/2016</c:v>
                </c:pt>
              </c:strCache>
            </c:strRef>
          </c:tx>
          <c:spPr>
            <a:solidFill>
              <a:schemeClr val="accent1"/>
            </a:solidFill>
            <a:ln w="12724">
              <a:solidFill>
                <a:schemeClr val="tx1"/>
              </a:solidFill>
              <a:prstDash val="solid"/>
            </a:ln>
          </c:spPr>
          <c:invertIfNegative val="0"/>
          <c:dLbls>
            <c:dLbl>
              <c:idx val="0"/>
              <c:layout>
                <c:manualLayout>
                  <c:x val="1.0615862104130739E-2"/>
                  <c:y val="-3.009404388714733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6682069020776881E-2"/>
                  <c:y val="-1.003134796238244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3648965562453813E-2"/>
                  <c:y val="-1.003134796238244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6.8678437053297807E-4"/>
                  <c:y val="-3.318690819607137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097350560246451E-2"/>
                  <c:y val="-4.007681484955448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164401252838908E-3"/>
                  <c:y val="-7.848739910645972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8.3512693882330723E-4"/>
                  <c:y val="-2.88651271338578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1.0615862104130796E-2"/>
                  <c:y val="-1.253918495297805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1.3615733736762531E-2"/>
                  <c:y val="-3.009404388714740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6.0514372163388824E-3"/>
                  <c:y val="-2.507836990595618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5.2201621134091844E-3"/>
                  <c:y val="-2.9396983684249499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448">
                <a:noFill/>
              </a:ln>
            </c:spPr>
            <c:txPr>
              <a:bodyPr/>
              <a:lstStyle/>
              <a:p>
                <a:pPr>
                  <a:defRPr sz="1101" b="1" i="0" u="none" strike="noStrike" baseline="0">
                    <a:solidFill>
                      <a:schemeClr val="accent1">
                        <a:lumMod val="50000"/>
                      </a:schemeClr>
                    </a:solidFill>
                    <a:latin typeface="Arial"/>
                    <a:ea typeface="Arial"/>
                    <a:cs typeface="Aria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Cywilne</c:v>
                </c:pt>
                <c:pt idx="1">
                  <c:v>Karne</c:v>
                </c:pt>
                <c:pt idx="2">
                  <c:v>Rodzinne</c:v>
                </c:pt>
                <c:pt idx="3">
                  <c:v>Praca i bezrobocie</c:v>
                </c:pt>
                <c:pt idx="4">
                  <c:v>Spadkowe</c:v>
                </c:pt>
                <c:pt idx="5">
                  <c:v>Lokalowe i spółdzielcze</c:v>
                </c:pt>
                <c:pt idx="6">
                  <c:v>Administracyjne</c:v>
                </c:pt>
                <c:pt idx="7">
                  <c:v>Uchodźcy i cudzoziemcy</c:v>
                </c:pt>
                <c:pt idx="8">
                  <c:v>Finansowe</c:v>
                </c:pt>
                <c:pt idx="9">
                  <c:v>Pomoc społeczna</c:v>
                </c:pt>
                <c:pt idx="10">
                  <c:v>Służba zdrowia</c:v>
                </c:pt>
                <c:pt idx="11">
                  <c:v>Niepełnosprawni</c:v>
                </c:pt>
                <c:pt idx="12">
                  <c:v>NGO</c:v>
                </c:pt>
                <c:pt idx="13">
                  <c:v>Przemoc wobec kobiet</c:v>
                </c:pt>
                <c:pt idx="14">
                  <c:v>inne</c:v>
                </c:pt>
              </c:strCache>
            </c:strRef>
          </c:cat>
          <c:val>
            <c:numRef>
              <c:f>Sheet1!$C$2:$C$16</c:f>
              <c:numCache>
                <c:formatCode>General</c:formatCode>
                <c:ptCount val="15"/>
                <c:pt idx="0">
                  <c:v>2709</c:v>
                </c:pt>
                <c:pt idx="1">
                  <c:v>1696</c:v>
                </c:pt>
                <c:pt idx="2">
                  <c:v>852</c:v>
                </c:pt>
                <c:pt idx="3">
                  <c:v>833</c:v>
                </c:pt>
                <c:pt idx="4">
                  <c:v>717</c:v>
                </c:pt>
                <c:pt idx="5">
                  <c:v>412</c:v>
                </c:pt>
                <c:pt idx="6">
                  <c:v>511</c:v>
                </c:pt>
                <c:pt idx="7">
                  <c:v>104</c:v>
                </c:pt>
                <c:pt idx="8">
                  <c:v>156</c:v>
                </c:pt>
                <c:pt idx="9">
                  <c:v>46</c:v>
                </c:pt>
                <c:pt idx="10">
                  <c:v>47</c:v>
                </c:pt>
                <c:pt idx="11">
                  <c:v>10</c:v>
                </c:pt>
                <c:pt idx="12">
                  <c:v>13</c:v>
                </c:pt>
                <c:pt idx="13">
                  <c:v>9</c:v>
                </c:pt>
                <c:pt idx="14">
                  <c:v>309</c:v>
                </c:pt>
              </c:numCache>
            </c:numRef>
          </c:val>
        </c:ser>
        <c:dLbls>
          <c:showLegendKey val="0"/>
          <c:showVal val="0"/>
          <c:showCatName val="0"/>
          <c:showSerName val="0"/>
          <c:showPercent val="0"/>
          <c:showBubbleSize val="0"/>
        </c:dLbls>
        <c:gapWidth val="150"/>
        <c:overlap val="-20"/>
        <c:axId val="132160512"/>
        <c:axId val="132182784"/>
      </c:barChart>
      <c:catAx>
        <c:axId val="132160512"/>
        <c:scaling>
          <c:orientation val="minMax"/>
        </c:scaling>
        <c:delete val="0"/>
        <c:axPos val="b"/>
        <c:numFmt formatCode="General" sourceLinked="1"/>
        <c:majorTickMark val="out"/>
        <c:minorTickMark val="none"/>
        <c:tickLblPos val="low"/>
        <c:spPr>
          <a:ln w="3178">
            <a:solidFill>
              <a:schemeClr val="tx1"/>
            </a:solidFill>
            <a:prstDash val="solid"/>
          </a:ln>
        </c:spPr>
        <c:txPr>
          <a:bodyPr rot="-2700000" vert="horz"/>
          <a:lstStyle/>
          <a:p>
            <a:pPr>
              <a:defRPr sz="976" b="1" i="0" u="none" strike="noStrike" baseline="0">
                <a:solidFill>
                  <a:schemeClr val="tx1"/>
                </a:solidFill>
                <a:latin typeface="Arial"/>
                <a:ea typeface="Arial"/>
                <a:cs typeface="Arial"/>
              </a:defRPr>
            </a:pPr>
            <a:endParaRPr lang="pl-PL"/>
          </a:p>
        </c:txPr>
        <c:crossAx val="132182784"/>
        <c:crosses val="autoZero"/>
        <c:auto val="1"/>
        <c:lblAlgn val="ctr"/>
        <c:lblOffset val="100"/>
        <c:tickLblSkip val="1"/>
        <c:tickMarkSkip val="1"/>
        <c:noMultiLvlLbl val="0"/>
      </c:catAx>
      <c:valAx>
        <c:axId val="132182784"/>
        <c:scaling>
          <c:orientation val="minMax"/>
        </c:scaling>
        <c:delete val="1"/>
        <c:axPos val="l"/>
        <c:numFmt formatCode="General" sourceLinked="1"/>
        <c:majorTickMark val="out"/>
        <c:minorTickMark val="none"/>
        <c:tickLblPos val="none"/>
        <c:crossAx val="132160512"/>
        <c:crosses val="autoZero"/>
        <c:crossBetween val="between"/>
      </c:valAx>
      <c:spPr>
        <a:noFill/>
        <a:ln w="25380">
          <a:noFill/>
        </a:ln>
      </c:spPr>
    </c:plotArea>
    <c:plotVisOnly val="1"/>
    <c:dispBlanksAs val="gap"/>
    <c:showDLblsOverMax val="0"/>
  </c:chart>
  <c:spPr>
    <a:noFill/>
    <a:ln>
      <a:noFill/>
    </a:ln>
  </c:spPr>
  <c:txPr>
    <a:bodyPr/>
    <a:lstStyle/>
    <a:p>
      <a:pPr>
        <a:defRPr sz="951" b="0" i="0" u="none" strike="noStrike" baseline="0">
          <a:solidFill>
            <a:schemeClr val="tx1"/>
          </a:solidFill>
          <a:latin typeface="Arial"/>
          <a:ea typeface="Arial"/>
          <a:cs typeface="Arial"/>
        </a:defRPr>
      </a:pPr>
      <a:endParaRPr lang="pl-PL"/>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
          <c:y val="7.5301204819277434E-2"/>
          <c:w val="0.82075471698113533"/>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9223655701129372E-2"/>
                  <c:y val="-5.29574681543186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5210404997871521E-2"/>
                  <c:y val="-7.228711275955367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5437570132018133E-2"/>
                  <c:y val="-4.14699176116498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507240068829262E-2"/>
                  <c:y val="-6.27936035022649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8506648604752888E-2"/>
                  <c:y val="-6.48016295260390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3252861624832902E-2"/>
                  <c:y val="-6.48016295260390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5433026829335303E-2"/>
                  <c:y val="-6.563706563706563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1646941260223905E-2"/>
                  <c:y val="-4.6332046332046413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7860855691112659E-2"/>
                  <c:y val="-5.791505791505792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0288684552890126E-2"/>
                  <c:y val="-5.019305019305019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2716513414667606E-2"/>
                  <c:y val="-3.088803088803089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7860855691112659E-2"/>
                  <c:y val="-5.019305019305019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
                  <c:y val="-5.019305019305019E-2"/>
                </c:manualLayout>
              </c:layout>
              <c:showLegendKey val="0"/>
              <c:showVal val="1"/>
              <c:showCatName val="0"/>
              <c:showSerName val="0"/>
              <c:showPercent val="0"/>
              <c:showBubbleSize val="0"/>
              <c:extLst>
                <c:ext xmlns:c15="http://schemas.microsoft.com/office/drawing/2012/chart" uri="{CE6537A1-D6FC-4f65-9D91-7224C49458BB}"/>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30</c:v>
                </c:pt>
                <c:pt idx="1">
                  <c:v>26</c:v>
                </c:pt>
                <c:pt idx="2">
                  <c:v>38</c:v>
                </c:pt>
                <c:pt idx="3">
                  <c:v>38</c:v>
                </c:pt>
                <c:pt idx="4">
                  <c:v>32</c:v>
                </c:pt>
                <c:pt idx="5">
                  <c:v>32</c:v>
                </c:pt>
                <c:pt idx="6">
                  <c:v>26</c:v>
                </c:pt>
                <c:pt idx="7">
                  <c:v>36</c:v>
                </c:pt>
                <c:pt idx="8">
                  <c:v>28</c:v>
                </c:pt>
                <c:pt idx="9">
                  <c:v>27</c:v>
                </c:pt>
                <c:pt idx="10">
                  <c:v>24</c:v>
                </c:pt>
                <c:pt idx="11">
                  <c:v>20</c:v>
                </c:pt>
                <c:pt idx="12">
                  <c:v>20</c:v>
                </c:pt>
              </c:numCache>
            </c:numRef>
          </c:val>
          <c:smooth val="1"/>
        </c:ser>
        <c:ser>
          <c:idx val="1"/>
          <c:order val="1"/>
          <c:tx>
            <c:strRef>
              <c:f>Sheet1!$A$3</c:f>
              <c:strCache>
                <c:ptCount val="1"/>
                <c:pt idx="0">
                  <c:v>opiekunowie</c:v>
                </c:pt>
              </c:strCache>
            </c:strRef>
          </c:tx>
          <c:spPr>
            <a:ln>
              <a:solidFill>
                <a:schemeClr val="tx1"/>
              </a:solidFill>
            </a:ln>
          </c:spPr>
          <c:marker>
            <c:spPr>
              <a:ln>
                <a:solidFill>
                  <a:schemeClr val="tx1"/>
                </a:solidFill>
              </a:ln>
            </c:spPr>
          </c:marker>
          <c:dLbls>
            <c:dLbl>
              <c:idx val="0"/>
              <c:layout>
                <c:manualLayout>
                  <c:x val="-3.7860855691112659E-2"/>
                  <c:y val="-9.266409266409281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4074770122001455E-2"/>
                  <c:y val="-5.019305019305027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0288684552890126E-2"/>
                  <c:y val="-4.633204633204641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6502598983778859E-2"/>
                  <c:y val="-4.247104247104247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2716513414667606E-2"/>
                  <c:y val="-3.088803088803098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8930427845556347E-2"/>
                  <c:y val="-3.0888030888030986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4074770122001406E-2"/>
                  <c:y val="-3.861003861003860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0288684552890126E-2"/>
                  <c:y val="-3.0888030888030986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9219112398446473E-2"/>
                  <c:y val="-3.4749034749034749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7860855691112659E-2"/>
                  <c:y val="-4.633204633204641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6502598983778859E-2"/>
                  <c:y val="-3.088803088803089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6502598983778859E-2"/>
                  <c:y val="-3.8610038610038609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8930427845556333E-2"/>
                  <c:y val="-3.47490347490347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2</c:v>
                </c:pt>
                <c:pt idx="1">
                  <c:v>6</c:v>
                </c:pt>
                <c:pt idx="2">
                  <c:v>5</c:v>
                </c:pt>
                <c:pt idx="3">
                  <c:v>8</c:v>
                </c:pt>
                <c:pt idx="4">
                  <c:v>6</c:v>
                </c:pt>
                <c:pt idx="5">
                  <c:v>6</c:v>
                </c:pt>
                <c:pt idx="6">
                  <c:v>4</c:v>
                </c:pt>
                <c:pt idx="7">
                  <c:v>6</c:v>
                </c:pt>
                <c:pt idx="8">
                  <c:v>7</c:v>
                </c:pt>
                <c:pt idx="9">
                  <c:v>2</c:v>
                </c:pt>
                <c:pt idx="10">
                  <c:v>3</c:v>
                </c:pt>
                <c:pt idx="11">
                  <c:v>4</c:v>
                </c:pt>
                <c:pt idx="12">
                  <c:v>3</c:v>
                </c:pt>
              </c:numCache>
            </c:numRef>
          </c:val>
          <c:smooth val="1"/>
        </c:ser>
        <c:dLbls>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159511296"/>
        <c:axId val="159512832"/>
      </c:lineChart>
      <c:catAx>
        <c:axId val="159511296"/>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59512832"/>
        <c:crosses val="autoZero"/>
        <c:auto val="1"/>
        <c:lblAlgn val="ctr"/>
        <c:lblOffset val="100"/>
        <c:noMultiLvlLbl val="0"/>
      </c:catAx>
      <c:valAx>
        <c:axId val="159512832"/>
        <c:scaling>
          <c:orientation val="minMax"/>
        </c:scaling>
        <c:delete val="0"/>
        <c:axPos val="l"/>
        <c:numFmt formatCode="General" sourceLinked="1"/>
        <c:majorTickMark val="out"/>
        <c:minorTickMark val="none"/>
        <c:tickLblPos val="nextTo"/>
        <c:spPr>
          <a:ln w="3136">
            <a:solidFill>
              <a:schemeClr val="tx1"/>
            </a:solidFill>
            <a:prstDash val="solid"/>
          </a:ln>
        </c:spPr>
        <c:txPr>
          <a:bodyPr rot="0" vert="horz"/>
          <a:lstStyle/>
          <a:p>
            <a:pPr>
              <a:defRPr sz="1085" b="1" i="0" u="none" strike="noStrike" baseline="0">
                <a:solidFill>
                  <a:schemeClr val="tx1"/>
                </a:solidFill>
                <a:latin typeface="Arial"/>
                <a:ea typeface="Arial"/>
                <a:cs typeface="Arial"/>
              </a:defRPr>
            </a:pPr>
            <a:endParaRPr lang="pl-PL"/>
          </a:p>
        </c:txPr>
        <c:crossAx val="159511296"/>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05585171418788E-2"/>
          <c:y val="2.0235496698244676E-2"/>
          <c:w val="0.95510662177328842"/>
          <c:h val="0.80266075388026559"/>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10</c:v>
                </c:pt>
                <c:pt idx="1">
                  <c:v>33</c:v>
                </c:pt>
                <c:pt idx="2">
                  <c:v>12</c:v>
                </c:pt>
                <c:pt idx="3">
                  <c:v>10</c:v>
                </c:pt>
                <c:pt idx="4">
                  <c:v>10</c:v>
                </c:pt>
                <c:pt idx="5">
                  <c:v>0</c:v>
                </c:pt>
                <c:pt idx="6">
                  <c:v>4</c:v>
                </c:pt>
                <c:pt idx="7">
                  <c:v>4</c:v>
                </c:pt>
                <c:pt idx="8">
                  <c:v>0</c:v>
                </c:pt>
                <c:pt idx="9">
                  <c:v>0</c:v>
                </c:pt>
                <c:pt idx="10">
                  <c:v>0</c:v>
                </c:pt>
                <c:pt idx="11">
                  <c:v>0</c:v>
                </c:pt>
                <c:pt idx="12">
                  <c:v>0</c:v>
                </c:pt>
                <c:pt idx="13">
                  <c:v>0</c:v>
                </c:pt>
                <c:pt idx="14">
                  <c:v>8</c:v>
                </c:pt>
              </c:numCache>
            </c:numRef>
          </c:val>
        </c:ser>
        <c:dLbls>
          <c:showLegendKey val="0"/>
          <c:showVal val="0"/>
          <c:showCatName val="0"/>
          <c:showSerName val="0"/>
          <c:showPercent val="0"/>
          <c:showBubbleSize val="0"/>
        </c:dLbls>
        <c:gapWidth val="150"/>
        <c:axId val="159825920"/>
        <c:axId val="159827456"/>
      </c:barChart>
      <c:catAx>
        <c:axId val="159825920"/>
        <c:scaling>
          <c:orientation val="minMax"/>
        </c:scaling>
        <c:delete val="0"/>
        <c:axPos val="b"/>
        <c:numFmt formatCode="General" sourceLinked="1"/>
        <c:majorTickMark val="out"/>
        <c:minorTickMark val="none"/>
        <c:tickLblPos val="low"/>
        <c:spPr>
          <a:ln w="3169">
            <a:solidFill>
              <a:schemeClr val="tx1"/>
            </a:solidFill>
            <a:prstDash val="solid"/>
          </a:ln>
        </c:spPr>
        <c:txPr>
          <a:bodyPr rot="-2700000" vert="horz"/>
          <a:lstStyle/>
          <a:p>
            <a:pPr>
              <a:defRPr sz="1122" b="0" i="0" u="none" strike="noStrike" baseline="0">
                <a:solidFill>
                  <a:schemeClr val="tx1"/>
                </a:solidFill>
                <a:latin typeface="Arial"/>
                <a:ea typeface="Arial"/>
                <a:cs typeface="Arial"/>
              </a:defRPr>
            </a:pPr>
            <a:endParaRPr lang="pl-PL"/>
          </a:p>
        </c:txPr>
        <c:crossAx val="159827456"/>
        <c:crosses val="autoZero"/>
        <c:auto val="1"/>
        <c:lblAlgn val="ctr"/>
        <c:lblOffset val="100"/>
        <c:tickMarkSkip val="1"/>
        <c:noMultiLvlLbl val="0"/>
      </c:catAx>
      <c:valAx>
        <c:axId val="159827456"/>
        <c:scaling>
          <c:orientation val="minMax"/>
        </c:scaling>
        <c:delete val="0"/>
        <c:axPos val="l"/>
        <c:numFmt formatCode="General" sourceLinked="1"/>
        <c:majorTickMark val="out"/>
        <c:minorTickMark val="none"/>
        <c:tickLblPos val="nextTo"/>
        <c:spPr>
          <a:ln w="3169">
            <a:solidFill>
              <a:schemeClr val="tx1"/>
            </a:solidFill>
            <a:prstDash val="solid"/>
          </a:ln>
        </c:spPr>
        <c:txPr>
          <a:bodyPr rot="0" vert="horz"/>
          <a:lstStyle/>
          <a:p>
            <a:pPr>
              <a:defRPr sz="972" b="0" i="0" u="none" strike="noStrike" baseline="0">
                <a:solidFill>
                  <a:schemeClr val="tx1"/>
                </a:solidFill>
                <a:latin typeface="Arial"/>
                <a:ea typeface="Arial"/>
                <a:cs typeface="Arial"/>
              </a:defRPr>
            </a:pPr>
            <a:endParaRPr lang="pl-PL"/>
          </a:p>
        </c:txPr>
        <c:crossAx val="159825920"/>
        <c:crosses val="autoZero"/>
        <c:crossBetween val="between"/>
      </c:valAx>
      <c:dTable>
        <c:showHorzBorder val="0"/>
        <c:showVertBorder val="1"/>
        <c:showOutline val="0"/>
        <c:showKeys val="0"/>
        <c:spPr>
          <a:ln w="3169">
            <a:solidFill>
              <a:schemeClr val="tx1"/>
            </a:solidFill>
            <a:prstDash val="solid"/>
          </a:ln>
        </c:spPr>
        <c:txPr>
          <a:bodyPr/>
          <a:lstStyle/>
          <a:p>
            <a:pPr rtl="0">
              <a:defRPr sz="797" b="0" i="0" u="none" strike="noStrike" baseline="0">
                <a:solidFill>
                  <a:schemeClr val="tx1"/>
                </a:solidFill>
                <a:latin typeface="Arial"/>
                <a:ea typeface="Arial"/>
                <a:cs typeface="Arial"/>
              </a:defRPr>
            </a:pPr>
            <a:endParaRPr lang="pl-PL"/>
          </a:p>
        </c:txPr>
      </c:dTable>
      <c:spPr>
        <a:solidFill>
          <a:schemeClr val="bg1"/>
        </a:solidFill>
        <a:ln w="25347">
          <a:noFill/>
        </a:ln>
      </c:spPr>
    </c:plotArea>
    <c:plotVisOnly val="1"/>
    <c:dispBlanksAs val="gap"/>
    <c:showDLblsOverMax val="0"/>
  </c:chart>
  <c:spPr>
    <a:noFill/>
    <a:ln>
      <a:noFill/>
    </a:ln>
  </c:spPr>
  <c:txPr>
    <a:bodyPr/>
    <a:lstStyle/>
    <a:p>
      <a:pPr>
        <a:defRPr sz="997"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073">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552</c:v>
                </c:pt>
                <c:pt idx="1">
                  <c:v>560</c:v>
                </c:pt>
                <c:pt idx="2">
                  <c:v>622</c:v>
                </c:pt>
                <c:pt idx="3">
                  <c:v>586</c:v>
                </c:pt>
                <c:pt idx="4">
                  <c:v>486</c:v>
                </c:pt>
                <c:pt idx="5">
                  <c:v>441</c:v>
                </c:pt>
                <c:pt idx="6">
                  <c:v>434</c:v>
                </c:pt>
                <c:pt idx="7">
                  <c:v>349</c:v>
                </c:pt>
                <c:pt idx="8">
                  <c:v>330</c:v>
                </c:pt>
                <c:pt idx="9">
                  <c:v>255</c:v>
                </c:pt>
                <c:pt idx="10">
                  <c:v>173</c:v>
                </c:pt>
                <c:pt idx="11">
                  <c:v>207</c:v>
                </c:pt>
                <c:pt idx="12">
                  <c:v>91</c:v>
                </c:pt>
              </c:numCache>
            </c:numRef>
          </c:val>
        </c:ser>
        <c:dLbls>
          <c:showLegendKey val="0"/>
          <c:showVal val="1"/>
          <c:showCatName val="0"/>
          <c:showSerName val="0"/>
          <c:showPercent val="0"/>
          <c:showBubbleSize val="0"/>
        </c:dLbls>
        <c:gapWidth val="150"/>
        <c:axId val="159968256"/>
        <c:axId val="160077696"/>
      </c:barChart>
      <c:catAx>
        <c:axId val="159968256"/>
        <c:scaling>
          <c:orientation val="minMax"/>
        </c:scaling>
        <c:delete val="0"/>
        <c:axPos val="b"/>
        <c:numFmt formatCode="General" sourceLinked="1"/>
        <c:majorTickMark val="out"/>
        <c:minorTickMark val="none"/>
        <c:tickLblPos val="nextTo"/>
        <c:spPr>
          <a:ln w="3133">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160077696"/>
        <c:crosses val="autoZero"/>
        <c:auto val="1"/>
        <c:lblAlgn val="ctr"/>
        <c:lblOffset val="100"/>
        <c:tickLblSkip val="1"/>
        <c:tickMarkSkip val="1"/>
        <c:noMultiLvlLbl val="0"/>
      </c:catAx>
      <c:valAx>
        <c:axId val="160077696"/>
        <c:scaling>
          <c:orientation val="minMax"/>
        </c:scaling>
        <c:delete val="0"/>
        <c:axPos val="l"/>
        <c:numFmt formatCode="General" sourceLinked="1"/>
        <c:majorTickMark val="out"/>
        <c:minorTickMark val="none"/>
        <c:tickLblPos val="nextTo"/>
        <c:spPr>
          <a:ln w="3133">
            <a:solidFill>
              <a:schemeClr val="tx1"/>
            </a:solidFill>
            <a:prstDash val="solid"/>
          </a:ln>
        </c:spPr>
        <c:txPr>
          <a:bodyPr rot="0" vert="horz"/>
          <a:lstStyle/>
          <a:p>
            <a:pPr>
              <a:defRPr sz="1084" b="1" i="0" u="none" strike="noStrike" baseline="0">
                <a:solidFill>
                  <a:schemeClr val="tx1"/>
                </a:solidFill>
                <a:latin typeface="Arial"/>
                <a:ea typeface="Arial"/>
                <a:cs typeface="Arial"/>
              </a:defRPr>
            </a:pPr>
            <a:endParaRPr lang="pl-PL"/>
          </a:p>
        </c:txPr>
        <c:crossAx val="159968256"/>
        <c:crosses val="autoZero"/>
        <c:crossBetween val="between"/>
      </c:valAx>
      <c:spPr>
        <a:noFill/>
        <a:ln w="25362">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4451591546544"/>
          <c:y val="6.4063445227081892E-2"/>
          <c:w val="0.82075471698113533"/>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437668298876914E-2"/>
                  <c:y val="-5.37868239443043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4657710186597384E-2"/>
                  <c:y val="-7.52436688657160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5437668298876914E-2"/>
                  <c:y val="-6.49861672696319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2184875176052433E-2"/>
                  <c:y val="-7.86860426230504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0049914983981964E-2"/>
                  <c:y val="-8.687319490469096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9936949493917552E-2"/>
                  <c:y val="-8.257015170400999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1899907321594073E-2"/>
                  <c:y val="-8.880308880308883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1899907321594073E-2"/>
                  <c:y val="-5.791505791505792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9657089898053754E-2"/>
                  <c:y val="-6.177606177606178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2242817423540385E-2"/>
                  <c:y val="-7.335907335907339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4.6338417962626471E-2"/>
                  <c:y val="-7.3359073359073393E-2"/>
                </c:manualLayout>
              </c:layout>
              <c:showLegendKey val="0"/>
              <c:showVal val="1"/>
              <c:showCatName val="0"/>
              <c:showSerName val="0"/>
              <c:showPercent val="0"/>
              <c:showBubbleSize val="0"/>
              <c:extLst>
                <c:ext xmlns:c15="http://schemas.microsoft.com/office/drawing/2012/chart" uri="{CE6537A1-D6FC-4f65-9D91-7224C49458BB}"/>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50</c:v>
                </c:pt>
                <c:pt idx="1">
                  <c:v>44</c:v>
                </c:pt>
                <c:pt idx="2">
                  <c:v>57</c:v>
                </c:pt>
                <c:pt idx="3">
                  <c:v>61</c:v>
                </c:pt>
                <c:pt idx="4">
                  <c:v>54</c:v>
                </c:pt>
                <c:pt idx="5">
                  <c:v>52</c:v>
                </c:pt>
                <c:pt idx="6">
                  <c:v>59</c:v>
                </c:pt>
                <c:pt idx="7">
                  <c:v>83</c:v>
                </c:pt>
                <c:pt idx="8">
                  <c:v>46</c:v>
                </c:pt>
                <c:pt idx="9">
                  <c:v>47</c:v>
                </c:pt>
                <c:pt idx="10">
                  <c:v>31</c:v>
                </c:pt>
                <c:pt idx="11">
                  <c:v>75</c:v>
                </c:pt>
                <c:pt idx="12">
                  <c:v>48</c:v>
                </c:pt>
              </c:numCache>
            </c:numRef>
          </c:val>
          <c:smooth val="1"/>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7241321433523376E-2"/>
                  <c:y val="-6.49630620496763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6793837980632406E-2"/>
                  <c:y val="-7.65345210227100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1514233797698366E-2"/>
                  <c:y val="-7.09640349010428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1629534491691783E-2"/>
                  <c:y val="-7.8278965129358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9494866200112405E-2"/>
                  <c:y val="-8.16863770407077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6458079440718751E-2"/>
                  <c:y val="-7.78490864317635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3364226135310468E-2"/>
                  <c:y val="-6.177606177606185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1899907321594073E-2"/>
                  <c:y val="-5.79150579150579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4.8192771084337421E-2"/>
                  <c:y val="-5.019305019305027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5949953660797036E-2"/>
                  <c:y val="-4.633204633204641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3239547989321834E-2"/>
                  <c:y val="-3.861003861003860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6.619773994660922E-3"/>
                  <c:y val="-4.6332046332046378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9.9296609919913761E-3"/>
                  <c:y val="-4.6332046332046344E-2"/>
                </c:manualLayout>
              </c:layout>
              <c:showLegendKey val="0"/>
              <c:showVal val="1"/>
              <c:showCatName val="0"/>
              <c:showSerName val="0"/>
              <c:showPercent val="0"/>
              <c:showBubbleSize val="0"/>
              <c:extLst>
                <c:ext xmlns:c15="http://schemas.microsoft.com/office/drawing/2012/chart" uri="{CE6537A1-D6FC-4f65-9D91-7224C49458BB}"/>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3</c:v>
                </c:pt>
                <c:pt idx="1">
                  <c:v>4</c:v>
                </c:pt>
                <c:pt idx="2">
                  <c:v>5</c:v>
                </c:pt>
                <c:pt idx="3">
                  <c:v>7</c:v>
                </c:pt>
                <c:pt idx="4">
                  <c:v>6</c:v>
                </c:pt>
                <c:pt idx="5">
                  <c:v>4</c:v>
                </c:pt>
                <c:pt idx="6">
                  <c:v>6</c:v>
                </c:pt>
                <c:pt idx="7">
                  <c:v>12</c:v>
                </c:pt>
                <c:pt idx="8">
                  <c:v>10</c:v>
                </c:pt>
                <c:pt idx="9">
                  <c:v>8</c:v>
                </c:pt>
                <c:pt idx="10">
                  <c:v>6</c:v>
                </c:pt>
                <c:pt idx="11">
                  <c:v>8</c:v>
                </c:pt>
                <c:pt idx="12">
                  <c:v>8</c:v>
                </c:pt>
              </c:numCache>
            </c:numRef>
          </c:val>
          <c:smooth val="1"/>
        </c:ser>
        <c:dLbls>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160537984"/>
        <c:axId val="160576640"/>
      </c:lineChart>
      <c:catAx>
        <c:axId val="160537984"/>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60576640"/>
        <c:crosses val="autoZero"/>
        <c:auto val="1"/>
        <c:lblAlgn val="ctr"/>
        <c:lblOffset val="100"/>
        <c:tickLblSkip val="1"/>
        <c:tickMarkSkip val="1"/>
        <c:noMultiLvlLbl val="0"/>
      </c:catAx>
      <c:valAx>
        <c:axId val="160576640"/>
        <c:scaling>
          <c:orientation val="minMax"/>
        </c:scaling>
        <c:delete val="0"/>
        <c:axPos val="l"/>
        <c:numFmt formatCode="General" sourceLinked="1"/>
        <c:majorTickMark val="out"/>
        <c:minorTickMark val="none"/>
        <c:tickLblPos val="nextTo"/>
        <c:spPr>
          <a:ln w="3136">
            <a:solidFill>
              <a:schemeClr val="tx1"/>
            </a:solidFill>
            <a:prstDash val="solid"/>
          </a:ln>
        </c:spPr>
        <c:txPr>
          <a:bodyPr rot="0" vert="horz"/>
          <a:lstStyle/>
          <a:p>
            <a:pPr>
              <a:defRPr sz="1085" b="1" i="0" u="none" strike="noStrike" baseline="0">
                <a:solidFill>
                  <a:schemeClr val="tx1"/>
                </a:solidFill>
                <a:latin typeface="Arial"/>
                <a:ea typeface="Arial"/>
                <a:cs typeface="Arial"/>
              </a:defRPr>
            </a:pPr>
            <a:endParaRPr lang="pl-PL"/>
          </a:p>
        </c:txPr>
        <c:crossAx val="160537984"/>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82</c:v>
                </c:pt>
                <c:pt idx="1">
                  <c:v>50</c:v>
                </c:pt>
                <c:pt idx="2">
                  <c:v>21</c:v>
                </c:pt>
                <c:pt idx="3">
                  <c:v>5</c:v>
                </c:pt>
                <c:pt idx="4">
                  <c:v>3</c:v>
                </c:pt>
                <c:pt idx="5">
                  <c:v>0</c:v>
                </c:pt>
                <c:pt idx="6">
                  <c:v>9</c:v>
                </c:pt>
                <c:pt idx="7">
                  <c:v>0</c:v>
                </c:pt>
                <c:pt idx="8">
                  <c:v>1</c:v>
                </c:pt>
                <c:pt idx="9">
                  <c:v>1</c:v>
                </c:pt>
                <c:pt idx="10">
                  <c:v>0</c:v>
                </c:pt>
                <c:pt idx="11">
                  <c:v>0</c:v>
                </c:pt>
                <c:pt idx="12">
                  <c:v>0</c:v>
                </c:pt>
                <c:pt idx="13">
                  <c:v>0</c:v>
                </c:pt>
                <c:pt idx="14">
                  <c:v>0</c:v>
                </c:pt>
              </c:numCache>
            </c:numRef>
          </c:val>
        </c:ser>
        <c:dLbls>
          <c:showLegendKey val="0"/>
          <c:showVal val="0"/>
          <c:showCatName val="0"/>
          <c:showSerName val="0"/>
          <c:showPercent val="0"/>
          <c:showBubbleSize val="0"/>
        </c:dLbls>
        <c:gapWidth val="150"/>
        <c:axId val="161995392"/>
        <c:axId val="161997184"/>
      </c:barChart>
      <c:catAx>
        <c:axId val="161995392"/>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161997184"/>
        <c:crosses val="autoZero"/>
        <c:auto val="1"/>
        <c:lblAlgn val="ctr"/>
        <c:lblOffset val="100"/>
        <c:tickMarkSkip val="1"/>
        <c:noMultiLvlLbl val="0"/>
      </c:catAx>
      <c:valAx>
        <c:axId val="161997184"/>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161995392"/>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6">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147</c:v>
                </c:pt>
                <c:pt idx="1">
                  <c:v>159</c:v>
                </c:pt>
                <c:pt idx="2">
                  <c:v>155</c:v>
                </c:pt>
                <c:pt idx="3">
                  <c:v>201</c:v>
                </c:pt>
                <c:pt idx="4">
                  <c:v>145</c:v>
                </c:pt>
                <c:pt idx="5">
                  <c:v>182</c:v>
                </c:pt>
                <c:pt idx="6">
                  <c:v>163</c:v>
                </c:pt>
                <c:pt idx="7">
                  <c:v>187</c:v>
                </c:pt>
                <c:pt idx="8">
                  <c:v>212</c:v>
                </c:pt>
                <c:pt idx="9">
                  <c:v>234</c:v>
                </c:pt>
                <c:pt idx="10">
                  <c:v>249</c:v>
                </c:pt>
                <c:pt idx="11">
                  <c:v>167</c:v>
                </c:pt>
                <c:pt idx="12">
                  <c:v>173</c:v>
                </c:pt>
              </c:numCache>
            </c:numRef>
          </c:val>
        </c:ser>
        <c:dLbls>
          <c:showLegendKey val="0"/>
          <c:showVal val="1"/>
          <c:showCatName val="0"/>
          <c:showSerName val="0"/>
          <c:showPercent val="0"/>
          <c:showBubbleSize val="0"/>
        </c:dLbls>
        <c:gapWidth val="150"/>
        <c:axId val="130078208"/>
        <c:axId val="170422656"/>
      </c:barChart>
      <c:catAx>
        <c:axId val="130078208"/>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170422656"/>
        <c:crosses val="autoZero"/>
        <c:auto val="1"/>
        <c:lblAlgn val="ctr"/>
        <c:lblOffset val="100"/>
        <c:tickLblSkip val="1"/>
        <c:tickMarkSkip val="1"/>
        <c:noMultiLvlLbl val="0"/>
      </c:catAx>
      <c:valAx>
        <c:axId val="170422656"/>
        <c:scaling>
          <c:orientation val="minMax"/>
        </c:scaling>
        <c:delete val="0"/>
        <c:axPos val="l"/>
        <c:numFmt formatCode="General" sourceLinked="1"/>
        <c:majorTickMark val="out"/>
        <c:minorTickMark val="none"/>
        <c:tickLblPos val="nextTo"/>
        <c:spPr>
          <a:ln w="3145">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130078208"/>
        <c:crosses val="autoZero"/>
        <c:crossBetween val="between"/>
      </c:valAx>
      <c:spPr>
        <a:noFill/>
        <a:ln w="25385">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
          <c:y val="7.5301204819277434E-2"/>
          <c:w val="0.82075471698113533"/>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0515449587493146E-2"/>
                  <c:y val="-7.00003112259189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707897511296892E-2"/>
                  <c:y val="-7.49566164179685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5437567967555454E-2"/>
                  <c:y val="-6.92502567613830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549022493683617E-2"/>
                  <c:y val="-7.07329370389967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533421640052034E-2"/>
                  <c:y val="-8.51237123027605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0165084504623834E-2"/>
                  <c:y val="-8.4183187575861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7383177570093525E-2"/>
                  <c:y val="-5.53359683794467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569055036344756E-2"/>
                  <c:y val="-7.90513833992094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8151609553478714E-2"/>
                  <c:y val="-3.95256916996047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1746472614154017E-2"/>
                  <c:y val="-4.74311412654445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8219086768136874E-2"/>
                  <c:y val="-3.95256916996047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5273858460171132E-3"/>
                  <c:y val="-5.53359683794467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5273858460171106E-3"/>
                  <c:y val="-3.162055335968378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36</c:v>
                </c:pt>
                <c:pt idx="1">
                  <c:v>33</c:v>
                </c:pt>
                <c:pt idx="2">
                  <c:v>36</c:v>
                </c:pt>
                <c:pt idx="3">
                  <c:v>40</c:v>
                </c:pt>
                <c:pt idx="4">
                  <c:v>33</c:v>
                </c:pt>
                <c:pt idx="5">
                  <c:v>33</c:v>
                </c:pt>
                <c:pt idx="6">
                  <c:v>41</c:v>
                </c:pt>
                <c:pt idx="7">
                  <c:v>37</c:v>
                </c:pt>
                <c:pt idx="8">
                  <c:v>48</c:v>
                </c:pt>
                <c:pt idx="9">
                  <c:v>48</c:v>
                </c:pt>
                <c:pt idx="10">
                  <c:v>52</c:v>
                </c:pt>
                <c:pt idx="11">
                  <c:v>48</c:v>
                </c:pt>
                <c:pt idx="12">
                  <c:v>41</c:v>
                </c:pt>
              </c:numCache>
            </c:numRef>
          </c:val>
          <c:smooth val="1"/>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6.3419595914996685E-2"/>
                  <c:y val="-5.59266751735084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3865130215699284E-2"/>
                  <c:y val="-7.62952529966164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524435613772545E-2"/>
                  <c:y val="-6.81189505462014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2413308149565414E-2"/>
                  <c:y val="-7.9642090193271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8502874056630803E-2"/>
                  <c:y val="-8.78817963960038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636446145166434E-2"/>
                  <c:y val="-8.78817963960038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7383177570093525E-2"/>
                  <c:y val="-8.6956521739130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569055036344756E-2"/>
                  <c:y val="-8.6956521739130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3229491173416399E-2"/>
                  <c:y val="-8.6956521739130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2328630152205407E-2"/>
                  <c:y val="-8.6956521739130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8219086768136874E-2"/>
                  <c:y val="-6.71936758893281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4691700922119777E-2"/>
                  <c:y val="-4.34782608695652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7.0547716920342203E-3"/>
                  <c:y val="-4.34782608695652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10</c:v>
                </c:pt>
                <c:pt idx="1">
                  <c:v>11</c:v>
                </c:pt>
                <c:pt idx="2">
                  <c:v>9</c:v>
                </c:pt>
                <c:pt idx="3">
                  <c:v>10</c:v>
                </c:pt>
                <c:pt idx="4">
                  <c:v>9</c:v>
                </c:pt>
                <c:pt idx="5">
                  <c:v>9</c:v>
                </c:pt>
                <c:pt idx="6">
                  <c:v>9</c:v>
                </c:pt>
                <c:pt idx="7">
                  <c:v>11</c:v>
                </c:pt>
                <c:pt idx="8">
                  <c:v>11</c:v>
                </c:pt>
                <c:pt idx="9">
                  <c:v>11</c:v>
                </c:pt>
                <c:pt idx="10">
                  <c:v>14</c:v>
                </c:pt>
                <c:pt idx="11">
                  <c:v>11</c:v>
                </c:pt>
                <c:pt idx="12">
                  <c:v>11</c:v>
                </c:pt>
              </c:numCache>
            </c:numRef>
          </c:val>
          <c:smooth val="1"/>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170784640"/>
        <c:axId val="170786176"/>
      </c:lineChart>
      <c:catAx>
        <c:axId val="170784640"/>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70786176"/>
        <c:crosses val="autoZero"/>
        <c:auto val="1"/>
        <c:lblAlgn val="ctr"/>
        <c:lblOffset val="100"/>
        <c:tickLblSkip val="1"/>
        <c:tickMarkSkip val="1"/>
        <c:noMultiLvlLbl val="0"/>
      </c:catAx>
      <c:valAx>
        <c:axId val="170786176"/>
        <c:scaling>
          <c:orientation val="minMax"/>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170784640"/>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3.3222591362126248E-2"/>
          <c:y val="2.6607538802660816E-2"/>
          <c:w val="0.96345514950166056"/>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4</c:v>
                </c:pt>
                <c:pt idx="1">
                  <c:v>43</c:v>
                </c:pt>
                <c:pt idx="2">
                  <c:v>12</c:v>
                </c:pt>
                <c:pt idx="3">
                  <c:v>16</c:v>
                </c:pt>
                <c:pt idx="4">
                  <c:v>4</c:v>
                </c:pt>
                <c:pt idx="5">
                  <c:v>0</c:v>
                </c:pt>
                <c:pt idx="6">
                  <c:v>7</c:v>
                </c:pt>
                <c:pt idx="7">
                  <c:v>1</c:v>
                </c:pt>
                <c:pt idx="8">
                  <c:v>1</c:v>
                </c:pt>
                <c:pt idx="9">
                  <c:v>0</c:v>
                </c:pt>
                <c:pt idx="10">
                  <c:v>0</c:v>
                </c:pt>
                <c:pt idx="11">
                  <c:v>0</c:v>
                </c:pt>
                <c:pt idx="12">
                  <c:v>0</c:v>
                </c:pt>
                <c:pt idx="13">
                  <c:v>0</c:v>
                </c:pt>
                <c:pt idx="14">
                  <c:v>0</c:v>
                </c:pt>
              </c:numCache>
            </c:numRef>
          </c:val>
        </c:ser>
        <c:dLbls>
          <c:showLegendKey val="0"/>
          <c:showVal val="0"/>
          <c:showCatName val="0"/>
          <c:showSerName val="0"/>
          <c:showPercent val="0"/>
          <c:showBubbleSize val="0"/>
        </c:dLbls>
        <c:gapWidth val="150"/>
        <c:axId val="170890368"/>
        <c:axId val="170891904"/>
      </c:barChart>
      <c:catAx>
        <c:axId val="170890368"/>
        <c:scaling>
          <c:orientation val="minMax"/>
        </c:scaling>
        <c:delete val="0"/>
        <c:axPos val="b"/>
        <c:numFmt formatCode="General" sourceLinked="1"/>
        <c:majorTickMark val="out"/>
        <c:minorTickMark val="none"/>
        <c:tickLblPos val="low"/>
        <c:spPr>
          <a:ln w="3075">
            <a:solidFill>
              <a:schemeClr val="tx1"/>
            </a:solidFill>
            <a:prstDash val="solid"/>
          </a:ln>
        </c:spPr>
        <c:txPr>
          <a:bodyPr rot="-2700000" vert="horz"/>
          <a:lstStyle/>
          <a:p>
            <a:pPr>
              <a:defRPr sz="1091" b="0" i="0" u="none" strike="noStrike" baseline="0">
                <a:solidFill>
                  <a:schemeClr val="tx1"/>
                </a:solidFill>
                <a:latin typeface="Arial"/>
                <a:ea typeface="Arial"/>
                <a:cs typeface="Arial"/>
              </a:defRPr>
            </a:pPr>
            <a:endParaRPr lang="pl-PL"/>
          </a:p>
        </c:txPr>
        <c:crossAx val="170891904"/>
        <c:crosses val="autoZero"/>
        <c:auto val="1"/>
        <c:lblAlgn val="ctr"/>
        <c:lblOffset val="100"/>
        <c:tickMarkSkip val="1"/>
        <c:noMultiLvlLbl val="0"/>
      </c:catAx>
      <c:valAx>
        <c:axId val="170891904"/>
        <c:scaling>
          <c:orientation val="minMax"/>
        </c:scaling>
        <c:delete val="0"/>
        <c:axPos val="l"/>
        <c:numFmt formatCode="General" sourceLinked="1"/>
        <c:majorTickMark val="out"/>
        <c:minorTickMark val="none"/>
        <c:tickLblPos val="nextTo"/>
        <c:spPr>
          <a:ln w="3075">
            <a:solidFill>
              <a:schemeClr val="tx1"/>
            </a:solidFill>
            <a:prstDash val="solid"/>
          </a:ln>
        </c:spPr>
        <c:txPr>
          <a:bodyPr rot="0" vert="horz"/>
          <a:lstStyle/>
          <a:p>
            <a:pPr>
              <a:defRPr sz="945" b="0" i="0" u="none" strike="noStrike" baseline="0">
                <a:solidFill>
                  <a:schemeClr val="tx1"/>
                </a:solidFill>
                <a:latin typeface="Arial"/>
                <a:ea typeface="Arial"/>
                <a:cs typeface="Arial"/>
              </a:defRPr>
            </a:pPr>
            <a:endParaRPr lang="pl-PL"/>
          </a:p>
        </c:txPr>
        <c:crossAx val="170890368"/>
        <c:crosses val="autoZero"/>
        <c:crossBetween val="between"/>
      </c:valAx>
      <c:dTable>
        <c:showHorzBorder val="0"/>
        <c:showVertBorder val="1"/>
        <c:showOutline val="0"/>
        <c:showKeys val="0"/>
        <c:spPr>
          <a:ln w="3075">
            <a:solidFill>
              <a:schemeClr val="tx1"/>
            </a:solidFill>
            <a:prstDash val="solid"/>
          </a:ln>
        </c:spPr>
        <c:txPr>
          <a:bodyPr/>
          <a:lstStyle/>
          <a:p>
            <a:pPr rtl="0">
              <a:defRPr sz="776" b="0" i="0" u="none" strike="noStrike" baseline="0">
                <a:solidFill>
                  <a:schemeClr val="tx1"/>
                </a:solidFill>
                <a:latin typeface="Arial"/>
                <a:ea typeface="Arial"/>
                <a:cs typeface="Arial"/>
              </a:defRPr>
            </a:pPr>
            <a:endParaRPr lang="pl-PL"/>
          </a:p>
        </c:txPr>
      </c:dTable>
      <c:spPr>
        <a:solidFill>
          <a:schemeClr val="bg1"/>
        </a:solidFill>
        <a:ln w="24612">
          <a:noFill/>
        </a:ln>
      </c:spPr>
    </c:plotArea>
    <c:plotVisOnly val="1"/>
    <c:dispBlanksAs val="gap"/>
    <c:showDLblsOverMax val="0"/>
  </c:chart>
  <c:spPr>
    <a:noFill/>
    <a:ln>
      <a:noFill/>
    </a:ln>
  </c:spPr>
  <c:txPr>
    <a:bodyPr/>
    <a:lstStyle/>
    <a:p>
      <a:pPr>
        <a:defRPr sz="970"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3081761006289"/>
          <c:y val="7.9365079365079361E-2"/>
          <c:w val="0.84276729559748464"/>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82">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2012/2013</c:v>
                </c:pt>
                <c:pt idx="1">
                  <c:v>2013/2014</c:v>
                </c:pt>
                <c:pt idx="2">
                  <c:v>2014/2015</c:v>
                </c:pt>
                <c:pt idx="3">
                  <c:v>2015/2016</c:v>
                </c:pt>
              </c:strCache>
            </c:strRef>
          </c:cat>
          <c:val>
            <c:numRef>
              <c:f>Sheet1!$B$2:$E$2</c:f>
              <c:numCache>
                <c:formatCode>General</c:formatCode>
                <c:ptCount val="4"/>
                <c:pt idx="0">
                  <c:v>233</c:v>
                </c:pt>
                <c:pt idx="1">
                  <c:v>84</c:v>
                </c:pt>
                <c:pt idx="2">
                  <c:v>357</c:v>
                </c:pt>
                <c:pt idx="3">
                  <c:v>88</c:v>
                </c:pt>
              </c:numCache>
            </c:numRef>
          </c:val>
        </c:ser>
        <c:dLbls>
          <c:showLegendKey val="0"/>
          <c:showVal val="1"/>
          <c:showCatName val="0"/>
          <c:showSerName val="0"/>
          <c:showPercent val="0"/>
          <c:showBubbleSize val="0"/>
        </c:dLbls>
        <c:gapWidth val="150"/>
        <c:axId val="171140224"/>
        <c:axId val="171151360"/>
      </c:barChart>
      <c:catAx>
        <c:axId val="17114022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71151360"/>
        <c:crosses val="autoZero"/>
        <c:auto val="1"/>
        <c:lblAlgn val="ctr"/>
        <c:lblOffset val="100"/>
        <c:tickLblSkip val="1"/>
        <c:tickMarkSkip val="1"/>
        <c:noMultiLvlLbl val="0"/>
      </c:catAx>
      <c:valAx>
        <c:axId val="171151360"/>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71140224"/>
        <c:crosses val="autoZero"/>
        <c:crossBetween val="between"/>
      </c:valAx>
      <c:spPr>
        <a:noFill/>
        <a:ln w="2539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3081761006289"/>
          <c:y val="7.5301204819277434E-2"/>
          <c:w val="0.84276729559748464"/>
          <c:h val="0.69277108433734935"/>
        </c:manualLayout>
      </c:layout>
      <c:lineChart>
        <c:grouping val="standard"/>
        <c:varyColors val="0"/>
        <c:ser>
          <c:idx val="0"/>
          <c:order val="0"/>
          <c:tx>
            <c:strRef>
              <c:f>Sheet1!$A$2</c:f>
              <c:strCache>
                <c:ptCount val="1"/>
                <c:pt idx="0">
                  <c:v>studenci</c:v>
                </c:pt>
              </c:strCache>
            </c:strRef>
          </c:tx>
          <c:spPr>
            <a:ln w="2513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3637095878235749E-2"/>
                  <c:y val="-5.48868611599110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025941562048661E-2"/>
                  <c:y val="-5.9358737630759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897566937007005E-2"/>
                  <c:y val="9.99803028838504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474169536718141E-2"/>
                  <c:y val="-0.1061814067859720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2902837791574588E-2"/>
                  <c:y val="-9.39071941995142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0505287896592314E-2"/>
                  <c:y val="-0.16545553263723944"/>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4.02459403712203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219086768136874E-2"/>
                  <c:y val="-0.11811659696279106"/>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4109543384068307E-2"/>
                  <c:y val="-4.64028183151957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0547716920342203E-3"/>
                  <c:y val="-5.90581324011581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134">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2012/2013</c:v>
                </c:pt>
                <c:pt idx="1">
                  <c:v>2013/2014</c:v>
                </c:pt>
                <c:pt idx="2">
                  <c:v>2014/2015</c:v>
                </c:pt>
                <c:pt idx="3">
                  <c:v>2015/2016</c:v>
                </c:pt>
              </c:strCache>
            </c:strRef>
          </c:cat>
          <c:val>
            <c:numRef>
              <c:f>Sheet1!$B$2:$E$2</c:f>
              <c:numCache>
                <c:formatCode>General</c:formatCode>
                <c:ptCount val="4"/>
                <c:pt idx="0">
                  <c:v>128</c:v>
                </c:pt>
                <c:pt idx="1">
                  <c:v>86</c:v>
                </c:pt>
                <c:pt idx="2">
                  <c:v>152</c:v>
                </c:pt>
                <c:pt idx="3">
                  <c:v>57</c:v>
                </c:pt>
              </c:numCache>
            </c:numRef>
          </c:val>
          <c:smooth val="1"/>
        </c:ser>
        <c:ser>
          <c:idx val="1"/>
          <c:order val="1"/>
          <c:tx>
            <c:strRef>
              <c:f>Sheet1!$A$3</c:f>
              <c:strCache>
                <c:ptCount val="1"/>
                <c:pt idx="0">
                  <c:v>opiekunowie</c:v>
                </c:pt>
              </c:strCache>
            </c:strRef>
          </c:tx>
          <c:spPr>
            <a:ln w="2513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9.9688923452949749E-3"/>
                  <c:y val="-3.77922223296207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085268303521847E-2"/>
                  <c:y val="-3.9252067615914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331740917675813E-3"/>
                  <c:y val="-3.67791328817944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017942450838852E-2"/>
                  <c:y val="-3.79642814555139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0378291300966607E-3"/>
                  <c:y val="-2.04205616634330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2303172737955363E-2"/>
                  <c:y val="-5.36612538282938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2311687590267794E-2"/>
                  <c:y val="-5.04561725879253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933598692027014E-16"/>
                  <c:y val="-2.10921901432708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5273858460171106E-3"/>
                  <c:y val="-2.109219014327070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134">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2012/2013</c:v>
                </c:pt>
                <c:pt idx="1">
                  <c:v>2013/2014</c:v>
                </c:pt>
                <c:pt idx="2">
                  <c:v>2014/2015</c:v>
                </c:pt>
                <c:pt idx="3">
                  <c:v>2015/2016</c:v>
                </c:pt>
              </c:strCache>
            </c:strRef>
          </c:cat>
          <c:val>
            <c:numRef>
              <c:f>Sheet1!$B$3:$E$3</c:f>
              <c:numCache>
                <c:formatCode>General</c:formatCode>
                <c:ptCount val="4"/>
                <c:pt idx="0">
                  <c:v>42</c:v>
                </c:pt>
                <c:pt idx="1">
                  <c:v>20</c:v>
                </c:pt>
                <c:pt idx="2">
                  <c:v>6</c:v>
                </c:pt>
                <c:pt idx="3">
                  <c:v>7</c:v>
                </c:pt>
              </c:numCache>
            </c:numRef>
          </c:val>
          <c:smooth val="1"/>
        </c:ser>
        <c:dLbls>
          <c:showLegendKey val="0"/>
          <c:showVal val="1"/>
          <c:showCatName val="0"/>
          <c:showSerName val="0"/>
          <c:showPercent val="0"/>
          <c:showBubbleSize val="0"/>
        </c:dLbls>
        <c:upDownBars>
          <c:gapWidth val="150"/>
          <c:upBars>
            <c:spPr>
              <a:solidFill>
                <a:schemeClr val="bg1"/>
              </a:solidFill>
              <a:ln w="3143">
                <a:solidFill>
                  <a:schemeClr val="tx1"/>
                </a:solidFill>
                <a:prstDash val="solid"/>
              </a:ln>
            </c:spPr>
          </c:upBars>
          <c:downBars>
            <c:spPr>
              <a:noFill/>
              <a:ln w="9424">
                <a:noFill/>
              </a:ln>
            </c:spPr>
          </c:downBars>
        </c:upDownBars>
        <c:marker val="1"/>
        <c:smooth val="0"/>
        <c:axId val="171255680"/>
        <c:axId val="171257216"/>
      </c:lineChart>
      <c:catAx>
        <c:axId val="171255680"/>
        <c:scaling>
          <c:orientation val="minMax"/>
        </c:scaling>
        <c:delete val="0"/>
        <c:axPos val="b"/>
        <c:numFmt formatCode="General" sourceLinked="0"/>
        <c:majorTickMark val="out"/>
        <c:minorTickMark val="none"/>
        <c:tickLblPos val="nextTo"/>
        <c:spPr>
          <a:ln w="3143">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71257216"/>
        <c:crosses val="autoZero"/>
        <c:auto val="1"/>
        <c:lblAlgn val="ctr"/>
        <c:lblOffset val="100"/>
        <c:tickLblSkip val="1"/>
        <c:tickMarkSkip val="1"/>
        <c:noMultiLvlLbl val="0"/>
      </c:catAx>
      <c:valAx>
        <c:axId val="171257216"/>
        <c:scaling>
          <c:orientation val="minMax"/>
        </c:scaling>
        <c:delete val="0"/>
        <c:axPos val="l"/>
        <c:numFmt formatCode="General" sourceLinked="1"/>
        <c:majorTickMark val="out"/>
        <c:minorTickMark val="none"/>
        <c:tickLblPos val="nextTo"/>
        <c:spPr>
          <a:ln w="3143">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171255680"/>
        <c:crosses val="autoZero"/>
        <c:crossBetween val="between"/>
      </c:valAx>
      <c:spPr>
        <a:noFill/>
        <a:ln w="2537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6332">
                <a:noFill/>
              </a:ln>
            </c:spPr>
            <c:txPr>
              <a:bodyPr/>
              <a:lstStyle/>
              <a:p>
                <a:pPr>
                  <a:defRPr sz="114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2003/2004</c:v>
                </c:pt>
                <c:pt idx="1">
                  <c:v>2004/2005</c:v>
                </c:pt>
                <c:pt idx="2">
                  <c:v>2005/2006</c:v>
                </c:pt>
                <c:pt idx="3">
                  <c:v>2006/2007</c:v>
                </c:pt>
                <c:pt idx="4">
                  <c:v>2007/2008</c:v>
                </c:pt>
                <c:pt idx="5">
                  <c:v>2008/2009</c:v>
                </c:pt>
                <c:pt idx="6">
                  <c:v>2009/2010</c:v>
                </c:pt>
                <c:pt idx="7">
                  <c:v>2010/2011</c:v>
                </c:pt>
                <c:pt idx="8">
                  <c:v>2012/2012</c:v>
                </c:pt>
                <c:pt idx="9">
                  <c:v>2012/2013</c:v>
                </c:pt>
                <c:pt idx="10">
                  <c:v>2013/2014</c:v>
                </c:pt>
                <c:pt idx="11">
                  <c:v>2014/2015</c:v>
                </c:pt>
                <c:pt idx="12">
                  <c:v>2015/2016</c:v>
                </c:pt>
              </c:strCache>
            </c:strRef>
          </c:cat>
          <c:val>
            <c:numRef>
              <c:f>Sheet1!$B$2:$B$14</c:f>
              <c:numCache>
                <c:formatCode>General</c:formatCode>
                <c:ptCount val="13"/>
                <c:pt idx="0">
                  <c:v>1046</c:v>
                </c:pt>
                <c:pt idx="1">
                  <c:v>1272</c:v>
                </c:pt>
                <c:pt idx="2">
                  <c:v>1680</c:v>
                </c:pt>
                <c:pt idx="3">
                  <c:v>2012</c:v>
                </c:pt>
                <c:pt idx="4">
                  <c:v>2004</c:v>
                </c:pt>
                <c:pt idx="5">
                  <c:v>2190</c:v>
                </c:pt>
                <c:pt idx="6">
                  <c:v>2148</c:v>
                </c:pt>
                <c:pt idx="7">
                  <c:v>2620</c:v>
                </c:pt>
                <c:pt idx="8">
                  <c:v>2632</c:v>
                </c:pt>
                <c:pt idx="9">
                  <c:v>2131</c:v>
                </c:pt>
                <c:pt idx="10">
                  <c:v>2238</c:v>
                </c:pt>
                <c:pt idx="11">
                  <c:v>1995</c:v>
                </c:pt>
                <c:pt idx="12">
                  <c:v>1696</c:v>
                </c:pt>
              </c:numCache>
            </c:numRef>
          </c:val>
        </c:ser>
        <c:dLbls>
          <c:showLegendKey val="0"/>
          <c:showVal val="0"/>
          <c:showCatName val="0"/>
          <c:showSerName val="0"/>
          <c:showPercent val="0"/>
          <c:showBubbleSize val="0"/>
        </c:dLbls>
        <c:gapWidth val="150"/>
        <c:axId val="133598208"/>
        <c:axId val="133612288"/>
      </c:barChart>
      <c:catAx>
        <c:axId val="133598208"/>
        <c:scaling>
          <c:orientation val="minMax"/>
        </c:scaling>
        <c:delete val="0"/>
        <c:axPos val="l"/>
        <c:numFmt formatCode="General" sourceLinked="1"/>
        <c:majorTickMark val="out"/>
        <c:minorTickMark val="none"/>
        <c:tickLblPos val="nextTo"/>
        <c:spPr>
          <a:ln w="2041">
            <a:solidFill>
              <a:schemeClr val="tx1"/>
            </a:solidFill>
            <a:prstDash val="solid"/>
          </a:ln>
        </c:spPr>
        <c:txPr>
          <a:bodyPr rot="0" vert="horz"/>
          <a:lstStyle/>
          <a:p>
            <a:pPr>
              <a:defRPr sz="1142" b="1" i="0" u="none" strike="noStrike" baseline="0">
                <a:solidFill>
                  <a:schemeClr val="tx1"/>
                </a:solidFill>
                <a:latin typeface="Arial"/>
                <a:ea typeface="Arial"/>
                <a:cs typeface="Arial"/>
              </a:defRPr>
            </a:pPr>
            <a:endParaRPr lang="pl-PL"/>
          </a:p>
        </c:txPr>
        <c:crossAx val="133612288"/>
        <c:crosses val="autoZero"/>
        <c:auto val="1"/>
        <c:lblAlgn val="ctr"/>
        <c:lblOffset val="100"/>
        <c:tickLblSkip val="1"/>
        <c:tickMarkSkip val="1"/>
        <c:noMultiLvlLbl val="0"/>
      </c:catAx>
      <c:valAx>
        <c:axId val="133612288"/>
        <c:scaling>
          <c:orientation val="minMax"/>
        </c:scaling>
        <c:delete val="1"/>
        <c:axPos val="b"/>
        <c:numFmt formatCode="General" sourceLinked="1"/>
        <c:majorTickMark val="out"/>
        <c:minorTickMark val="none"/>
        <c:tickLblPos val="none"/>
        <c:crossAx val="133598208"/>
        <c:crosses val="autoZero"/>
        <c:crossBetween val="between"/>
      </c:valAx>
      <c:spPr>
        <a:noFill/>
        <a:ln w="25354">
          <a:noFill/>
        </a:ln>
      </c:spPr>
    </c:plotArea>
    <c:plotVisOnly val="1"/>
    <c:dispBlanksAs val="gap"/>
    <c:showDLblsOverMax val="0"/>
  </c:chart>
  <c:spPr>
    <a:noFill/>
    <a:ln>
      <a:noFill/>
    </a:ln>
  </c:spPr>
  <c:txPr>
    <a:bodyPr/>
    <a:lstStyle/>
    <a:p>
      <a:pPr>
        <a:defRPr sz="368" b="0" i="0" u="none" strike="noStrike" baseline="0">
          <a:solidFill>
            <a:schemeClr val="tx1"/>
          </a:solidFill>
          <a:latin typeface="Arial"/>
          <a:ea typeface="Arial"/>
          <a:cs typeface="Arial"/>
        </a:defRPr>
      </a:pPr>
      <a:endParaRPr lang="pl-PL"/>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3.3222591362126248E-2"/>
          <c:y val="2.6607538802660816E-2"/>
          <c:w val="0.96345514950166056"/>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0</c:v>
                </c:pt>
                <c:pt idx="1">
                  <c:v>7</c:v>
                </c:pt>
                <c:pt idx="2">
                  <c:v>2</c:v>
                </c:pt>
                <c:pt idx="3">
                  <c:v>4</c:v>
                </c:pt>
                <c:pt idx="4">
                  <c:v>1</c:v>
                </c:pt>
                <c:pt idx="5">
                  <c:v>0</c:v>
                </c:pt>
                <c:pt idx="6">
                  <c:v>0</c:v>
                </c:pt>
                <c:pt idx="7">
                  <c:v>1</c:v>
                </c:pt>
                <c:pt idx="8">
                  <c:v>0</c:v>
                </c:pt>
                <c:pt idx="9">
                  <c:v>0</c:v>
                </c:pt>
                <c:pt idx="10">
                  <c:v>0</c:v>
                </c:pt>
                <c:pt idx="11">
                  <c:v>0</c:v>
                </c:pt>
                <c:pt idx="12">
                  <c:v>0</c:v>
                </c:pt>
                <c:pt idx="13">
                  <c:v>0</c:v>
                </c:pt>
                <c:pt idx="14">
                  <c:v>0</c:v>
                </c:pt>
              </c:numCache>
            </c:numRef>
          </c:val>
        </c:ser>
        <c:dLbls>
          <c:showLegendKey val="0"/>
          <c:showVal val="0"/>
          <c:showCatName val="0"/>
          <c:showSerName val="0"/>
          <c:showPercent val="0"/>
          <c:showBubbleSize val="0"/>
        </c:dLbls>
        <c:gapWidth val="150"/>
        <c:axId val="171312256"/>
        <c:axId val="171313792"/>
      </c:barChart>
      <c:catAx>
        <c:axId val="171312256"/>
        <c:scaling>
          <c:orientation val="minMax"/>
        </c:scaling>
        <c:delete val="0"/>
        <c:axPos val="b"/>
        <c:numFmt formatCode="General" sourceLinked="1"/>
        <c:majorTickMark val="out"/>
        <c:minorTickMark val="none"/>
        <c:tickLblPos val="low"/>
        <c:spPr>
          <a:ln w="3075">
            <a:solidFill>
              <a:schemeClr val="tx1"/>
            </a:solidFill>
            <a:prstDash val="solid"/>
          </a:ln>
        </c:spPr>
        <c:txPr>
          <a:bodyPr rot="-2700000" vert="horz"/>
          <a:lstStyle/>
          <a:p>
            <a:pPr>
              <a:defRPr sz="1091" b="0" i="0" u="none" strike="noStrike" baseline="0">
                <a:solidFill>
                  <a:schemeClr val="tx1"/>
                </a:solidFill>
                <a:latin typeface="Arial"/>
                <a:ea typeface="Arial"/>
                <a:cs typeface="Arial"/>
              </a:defRPr>
            </a:pPr>
            <a:endParaRPr lang="pl-PL"/>
          </a:p>
        </c:txPr>
        <c:crossAx val="171313792"/>
        <c:crosses val="autoZero"/>
        <c:auto val="1"/>
        <c:lblAlgn val="ctr"/>
        <c:lblOffset val="100"/>
        <c:tickMarkSkip val="1"/>
        <c:noMultiLvlLbl val="0"/>
      </c:catAx>
      <c:valAx>
        <c:axId val="171313792"/>
        <c:scaling>
          <c:orientation val="minMax"/>
        </c:scaling>
        <c:delete val="0"/>
        <c:axPos val="l"/>
        <c:numFmt formatCode="General" sourceLinked="1"/>
        <c:majorTickMark val="out"/>
        <c:minorTickMark val="none"/>
        <c:tickLblPos val="nextTo"/>
        <c:spPr>
          <a:ln w="3075">
            <a:solidFill>
              <a:schemeClr val="tx1"/>
            </a:solidFill>
            <a:prstDash val="solid"/>
          </a:ln>
        </c:spPr>
        <c:txPr>
          <a:bodyPr rot="0" vert="horz"/>
          <a:lstStyle/>
          <a:p>
            <a:pPr>
              <a:defRPr sz="945" b="0" i="0" u="none" strike="noStrike" baseline="0">
                <a:solidFill>
                  <a:schemeClr val="tx1"/>
                </a:solidFill>
                <a:latin typeface="Arial"/>
                <a:ea typeface="Arial"/>
                <a:cs typeface="Arial"/>
              </a:defRPr>
            </a:pPr>
            <a:endParaRPr lang="pl-PL"/>
          </a:p>
        </c:txPr>
        <c:crossAx val="171312256"/>
        <c:crosses val="autoZero"/>
        <c:crossBetween val="between"/>
      </c:valAx>
      <c:dTable>
        <c:showHorzBorder val="0"/>
        <c:showVertBorder val="1"/>
        <c:showOutline val="0"/>
        <c:showKeys val="0"/>
        <c:spPr>
          <a:ln w="3075">
            <a:solidFill>
              <a:schemeClr val="tx1"/>
            </a:solidFill>
            <a:prstDash val="solid"/>
          </a:ln>
        </c:spPr>
        <c:txPr>
          <a:bodyPr/>
          <a:lstStyle/>
          <a:p>
            <a:pPr rtl="0">
              <a:defRPr sz="776" b="0" i="0" u="none" strike="noStrike" baseline="0">
                <a:solidFill>
                  <a:schemeClr val="tx1"/>
                </a:solidFill>
                <a:latin typeface="Arial"/>
                <a:ea typeface="Arial"/>
                <a:cs typeface="Arial"/>
              </a:defRPr>
            </a:pPr>
            <a:endParaRPr lang="pl-PL"/>
          </a:p>
        </c:txPr>
      </c:dTable>
      <c:spPr>
        <a:solidFill>
          <a:schemeClr val="bg1"/>
        </a:solidFill>
        <a:ln w="24612">
          <a:noFill/>
        </a:ln>
      </c:spPr>
    </c:plotArea>
    <c:plotVisOnly val="1"/>
    <c:dispBlanksAs val="gap"/>
    <c:showDLblsOverMax val="0"/>
  </c:chart>
  <c:spPr>
    <a:noFill/>
    <a:ln>
      <a:noFill/>
    </a:ln>
  </c:spPr>
  <c:txPr>
    <a:bodyPr/>
    <a:lstStyle/>
    <a:p>
      <a:pPr>
        <a:defRPr sz="970"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3081761006289"/>
          <c:y val="7.9365079365079361E-2"/>
          <c:w val="0.84276729559748464"/>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82">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2006/2007</c:v>
                </c:pt>
                <c:pt idx="1">
                  <c:v>2007/2008</c:v>
                </c:pt>
                <c:pt idx="2">
                  <c:v>2008/2009</c:v>
                </c:pt>
                <c:pt idx="3">
                  <c:v>2009/2010</c:v>
                </c:pt>
                <c:pt idx="4">
                  <c:v>2010/2011</c:v>
                </c:pt>
                <c:pt idx="5">
                  <c:v>2011/2012</c:v>
                </c:pt>
                <c:pt idx="6">
                  <c:v>2012/2013</c:v>
                </c:pt>
                <c:pt idx="7">
                  <c:v>2013/2014</c:v>
                </c:pt>
                <c:pt idx="8">
                  <c:v>2014/2015</c:v>
                </c:pt>
                <c:pt idx="9">
                  <c:v>2015/2016</c:v>
                </c:pt>
              </c:strCache>
            </c:strRef>
          </c:cat>
          <c:val>
            <c:numRef>
              <c:f>Sheet1!$B$2:$K$2</c:f>
              <c:numCache>
                <c:formatCode>General</c:formatCode>
                <c:ptCount val="10"/>
                <c:pt idx="0">
                  <c:v>38</c:v>
                </c:pt>
                <c:pt idx="1">
                  <c:v>68</c:v>
                </c:pt>
                <c:pt idx="2">
                  <c:v>78</c:v>
                </c:pt>
                <c:pt idx="3">
                  <c:v>53</c:v>
                </c:pt>
                <c:pt idx="4">
                  <c:v>27</c:v>
                </c:pt>
                <c:pt idx="5">
                  <c:v>83</c:v>
                </c:pt>
                <c:pt idx="6">
                  <c:v>29</c:v>
                </c:pt>
                <c:pt idx="7">
                  <c:v>11</c:v>
                </c:pt>
                <c:pt idx="8">
                  <c:v>8</c:v>
                </c:pt>
                <c:pt idx="9">
                  <c:v>15</c:v>
                </c:pt>
              </c:numCache>
            </c:numRef>
          </c:val>
        </c:ser>
        <c:dLbls>
          <c:showLegendKey val="0"/>
          <c:showVal val="1"/>
          <c:showCatName val="0"/>
          <c:showSerName val="0"/>
          <c:showPercent val="0"/>
          <c:showBubbleSize val="0"/>
        </c:dLbls>
        <c:gapWidth val="150"/>
        <c:axId val="171435136"/>
        <c:axId val="171438080"/>
      </c:barChart>
      <c:catAx>
        <c:axId val="171435136"/>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71438080"/>
        <c:crosses val="autoZero"/>
        <c:auto val="1"/>
        <c:lblAlgn val="ctr"/>
        <c:lblOffset val="100"/>
        <c:tickLblSkip val="1"/>
        <c:tickMarkSkip val="1"/>
        <c:noMultiLvlLbl val="0"/>
      </c:catAx>
      <c:valAx>
        <c:axId val="171438080"/>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171435136"/>
        <c:crosses val="autoZero"/>
        <c:crossBetween val="between"/>
      </c:valAx>
      <c:spPr>
        <a:noFill/>
        <a:ln w="2539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3081761006289"/>
          <c:y val="7.5301204819277434E-2"/>
          <c:w val="0.84276729559748464"/>
          <c:h val="0.69277108433734935"/>
        </c:manualLayout>
      </c:layout>
      <c:lineChart>
        <c:grouping val="standard"/>
        <c:varyColors val="0"/>
        <c:ser>
          <c:idx val="0"/>
          <c:order val="0"/>
          <c:tx>
            <c:strRef>
              <c:f>Sheet1!$A$2</c:f>
              <c:strCache>
                <c:ptCount val="1"/>
                <c:pt idx="0">
                  <c:v>studenci</c:v>
                </c:pt>
              </c:strCache>
            </c:strRef>
          </c:tx>
          <c:spPr>
            <a:ln w="2513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4219121552226732E-2"/>
                  <c:y val="-0.1097267008399185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3204643928452394E-2"/>
                  <c:y val="-4.248498551614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6315404757719033E-2"/>
                  <c:y val="-8.80090336819436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111098766803688E-2"/>
                  <c:y val="-6.39970264994305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9957504721697588E-2"/>
                  <c:y val="-9.81255187931414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9923064103988448E-2"/>
                  <c:y val="-7.68682448939461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4.024594037122033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134">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2006/2007</c:v>
                </c:pt>
                <c:pt idx="1">
                  <c:v>2007/2008</c:v>
                </c:pt>
                <c:pt idx="2">
                  <c:v>2008/2009</c:v>
                </c:pt>
                <c:pt idx="3">
                  <c:v>2009/2010</c:v>
                </c:pt>
                <c:pt idx="4">
                  <c:v>2010/2011</c:v>
                </c:pt>
                <c:pt idx="5">
                  <c:v>2011/2012</c:v>
                </c:pt>
                <c:pt idx="6">
                  <c:v>2012/2013</c:v>
                </c:pt>
                <c:pt idx="7">
                  <c:v>2013/2014</c:v>
                </c:pt>
                <c:pt idx="8">
                  <c:v>2014/2015</c:v>
                </c:pt>
                <c:pt idx="9">
                  <c:v>2015/2016</c:v>
                </c:pt>
              </c:strCache>
            </c:strRef>
          </c:cat>
          <c:val>
            <c:numRef>
              <c:f>Sheet1!$B$2:$K$2</c:f>
              <c:numCache>
                <c:formatCode>General</c:formatCode>
                <c:ptCount val="10"/>
                <c:pt idx="0">
                  <c:v>21</c:v>
                </c:pt>
                <c:pt idx="1">
                  <c:v>27</c:v>
                </c:pt>
                <c:pt idx="2">
                  <c:v>20</c:v>
                </c:pt>
                <c:pt idx="3">
                  <c:v>35</c:v>
                </c:pt>
                <c:pt idx="4">
                  <c:v>12</c:v>
                </c:pt>
                <c:pt idx="5">
                  <c:v>40</c:v>
                </c:pt>
                <c:pt idx="6">
                  <c:v>43</c:v>
                </c:pt>
                <c:pt idx="7">
                  <c:v>31</c:v>
                </c:pt>
                <c:pt idx="8">
                  <c:v>17</c:v>
                </c:pt>
                <c:pt idx="9">
                  <c:v>13</c:v>
                </c:pt>
              </c:numCache>
            </c:numRef>
          </c:val>
          <c:smooth val="1"/>
        </c:ser>
        <c:ser>
          <c:idx val="1"/>
          <c:order val="1"/>
          <c:tx>
            <c:strRef>
              <c:f>Sheet1!$A$3</c:f>
              <c:strCache>
                <c:ptCount val="1"/>
                <c:pt idx="0">
                  <c:v>opiekunowie</c:v>
                </c:pt>
              </c:strCache>
            </c:strRef>
          </c:tx>
          <c:spPr>
            <a:ln w="2513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7605873590125618E-2"/>
                  <c:y val="-7.99767467900077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722133293855304E-2"/>
                  <c:y val="-8.14365864118719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871332475919947E-2"/>
                  <c:y val="-6.20896621805764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291810468462251E-2"/>
                  <c:y val="-5.90566041721977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202115158636992E-2"/>
                  <c:y val="-6.2604796133009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2303172737955363E-2"/>
                  <c:y val="-5.36612538282938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8202115158636899E-2"/>
                  <c:y val="-7.154833843772510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134">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2006/2007</c:v>
                </c:pt>
                <c:pt idx="1">
                  <c:v>2007/2008</c:v>
                </c:pt>
                <c:pt idx="2">
                  <c:v>2008/2009</c:v>
                </c:pt>
                <c:pt idx="3">
                  <c:v>2009/2010</c:v>
                </c:pt>
                <c:pt idx="4">
                  <c:v>2010/2011</c:v>
                </c:pt>
                <c:pt idx="5">
                  <c:v>2011/2012</c:v>
                </c:pt>
                <c:pt idx="6">
                  <c:v>2012/2013</c:v>
                </c:pt>
                <c:pt idx="7">
                  <c:v>2013/2014</c:v>
                </c:pt>
                <c:pt idx="8">
                  <c:v>2014/2015</c:v>
                </c:pt>
                <c:pt idx="9">
                  <c:v>2015/2016</c:v>
                </c:pt>
              </c:strCache>
            </c:strRef>
          </c:cat>
          <c:val>
            <c:numRef>
              <c:f>Sheet1!$B$3:$K$3</c:f>
              <c:numCache>
                <c:formatCode>General</c:formatCode>
                <c:ptCount val="10"/>
                <c:pt idx="0">
                  <c:v>8</c:v>
                </c:pt>
                <c:pt idx="1">
                  <c:v>9</c:v>
                </c:pt>
                <c:pt idx="2">
                  <c:v>9</c:v>
                </c:pt>
                <c:pt idx="3">
                  <c:v>9</c:v>
                </c:pt>
                <c:pt idx="4">
                  <c:v>1</c:v>
                </c:pt>
                <c:pt idx="5">
                  <c:v>9</c:v>
                </c:pt>
                <c:pt idx="6">
                  <c:v>9</c:v>
                </c:pt>
                <c:pt idx="7">
                  <c:v>3</c:v>
                </c:pt>
                <c:pt idx="8">
                  <c:v>3</c:v>
                </c:pt>
                <c:pt idx="9">
                  <c:v>2</c:v>
                </c:pt>
              </c:numCache>
            </c:numRef>
          </c:val>
          <c:smooth val="1"/>
        </c:ser>
        <c:dLbls>
          <c:showLegendKey val="0"/>
          <c:showVal val="1"/>
          <c:showCatName val="0"/>
          <c:showSerName val="0"/>
          <c:showPercent val="0"/>
          <c:showBubbleSize val="0"/>
        </c:dLbls>
        <c:upDownBars>
          <c:gapWidth val="150"/>
          <c:upBars>
            <c:spPr>
              <a:solidFill>
                <a:schemeClr val="bg1"/>
              </a:solidFill>
              <a:ln w="3143">
                <a:solidFill>
                  <a:schemeClr val="tx1"/>
                </a:solidFill>
                <a:prstDash val="solid"/>
              </a:ln>
            </c:spPr>
          </c:upBars>
          <c:downBars>
            <c:spPr>
              <a:noFill/>
              <a:ln w="9424">
                <a:noFill/>
              </a:ln>
            </c:spPr>
          </c:downBars>
        </c:upDownBars>
        <c:marker val="1"/>
        <c:smooth val="0"/>
        <c:axId val="171469056"/>
        <c:axId val="171491328"/>
      </c:lineChart>
      <c:catAx>
        <c:axId val="171469056"/>
        <c:scaling>
          <c:orientation val="minMax"/>
        </c:scaling>
        <c:delete val="0"/>
        <c:axPos val="b"/>
        <c:numFmt formatCode="General" sourceLinked="0"/>
        <c:majorTickMark val="out"/>
        <c:minorTickMark val="none"/>
        <c:tickLblPos val="nextTo"/>
        <c:spPr>
          <a:ln w="3143">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171491328"/>
        <c:crosses val="autoZero"/>
        <c:auto val="1"/>
        <c:lblAlgn val="ctr"/>
        <c:lblOffset val="100"/>
        <c:tickLblSkip val="1"/>
        <c:tickMarkSkip val="1"/>
        <c:noMultiLvlLbl val="0"/>
      </c:catAx>
      <c:valAx>
        <c:axId val="171491328"/>
        <c:scaling>
          <c:orientation val="minMax"/>
        </c:scaling>
        <c:delete val="0"/>
        <c:axPos val="l"/>
        <c:numFmt formatCode="General" sourceLinked="1"/>
        <c:majorTickMark val="out"/>
        <c:minorTickMark val="none"/>
        <c:tickLblPos val="nextTo"/>
        <c:spPr>
          <a:ln w="3143">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171469056"/>
        <c:crosses val="autoZero"/>
        <c:crossBetween val="between"/>
      </c:valAx>
      <c:spPr>
        <a:noFill/>
        <a:ln w="2537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0974529346622372E-2"/>
          <c:y val="2.6607538802660816E-2"/>
          <c:w val="0.95570321151716564"/>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331</c:v>
                </c:pt>
                <c:pt idx="1">
                  <c:v>143</c:v>
                </c:pt>
                <c:pt idx="2">
                  <c:v>68</c:v>
                </c:pt>
                <c:pt idx="3">
                  <c:v>42</c:v>
                </c:pt>
                <c:pt idx="4">
                  <c:v>45</c:v>
                </c:pt>
                <c:pt idx="5">
                  <c:v>2</c:v>
                </c:pt>
                <c:pt idx="6">
                  <c:v>73</c:v>
                </c:pt>
                <c:pt idx="7">
                  <c:v>27</c:v>
                </c:pt>
                <c:pt idx="8">
                  <c:v>36</c:v>
                </c:pt>
                <c:pt idx="9">
                  <c:v>0</c:v>
                </c:pt>
                <c:pt idx="10">
                  <c:v>48</c:v>
                </c:pt>
                <c:pt idx="11">
                  <c:v>0</c:v>
                </c:pt>
                <c:pt idx="12">
                  <c:v>7</c:v>
                </c:pt>
                <c:pt idx="13">
                  <c:v>0</c:v>
                </c:pt>
                <c:pt idx="14">
                  <c:v>1</c:v>
                </c:pt>
              </c:numCache>
            </c:numRef>
          </c:val>
        </c:ser>
        <c:dLbls>
          <c:showLegendKey val="0"/>
          <c:showVal val="0"/>
          <c:showCatName val="0"/>
          <c:showSerName val="0"/>
          <c:showPercent val="0"/>
          <c:showBubbleSize val="0"/>
        </c:dLbls>
        <c:gapWidth val="150"/>
        <c:axId val="171922944"/>
        <c:axId val="171924480"/>
      </c:barChart>
      <c:catAx>
        <c:axId val="171922944"/>
        <c:scaling>
          <c:orientation val="minMax"/>
        </c:scaling>
        <c:delete val="0"/>
        <c:axPos val="b"/>
        <c:numFmt formatCode="General" sourceLinked="1"/>
        <c:majorTickMark val="out"/>
        <c:minorTickMark val="none"/>
        <c:tickLblPos val="low"/>
        <c:spPr>
          <a:ln w="3065">
            <a:solidFill>
              <a:schemeClr val="tx1"/>
            </a:solidFill>
            <a:prstDash val="solid"/>
          </a:ln>
        </c:spPr>
        <c:txPr>
          <a:bodyPr rot="-2700000" vert="horz"/>
          <a:lstStyle/>
          <a:p>
            <a:pPr>
              <a:defRPr sz="1088" b="0" i="0" u="none" strike="noStrike" baseline="0">
                <a:solidFill>
                  <a:schemeClr val="tx1"/>
                </a:solidFill>
                <a:latin typeface="Arial"/>
                <a:ea typeface="Arial"/>
                <a:cs typeface="Arial"/>
              </a:defRPr>
            </a:pPr>
            <a:endParaRPr lang="pl-PL"/>
          </a:p>
        </c:txPr>
        <c:crossAx val="171924480"/>
        <c:crosses val="autoZero"/>
        <c:auto val="1"/>
        <c:lblAlgn val="ctr"/>
        <c:lblOffset val="100"/>
        <c:tickMarkSkip val="1"/>
        <c:noMultiLvlLbl val="0"/>
      </c:catAx>
      <c:valAx>
        <c:axId val="171924480"/>
        <c:scaling>
          <c:orientation val="minMax"/>
        </c:scaling>
        <c:delete val="0"/>
        <c:axPos val="l"/>
        <c:numFmt formatCode="General" sourceLinked="1"/>
        <c:majorTickMark val="out"/>
        <c:minorTickMark val="none"/>
        <c:tickLblPos val="nextTo"/>
        <c:spPr>
          <a:ln w="3065">
            <a:solidFill>
              <a:schemeClr val="tx1"/>
            </a:solidFill>
            <a:prstDash val="solid"/>
          </a:ln>
        </c:spPr>
        <c:txPr>
          <a:bodyPr rot="0" vert="horz"/>
          <a:lstStyle/>
          <a:p>
            <a:pPr>
              <a:defRPr sz="942" b="0" i="0" u="none" strike="noStrike" baseline="0">
                <a:solidFill>
                  <a:schemeClr val="tx1"/>
                </a:solidFill>
                <a:latin typeface="Arial"/>
                <a:ea typeface="Arial"/>
                <a:cs typeface="Arial"/>
              </a:defRPr>
            </a:pPr>
            <a:endParaRPr lang="pl-PL"/>
          </a:p>
        </c:txPr>
        <c:crossAx val="171922944"/>
        <c:crosses val="autoZero"/>
        <c:crossBetween val="between"/>
      </c:valAx>
      <c:dTable>
        <c:showHorzBorder val="0"/>
        <c:showVertBorder val="1"/>
        <c:showOutline val="0"/>
        <c:showKeys val="0"/>
        <c:spPr>
          <a:ln w="3065">
            <a:solidFill>
              <a:schemeClr val="tx1"/>
            </a:solidFill>
            <a:prstDash val="solid"/>
          </a:ln>
        </c:spPr>
        <c:txPr>
          <a:bodyPr/>
          <a:lstStyle/>
          <a:p>
            <a:pPr rtl="0">
              <a:defRPr sz="773" b="0" i="0" u="none" strike="noStrike" baseline="0">
                <a:solidFill>
                  <a:schemeClr val="tx1"/>
                </a:solidFill>
                <a:latin typeface="Arial"/>
                <a:ea typeface="Arial"/>
                <a:cs typeface="Arial"/>
              </a:defRPr>
            </a:pPr>
            <a:endParaRPr lang="pl-PL"/>
          </a:p>
        </c:txPr>
      </c:dTable>
      <c:spPr>
        <a:solidFill>
          <a:schemeClr val="bg1"/>
        </a:solidFill>
        <a:ln w="24530">
          <a:noFill/>
        </a:ln>
      </c:spPr>
    </c:plotArea>
    <c:plotVisOnly val="1"/>
    <c:dispBlanksAs val="gap"/>
    <c:showDLblsOverMax val="0"/>
  </c:chart>
  <c:spPr>
    <a:noFill/>
    <a:ln>
      <a:noFill/>
    </a:ln>
  </c:spPr>
  <c:txPr>
    <a:bodyPr/>
    <a:lstStyle/>
    <a:p>
      <a:pPr>
        <a:defRPr sz="967"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4528301886919"/>
          <c:y val="7.9365079365079361E-2"/>
          <c:w val="0.79245283018867962"/>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dLbl>
              <c:idx val="3"/>
              <c:layout>
                <c:manualLayout>
                  <c:x val="-1.751589325952568E-2"/>
                  <c:y val="7.9562419223784073E-3"/>
                </c:manualLayout>
              </c:layout>
              <c:showLegendKey val="0"/>
              <c:showVal val="1"/>
              <c:showCatName val="0"/>
              <c:showSerName val="0"/>
              <c:showPercent val="0"/>
              <c:showBubbleSize val="0"/>
              <c:extLst>
                <c:ext xmlns:c15="http://schemas.microsoft.com/office/drawing/2012/chart" uri="{CE6537A1-D6FC-4f65-9D91-7224C49458BB}"/>
              </c:extLst>
            </c:dLbl>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1030</c:v>
                </c:pt>
                <c:pt idx="1">
                  <c:v>892</c:v>
                </c:pt>
                <c:pt idx="2">
                  <c:v>821</c:v>
                </c:pt>
                <c:pt idx="3">
                  <c:v>1012</c:v>
                </c:pt>
                <c:pt idx="4">
                  <c:v>1018</c:v>
                </c:pt>
                <c:pt idx="5">
                  <c:v>1159</c:v>
                </c:pt>
                <c:pt idx="6">
                  <c:v>1046</c:v>
                </c:pt>
                <c:pt idx="7">
                  <c:v>1215</c:v>
                </c:pt>
                <c:pt idx="8">
                  <c:v>1434</c:v>
                </c:pt>
                <c:pt idx="9">
                  <c:v>1101</c:v>
                </c:pt>
                <c:pt idx="10">
                  <c:v>915</c:v>
                </c:pt>
                <c:pt idx="11">
                  <c:v>964</c:v>
                </c:pt>
                <c:pt idx="12">
                  <c:v>823</c:v>
                </c:pt>
              </c:numCache>
            </c:numRef>
          </c:val>
        </c:ser>
        <c:dLbls>
          <c:showLegendKey val="0"/>
          <c:showVal val="1"/>
          <c:showCatName val="0"/>
          <c:showSerName val="0"/>
          <c:showPercent val="0"/>
          <c:showBubbleSize val="0"/>
        </c:dLbls>
        <c:gapWidth val="150"/>
        <c:axId val="172049536"/>
        <c:axId val="172052480"/>
      </c:barChart>
      <c:catAx>
        <c:axId val="172049536"/>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72052480"/>
        <c:crosses val="autoZero"/>
        <c:auto val="1"/>
        <c:lblAlgn val="ctr"/>
        <c:lblOffset val="100"/>
        <c:tickLblSkip val="1"/>
        <c:tickMarkSkip val="1"/>
        <c:noMultiLvlLbl val="0"/>
      </c:catAx>
      <c:valAx>
        <c:axId val="172052480"/>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172049536"/>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37"/>
          <c:y val="7.5301204819277434E-2"/>
          <c:w val="0.81761006289308535"/>
          <c:h val="0.69277108433734935"/>
        </c:manualLayout>
      </c:layout>
      <c:lineChart>
        <c:grouping val="standard"/>
        <c:varyColors val="0"/>
        <c:ser>
          <c:idx val="0"/>
          <c:order val="0"/>
          <c:tx>
            <c:strRef>
              <c:f>Sheet1!$A$2</c:f>
              <c:strCache>
                <c:ptCount val="1"/>
                <c:pt idx="0">
                  <c:v>studenci</c:v>
                </c:pt>
              </c:strCache>
            </c:strRef>
          </c:tx>
          <c:spPr>
            <a:ln w="2521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8907117212411533E-2"/>
                  <c:y val="-6.470603831395682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792162338815859E-2"/>
                  <c:y val="-7.45980157638627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1003438466438233E-2"/>
                  <c:y val="-8.98736287329381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2030741561634462E-2"/>
                  <c:y val="-9.65336660406057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9955277839424918E-2"/>
                  <c:y val="-0.10986867347501647"/>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4762107888489642E-2"/>
                  <c:y val="-7.65367927900692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2872386043355334E-2"/>
                  <c:y val="-8.901788677448987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6.1006599280794639E-2"/>
                  <c:y val="-4.64444195902738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8469746331037476E-2"/>
                  <c:y val="-4.25737719356256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4637344121332916E-2"/>
                  <c:y val="-3.870342903238682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2211273433018416E-2"/>
                  <c:y val="-4.257377193562556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2211273433018403E-2"/>
                  <c:y val="-5.8055143548580268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2692156247439084E-2"/>
                  <c:y val="-5.0314457742102928E-2"/>
                </c:manualLayout>
              </c:layout>
              <c:showLegendKey val="0"/>
              <c:showVal val="1"/>
              <c:showCatName val="0"/>
              <c:showSerName val="0"/>
              <c:showPercent val="0"/>
              <c:showBubbleSize val="0"/>
              <c:extLst>
                <c:ext xmlns:c15="http://schemas.microsoft.com/office/drawing/2012/chart" uri="{CE6537A1-D6FC-4f65-9D91-7224C49458BB}"/>
              </c:extLst>
            </c:dLbl>
            <c:spPr>
              <a:noFill/>
              <a:ln w="25210">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77</c:v>
                </c:pt>
                <c:pt idx="1">
                  <c:v>79</c:v>
                </c:pt>
                <c:pt idx="2">
                  <c:v>82</c:v>
                </c:pt>
                <c:pt idx="3">
                  <c:v>85</c:v>
                </c:pt>
                <c:pt idx="4">
                  <c:v>93</c:v>
                </c:pt>
                <c:pt idx="5">
                  <c:v>118</c:v>
                </c:pt>
                <c:pt idx="6">
                  <c:v>116</c:v>
                </c:pt>
                <c:pt idx="7">
                  <c:v>150</c:v>
                </c:pt>
                <c:pt idx="8">
                  <c:v>150</c:v>
                </c:pt>
                <c:pt idx="9">
                  <c:v>128</c:v>
                </c:pt>
                <c:pt idx="10">
                  <c:v>128</c:v>
                </c:pt>
                <c:pt idx="11">
                  <c:v>130</c:v>
                </c:pt>
                <c:pt idx="12">
                  <c:v>143</c:v>
                </c:pt>
              </c:numCache>
            </c:numRef>
          </c:val>
          <c:smooth val="1"/>
        </c:ser>
        <c:ser>
          <c:idx val="1"/>
          <c:order val="1"/>
          <c:tx>
            <c:strRef>
              <c:f>Sheet1!$A$3</c:f>
              <c:strCache>
                <c:ptCount val="1"/>
                <c:pt idx="0">
                  <c:v>opiekunowie</c:v>
                </c:pt>
              </c:strCache>
            </c:strRef>
          </c:tx>
          <c:spPr>
            <a:ln w="2521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7062187981667933E-2"/>
                  <c:y val="-4.75080020101403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676262476329999E-2"/>
                  <c:y val="-3.095085792093103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1926063204117835E-2"/>
                  <c:y val="-4.75080020101403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909578292282781E-2"/>
                  <c:y val="-5.33147353706371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0164801081658213E-2"/>
                  <c:y val="-6.621912906313626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2491977071766523E-2"/>
                  <c:y val="-8.40714666435868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8805279424635688E-2"/>
                  <c:y val="-6.579582935505769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6.1006599280794639E-2"/>
                  <c:y val="-8.1277200968012456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287238604335541E-2"/>
                  <c:y val="-8.127720096801245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7498076188915291E-2"/>
                  <c:y val="-5.0314457742102914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5384312494878207E-2"/>
                  <c:y val="-5.0314457742102914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1730390618597726E-2"/>
                  <c:y val="-4.6444114838864223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538431249487829E-2"/>
                  <c:y val="-4.2573771935625539E-2"/>
                </c:manualLayout>
              </c:layout>
              <c:showLegendKey val="0"/>
              <c:showVal val="1"/>
              <c:showCatName val="0"/>
              <c:showSerName val="0"/>
              <c:showPercent val="0"/>
              <c:showBubbleSize val="0"/>
              <c:extLst>
                <c:ext xmlns:c15="http://schemas.microsoft.com/office/drawing/2012/chart" uri="{CE6537A1-D6FC-4f65-9D91-7224C49458BB}"/>
              </c:extLst>
            </c:dLbl>
            <c:spPr>
              <a:noFill/>
              <a:ln w="25210">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7</c:v>
                </c:pt>
                <c:pt idx="1">
                  <c:v>6</c:v>
                </c:pt>
                <c:pt idx="2">
                  <c:v>7</c:v>
                </c:pt>
                <c:pt idx="3">
                  <c:v>6</c:v>
                </c:pt>
                <c:pt idx="4">
                  <c:v>8</c:v>
                </c:pt>
                <c:pt idx="5">
                  <c:v>9</c:v>
                </c:pt>
                <c:pt idx="6">
                  <c:v>7</c:v>
                </c:pt>
                <c:pt idx="7">
                  <c:v>9</c:v>
                </c:pt>
                <c:pt idx="8">
                  <c:v>9</c:v>
                </c:pt>
                <c:pt idx="9">
                  <c:v>8</c:v>
                </c:pt>
                <c:pt idx="10">
                  <c:v>8</c:v>
                </c:pt>
                <c:pt idx="11">
                  <c:v>9</c:v>
                </c:pt>
                <c:pt idx="12">
                  <c:v>10</c:v>
                </c:pt>
              </c:numCache>
            </c:numRef>
          </c:val>
          <c:smooth val="1"/>
        </c:ser>
        <c:dLbls>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172111360"/>
        <c:axId val="172112896"/>
      </c:lineChart>
      <c:catAx>
        <c:axId val="172111360"/>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172112896"/>
        <c:crosses val="autoZero"/>
        <c:auto val="1"/>
        <c:lblAlgn val="ctr"/>
        <c:lblOffset val="100"/>
        <c:tickLblSkip val="1"/>
        <c:tickMarkSkip val="1"/>
        <c:noMultiLvlLbl val="0"/>
      </c:catAx>
      <c:valAx>
        <c:axId val="172112896"/>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172111360"/>
        <c:crosses val="autoZero"/>
        <c:crossBetween val="between"/>
      </c:valAx>
      <c:spPr>
        <a:noFill/>
        <a:ln w="25393">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74529346622372E-2"/>
          <c:y val="2.6607538802660816E-2"/>
          <c:w val="0.95570321151716564"/>
          <c:h val="0.80266075388026559"/>
        </c:manualLayout>
      </c:layout>
      <c:barChart>
        <c:barDir val="col"/>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114</c:v>
                </c:pt>
                <c:pt idx="1">
                  <c:v>717</c:v>
                </c:pt>
                <c:pt idx="2">
                  <c:v>177</c:v>
                </c:pt>
                <c:pt idx="3">
                  <c:v>235</c:v>
                </c:pt>
                <c:pt idx="4">
                  <c:v>187</c:v>
                </c:pt>
                <c:pt idx="5">
                  <c:v>0</c:v>
                </c:pt>
                <c:pt idx="6">
                  <c:v>54</c:v>
                </c:pt>
                <c:pt idx="7">
                  <c:v>155</c:v>
                </c:pt>
                <c:pt idx="8">
                  <c:v>0</c:v>
                </c:pt>
                <c:pt idx="9">
                  <c:v>0</c:v>
                </c:pt>
                <c:pt idx="10">
                  <c:v>0</c:v>
                </c:pt>
                <c:pt idx="11">
                  <c:v>0</c:v>
                </c:pt>
                <c:pt idx="12">
                  <c:v>0</c:v>
                </c:pt>
                <c:pt idx="13">
                  <c:v>0</c:v>
                </c:pt>
                <c:pt idx="14">
                  <c:v>186</c:v>
                </c:pt>
              </c:numCache>
            </c:numRef>
          </c:val>
        </c:ser>
        <c:dLbls>
          <c:showLegendKey val="0"/>
          <c:showVal val="0"/>
          <c:showCatName val="0"/>
          <c:showSerName val="0"/>
          <c:showPercent val="0"/>
          <c:showBubbleSize val="0"/>
        </c:dLbls>
        <c:gapWidth val="150"/>
        <c:axId val="173339392"/>
        <c:axId val="173340928"/>
      </c:barChart>
      <c:catAx>
        <c:axId val="173339392"/>
        <c:scaling>
          <c:orientation val="minMax"/>
        </c:scaling>
        <c:delete val="0"/>
        <c:axPos val="b"/>
        <c:numFmt formatCode="General" sourceLinked="1"/>
        <c:majorTickMark val="out"/>
        <c:minorTickMark val="none"/>
        <c:tickLblPos val="low"/>
        <c:spPr>
          <a:ln w="3062">
            <a:solidFill>
              <a:schemeClr val="tx1"/>
            </a:solidFill>
            <a:prstDash val="solid"/>
          </a:ln>
        </c:spPr>
        <c:txPr>
          <a:bodyPr rot="-2700000" vert="horz"/>
          <a:lstStyle/>
          <a:p>
            <a:pPr>
              <a:defRPr sz="1087" b="0" i="0" u="none" strike="noStrike" baseline="0">
                <a:solidFill>
                  <a:schemeClr val="tx1"/>
                </a:solidFill>
                <a:latin typeface="Arial"/>
                <a:ea typeface="Arial"/>
                <a:cs typeface="Arial"/>
              </a:defRPr>
            </a:pPr>
            <a:endParaRPr lang="pl-PL"/>
          </a:p>
        </c:txPr>
        <c:crossAx val="173340928"/>
        <c:crosses val="autoZero"/>
        <c:auto val="1"/>
        <c:lblAlgn val="ctr"/>
        <c:lblOffset val="100"/>
        <c:tickMarkSkip val="1"/>
        <c:noMultiLvlLbl val="0"/>
      </c:catAx>
      <c:valAx>
        <c:axId val="173340928"/>
        <c:scaling>
          <c:orientation val="minMax"/>
        </c:scaling>
        <c:delete val="0"/>
        <c:axPos val="l"/>
        <c:numFmt formatCode="General" sourceLinked="1"/>
        <c:majorTickMark val="out"/>
        <c:minorTickMark val="none"/>
        <c:tickLblPos val="nextTo"/>
        <c:spPr>
          <a:ln w="3062">
            <a:solidFill>
              <a:schemeClr val="tx1"/>
            </a:solidFill>
            <a:prstDash val="solid"/>
          </a:ln>
        </c:spPr>
        <c:txPr>
          <a:bodyPr rot="0" vert="horz"/>
          <a:lstStyle/>
          <a:p>
            <a:pPr>
              <a:defRPr sz="941" b="0" i="0" u="none" strike="noStrike" baseline="0">
                <a:solidFill>
                  <a:schemeClr val="tx1"/>
                </a:solidFill>
                <a:latin typeface="Arial"/>
                <a:ea typeface="Arial"/>
                <a:cs typeface="Arial"/>
              </a:defRPr>
            </a:pPr>
            <a:endParaRPr lang="pl-PL"/>
          </a:p>
        </c:txPr>
        <c:crossAx val="173339392"/>
        <c:crosses val="autoZero"/>
        <c:crossBetween val="between"/>
      </c:valAx>
      <c:dTable>
        <c:showHorzBorder val="0"/>
        <c:showVertBorder val="1"/>
        <c:showOutline val="0"/>
        <c:showKeys val="0"/>
        <c:spPr>
          <a:ln w="3062">
            <a:solidFill>
              <a:schemeClr val="tx1"/>
            </a:solidFill>
            <a:prstDash val="solid"/>
          </a:ln>
        </c:spPr>
        <c:txPr>
          <a:bodyPr/>
          <a:lstStyle/>
          <a:p>
            <a:pPr rtl="0">
              <a:defRPr sz="772" b="0" i="0" u="none" strike="noStrike" baseline="0">
                <a:solidFill>
                  <a:schemeClr val="tx1"/>
                </a:solidFill>
                <a:latin typeface="Arial"/>
                <a:ea typeface="Arial"/>
                <a:cs typeface="Arial"/>
              </a:defRPr>
            </a:pPr>
            <a:endParaRPr lang="pl-PL"/>
          </a:p>
        </c:txPr>
      </c:dTable>
      <c:spPr>
        <a:solidFill>
          <a:schemeClr val="bg1"/>
        </a:solidFill>
        <a:ln w="24508">
          <a:noFill/>
        </a:ln>
      </c:spPr>
    </c:plotArea>
    <c:plotVisOnly val="1"/>
    <c:dispBlanksAs val="gap"/>
    <c:showDLblsOverMax val="0"/>
  </c:chart>
  <c:spPr>
    <a:noFill/>
    <a:ln>
      <a:noFill/>
    </a:ln>
  </c:spPr>
  <c:txPr>
    <a:bodyPr/>
    <a:lstStyle/>
    <a:p>
      <a:pPr>
        <a:defRPr sz="966"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4528301886919"/>
          <c:y val="7.9365079365079361E-2"/>
          <c:w val="0.79245283018867962"/>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1315</c:v>
                </c:pt>
                <c:pt idx="1">
                  <c:v>1214</c:v>
                </c:pt>
                <c:pt idx="2">
                  <c:v>2284</c:v>
                </c:pt>
                <c:pt idx="3">
                  <c:v>1958</c:v>
                </c:pt>
                <c:pt idx="4">
                  <c:v>2384</c:v>
                </c:pt>
                <c:pt idx="5">
                  <c:v>2347</c:v>
                </c:pt>
                <c:pt idx="6">
                  <c:v>2664</c:v>
                </c:pt>
                <c:pt idx="7">
                  <c:v>3271</c:v>
                </c:pt>
                <c:pt idx="8">
                  <c:v>3607</c:v>
                </c:pt>
                <c:pt idx="9">
                  <c:v>3102</c:v>
                </c:pt>
                <c:pt idx="10">
                  <c:v>2989</c:v>
                </c:pt>
                <c:pt idx="11">
                  <c:v>2524</c:v>
                </c:pt>
                <c:pt idx="12">
                  <c:v>1825</c:v>
                </c:pt>
              </c:numCache>
            </c:numRef>
          </c:val>
        </c:ser>
        <c:dLbls>
          <c:showLegendKey val="0"/>
          <c:showVal val="1"/>
          <c:showCatName val="0"/>
          <c:showSerName val="0"/>
          <c:showPercent val="0"/>
          <c:showBubbleSize val="0"/>
        </c:dLbls>
        <c:gapWidth val="150"/>
        <c:axId val="173064192"/>
        <c:axId val="173066880"/>
      </c:barChart>
      <c:catAx>
        <c:axId val="17306419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173066880"/>
        <c:crosses val="autoZero"/>
        <c:auto val="1"/>
        <c:lblAlgn val="ctr"/>
        <c:lblOffset val="100"/>
        <c:tickLblSkip val="1"/>
        <c:tickMarkSkip val="1"/>
        <c:noMultiLvlLbl val="0"/>
      </c:catAx>
      <c:valAx>
        <c:axId val="173066880"/>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173064192"/>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37"/>
          <c:y val="7.5301204819277434E-2"/>
          <c:w val="0.81761006289308535"/>
          <c:h val="0.69277108433734935"/>
        </c:manualLayout>
      </c:layout>
      <c:lineChart>
        <c:grouping val="standard"/>
        <c:varyColors val="0"/>
        <c:ser>
          <c:idx val="0"/>
          <c:order val="0"/>
          <c:tx>
            <c:strRef>
              <c:f>Sheet1!$A$2</c:f>
              <c:strCache>
                <c:ptCount val="1"/>
                <c:pt idx="0">
                  <c:v>studenci</c:v>
                </c:pt>
              </c:strCache>
            </c:strRef>
          </c:tx>
          <c:spPr>
            <a:ln w="25186">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175437179057327E-2"/>
                  <c:y val="-7.39525863063399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7723551882747422E-2"/>
                  <c:y val="-6.25794414428903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7271915769947496E-2"/>
                  <c:y val="-8.750677922942717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7.146456692913393E-2"/>
                  <c:y val="-6.74991225986788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8.043377251110935E-2"/>
                  <c:y val="-6.29528434971627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8493720915237841E-2"/>
                  <c:y val="-7.8470814712872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3564356435643561E-2"/>
                  <c:y val="-6.333497281146813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5445544554455446E-2"/>
                  <c:y val="-5.541810121003466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7524752475247505E-2"/>
                  <c:y val="-3.95843580071675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9352452293041067E-2"/>
                  <c:y val="-6.33349728114681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9325761488424806E-2"/>
                  <c:y val="-2.77090506050173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0"/>
                  <c:y val="-3.166748640573409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
                  <c:y val="-3.1667486405734059E-2"/>
                </c:manualLayout>
              </c:layout>
              <c:showLegendKey val="0"/>
              <c:showVal val="1"/>
              <c:showCatName val="0"/>
              <c:showSerName val="0"/>
              <c:showPercent val="0"/>
              <c:showBubbleSize val="0"/>
              <c:extLst>
                <c:ext xmlns:c15="http://schemas.microsoft.com/office/drawing/2012/chart" uri="{CE6537A1-D6FC-4f65-9D91-7224C49458BB}"/>
              </c:extLst>
            </c:dLbl>
            <c:spPr>
              <a:noFill/>
              <a:ln w="25186">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Sheet1!$B$2:$N$2</c:f>
              <c:numCache>
                <c:formatCode>General</c:formatCode>
                <c:ptCount val="13"/>
                <c:pt idx="0">
                  <c:v>180</c:v>
                </c:pt>
                <c:pt idx="1">
                  <c:v>215</c:v>
                </c:pt>
                <c:pt idx="2">
                  <c:v>225</c:v>
                </c:pt>
                <c:pt idx="3">
                  <c:v>222</c:v>
                </c:pt>
                <c:pt idx="4">
                  <c:v>271</c:v>
                </c:pt>
                <c:pt idx="5">
                  <c:v>285</c:v>
                </c:pt>
                <c:pt idx="6">
                  <c:v>257</c:v>
                </c:pt>
                <c:pt idx="7">
                  <c:v>295</c:v>
                </c:pt>
                <c:pt idx="8">
                  <c:v>257</c:v>
                </c:pt>
                <c:pt idx="9">
                  <c:v>279</c:v>
                </c:pt>
                <c:pt idx="10">
                  <c:v>273</c:v>
                </c:pt>
                <c:pt idx="11">
                  <c:v>238</c:v>
                </c:pt>
                <c:pt idx="12">
                  <c:v>192</c:v>
                </c:pt>
              </c:numCache>
            </c:numRef>
          </c:val>
          <c:smooth val="1"/>
        </c:ser>
        <c:ser>
          <c:idx val="1"/>
          <c:order val="1"/>
          <c:tx>
            <c:strRef>
              <c:f>Sheet1!$A$3</c:f>
              <c:strCache>
                <c:ptCount val="1"/>
                <c:pt idx="0">
                  <c:v>opiekunowie</c:v>
                </c:pt>
              </c:strCache>
            </c:strRef>
          </c:tx>
          <c:spPr>
            <a:ln w="25186">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7.1464745355158052E-2"/>
                  <c:y val="-7.84706403977658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3078818118032273E-2"/>
                  <c:y val="-0.1076279992943386"/>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4127261681897363E-2"/>
                  <c:y val="-7.98763748835849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7004911514773533E-2"/>
                  <c:y val="-9.67139372472601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4540578467295552E-2"/>
                  <c:y val="-8.50976424553772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156560380447497E-2"/>
                  <c:y val="-8.36342679605453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9801980198019823E-2"/>
                  <c:y val="-7.12518444129016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5643564356435641E-2"/>
                  <c:y val="-7.91687160143352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4.7524752475247505E-2"/>
                  <c:y val="-9.500245921720222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1.9801980198019823E-2"/>
                  <c:y val="-8.708558761576845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9.7752538294749395E-3"/>
                  <c:y val="-8.708558761576845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584285394308339E-2"/>
                  <c:y val="-3.1667486405734059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6.5168358863166203E-3"/>
                  <c:y val="-3.1667486405734059E-2"/>
                </c:manualLayout>
              </c:layout>
              <c:showLegendKey val="0"/>
              <c:showVal val="1"/>
              <c:showCatName val="0"/>
              <c:showSerName val="0"/>
              <c:showPercent val="0"/>
              <c:showBubbleSize val="0"/>
              <c:extLst>
                <c:ext xmlns:c15="http://schemas.microsoft.com/office/drawing/2012/chart" uri="{CE6537A1-D6FC-4f65-9D91-7224C49458BB}"/>
              </c:extLst>
            </c:dLbl>
            <c:spPr>
              <a:noFill/>
              <a:ln w="25186">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strCache>
            </c:strRef>
          </c:cat>
          <c:val>
            <c:numRef>
              <c:f>Sheet1!$B$3:$N$3</c:f>
              <c:numCache>
                <c:formatCode>General</c:formatCode>
                <c:ptCount val="13"/>
                <c:pt idx="0">
                  <c:v>15</c:v>
                </c:pt>
                <c:pt idx="1">
                  <c:v>20</c:v>
                </c:pt>
                <c:pt idx="2">
                  <c:v>17</c:v>
                </c:pt>
                <c:pt idx="3">
                  <c:v>27</c:v>
                </c:pt>
                <c:pt idx="4">
                  <c:v>33</c:v>
                </c:pt>
                <c:pt idx="5">
                  <c:v>21</c:v>
                </c:pt>
                <c:pt idx="6">
                  <c:v>27</c:v>
                </c:pt>
                <c:pt idx="7">
                  <c:v>33</c:v>
                </c:pt>
                <c:pt idx="8">
                  <c:v>37</c:v>
                </c:pt>
                <c:pt idx="9">
                  <c:v>40</c:v>
                </c:pt>
                <c:pt idx="10">
                  <c:v>41</c:v>
                </c:pt>
                <c:pt idx="11">
                  <c:v>23</c:v>
                </c:pt>
                <c:pt idx="12">
                  <c:v>33</c:v>
                </c:pt>
              </c:numCache>
            </c:numRef>
          </c:val>
          <c:smooth val="1"/>
        </c:ser>
        <c:dLbls>
          <c:showLegendKey val="0"/>
          <c:showVal val="1"/>
          <c:showCatName val="0"/>
          <c:showSerName val="0"/>
          <c:showPercent val="0"/>
          <c:showBubbleSize val="0"/>
        </c:dLbls>
        <c:upDownBars>
          <c:gapWidth val="150"/>
          <c:upBars>
            <c:spPr>
              <a:solidFill>
                <a:schemeClr val="bg1"/>
              </a:solidFill>
              <a:ln w="3149">
                <a:solidFill>
                  <a:schemeClr val="tx1"/>
                </a:solidFill>
                <a:prstDash val="solid"/>
              </a:ln>
            </c:spPr>
          </c:upBars>
          <c:downBars>
            <c:spPr>
              <a:noFill/>
              <a:ln w="9445">
                <a:noFill/>
              </a:ln>
            </c:spPr>
          </c:downBars>
        </c:upDownBars>
        <c:marker val="1"/>
        <c:smooth val="0"/>
        <c:axId val="173130112"/>
        <c:axId val="173131648"/>
      </c:lineChart>
      <c:catAx>
        <c:axId val="173130112"/>
        <c:scaling>
          <c:orientation val="minMax"/>
        </c:scaling>
        <c:delete val="0"/>
        <c:axPos val="b"/>
        <c:numFmt formatCode="General" sourceLinked="0"/>
        <c:majorTickMark val="out"/>
        <c:minorTickMark val="none"/>
        <c:tickLblPos val="nextTo"/>
        <c:spPr>
          <a:ln w="3149">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173131648"/>
        <c:crosses val="autoZero"/>
        <c:auto val="1"/>
        <c:lblAlgn val="ctr"/>
        <c:lblOffset val="100"/>
        <c:tickLblSkip val="1"/>
        <c:tickMarkSkip val="1"/>
        <c:noMultiLvlLbl val="0"/>
      </c:catAx>
      <c:valAx>
        <c:axId val="173131648"/>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0" b="1" i="0" u="none" strike="noStrike" baseline="0">
                <a:solidFill>
                  <a:schemeClr val="tx1"/>
                </a:solidFill>
                <a:latin typeface="Arial"/>
                <a:ea typeface="Arial"/>
                <a:cs typeface="Arial"/>
              </a:defRPr>
            </a:pPr>
            <a:endParaRPr lang="pl-PL"/>
          </a:p>
        </c:txPr>
        <c:crossAx val="173130112"/>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1091184579849E-2"/>
          <c:y val="1.7311399915022202E-2"/>
          <c:w val="0.96245733788395849"/>
          <c:h val="0.80266075388026559"/>
        </c:manualLayout>
      </c:layout>
      <c:barChart>
        <c:barDir val="col"/>
        <c:grouping val="clustered"/>
        <c:varyColors val="0"/>
        <c:ser>
          <c:idx val="0"/>
          <c:order val="0"/>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36</c:v>
                </c:pt>
                <c:pt idx="1">
                  <c:v>53</c:v>
                </c:pt>
                <c:pt idx="2">
                  <c:v>20</c:v>
                </c:pt>
                <c:pt idx="3">
                  <c:v>0</c:v>
                </c:pt>
                <c:pt idx="4">
                  <c:v>24</c:v>
                </c:pt>
                <c:pt idx="5">
                  <c:v>0</c:v>
                </c:pt>
                <c:pt idx="6">
                  <c:v>9</c:v>
                </c:pt>
                <c:pt idx="7">
                  <c:v>0</c:v>
                </c:pt>
                <c:pt idx="8">
                  <c:v>0</c:v>
                </c:pt>
                <c:pt idx="9">
                  <c:v>0</c:v>
                </c:pt>
                <c:pt idx="10">
                  <c:v>0</c:v>
                </c:pt>
                <c:pt idx="11">
                  <c:v>0</c:v>
                </c:pt>
                <c:pt idx="12">
                  <c:v>0</c:v>
                </c:pt>
                <c:pt idx="13">
                  <c:v>0</c:v>
                </c:pt>
                <c:pt idx="14">
                  <c:v>0</c:v>
                </c:pt>
              </c:numCache>
            </c:numRef>
          </c:val>
        </c:ser>
        <c:dLbls>
          <c:showLegendKey val="0"/>
          <c:showVal val="0"/>
          <c:showCatName val="0"/>
          <c:showSerName val="0"/>
          <c:showPercent val="0"/>
          <c:showBubbleSize val="0"/>
        </c:dLbls>
        <c:gapWidth val="150"/>
        <c:axId val="130328832"/>
        <c:axId val="130646016"/>
      </c:barChart>
      <c:catAx>
        <c:axId val="130328832"/>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130646016"/>
        <c:crosses val="autoZero"/>
        <c:auto val="1"/>
        <c:lblAlgn val="ctr"/>
        <c:lblOffset val="100"/>
        <c:tickMarkSkip val="1"/>
        <c:noMultiLvlLbl val="0"/>
      </c:catAx>
      <c:valAx>
        <c:axId val="130646016"/>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130328832"/>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0.32775</cdr:x>
      <cdr:y>0.18296</cdr:y>
    </cdr:from>
    <cdr:to>
      <cdr:x>0.83358</cdr:x>
      <cdr:y>0.59948</cdr:y>
    </cdr:to>
    <cdr:sp macro="" textlink="">
      <cdr:nvSpPr>
        <cdr:cNvPr id="2" name="pole tekstowe 1"/>
        <cdr:cNvSpPr txBox="1"/>
      </cdr:nvSpPr>
      <cdr:spPr>
        <a:xfrm xmlns:a="http://schemas.openxmlformats.org/drawingml/2006/main">
          <a:off x="2706067" y="786829"/>
          <a:ext cx="4176464" cy="180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l-PL"/>
        </a:p>
      </cdr:txBody>
    </cdr:sp>
  </cdr:relSizeAnchor>
</c:userShapes>
</file>

<file path=ppt/drawings/drawing2.xml><?xml version="1.0" encoding="utf-8"?>
<c:userShapes xmlns:c="http://schemas.openxmlformats.org/drawingml/2006/chart">
  <cdr:relSizeAnchor xmlns:cdr="http://schemas.openxmlformats.org/drawingml/2006/chartDrawing">
    <cdr:from>
      <cdr:x>0.26205</cdr:x>
      <cdr:y>0.13211</cdr:y>
    </cdr:from>
    <cdr:to>
      <cdr:x>0.74487</cdr:x>
      <cdr:y>0.40351</cdr:y>
    </cdr:to>
    <cdr:sp macro="" textlink="">
      <cdr:nvSpPr>
        <cdr:cNvPr id="2" name="pole tekstowe 1"/>
        <cdr:cNvSpPr txBox="1"/>
      </cdr:nvSpPr>
      <cdr:spPr>
        <a:xfrm xmlns:a="http://schemas.openxmlformats.org/drawingml/2006/main">
          <a:off x="2109936" y="525785"/>
          <a:ext cx="3887639" cy="1080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l-PL" sz="1100" dirty="0"/>
        </a:p>
      </cdr:txBody>
    </cdr:sp>
  </cdr:relSizeAnchor>
  <cdr:relSizeAnchor xmlns:cdr="http://schemas.openxmlformats.org/drawingml/2006/chartDrawing">
    <cdr:from>
      <cdr:x>0.2646</cdr:x>
      <cdr:y>0.07783</cdr:y>
    </cdr:from>
    <cdr:to>
      <cdr:x>0.89062</cdr:x>
      <cdr:y>0.40843</cdr:y>
    </cdr:to>
    <cdr:sp macro="" textlink="">
      <cdr:nvSpPr>
        <cdr:cNvPr id="3" name="Text Box 4"/>
        <cdr:cNvSpPr txBox="1">
          <a:spLocks xmlns:a="http://schemas.openxmlformats.org/drawingml/2006/main" noChangeArrowheads="1"/>
        </cdr:cNvSpPr>
      </cdr:nvSpPr>
      <cdr:spPr bwMode="auto">
        <a:xfrm xmlns:a="http://schemas.openxmlformats.org/drawingml/2006/main">
          <a:off x="2130524" y="309761"/>
          <a:ext cx="5040560" cy="13157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pPr algn="just"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r>
            <a:rPr lang="pl-PL" sz="1200" b="1" dirty="0" smtClean="0">
              <a:solidFill>
                <a:srgbClr val="003366"/>
              </a:solidFill>
              <a:latin typeface="+mj-lt"/>
              <a:cs typeface="Times New Roman" pitchFamily="18" charset="0"/>
            </a:rPr>
            <a:t>:</a:t>
          </a:r>
        </a:p>
        <a:p xmlns:a="http://schemas.openxmlformats.org/drawingml/2006/main">
          <a:pPr algn="just" defTabSz="912813">
            <a:spcBef>
              <a:spcPct val="50000"/>
            </a:spcBef>
            <a:defRPr/>
          </a:pPr>
          <a:endParaRPr lang="pl-PL" sz="500" b="1" dirty="0" smtClean="0">
            <a:solidFill>
              <a:srgbClr val="003366"/>
            </a:solidFill>
            <a:latin typeface="+mj-lt"/>
          </a:endParaRPr>
        </a:p>
        <a:p xmlns:a="http://schemas.openxmlformats.org/drawingml/2006/main">
          <a:pPr marL="90488" indent="-90488" algn="just">
            <a:buFont typeface="Arial" pitchFamily="34" charset="0"/>
            <a:buChar char="•"/>
            <a:defRPr/>
          </a:pPr>
          <a:r>
            <a:rPr lang="pl-PL" sz="1200" dirty="0">
              <a:latin typeface="+mj-lt"/>
            </a:rPr>
            <a:t>W </a:t>
          </a:r>
          <a:r>
            <a:rPr lang="pl-PL" sz="1200" dirty="0" smtClean="0">
              <a:latin typeface="+mj-lt"/>
            </a:rPr>
            <a:t>roku </a:t>
          </a:r>
          <a:r>
            <a:rPr lang="pl-PL" sz="1200" dirty="0">
              <a:latin typeface="+mj-lt"/>
            </a:rPr>
            <a:t>akademickim </a:t>
          </a:r>
          <a:r>
            <a:rPr lang="pl-PL" sz="1200" dirty="0" smtClean="0">
              <a:latin typeface="+mj-lt"/>
            </a:rPr>
            <a:t>2015/2016 członkowie </a:t>
          </a:r>
          <a:r>
            <a:rPr lang="pl-PL" sz="1200" dirty="0">
              <a:latin typeface="+mj-lt"/>
            </a:rPr>
            <a:t>uniwersyteckiej Poradni Prawnej KUL zorganizowali XXV Ogólnopolską konferencję Uniwersyteckich Poradni Prawnych pt. „Bezpłatna pomoc prawna pod rządami nowego prawa. Rola Uniwersyteckich Poradni Prawnych </a:t>
          </a:r>
          <a:r>
            <a:rPr lang="pl-PL" sz="1200" dirty="0" smtClean="0">
              <a:latin typeface="+mj-lt"/>
            </a:rPr>
            <a:t/>
          </a:r>
          <a:br>
            <a:rPr lang="pl-PL" sz="1200" dirty="0" smtClean="0">
              <a:latin typeface="+mj-lt"/>
            </a:rPr>
          </a:br>
          <a:r>
            <a:rPr lang="pl-PL" sz="1200" dirty="0" smtClean="0">
              <a:latin typeface="+mj-lt"/>
            </a:rPr>
            <a:t>w </a:t>
          </a:r>
          <a:r>
            <a:rPr lang="pl-PL" sz="1200" dirty="0">
              <a:latin typeface="+mj-lt"/>
            </a:rPr>
            <a:t>systemie poradnictwa prawnego”.</a:t>
          </a:r>
        </a:p>
      </cdr:txBody>
    </cdr:sp>
  </cdr:relSizeAnchor>
</c:userShapes>
</file>

<file path=ppt/drawings/drawing3.xml><?xml version="1.0" encoding="utf-8"?>
<c:userShapes xmlns:c="http://schemas.openxmlformats.org/drawingml/2006/chart">
  <cdr:relSizeAnchor xmlns:cdr="http://schemas.openxmlformats.org/drawingml/2006/chartDrawing">
    <cdr:from>
      <cdr:x>0.35366</cdr:x>
      <cdr:y>0.01951</cdr:y>
    </cdr:from>
    <cdr:to>
      <cdr:x>0.98759</cdr:x>
      <cdr:y>0.66808</cdr:y>
    </cdr:to>
    <cdr:sp macro="" textlink="">
      <cdr:nvSpPr>
        <cdr:cNvPr id="2" name="Text Box 8"/>
        <cdr:cNvSpPr txBox="1">
          <a:spLocks xmlns:a="http://schemas.openxmlformats.org/drawingml/2006/main" noChangeArrowheads="1"/>
        </cdr:cNvSpPr>
      </cdr:nvSpPr>
      <cdr:spPr bwMode="auto">
        <a:xfrm xmlns:a="http://schemas.openxmlformats.org/drawingml/2006/main">
          <a:off x="2892499" y="77788"/>
          <a:ext cx="5184775" cy="25853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r>
            <a:rPr lang="pl-PL" sz="1200" b="1" dirty="0" smtClean="0">
              <a:solidFill>
                <a:srgbClr val="003366"/>
              </a:solidFill>
              <a:latin typeface="Arial" charset="0"/>
              <a:cs typeface="Times New Roman" pitchFamily="18" charset="0"/>
            </a:rPr>
            <a:t>:</a:t>
          </a:r>
        </a:p>
        <a:p xmlns:a="http://schemas.openxmlformats.org/drawingml/2006/main">
          <a:pPr defTabSz="912813">
            <a:spcBef>
              <a:spcPct val="50000"/>
            </a:spcBef>
            <a:defRPr/>
          </a:pPr>
          <a:endParaRPr lang="pl-PL" sz="1200" b="1" dirty="0">
            <a:solidFill>
              <a:srgbClr val="003366"/>
            </a:solidFill>
            <a:latin typeface="Arial" charset="0"/>
          </a:endParaRPr>
        </a:p>
        <a:p xmlns:a="http://schemas.openxmlformats.org/drawingml/2006/main">
          <a:pPr marL="90488" indent="-90488" defTabSz="912813">
            <a:spcBef>
              <a:spcPts val="0"/>
            </a:spcBef>
            <a:buFontTx/>
            <a:buChar char="•"/>
            <a:defRPr/>
          </a:pPr>
          <a:r>
            <a:rPr lang="pl-PL" sz="1200" dirty="0">
              <a:latin typeface="+mj-lt"/>
            </a:rPr>
            <a:t>Poradnia podjęła działania w celu umożliwienia studentom zaangażowanym w jej pracę szerszego kontaktu z praktyką poprzez kierowanie na koordynowane przez Poradnię praktyki zawodowe w sądach powszechnych i administracyjnych oraz wybranych kancelariach prawnych i organach administracji publicznej, objęte patronatem prezesów właściwych sądów, dziekanów właściwych organów samorządu zawodowego lub kierowników właściwych jednostek organizacyjnych, cechujące się rozszerzonym programem praktycznym, jak również umożliwienie członkom Poradni uczestnictwa w nieodpłatnych szkoleniach branżowych. Obecnie trwają, jak też planowane są rozmowy w sprawie zawarcia stosownych porozumień. </a:t>
          </a:r>
          <a:endParaRPr lang="pl-PL" sz="1200" dirty="0" smtClean="0">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0.34326</cdr:x>
      <cdr:y>0.05074</cdr:y>
    </cdr:from>
    <cdr:to>
      <cdr:x>0.95261</cdr:x>
      <cdr:y>0.50337</cdr:y>
    </cdr:to>
    <cdr:sp macro="" textlink="">
      <cdr:nvSpPr>
        <cdr:cNvPr id="2" name="Text Box 10"/>
        <cdr:cNvSpPr txBox="1">
          <a:spLocks xmlns:a="http://schemas.openxmlformats.org/drawingml/2006/main" noChangeArrowheads="1"/>
        </cdr:cNvSpPr>
      </cdr:nvSpPr>
      <cdr:spPr bwMode="auto">
        <a:xfrm xmlns:a="http://schemas.openxmlformats.org/drawingml/2006/main">
          <a:off x="2799283" y="207020"/>
          <a:ext cx="4969247" cy="18466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xmlns:a="http://schemas.openxmlformats.org/drawingml/2006/main">
          <a:pPr defTabSz="912813">
            <a:spcBef>
              <a:spcPct val="50000"/>
            </a:spcBef>
            <a:defRPr/>
          </a:pPr>
          <a:endParaRPr lang="pl-PL" sz="1200" b="1" dirty="0">
            <a:solidFill>
              <a:srgbClr val="003366"/>
            </a:solidFill>
            <a:latin typeface="+mj-lt"/>
          </a:endParaRPr>
        </a:p>
        <a:p xmlns:a="http://schemas.openxmlformats.org/drawingml/2006/main">
          <a:pPr marL="90488" indent="-90488">
            <a:buFont typeface="Arial" pitchFamily="34" charset="0"/>
            <a:buChar char="•"/>
            <a:defRPr/>
          </a:pPr>
          <a:r>
            <a:rPr lang="pl-PL" sz="1200" dirty="0" smtClean="0">
              <a:latin typeface="+mj-lt"/>
            </a:rPr>
            <a:t>w </a:t>
          </a:r>
          <a:r>
            <a:rPr lang="pl-PL" sz="1200" dirty="0">
              <a:latin typeface="+mj-lt"/>
            </a:rPr>
            <a:t>październiku 2015 roku została zorganizowanie konferencja naukowa „Trust me, </a:t>
          </a:r>
          <a:r>
            <a:rPr lang="pl-PL" sz="1200" dirty="0" err="1">
              <a:latin typeface="+mj-lt"/>
            </a:rPr>
            <a:t>you</a:t>
          </a:r>
          <a:r>
            <a:rPr lang="pl-PL" sz="1200" dirty="0">
              <a:latin typeface="+mj-lt"/>
            </a:rPr>
            <a:t> </a:t>
          </a:r>
          <a:r>
            <a:rPr lang="pl-PL" sz="1200" dirty="0" err="1">
              <a:latin typeface="+mj-lt"/>
            </a:rPr>
            <a:t>will</a:t>
          </a:r>
          <a:r>
            <a:rPr lang="pl-PL" sz="1200" dirty="0">
              <a:latin typeface="+mj-lt"/>
            </a:rPr>
            <a:t> be a </a:t>
          </a:r>
          <a:r>
            <a:rPr lang="pl-PL" sz="1200" dirty="0" err="1">
              <a:latin typeface="+mj-lt"/>
            </a:rPr>
            <a:t>lawyer</a:t>
          </a:r>
          <a:r>
            <a:rPr lang="pl-PL" sz="1200" dirty="0" smtClean="0">
              <a:latin typeface="+mj-lt"/>
            </a:rPr>
            <a:t>”,</a:t>
          </a:r>
        </a:p>
        <a:p xmlns:a="http://schemas.openxmlformats.org/drawingml/2006/main">
          <a:pPr marL="90488" indent="-90488">
            <a:buFont typeface="Arial" pitchFamily="34" charset="0"/>
            <a:buChar char="•"/>
            <a:defRPr/>
          </a:pPr>
          <a:r>
            <a:rPr lang="pl-PL" sz="1200" dirty="0" smtClean="0">
              <a:latin typeface="+mj-lt"/>
            </a:rPr>
            <a:t>dnia </a:t>
          </a:r>
          <a:r>
            <a:rPr lang="pl-PL" sz="1200" dirty="0">
              <a:latin typeface="+mj-lt"/>
            </a:rPr>
            <a:t>12 maja 2016 r. odbył się Dzień Otwarty UKSW, w ramach którego członkowie USPP </a:t>
          </a:r>
          <a:r>
            <a:rPr lang="pl-PL" sz="1200" dirty="0" err="1">
              <a:latin typeface="+mj-lt"/>
            </a:rPr>
            <a:t>WPiA</a:t>
          </a:r>
          <a:r>
            <a:rPr lang="pl-PL" sz="1200" dirty="0">
              <a:latin typeface="+mj-lt"/>
            </a:rPr>
            <a:t> UKSW zorganizowali dla uczniów szkół średnich symulację rozprawy </a:t>
          </a:r>
          <a:r>
            <a:rPr lang="pl-PL" sz="1200" dirty="0" smtClean="0">
              <a:latin typeface="+mj-lt"/>
            </a:rPr>
            <a:t>karnej</a:t>
          </a:r>
          <a:r>
            <a:rPr lang="pl-PL" sz="1200" dirty="0">
              <a:latin typeface="+mj-lt"/>
            </a:rPr>
            <a:t>,</a:t>
          </a:r>
          <a:endParaRPr lang="pl-PL" sz="1200" dirty="0" smtClean="0">
            <a:latin typeface="+mj-lt"/>
          </a:endParaRPr>
        </a:p>
        <a:p xmlns:a="http://schemas.openxmlformats.org/drawingml/2006/main">
          <a:pPr marL="90488" indent="-90488">
            <a:buFont typeface="Arial" pitchFamily="34" charset="0"/>
            <a:buChar char="•"/>
            <a:defRPr/>
          </a:pPr>
          <a:r>
            <a:rPr lang="pl-PL" sz="1200" dirty="0" smtClean="0">
              <a:latin typeface="+mj-lt"/>
            </a:rPr>
            <a:t>w </a:t>
          </a:r>
          <a:r>
            <a:rPr lang="pl-PL" sz="1200" dirty="0">
              <a:latin typeface="+mj-lt"/>
            </a:rPr>
            <a:t>roku akademickim 2015/2016 zostały zakupione 32 książki </a:t>
          </a:r>
          <a:r>
            <a:rPr lang="pl-PL" sz="1200" dirty="0" smtClean="0">
              <a:latin typeface="+mj-lt"/>
            </a:rPr>
            <a:t/>
          </a:r>
          <a:br>
            <a:rPr lang="pl-PL" sz="1200" dirty="0" smtClean="0">
              <a:latin typeface="+mj-lt"/>
            </a:rPr>
          </a:br>
          <a:r>
            <a:rPr lang="pl-PL" sz="1200" dirty="0" smtClean="0">
              <a:latin typeface="+mj-lt"/>
            </a:rPr>
            <a:t>o </a:t>
          </a:r>
          <a:r>
            <a:rPr lang="pl-PL" sz="1200" dirty="0">
              <a:latin typeface="+mj-lt"/>
            </a:rPr>
            <a:t>tematyce </a:t>
          </a:r>
          <a:r>
            <a:rPr lang="pl-PL" sz="1200" dirty="0" smtClean="0">
              <a:latin typeface="+mj-lt"/>
            </a:rPr>
            <a:t>prawniczej. </a:t>
          </a:r>
          <a:endParaRPr lang="pl-PL" sz="1200" dirty="0">
            <a:latin typeface="+mj-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0.33443</cdr:x>
      <cdr:y>0.0375</cdr:y>
    </cdr:from>
    <cdr:to>
      <cdr:x>0.98533</cdr:x>
      <cdr:y>0.69381</cdr:y>
    </cdr:to>
    <cdr:sp macro="" textlink="">
      <cdr:nvSpPr>
        <cdr:cNvPr id="2" name="Text Box 10"/>
        <cdr:cNvSpPr txBox="1">
          <a:spLocks xmlns:a="http://schemas.openxmlformats.org/drawingml/2006/main" noChangeArrowheads="1"/>
        </cdr:cNvSpPr>
      </cdr:nvSpPr>
      <cdr:spPr bwMode="auto">
        <a:xfrm xmlns:a="http://schemas.openxmlformats.org/drawingml/2006/main">
          <a:off x="2727272" y="152995"/>
          <a:ext cx="5308081" cy="26776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Studencka </a:t>
          </a:r>
          <a:r>
            <a:rPr lang="pl-PL" sz="1200" dirty="0">
              <a:solidFill>
                <a:srgbClr val="003366"/>
              </a:solidFill>
              <a:latin typeface="+mj-lt"/>
            </a:rPr>
            <a:t>Poradnia Prawna jest bardzo oblegana podczas Warszawskich Spotkań Wigilijnych organizowanych co roku przez m. st. Warszawa. Na spotkaniu tym pojawia się dużo osób zainteresowanych poradami lub informacjami prawnymi. Co roku mamy tam swoje stoisko przy którym udzielamy informacji prawnych, z poradami natomiast zapraszamy na </a:t>
          </a:r>
          <a:r>
            <a:rPr lang="pl-PL" sz="1200" dirty="0" smtClean="0">
              <a:solidFill>
                <a:srgbClr val="003366"/>
              </a:solidFill>
              <a:latin typeface="+mj-lt"/>
            </a:rPr>
            <a:t>dyżury,</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Poradnia </a:t>
          </a:r>
          <a:r>
            <a:rPr lang="pl-PL" sz="1200" dirty="0">
              <a:solidFill>
                <a:srgbClr val="003366"/>
              </a:solidFill>
              <a:latin typeface="+mj-lt"/>
            </a:rPr>
            <a:t>udziela się także podczas wydarzeń organizowanych przez Uniwersytet – Dni Studenta, Dzień Otwarty. Również wtedy służymy poradą prawną mając własne </a:t>
          </a:r>
          <a:r>
            <a:rPr lang="pl-PL" sz="1200" dirty="0" smtClean="0">
              <a:solidFill>
                <a:srgbClr val="003366"/>
              </a:solidFill>
              <a:latin typeface="+mj-lt"/>
            </a:rPr>
            <a:t>stoisko</a:t>
          </a:r>
          <a:r>
            <a:rPr lang="pl-PL" sz="1200" dirty="0">
              <a:solidFill>
                <a:srgbClr val="003366"/>
              </a:solidFill>
              <a:latin typeface="+mj-lt"/>
            </a:rPr>
            <a:t>,</a:t>
          </a:r>
          <a:endParaRPr lang="pl-PL" sz="1200" dirty="0" smtClean="0">
            <a:solidFill>
              <a:srgbClr val="003366"/>
            </a:solidFill>
            <a:latin typeface="+mj-lt"/>
          </a:endParaRP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w </a:t>
          </a:r>
          <a:r>
            <a:rPr lang="pl-PL" sz="1200" dirty="0">
              <a:solidFill>
                <a:srgbClr val="003366"/>
              </a:solidFill>
              <a:latin typeface="+mj-lt"/>
            </a:rPr>
            <a:t>Poradni istnieje możliwość zaliczenia praktyk.</a:t>
          </a:r>
        </a:p>
        <a:p xmlns:a="http://schemas.openxmlformats.org/drawingml/2006/main">
          <a:pPr defTabSz="912813">
            <a:spcBef>
              <a:spcPct val="50000"/>
            </a:spcBef>
            <a:defRPr/>
          </a:pPr>
          <a:endParaRPr lang="pl-PL" sz="1200" b="1" dirty="0">
            <a:solidFill>
              <a:srgbClr val="003366"/>
            </a:solidFill>
            <a:latin typeface="+mj-l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0.28875</cdr:x>
      <cdr:y>0.05123</cdr:y>
    </cdr:from>
    <cdr:to>
      <cdr:x>1</cdr:x>
      <cdr:y>0.7243</cdr:y>
    </cdr:to>
    <cdr:sp macro="" textlink="">
      <cdr:nvSpPr>
        <cdr:cNvPr id="2" name="Text Box 10"/>
        <cdr:cNvSpPr txBox="1">
          <a:spLocks xmlns:a="http://schemas.openxmlformats.org/drawingml/2006/main" noChangeArrowheads="1"/>
        </cdr:cNvSpPr>
      </cdr:nvSpPr>
      <cdr:spPr bwMode="auto">
        <a:xfrm xmlns:a="http://schemas.openxmlformats.org/drawingml/2006/main">
          <a:off x="2325391" y="203807"/>
          <a:ext cx="5727997" cy="26776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przeprowadzenie </a:t>
          </a:r>
          <a:r>
            <a:rPr lang="pl-PL" sz="1200" dirty="0">
              <a:solidFill>
                <a:srgbClr val="003366"/>
              </a:solidFill>
              <a:latin typeface="+mj-lt"/>
            </a:rPr>
            <a:t>w roku 2015/2016, symulacji rozpraw przed sądem </a:t>
          </a:r>
          <a:r>
            <a:rPr lang="pl-PL" sz="1200" dirty="0" smtClean="0">
              <a:solidFill>
                <a:srgbClr val="003366"/>
              </a:solidFill>
              <a:latin typeface="+mj-lt"/>
            </a:rPr>
            <a:t/>
          </a:r>
          <a:br>
            <a:rPr lang="pl-PL" sz="1200" dirty="0" smtClean="0">
              <a:solidFill>
                <a:srgbClr val="003366"/>
              </a:solidFill>
              <a:latin typeface="+mj-lt"/>
            </a:rPr>
          </a:br>
          <a:r>
            <a:rPr lang="pl-PL" sz="1200" dirty="0" smtClean="0">
              <a:solidFill>
                <a:srgbClr val="003366"/>
              </a:solidFill>
              <a:latin typeface="+mj-lt"/>
            </a:rPr>
            <a:t>I </a:t>
          </a:r>
          <a:r>
            <a:rPr lang="pl-PL" sz="1200" dirty="0" err="1">
              <a:solidFill>
                <a:srgbClr val="003366"/>
              </a:solidFill>
              <a:latin typeface="+mj-lt"/>
            </a:rPr>
            <a:t>i</a:t>
          </a:r>
          <a:r>
            <a:rPr lang="pl-PL" sz="1200" dirty="0">
              <a:solidFill>
                <a:srgbClr val="003366"/>
              </a:solidFill>
              <a:latin typeface="+mj-lt"/>
            </a:rPr>
            <a:t> II </a:t>
          </a:r>
          <a:r>
            <a:rPr lang="pl-PL" sz="1200" dirty="0" smtClean="0">
              <a:solidFill>
                <a:srgbClr val="003366"/>
              </a:solidFill>
              <a:latin typeface="+mj-lt"/>
            </a:rPr>
            <a:t>instancji,</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złożenie </a:t>
          </a:r>
          <a:r>
            <a:rPr lang="pl-PL" sz="1200" dirty="0">
              <a:solidFill>
                <a:srgbClr val="003366"/>
              </a:solidFill>
              <a:latin typeface="+mj-lt"/>
            </a:rPr>
            <a:t>skargi przed </a:t>
          </a:r>
          <a:r>
            <a:rPr lang="pl-PL" sz="1200" dirty="0" err="1">
              <a:solidFill>
                <a:srgbClr val="003366"/>
              </a:solidFill>
              <a:latin typeface="+mj-lt"/>
            </a:rPr>
            <a:t>ETPCz</a:t>
          </a:r>
          <a:r>
            <a:rPr lang="pl-PL" sz="1200" dirty="0">
              <a:solidFill>
                <a:srgbClr val="003366"/>
              </a:solidFill>
              <a:latin typeface="+mj-lt"/>
            </a:rPr>
            <a:t> w sprawie Słoń przeciwko Polsce (zarzut dotyczący prawa do prywatności  w kontekście praw ojca</a:t>
          </a:r>
          <a:r>
            <a:rPr lang="pl-PL" sz="1200" dirty="0" smtClean="0">
              <a:solidFill>
                <a:srgbClr val="003366"/>
              </a:solidFill>
              <a:latin typeface="+mj-lt"/>
            </a:rPr>
            <a:t>),</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komunikacja </a:t>
          </a:r>
          <a:r>
            <a:rPr lang="pl-PL" sz="1200" dirty="0">
              <a:solidFill>
                <a:srgbClr val="003366"/>
              </a:solidFill>
              <a:latin typeface="+mj-lt"/>
            </a:rPr>
            <a:t>rządowa w sprawie Kość przeciwko Polsce przed </a:t>
          </a:r>
          <a:r>
            <a:rPr lang="pl-PL" sz="1200" dirty="0" err="1">
              <a:solidFill>
                <a:srgbClr val="003366"/>
              </a:solidFill>
              <a:latin typeface="+mj-lt"/>
            </a:rPr>
            <a:t>ETPCz</a:t>
          </a:r>
          <a:r>
            <a:rPr lang="pl-PL" sz="1200" dirty="0">
              <a:solidFill>
                <a:srgbClr val="003366"/>
              </a:solidFill>
              <a:latin typeface="+mj-lt"/>
            </a:rPr>
            <a:t>.(sprawa ta jest od 2 lat prowadzona przez </a:t>
          </a:r>
          <a:r>
            <a:rPr lang="pl-PL" sz="1200" dirty="0" smtClean="0">
              <a:solidFill>
                <a:srgbClr val="003366"/>
              </a:solidFill>
              <a:latin typeface="+mj-lt"/>
            </a:rPr>
            <a:t>Klinikę Prawa),</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nawiązanie </a:t>
          </a:r>
          <a:r>
            <a:rPr lang="pl-PL" sz="1200" dirty="0">
              <a:solidFill>
                <a:srgbClr val="003366"/>
              </a:solidFill>
              <a:latin typeface="+mj-lt"/>
            </a:rPr>
            <a:t>współpracy z Kliniką Prawa Uniwersytetu Humboldta </a:t>
          </a:r>
          <a:r>
            <a:rPr lang="pl-PL" sz="1200" dirty="0" smtClean="0">
              <a:solidFill>
                <a:srgbClr val="003366"/>
              </a:solidFill>
              <a:latin typeface="+mj-lt"/>
            </a:rPr>
            <a:t>w Berlinie,</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sukces </a:t>
          </a:r>
          <a:r>
            <a:rPr lang="pl-PL" sz="1200" dirty="0">
              <a:solidFill>
                <a:srgbClr val="003366"/>
              </a:solidFill>
              <a:latin typeface="+mj-lt"/>
            </a:rPr>
            <a:t>w sprawie karnej dotyczącej możliwości skorzystania z prawa do zapomnienia.</a:t>
          </a:r>
        </a:p>
        <a:p xmlns:a="http://schemas.openxmlformats.org/drawingml/2006/main">
          <a:pPr defTabSz="912813">
            <a:spcBef>
              <a:spcPct val="50000"/>
            </a:spcBef>
            <a:defRPr/>
          </a:pPr>
          <a:endParaRPr lang="pl-PL" sz="1200" b="1" dirty="0">
            <a:solidFill>
              <a:srgbClr val="003366"/>
            </a:solidFill>
            <a:latin typeface="+mj-l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0.34089</cdr:x>
      <cdr:y>0.05123</cdr:y>
    </cdr:from>
    <cdr:to>
      <cdr:x>1</cdr:x>
      <cdr:y>0.60825</cdr:y>
    </cdr:to>
    <cdr:sp macro="" textlink="">
      <cdr:nvSpPr>
        <cdr:cNvPr id="2" name="Text Box 10"/>
        <cdr:cNvSpPr txBox="1">
          <a:spLocks xmlns:a="http://schemas.openxmlformats.org/drawingml/2006/main" noChangeArrowheads="1"/>
        </cdr:cNvSpPr>
      </cdr:nvSpPr>
      <cdr:spPr bwMode="auto">
        <a:xfrm xmlns:a="http://schemas.openxmlformats.org/drawingml/2006/main">
          <a:off x="2745319" y="203807"/>
          <a:ext cx="5308068" cy="22159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organizacja </a:t>
          </a:r>
          <a:r>
            <a:rPr lang="pl-PL" sz="1200" dirty="0">
              <a:solidFill>
                <a:srgbClr val="003366"/>
              </a:solidFill>
              <a:latin typeface="+mj-lt"/>
            </a:rPr>
            <a:t>konferencji Fundacji w październiku 2015 </a:t>
          </a:r>
          <a:r>
            <a:rPr lang="pl-PL" sz="1200" dirty="0" smtClean="0">
              <a:solidFill>
                <a:srgbClr val="003366"/>
              </a:solidFill>
              <a:latin typeface="+mj-lt"/>
            </a:rPr>
            <a:t>roku,</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organizowanie </a:t>
          </a:r>
          <a:r>
            <a:rPr lang="pl-PL" sz="1200" dirty="0">
              <a:solidFill>
                <a:srgbClr val="003366"/>
              </a:solidFill>
              <a:latin typeface="+mj-lt"/>
            </a:rPr>
            <a:t>szkoleń z komunikacji z klientem poradni </a:t>
          </a:r>
          <a:r>
            <a:rPr lang="pl-PL" sz="1200" dirty="0" smtClean="0">
              <a:solidFill>
                <a:srgbClr val="003366"/>
              </a:solidFill>
              <a:latin typeface="+mj-lt"/>
            </a:rPr>
            <a:t>prawnej oraz szkolenia </a:t>
          </a:r>
          <a:r>
            <a:rPr lang="pl-PL" sz="1200" dirty="0">
              <a:solidFill>
                <a:srgbClr val="003366"/>
              </a:solidFill>
              <a:latin typeface="+mj-lt"/>
            </a:rPr>
            <a:t>z postępowania </a:t>
          </a:r>
          <a:r>
            <a:rPr lang="pl-PL" sz="1200" dirty="0" smtClean="0">
              <a:solidFill>
                <a:srgbClr val="003366"/>
              </a:solidFill>
              <a:latin typeface="+mj-lt"/>
            </a:rPr>
            <a:t>egzekucyjnego,</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organizowanie </a:t>
          </a:r>
          <a:r>
            <a:rPr lang="pl-PL" sz="1200" dirty="0">
              <a:solidFill>
                <a:srgbClr val="003366"/>
              </a:solidFill>
              <a:latin typeface="+mj-lt"/>
            </a:rPr>
            <a:t>cotygodniowo ok. 10 seminariów z prawnikami konsultantami, podczas których omawiane są projekty porad </a:t>
          </a:r>
          <a:r>
            <a:rPr lang="pl-PL" sz="1200" dirty="0" smtClean="0">
              <a:solidFill>
                <a:srgbClr val="003366"/>
              </a:solidFill>
              <a:latin typeface="+mj-lt"/>
            </a:rPr>
            <a:t>prawnych,</a:t>
          </a:r>
        </a:p>
        <a:p xmlns:a="http://schemas.openxmlformats.org/drawingml/2006/main">
          <a:pPr marL="171450" indent="-171450" defTabSz="912813">
            <a:spcBef>
              <a:spcPct val="50000"/>
            </a:spcBef>
            <a:buFontTx/>
            <a:buChar char="-"/>
            <a:defRPr/>
          </a:pPr>
          <a:r>
            <a:rPr lang="pl-PL" sz="1200" dirty="0" smtClean="0">
              <a:solidFill>
                <a:srgbClr val="003366"/>
              </a:solidFill>
              <a:latin typeface="+mj-lt"/>
            </a:rPr>
            <a:t>współpraca </a:t>
          </a:r>
          <a:r>
            <a:rPr lang="pl-PL" sz="1200" dirty="0">
              <a:solidFill>
                <a:srgbClr val="003366"/>
              </a:solidFill>
              <a:latin typeface="+mj-lt"/>
            </a:rPr>
            <a:t>z Urzędem m.st. Warszawa i z organizacjami pozarządowymi zajmującymi się poradnictwem.</a:t>
          </a:r>
        </a:p>
        <a:p xmlns:a="http://schemas.openxmlformats.org/drawingml/2006/main">
          <a:pPr defTabSz="912813">
            <a:spcBef>
              <a:spcPct val="50000"/>
            </a:spcBef>
            <a:defRPr/>
          </a:pPr>
          <a:endParaRPr lang="pl-PL" sz="1200" b="1" dirty="0">
            <a:solidFill>
              <a:srgbClr val="003366"/>
            </a:solidFill>
            <a:latin typeface="+mj-l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0.28317</cdr:x>
      <cdr:y>0.04061</cdr:y>
    </cdr:from>
    <cdr:to>
      <cdr:x>1</cdr:x>
      <cdr:y>0.47044</cdr:y>
    </cdr:to>
    <cdr:sp macro="" textlink="">
      <cdr:nvSpPr>
        <cdr:cNvPr id="2" name="Text Box 4"/>
        <cdr:cNvSpPr txBox="1">
          <a:spLocks xmlns:a="http://schemas.openxmlformats.org/drawingml/2006/main" noChangeArrowheads="1"/>
        </cdr:cNvSpPr>
      </cdr:nvSpPr>
      <cdr:spPr bwMode="auto">
        <a:xfrm xmlns:a="http://schemas.openxmlformats.org/drawingml/2006/main">
          <a:off x="2360960" y="165745"/>
          <a:ext cx="5976664" cy="17543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pPr defTabSz="1811338">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endParaRPr lang="pl-PL" sz="1200" b="1" dirty="0">
            <a:solidFill>
              <a:srgbClr val="003366"/>
            </a:solidFill>
            <a:latin typeface="Arial" charset="0"/>
          </a:endParaRPr>
        </a:p>
        <a:p xmlns:a="http://schemas.openxmlformats.org/drawingml/2006/main">
          <a:pPr marL="90488" indent="-90488" defTabSz="1811338">
            <a:spcBef>
              <a:spcPct val="50000"/>
            </a:spcBef>
            <a:buFontTx/>
            <a:buChar char="•"/>
            <a:defRPr/>
          </a:pPr>
          <a:r>
            <a:rPr lang="pl-PL" sz="1200" dirty="0">
              <a:latin typeface="+mj-lt"/>
            </a:rPr>
            <a:t>udział w organizowanym na Uniwersytecie SWPS Festiwalu Nauki </a:t>
          </a:r>
          <a:r>
            <a:rPr lang="pl-PL" sz="1200" dirty="0" smtClean="0">
              <a:latin typeface="+mj-lt"/>
            </a:rPr>
            <a:t>2016,</a:t>
          </a:r>
        </a:p>
        <a:p xmlns:a="http://schemas.openxmlformats.org/drawingml/2006/main">
          <a:pPr marL="90488" indent="-90488" defTabSz="1811338">
            <a:spcBef>
              <a:spcPct val="50000"/>
            </a:spcBef>
            <a:buFontTx/>
            <a:buChar char="•"/>
            <a:defRPr/>
          </a:pPr>
          <a:r>
            <a:rPr lang="pl-PL" sz="1200" dirty="0">
              <a:latin typeface="+mj-lt"/>
            </a:rPr>
            <a:t>kolenie z zakresu ochrony danych osobowych dla studentów </a:t>
          </a:r>
          <a:r>
            <a:rPr lang="pl-PL" sz="1200" dirty="0" smtClean="0">
              <a:latin typeface="+mj-lt"/>
            </a:rPr>
            <a:t>SPP,</a:t>
          </a:r>
        </a:p>
        <a:p xmlns:a="http://schemas.openxmlformats.org/drawingml/2006/main">
          <a:pPr marL="90488" indent="-90488" defTabSz="1811338">
            <a:spcBef>
              <a:spcPct val="50000"/>
            </a:spcBef>
            <a:buFontTx/>
            <a:buChar char="•"/>
            <a:defRPr/>
          </a:pPr>
          <a:r>
            <a:rPr lang="pl-PL" sz="1200" dirty="0">
              <a:latin typeface="+mj-lt"/>
            </a:rPr>
            <a:t>pozyskanie przez obecny zespół środków finansowych na rozwój SPP jako platformy </a:t>
          </a:r>
          <a:r>
            <a:rPr lang="pl-PL" sz="1200" dirty="0" smtClean="0">
              <a:latin typeface="+mj-lt"/>
            </a:rPr>
            <a:t>badawczej,</a:t>
          </a:r>
        </a:p>
        <a:p xmlns:a="http://schemas.openxmlformats.org/drawingml/2006/main">
          <a:pPr marL="90488" indent="-90488" defTabSz="1811338">
            <a:spcBef>
              <a:spcPct val="50000"/>
            </a:spcBef>
            <a:buFontTx/>
            <a:buChar char="•"/>
            <a:defRPr/>
          </a:pPr>
          <a:r>
            <a:rPr lang="pl-PL" sz="1200" dirty="0">
              <a:latin typeface="+mj-lt"/>
            </a:rPr>
            <a:t>stworzenie przez opiekunów sekcji interdyscyplinarnego zespołu (z psychologami </a:t>
          </a:r>
          <a:r>
            <a:rPr lang="pl-PL" sz="1200" dirty="0" smtClean="0">
              <a:latin typeface="+mj-lt"/>
            </a:rPr>
            <a:t/>
          </a:r>
          <a:br>
            <a:rPr lang="pl-PL" sz="1200" dirty="0" smtClean="0">
              <a:latin typeface="+mj-lt"/>
            </a:rPr>
          </a:br>
          <a:r>
            <a:rPr lang="pl-PL" sz="1200" dirty="0" smtClean="0">
              <a:latin typeface="+mj-lt"/>
            </a:rPr>
            <a:t>i </a:t>
          </a:r>
          <a:r>
            <a:rPr lang="pl-PL" sz="1200" dirty="0">
              <a:latin typeface="+mj-lt"/>
            </a:rPr>
            <a:t>socjologami) do pracy w ramach SPP. </a:t>
          </a:r>
        </a:p>
      </cdr:txBody>
    </cdr:sp>
  </cdr:relSizeAnchor>
</c:userShapes>
</file>

<file path=ppt/drawings/drawing9.xml><?xml version="1.0" encoding="utf-8"?>
<c:userShapes xmlns:c="http://schemas.openxmlformats.org/drawingml/2006/chart">
  <cdr:relSizeAnchor xmlns:cdr="http://schemas.openxmlformats.org/drawingml/2006/chartDrawing">
    <cdr:from>
      <cdr:x>0.17261</cdr:x>
      <cdr:y>0.05974</cdr:y>
    </cdr:from>
    <cdr:to>
      <cdr:x>0.90339</cdr:x>
      <cdr:y>0.24534</cdr:y>
    </cdr:to>
    <cdr:sp macro="" textlink="">
      <cdr:nvSpPr>
        <cdr:cNvPr id="2" name="Text Box 10"/>
        <cdr:cNvSpPr txBox="1">
          <a:spLocks xmlns:a="http://schemas.openxmlformats.org/drawingml/2006/main" noChangeArrowheads="1"/>
        </cdr:cNvSpPr>
      </cdr:nvSpPr>
      <cdr:spPr bwMode="auto">
        <a:xfrm xmlns:a="http://schemas.openxmlformats.org/drawingml/2006/main">
          <a:off x="1389856" y="237753"/>
          <a:ext cx="5884068" cy="7386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p>
        <a:p xmlns:a="http://schemas.openxmlformats.org/drawingml/2006/main">
          <a:pPr defTabSz="912813">
            <a:spcBef>
              <a:spcPct val="50000"/>
            </a:spcBef>
            <a:defRPr/>
          </a:pPr>
          <a:endParaRPr lang="pl-PL" sz="1200" b="1" dirty="0" smtClean="0">
            <a:solidFill>
              <a:srgbClr val="003366"/>
            </a:solidFill>
            <a:latin typeface="+mj-lt"/>
          </a:endParaRPr>
        </a:p>
        <a:p xmlns:a="http://schemas.openxmlformats.org/drawingml/2006/main">
          <a:pPr marL="90488" indent="-90488">
            <a:buFont typeface="Arial" pitchFamily="34" charset="0"/>
            <a:buChar char="•"/>
            <a:defRPr/>
          </a:pPr>
          <a:r>
            <a:rPr lang="pl-PL" sz="1200" dirty="0" smtClean="0">
              <a:latin typeface="+mj-lt"/>
            </a:rPr>
            <a:t>organizacja </a:t>
          </a:r>
          <a:r>
            <a:rPr lang="pl-PL" sz="1200" dirty="0" smtClean="0">
              <a:latin typeface="+mj-lt"/>
            </a:rPr>
            <a:t>wielu szkoleń </a:t>
          </a:r>
          <a:r>
            <a:rPr lang="pl-PL" sz="1200" dirty="0" smtClean="0">
              <a:latin typeface="+mj-lt"/>
            </a:rPr>
            <a:t>i warsztatów.</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pl-PL"/>
          </a:p>
        </p:txBody>
      </p:sp>
      <p:sp>
        <p:nvSpPr>
          <p:cNvPr id="6041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pl-PL"/>
          </a:p>
        </p:txBody>
      </p:sp>
      <p:sp>
        <p:nvSpPr>
          <p:cNvPr id="6042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pl-PL"/>
          </a:p>
        </p:txBody>
      </p:sp>
      <p:sp>
        <p:nvSpPr>
          <p:cNvPr id="6042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01744625-3BA4-4B7A-9B1D-FEB1008D6870}" type="slidenum">
              <a:rPr lang="pl-PL"/>
              <a:pPr>
                <a:defRPr/>
              </a:pPr>
              <a:t>‹#›</a:t>
            </a:fld>
            <a:endParaRPr lang="pl-PL"/>
          </a:p>
        </p:txBody>
      </p:sp>
    </p:spTree>
    <p:extLst>
      <p:ext uri="{BB962C8B-B14F-4D97-AF65-F5344CB8AC3E}">
        <p14:creationId xmlns:p14="http://schemas.microsoft.com/office/powerpoint/2010/main" val="1252819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en-US"/>
          </a:p>
        </p:txBody>
      </p:sp>
      <p:sp>
        <p:nvSpPr>
          <p:cNvPr id="3" name="Symbol zastępczy daty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1B454C28-16CA-4B0B-A92F-32C189181AFD}" type="datetimeFigureOut">
              <a:rPr lang="en-US"/>
              <a:pPr>
                <a:defRPr/>
              </a:pPr>
              <a:t>12/21/2016</a:t>
            </a:fld>
            <a:endParaRPr lang="en-US"/>
          </a:p>
        </p:txBody>
      </p:sp>
      <p:sp>
        <p:nvSpPr>
          <p:cNvPr id="4" name="Symbol zastępczy obrazu slajd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smtClean="0"/>
          </a:p>
        </p:txBody>
      </p:sp>
      <p:sp>
        <p:nvSpPr>
          <p:cNvPr id="5" name="Symbol zastępczy notatek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en-US" noProof="0" smtClean="0"/>
          </a:p>
        </p:txBody>
      </p:sp>
      <p:sp>
        <p:nvSpPr>
          <p:cNvPr id="6" name="Symbol zastępczy stopki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en-US"/>
          </a:p>
        </p:txBody>
      </p:sp>
      <p:sp>
        <p:nvSpPr>
          <p:cNvPr id="7" name="Symbol zastępczy numeru slajdu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1FED7C5B-96BF-4E87-8E24-C4524F674B67}" type="slidenum">
              <a:rPr lang="en-US"/>
              <a:pPr>
                <a:defRPr/>
              </a:pPr>
              <a:t>‹#›</a:t>
            </a:fld>
            <a:endParaRPr lang="en-US"/>
          </a:p>
        </p:txBody>
      </p:sp>
    </p:spTree>
    <p:extLst>
      <p:ext uri="{BB962C8B-B14F-4D97-AF65-F5344CB8AC3E}">
        <p14:creationId xmlns:p14="http://schemas.microsoft.com/office/powerpoint/2010/main" val="103260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1FED7C5B-96BF-4E87-8E24-C4524F674B67}" type="slidenum">
              <a:rPr lang="en-US" smtClean="0"/>
              <a:pPr>
                <a:defRPr/>
              </a:pPr>
              <a:t>85</a:t>
            </a:fld>
            <a:endParaRPr lang="en-US"/>
          </a:p>
        </p:txBody>
      </p:sp>
    </p:spTree>
    <p:extLst>
      <p:ext uri="{BB962C8B-B14F-4D97-AF65-F5344CB8AC3E}">
        <p14:creationId xmlns:p14="http://schemas.microsoft.com/office/powerpoint/2010/main" val="369507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p:spPr>
        <p:txBody>
          <a:bodyPr wrap="none" anchor="ctr"/>
          <a:lstStyle/>
          <a:p>
            <a:pPr algn="ctr" defTabSz="912813">
              <a:defRPr/>
            </a:pP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defTabSz="912813">
              <a:defRPr/>
            </a:pPr>
            <a:endParaRPr kumimoji="1" lang="en-US"/>
          </a:p>
        </p:txBody>
      </p:sp>
      <p:grpSp>
        <p:nvGrpSpPr>
          <p:cNvPr id="6" name="Group 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p:spPr>
          <p:txBody>
            <a:bodyPr wrap="none" anchor="ctr"/>
            <a:lstStyle/>
            <a:p>
              <a:pPr defTabSz="912813">
                <a:defRPr/>
              </a:pPr>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p:spPr>
          <p:txBody>
            <a:bodyPr wrap="none" anchor="ctr"/>
            <a:lstStyle/>
            <a:p>
              <a:pPr defTabSz="912813">
                <a:defRPr/>
              </a:pPr>
              <a:endParaRPr lang="en-US"/>
            </a:p>
          </p:txBody>
        </p:sp>
      </p:grpSp>
      <p:sp>
        <p:nvSpPr>
          <p:cNvPr id="410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pl-PL"/>
              <a:t>Kliknij, aby edytować styl wzorca podtytułu</a:t>
            </a:r>
          </a:p>
        </p:txBody>
      </p:sp>
      <p:sp>
        <p:nvSpPr>
          <p:cNvPr id="41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pl-PL"/>
              <a:t>Kliknij, aby edytować styl wzorca tytułu</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pl-PL"/>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pl-PL"/>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1D780F7F-3B3D-4D94-A4EC-2E4C3D28F448}" type="slidenum">
              <a:rPr lang="pl-PL"/>
              <a:pPr>
                <a:defRPr/>
              </a:pPr>
              <a:t>‹#›</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61A5C169-5CBE-4D88-A8EC-2BF0B867F4D8}" type="slidenum">
              <a:rPr lang="pl-PL"/>
              <a:pPr>
                <a:defRPr/>
              </a:pPr>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15150" y="762000"/>
            <a:ext cx="2000250" cy="533400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914400" y="762000"/>
            <a:ext cx="5848350" cy="53340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FDBB36B9-C45A-4811-B31F-3AA1A4DC4831}" type="slidenum">
              <a:rPr lang="pl-PL"/>
              <a:pPr>
                <a:defRPr/>
              </a:pPr>
              <a:t>‹#›</a:t>
            </a:fld>
            <a:endParaRPr lang="pl-P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914400" y="762000"/>
            <a:ext cx="8001000" cy="1143000"/>
          </a:xfrm>
        </p:spPr>
        <p:txBody>
          <a:bodyPr/>
          <a:lstStyle/>
          <a:p>
            <a:r>
              <a:rPr lang="pl-PL" smtClean="0"/>
              <a:t>Kliknij, aby edytować styl</a:t>
            </a:r>
            <a:endParaRPr lang="en-US"/>
          </a:p>
        </p:txBody>
      </p:sp>
      <p:sp>
        <p:nvSpPr>
          <p:cNvPr id="3" name="Symbol zastępczy wykresu 2"/>
          <p:cNvSpPr>
            <a:spLocks noGrp="1"/>
          </p:cNvSpPr>
          <p:nvPr>
            <p:ph type="chart" idx="1"/>
          </p:nvPr>
        </p:nvSpPr>
        <p:spPr>
          <a:xfrm>
            <a:off x="914400" y="2362200"/>
            <a:ext cx="8001000" cy="3733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E7AD13C7-A0B7-49F1-9D47-1A80917878D2}" type="slidenum">
              <a:rPr lang="pl-PL"/>
              <a:pPr>
                <a:defRPr/>
              </a:pPr>
              <a:t>‹#›</a:t>
            </a:fld>
            <a:endParaRPr lang="pl-PL"/>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400" y="762000"/>
            <a:ext cx="80010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914400" y="2362200"/>
            <a:ext cx="3924300" cy="3733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991100" y="2362200"/>
            <a:ext cx="3924300" cy="1790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4991100" y="4305300"/>
            <a:ext cx="3924300" cy="1790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pl-PL"/>
          </a:p>
        </p:txBody>
      </p:sp>
      <p:sp>
        <p:nvSpPr>
          <p:cNvPr id="7" name="Rectangle 9"/>
          <p:cNvSpPr>
            <a:spLocks noGrp="1" noChangeArrowheads="1"/>
          </p:cNvSpPr>
          <p:nvPr>
            <p:ph type="ftr" sz="quarter" idx="11"/>
          </p:nvPr>
        </p:nvSpPr>
        <p:spPr>
          <a:ln/>
        </p:spPr>
        <p:txBody>
          <a:bodyPr/>
          <a:lstStyle>
            <a:lvl1pPr>
              <a:defRPr/>
            </a:lvl1pPr>
          </a:lstStyle>
          <a:p>
            <a:pPr>
              <a:defRPr/>
            </a:pPr>
            <a:endParaRPr lang="pl-PL"/>
          </a:p>
        </p:txBody>
      </p:sp>
      <p:sp>
        <p:nvSpPr>
          <p:cNvPr id="8" name="Rectangle 10"/>
          <p:cNvSpPr>
            <a:spLocks noGrp="1" noChangeArrowheads="1"/>
          </p:cNvSpPr>
          <p:nvPr>
            <p:ph type="sldNum" sz="quarter" idx="12"/>
          </p:nvPr>
        </p:nvSpPr>
        <p:spPr>
          <a:ln/>
        </p:spPr>
        <p:txBody>
          <a:bodyPr/>
          <a:lstStyle>
            <a:lvl1pPr>
              <a:defRPr/>
            </a:lvl1pPr>
          </a:lstStyle>
          <a:p>
            <a:pPr>
              <a:defRPr/>
            </a:pPr>
            <a:fld id="{BC211667-59FC-4D05-BB7D-A484AEF5B61E}" type="slidenum">
              <a:rPr lang="pl-PL"/>
              <a:pPr>
                <a:defRPr/>
              </a:pPr>
              <a:t>‹#›</a:t>
            </a:fld>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90A1058A-664E-4B11-8D08-CF3E5842C948}" type="slidenum">
              <a:rPr lang="pl-PL"/>
              <a:pPr>
                <a:defRPr/>
              </a:pPr>
              <a:t>‹#›</a:t>
            </a:fld>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908420C1-7F25-4002-8085-FE126CA91B96}" type="slidenum">
              <a:rPr lang="pl-PL"/>
              <a:pPr>
                <a:defRPr/>
              </a:pPr>
              <a:t>‹#›</a:t>
            </a:fld>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70C8EE25-7BBF-4E3A-99D4-E6313AEFB443}" type="slidenum">
              <a:rPr lang="pl-PL"/>
              <a:pPr>
                <a:defRPr/>
              </a:pPr>
              <a:t>‹#›</a:t>
            </a:fld>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pl-PL"/>
          </a:p>
        </p:txBody>
      </p:sp>
      <p:sp>
        <p:nvSpPr>
          <p:cNvPr id="8" name="Rectangle 9"/>
          <p:cNvSpPr>
            <a:spLocks noGrp="1" noChangeArrowheads="1"/>
          </p:cNvSpPr>
          <p:nvPr>
            <p:ph type="ftr" sz="quarter" idx="11"/>
          </p:nvPr>
        </p:nvSpPr>
        <p:spPr>
          <a:ln/>
        </p:spPr>
        <p:txBody>
          <a:bodyPr/>
          <a:lstStyle>
            <a:lvl1pPr>
              <a:defRPr/>
            </a:lvl1pPr>
          </a:lstStyle>
          <a:p>
            <a:pPr>
              <a:defRPr/>
            </a:pPr>
            <a:endParaRPr lang="pl-PL"/>
          </a:p>
        </p:txBody>
      </p:sp>
      <p:sp>
        <p:nvSpPr>
          <p:cNvPr id="9" name="Rectangle 10"/>
          <p:cNvSpPr>
            <a:spLocks noGrp="1" noChangeArrowheads="1"/>
          </p:cNvSpPr>
          <p:nvPr>
            <p:ph type="sldNum" sz="quarter" idx="12"/>
          </p:nvPr>
        </p:nvSpPr>
        <p:spPr>
          <a:ln/>
        </p:spPr>
        <p:txBody>
          <a:bodyPr/>
          <a:lstStyle>
            <a:lvl1pPr>
              <a:defRPr/>
            </a:lvl1pPr>
          </a:lstStyle>
          <a:p>
            <a:pPr>
              <a:defRPr/>
            </a:pPr>
            <a:fld id="{7AAD58DE-4271-4470-B32E-76E0B7FDC44F}" type="slidenum">
              <a:rPr lang="pl-PL"/>
              <a:pPr>
                <a:defRPr/>
              </a:pPr>
              <a:t>‹#›</a:t>
            </a:fld>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pl-PL"/>
          </a:p>
        </p:txBody>
      </p:sp>
      <p:sp>
        <p:nvSpPr>
          <p:cNvPr id="4" name="Rectangle 9"/>
          <p:cNvSpPr>
            <a:spLocks noGrp="1" noChangeArrowheads="1"/>
          </p:cNvSpPr>
          <p:nvPr>
            <p:ph type="ftr" sz="quarter" idx="11"/>
          </p:nvPr>
        </p:nvSpPr>
        <p:spPr>
          <a:ln/>
        </p:spPr>
        <p:txBody>
          <a:bodyPr/>
          <a:lstStyle>
            <a:lvl1pPr>
              <a:defRPr/>
            </a:lvl1pPr>
          </a:lstStyle>
          <a:p>
            <a:pPr>
              <a:defRPr/>
            </a:pPr>
            <a:endParaRPr lang="pl-PL"/>
          </a:p>
        </p:txBody>
      </p:sp>
      <p:sp>
        <p:nvSpPr>
          <p:cNvPr id="5" name="Rectangle 10"/>
          <p:cNvSpPr>
            <a:spLocks noGrp="1" noChangeArrowheads="1"/>
          </p:cNvSpPr>
          <p:nvPr>
            <p:ph type="sldNum" sz="quarter" idx="12"/>
          </p:nvPr>
        </p:nvSpPr>
        <p:spPr>
          <a:ln/>
        </p:spPr>
        <p:txBody>
          <a:bodyPr/>
          <a:lstStyle>
            <a:lvl1pPr>
              <a:defRPr/>
            </a:lvl1pPr>
          </a:lstStyle>
          <a:p>
            <a:pPr>
              <a:defRPr/>
            </a:pPr>
            <a:fld id="{D271BC00-5B0F-4C84-9133-4C8EED08509F}" type="slidenum">
              <a:rPr lang="pl-PL"/>
              <a:pPr>
                <a:defRPr/>
              </a:pPr>
              <a:t>‹#›</a:t>
            </a:fld>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pl-PL"/>
          </a:p>
        </p:txBody>
      </p:sp>
      <p:sp>
        <p:nvSpPr>
          <p:cNvPr id="3" name="Rectangle 9"/>
          <p:cNvSpPr>
            <a:spLocks noGrp="1" noChangeArrowheads="1"/>
          </p:cNvSpPr>
          <p:nvPr>
            <p:ph type="ftr" sz="quarter" idx="11"/>
          </p:nvPr>
        </p:nvSpPr>
        <p:spPr>
          <a:ln/>
        </p:spPr>
        <p:txBody>
          <a:bodyPr/>
          <a:lstStyle>
            <a:lvl1pPr>
              <a:defRPr/>
            </a:lvl1pPr>
          </a:lstStyle>
          <a:p>
            <a:pPr>
              <a:defRPr/>
            </a:pPr>
            <a:endParaRPr lang="pl-PL"/>
          </a:p>
        </p:txBody>
      </p:sp>
      <p:sp>
        <p:nvSpPr>
          <p:cNvPr id="4" name="Rectangle 10"/>
          <p:cNvSpPr>
            <a:spLocks noGrp="1" noChangeArrowheads="1"/>
          </p:cNvSpPr>
          <p:nvPr>
            <p:ph type="sldNum" sz="quarter" idx="12"/>
          </p:nvPr>
        </p:nvSpPr>
        <p:spPr>
          <a:ln/>
        </p:spPr>
        <p:txBody>
          <a:bodyPr/>
          <a:lstStyle>
            <a:lvl1pPr>
              <a:defRPr/>
            </a:lvl1pPr>
          </a:lstStyle>
          <a:p>
            <a:pPr>
              <a:defRPr/>
            </a:pPr>
            <a:fld id="{D0D1B51C-84DF-48DB-956F-637BD351323D}" type="slidenum">
              <a:rPr lang="pl-PL"/>
              <a:pPr>
                <a:defRPr/>
              </a:pPr>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2D06A5B8-F668-4730-AA6F-81A015DE54B9}" type="slidenum">
              <a:rPr lang="pl-PL"/>
              <a:pPr>
                <a:defRPr/>
              </a:pPr>
              <a:t>‹#›</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F0A6931B-1CAC-4219-9A7C-07E0F90E74C8}" type="slidenum">
              <a:rPr lang="pl-PL"/>
              <a:pPr>
                <a:defRPr/>
              </a:pPr>
              <a:t>‹#›</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w="9525">
              <a:noFill/>
              <a:miter lim="800000"/>
              <a:headEnd/>
              <a:tailEnd/>
            </a:ln>
          </p:spPr>
          <p:txBody>
            <a:bodyPr wrap="none" anchor="ctr"/>
            <a:lstStyle/>
            <a:p>
              <a:pPr defTabSz="912813">
                <a:defRPr/>
              </a:pPr>
              <a:endParaRPr lang="en-US"/>
            </a:p>
          </p:txBody>
        </p:sp>
        <p:sp>
          <p:nvSpPr>
            <p:cNvPr id="1037" name="Rectangle 4"/>
            <p:cNvSpPr>
              <a:spLocks noChangeArrowheads="1"/>
            </p:cNvSpPr>
            <p:nvPr/>
          </p:nvSpPr>
          <p:spPr bwMode="auto">
            <a:xfrm>
              <a:off x="432" y="0"/>
              <a:ext cx="1584" cy="672"/>
            </a:xfrm>
            <a:prstGeom prst="rect">
              <a:avLst/>
            </a:prstGeom>
            <a:solidFill>
              <a:schemeClr val="accent1"/>
            </a:solidFill>
            <a:ln w="9525">
              <a:noFill/>
              <a:miter lim="800000"/>
              <a:headEnd/>
              <a:tailEnd/>
            </a:ln>
          </p:spPr>
          <p:txBody>
            <a:bodyPr wrap="none" anchor="ctr"/>
            <a:lstStyle/>
            <a:p>
              <a:pPr defTabSz="912813">
                <a:defRPr/>
              </a:pPr>
              <a:endParaRPr lang="en-US"/>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p:spPr>
        <p:txBody>
          <a:bodyPr wrap="none" anchor="ctr"/>
          <a:lstStyle/>
          <a:p>
            <a:pPr algn="ctr" defTabSz="912813">
              <a:defRPr/>
            </a:pPr>
            <a:endParaRPr kumimoji="1" lang="en-US"/>
          </a:p>
        </p:txBody>
      </p:sp>
      <p:sp>
        <p:nvSpPr>
          <p:cNvPr id="77828"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l-PL" smtClean="0"/>
              <a:t>Kliknij, aby edytować styl wzorca tytułu</a:t>
            </a:r>
          </a:p>
        </p:txBody>
      </p:sp>
      <p:sp>
        <p:nvSpPr>
          <p:cNvPr id="77829"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3080"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pPr>
              <a:defRPr/>
            </a:pPr>
            <a:endParaRPr lang="pl-PL"/>
          </a:p>
        </p:txBody>
      </p:sp>
      <p:sp>
        <p:nvSpPr>
          <p:cNvPr id="3081"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pPr>
              <a:defRPr/>
            </a:pPr>
            <a:endParaRPr lang="pl-PL"/>
          </a:p>
        </p:txBody>
      </p:sp>
      <p:sp>
        <p:nvSpPr>
          <p:cNvPr id="3082"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pPr>
              <a:defRPr/>
            </a:pPr>
            <a:fld id="{71CCD116-FF67-46DE-99A3-81E817BA841E}" type="slidenum">
              <a:rPr lang="pl-PL"/>
              <a:pPr>
                <a:defRPr/>
              </a:pPr>
              <a:t>‹#›</a:t>
            </a:fld>
            <a:endParaRPr lang="pl-PL"/>
          </a:p>
        </p:txBody>
      </p:sp>
      <p:grpSp>
        <p:nvGrpSpPr>
          <p:cNvPr id="778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p:spPr>
          <p:txBody>
            <a:bodyPr wrap="none" anchor="ctr"/>
            <a:lstStyle/>
            <a:p>
              <a:pPr defTabSz="912813">
                <a:defRPr/>
              </a:pPr>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p:spPr>
          <p:txBody>
            <a:bodyPr wrap="none" anchor="ctr"/>
            <a:lstStyle/>
            <a:p>
              <a:pPr defTabSz="912813">
                <a:defRPr/>
              </a:pPr>
              <a:endParaRPr lang="en-US"/>
            </a:p>
          </p:txBody>
        </p:sp>
      </p:grpSp>
    </p:spTree>
  </p:cSld>
  <p:clrMap bg1="lt1" tx1="dk1" bg2="lt2" tx2="dk2" accent1="accent1" accent2="accent2" accent3="accent3" accent4="accent4" accent5="accent5" accent6="accent6" hlink="hlink" folHlink="folHlink"/>
  <p:sldLayoutIdLst>
    <p:sldLayoutId id="2147483984"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Lst>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jpe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jpe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hyperlink" Target="http://www.beck.pl/" TargetMode="External"/><Relationship Id="rId18" Type="http://schemas.openxmlformats.org/officeDocument/2006/relationships/image" Target="../media/image21.png"/><Relationship Id="rId26" Type="http://schemas.openxmlformats.org/officeDocument/2006/relationships/image" Target="../media/image25.png"/><Relationship Id="rId3" Type="http://schemas.openxmlformats.org/officeDocument/2006/relationships/hyperlink" Target="http://www.pafw.pl/" TargetMode="External"/><Relationship Id="rId21" Type="http://schemas.openxmlformats.org/officeDocument/2006/relationships/hyperlink" Target="http://bakernet.com/" TargetMode="External"/><Relationship Id="rId34" Type="http://schemas.openxmlformats.org/officeDocument/2006/relationships/image" Target="../media/image30.png"/><Relationship Id="rId7" Type="http://schemas.openxmlformats.org/officeDocument/2006/relationships/image" Target="../media/image15.jpeg"/><Relationship Id="rId12" Type="http://schemas.openxmlformats.org/officeDocument/2006/relationships/image" Target="../media/image18.png"/><Relationship Id="rId17" Type="http://schemas.openxmlformats.org/officeDocument/2006/relationships/hyperlink" Target="http://www.pwp.pl/" TargetMode="External"/><Relationship Id="rId25" Type="http://schemas.openxmlformats.org/officeDocument/2006/relationships/hyperlink" Target="http://www.nlembassy.pl/" TargetMode="External"/><Relationship Id="rId33" Type="http://schemas.openxmlformats.org/officeDocument/2006/relationships/hyperlink" Target="http://www.weil.com/" TargetMode="External"/><Relationship Id="rId2" Type="http://schemas.openxmlformats.org/officeDocument/2006/relationships/image" Target="../media/image12.jpeg"/><Relationship Id="rId16" Type="http://schemas.openxmlformats.org/officeDocument/2006/relationships/image" Target="../media/image20.png"/><Relationship Id="rId20" Type="http://schemas.openxmlformats.org/officeDocument/2006/relationships/image" Target="../media/image22.jpeg"/><Relationship Id="rId29"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hyperlink" Target="http://www.pozytek.gov.pl/" TargetMode="External"/><Relationship Id="rId24" Type="http://schemas.openxmlformats.org/officeDocument/2006/relationships/image" Target="../media/image24.jpeg"/><Relationship Id="rId32" Type="http://schemas.openxmlformats.org/officeDocument/2006/relationships/image" Target="../media/image29.jpeg"/><Relationship Id="rId37" Type="http://schemas.openxmlformats.org/officeDocument/2006/relationships/image" Target="../media/image32.png"/><Relationship Id="rId5" Type="http://schemas.openxmlformats.org/officeDocument/2006/relationships/hyperlink" Target="http://www.batory.org.pl/" TargetMode="External"/><Relationship Id="rId15" Type="http://schemas.openxmlformats.org/officeDocument/2006/relationships/hyperlink" Target="http://www.kbn.gov.pl/" TargetMode="External"/><Relationship Id="rId23" Type="http://schemas.openxmlformats.org/officeDocument/2006/relationships/hyperlink" Target="http://www.linleaters.pl/" TargetMode="External"/><Relationship Id="rId28" Type="http://schemas.openxmlformats.org/officeDocument/2006/relationships/hyperlink" Target="http://www.cliffordchance.com/home.html" TargetMode="External"/><Relationship Id="rId36" Type="http://schemas.openxmlformats.org/officeDocument/2006/relationships/hyperlink" Target="http://www.ceetrust.org/" TargetMode="External"/><Relationship Id="rId10" Type="http://schemas.openxmlformats.org/officeDocument/2006/relationships/image" Target="../media/image17.jpeg"/><Relationship Id="rId19" Type="http://schemas.openxmlformats.org/officeDocument/2006/relationships/hyperlink" Target="http://www.ms.gov.pl/" TargetMode="External"/><Relationship Id="rId31" Type="http://schemas.openxmlformats.org/officeDocument/2006/relationships/image" Target="../media/image28.png"/><Relationship Id="rId4" Type="http://schemas.openxmlformats.org/officeDocument/2006/relationships/image" Target="../media/image13.jpeg"/><Relationship Id="rId9" Type="http://schemas.openxmlformats.org/officeDocument/2006/relationships/hyperlink" Target="http://www.cofund.org.pl/" TargetMode="External"/><Relationship Id="rId14" Type="http://schemas.openxmlformats.org/officeDocument/2006/relationships/image" Target="../media/image19.jpeg"/><Relationship Id="rId22" Type="http://schemas.openxmlformats.org/officeDocument/2006/relationships/image" Target="../media/image23.jpeg"/><Relationship Id="rId27" Type="http://schemas.openxmlformats.org/officeDocument/2006/relationships/image" Target="../media/image26.jpeg"/><Relationship Id="rId30" Type="http://schemas.openxmlformats.org/officeDocument/2006/relationships/hyperlink" Target="http://www.chadbourne.com/locations/sub_warsaw.html" TargetMode="External"/><Relationship Id="rId35" Type="http://schemas.openxmlformats.org/officeDocument/2006/relationships/image" Target="../media/image31.png"/></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pPr defTabSz="912813" eaLnBrk="1" hangingPunct="1"/>
            <a:r>
              <a:rPr lang="pl-PL" dirty="0" smtClean="0">
                <a:solidFill>
                  <a:schemeClr val="tx2"/>
                </a:solidFill>
              </a:rPr>
              <a:t>Studenckie Poradnie Prawne</a:t>
            </a:r>
          </a:p>
        </p:txBody>
      </p:sp>
      <p:sp>
        <p:nvSpPr>
          <p:cNvPr id="79875" name="Rectangle 3"/>
          <p:cNvSpPr>
            <a:spLocks noGrp="1" noChangeArrowheads="1"/>
          </p:cNvSpPr>
          <p:nvPr>
            <p:ph type="subTitle" idx="1"/>
          </p:nvPr>
        </p:nvSpPr>
        <p:spPr/>
        <p:txBody>
          <a:bodyPr/>
          <a:lstStyle/>
          <a:p>
            <a:pPr defTabSz="912813" eaLnBrk="1" hangingPunct="1"/>
            <a:r>
              <a:rPr lang="pl-PL" i="1" dirty="0" smtClean="0"/>
              <a:t>Podsumowanie działalności 	     za rok akademicki 2015/2016</a:t>
            </a:r>
          </a:p>
        </p:txBody>
      </p:sp>
      <p:pic>
        <p:nvPicPr>
          <p:cNvPr id="79876" name="Picture 4" descr="fupp_small"/>
          <p:cNvPicPr>
            <a:picLocks noChangeAspect="1" noChangeArrowheads="1"/>
          </p:cNvPicPr>
          <p:nvPr/>
        </p:nvPicPr>
        <p:blipFill>
          <a:blip r:embed="rId2" cstate="print"/>
          <a:srcRect/>
          <a:stretch>
            <a:fillRect/>
          </a:stretch>
        </p:blipFill>
        <p:spPr bwMode="auto">
          <a:xfrm>
            <a:off x="1447800" y="3970338"/>
            <a:ext cx="2205038" cy="2125662"/>
          </a:xfrm>
          <a:prstGeom prst="rect">
            <a:avLst/>
          </a:prstGeom>
          <a:noFill/>
          <a:ln w="0" algn="in">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6125" y="2687638"/>
            <a:ext cx="8578850" cy="4129088"/>
            <a:chOff x="470" y="1738"/>
            <a:chExt cx="5404" cy="2601"/>
          </a:xfrm>
        </p:grpSpPr>
        <p:sp useBgFill="1">
          <p:nvSpPr>
            <p:cNvPr id="3" name="Text Box 517"/>
            <p:cNvSpPr txBox="1">
              <a:spLocks noChangeArrowheads="1"/>
            </p:cNvSpPr>
            <p:nvPr/>
          </p:nvSpPr>
          <p:spPr bwMode="auto">
            <a:xfrm>
              <a:off x="3742" y="2750"/>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a:t>
              </a:r>
              <a:r>
                <a:rPr lang="pl-PL" dirty="0" smtClean="0">
                  <a:solidFill>
                    <a:srgbClr val="003366"/>
                  </a:solidFill>
                  <a:latin typeface="Arial" charset="0"/>
                </a:rPr>
                <a:t>2012/2013</a:t>
              </a:r>
              <a:endParaRPr lang="pl-PL" dirty="0">
                <a:solidFill>
                  <a:srgbClr val="003366"/>
                </a:solidFill>
                <a:latin typeface="Arial" charset="0"/>
              </a:endParaRPr>
            </a:p>
            <a:p>
              <a:pPr defTabSz="912813">
                <a:spcBef>
                  <a:spcPct val="50000"/>
                </a:spcBef>
              </a:pPr>
              <a:r>
                <a:rPr lang="pl-PL" sz="2000" dirty="0" smtClean="0">
                  <a:solidFill>
                    <a:srgbClr val="003366"/>
                  </a:solidFill>
                  <a:latin typeface="Arial" charset="0"/>
                </a:rPr>
                <a:t>25 </a:t>
              </a:r>
              <a:r>
                <a:rPr lang="pl-PL" sz="2000" dirty="0">
                  <a:solidFill>
                    <a:srgbClr val="003366"/>
                  </a:solidFill>
                  <a:latin typeface="Arial" charset="0"/>
                </a:rPr>
                <a:t>poradni w </a:t>
              </a:r>
              <a:r>
                <a:rPr lang="pl-PL" sz="2000" dirty="0" smtClean="0">
                  <a:solidFill>
                    <a:srgbClr val="003366"/>
                  </a:solidFill>
                  <a:latin typeface="Arial" charset="0"/>
                </a:rPr>
                <a:t>16 </a:t>
              </a:r>
              <a:r>
                <a:rPr lang="pl-PL" sz="2000" dirty="0">
                  <a:solidFill>
                    <a:srgbClr val="003366"/>
                  </a:solidFill>
                  <a:latin typeface="Arial" charset="0"/>
                </a:rPr>
                <a:t>miastach</a:t>
              </a:r>
            </a:p>
          </p:txBody>
        </p:sp>
        <p:graphicFrame>
          <p:nvGraphicFramePr>
            <p:cNvPr id="4" name="Object 518"/>
            <p:cNvGraphicFramePr>
              <a:graphicFrameLocks noChangeAspect="1"/>
            </p:cNvGraphicFramePr>
            <p:nvPr>
              <p:extLst>
                <p:ext uri="{D42A27DB-BD31-4B8C-83A1-F6EECF244321}">
                  <p14:modId xmlns:p14="http://schemas.microsoft.com/office/powerpoint/2010/main" val="1053130980"/>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spid="_x0000_s21596" name="Obraz - mapa bitowa" r:id="rId3" imgW="4352381" imgH="4200000" progId="PBrush">
                    <p:embed/>
                  </p:oleObj>
                </mc:Choice>
                <mc:Fallback>
                  <p:oleObj name="Obraz - mapa bitowa" r:id="rId3" imgW="4352381" imgH="4200000" progId="PBrush">
                    <p:embed/>
                    <p:pic>
                      <p:nvPicPr>
                        <p:cNvPr id="0" name="Picture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5"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5"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5" cstate="print"/>
            <a:srcRect/>
            <a:stretch>
              <a:fillRect/>
            </a:stretch>
          </p:blipFill>
          <p:spPr bwMode="auto">
            <a:xfrm>
              <a:off x="1782" y="1933"/>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5"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5" cstate="print"/>
            <a:srcRect/>
            <a:stretch>
              <a:fillRect/>
            </a:stretch>
          </p:blipFill>
          <p:spPr bwMode="auto">
            <a:xfrm>
              <a:off x="2945" y="2354"/>
              <a:ext cx="144" cy="216"/>
            </a:xfrm>
            <a:prstGeom prst="rect">
              <a:avLst/>
            </a:prstGeom>
            <a:noFill/>
            <a:ln w="9525">
              <a:noFill/>
              <a:miter lim="800000"/>
              <a:headEnd/>
              <a:tailEnd/>
            </a:ln>
          </p:spPr>
        </p:pic>
        <p:pic>
          <p:nvPicPr>
            <p:cNvPr id="10" name="Picture 524" descr="logo-małe"/>
            <p:cNvPicPr>
              <a:picLocks noChangeAspect="1" noChangeArrowheads="1"/>
            </p:cNvPicPr>
            <p:nvPr/>
          </p:nvPicPr>
          <p:blipFill>
            <a:blip r:embed="rId5" cstate="print"/>
            <a:srcRect/>
            <a:stretch>
              <a:fillRect/>
            </a:stretch>
          </p:blipFill>
          <p:spPr bwMode="auto">
            <a:xfrm>
              <a:off x="2769"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5"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5" cstate="print"/>
            <a:srcRect/>
            <a:stretch>
              <a:fillRect/>
            </a:stretch>
          </p:blipFill>
          <p:spPr bwMode="auto">
            <a:xfrm>
              <a:off x="2150"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5"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5"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5"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5"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5"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5"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Słubice</a:t>
              </a:r>
            </a:p>
          </p:txBody>
        </p:sp>
        <p:pic>
          <p:nvPicPr>
            <p:cNvPr id="33" name="Picture 548" descr="logo-małe"/>
            <p:cNvPicPr>
              <a:picLocks noChangeAspect="1" noChangeArrowheads="1"/>
            </p:cNvPicPr>
            <p:nvPr/>
          </p:nvPicPr>
          <p:blipFill>
            <a:blip r:embed="rId5"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5" cstate="print"/>
            <a:srcRect/>
            <a:stretch>
              <a:fillRect/>
            </a:stretch>
          </p:blipFill>
          <p:spPr bwMode="auto">
            <a:xfrm>
              <a:off x="1602" y="1933"/>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5"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5"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5"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5"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5"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5"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5"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5" cstate="print"/>
            <a:srcRect/>
            <a:stretch>
              <a:fillRect/>
            </a:stretch>
          </p:blipFill>
          <p:spPr bwMode="auto">
            <a:xfrm>
              <a:off x="2618" y="3797"/>
              <a:ext cx="144" cy="216"/>
            </a:xfrm>
            <a:prstGeom prst="rect">
              <a:avLst/>
            </a:prstGeom>
            <a:noFill/>
            <a:ln w="9525">
              <a:noFill/>
              <a:miter lim="800000"/>
              <a:headEnd/>
              <a:tailEnd/>
            </a:ln>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2759498018"/>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8251825" cy="4129088"/>
            <a:chOff x="470" y="1738"/>
            <a:chExt cx="5198" cy="2601"/>
          </a:xfrm>
        </p:grpSpPr>
        <p:sp useBgFill="1">
          <p:nvSpPr>
            <p:cNvPr id="3" name="Text Box 517"/>
            <p:cNvSpPr txBox="1">
              <a:spLocks noChangeArrowheads="1"/>
            </p:cNvSpPr>
            <p:nvPr/>
          </p:nvSpPr>
          <p:spPr bwMode="auto">
            <a:xfrm>
              <a:off x="3536" y="2771"/>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a:t>
              </a:r>
              <a:r>
                <a:rPr lang="pl-PL" dirty="0" smtClean="0">
                  <a:solidFill>
                    <a:srgbClr val="003366"/>
                  </a:solidFill>
                  <a:latin typeface="Arial" charset="0"/>
                </a:rPr>
                <a:t>2013/2014 - 2015/2016</a:t>
              </a:r>
              <a:endParaRPr lang="pl-PL" dirty="0">
                <a:solidFill>
                  <a:srgbClr val="003366"/>
                </a:solidFill>
                <a:latin typeface="Arial" charset="0"/>
              </a:endParaRPr>
            </a:p>
            <a:p>
              <a:pPr defTabSz="912813">
                <a:spcBef>
                  <a:spcPct val="50000"/>
                </a:spcBef>
              </a:pPr>
              <a:r>
                <a:rPr lang="pl-PL" sz="2000" dirty="0" smtClean="0">
                  <a:solidFill>
                    <a:srgbClr val="003366"/>
                  </a:solidFill>
                  <a:latin typeface="Arial" charset="0"/>
                </a:rPr>
                <a:t>25 </a:t>
              </a:r>
              <a:r>
                <a:rPr lang="pl-PL" sz="2000" dirty="0">
                  <a:solidFill>
                    <a:srgbClr val="003366"/>
                  </a:solidFill>
                  <a:latin typeface="Arial" charset="0"/>
                </a:rPr>
                <a:t>poradni w </a:t>
              </a:r>
              <a:r>
                <a:rPr lang="pl-PL" sz="2000" dirty="0" smtClean="0">
                  <a:solidFill>
                    <a:srgbClr val="003366"/>
                  </a:solidFill>
                  <a:latin typeface="Arial" charset="0"/>
                </a:rPr>
                <a:t>16 </a:t>
              </a:r>
              <a:r>
                <a:rPr lang="pl-PL" sz="2000" dirty="0">
                  <a:solidFill>
                    <a:srgbClr val="003366"/>
                  </a:solidFill>
                  <a:latin typeface="Arial" charset="0"/>
                </a:rPr>
                <a:t>miastach</a:t>
              </a:r>
            </a:p>
          </p:txBody>
        </p:sp>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spid="_x0000_s20571" name="Obraz - mapa bitowa" r:id="rId3" imgW="4352381" imgH="4200000" progId="PBrush">
                    <p:embed/>
                  </p:oleObj>
                </mc:Choice>
                <mc:Fallback>
                  <p:oleObj name="Obraz - mapa bitowa" r:id="rId3" imgW="4352381" imgH="4200000" progId="PBrush">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5"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5"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5"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5"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5"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5"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5"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5"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5"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5"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5"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5"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5"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Słubice</a:t>
              </a:r>
            </a:p>
          </p:txBody>
        </p:sp>
        <p:pic>
          <p:nvPicPr>
            <p:cNvPr id="33" name="Picture 548" descr="logo-małe"/>
            <p:cNvPicPr>
              <a:picLocks noChangeAspect="1" noChangeArrowheads="1"/>
            </p:cNvPicPr>
            <p:nvPr/>
          </p:nvPicPr>
          <p:blipFill>
            <a:blip r:embed="rId5"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5"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5"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5"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5"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5"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5"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5"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5"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5"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5"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5"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186413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00113" y="333375"/>
            <a:ext cx="8001000" cy="1143000"/>
          </a:xfrm>
        </p:spPr>
        <p:txBody>
          <a:bodyPr/>
          <a:lstStyle/>
          <a:p>
            <a:pPr defTabSz="912813" eaLnBrk="1" hangingPunct="1"/>
            <a:r>
              <a:rPr lang="pl-PL" smtClean="0"/>
              <a:t>Poradnie w Polsce</a:t>
            </a:r>
          </a:p>
        </p:txBody>
      </p:sp>
      <p:sp>
        <p:nvSpPr>
          <p:cNvPr id="5" name="Text Box 3"/>
          <p:cNvSpPr txBox="1">
            <a:spLocks noChangeArrowheads="1"/>
          </p:cNvSpPr>
          <p:nvPr/>
        </p:nvSpPr>
        <p:spPr bwMode="auto">
          <a:xfrm>
            <a:off x="930982" y="2564904"/>
            <a:ext cx="3889375" cy="3933384"/>
          </a:xfrm>
          <a:prstGeom prst="rect">
            <a:avLst/>
          </a:prstGeom>
          <a:solidFill>
            <a:schemeClr val="bg1"/>
          </a:solidFill>
          <a:ln w="9525">
            <a:noFill/>
            <a:miter lim="800000"/>
            <a:headEnd/>
            <a:tailEnd/>
          </a:ln>
        </p:spPr>
        <p:txBody>
          <a:bodyPr>
            <a:spAutoFit/>
          </a:bodyPr>
          <a:lstStyle/>
          <a:p>
            <a:pPr defTabSz="912813">
              <a:lnSpc>
                <a:spcPct val="80000"/>
              </a:lnSpc>
              <a:spcBef>
                <a:spcPct val="80000"/>
              </a:spcBef>
            </a:pPr>
            <a:r>
              <a:rPr lang="pl-PL" sz="1200" b="1" dirty="0">
                <a:latin typeface="Arial" charset="0"/>
              </a:rPr>
              <a:t>Białystok</a:t>
            </a:r>
            <a:r>
              <a:rPr lang="pl-PL" sz="1200" dirty="0">
                <a:latin typeface="Arial" charset="0"/>
              </a:rPr>
              <a:t> - Uniwersytet w Białymstoku </a:t>
            </a:r>
          </a:p>
          <a:p>
            <a:pPr defTabSz="912813">
              <a:lnSpc>
                <a:spcPct val="80000"/>
              </a:lnSpc>
              <a:spcBef>
                <a:spcPct val="80000"/>
              </a:spcBef>
            </a:pPr>
            <a:r>
              <a:rPr lang="pl-PL" sz="1200" b="1" dirty="0">
                <a:latin typeface="Arial" charset="0"/>
              </a:rPr>
              <a:t>Gdańsk </a:t>
            </a:r>
            <a:r>
              <a:rPr lang="pl-PL" sz="1200" dirty="0">
                <a:latin typeface="Arial" charset="0"/>
              </a:rPr>
              <a:t>- Uniwersytet Gdański</a:t>
            </a:r>
          </a:p>
          <a:p>
            <a:pPr defTabSz="912813">
              <a:lnSpc>
                <a:spcPct val="80000"/>
              </a:lnSpc>
              <a:spcBef>
                <a:spcPct val="80000"/>
              </a:spcBef>
            </a:pPr>
            <a:r>
              <a:rPr lang="pl-PL" sz="1200" b="1" dirty="0">
                <a:latin typeface="Arial" charset="0"/>
              </a:rPr>
              <a:t>Gdańsk </a:t>
            </a:r>
            <a:r>
              <a:rPr lang="pl-PL" sz="1200" dirty="0">
                <a:latin typeface="Arial" charset="0"/>
              </a:rPr>
              <a:t>- Wyższa Szkoła Bankowa</a:t>
            </a:r>
          </a:p>
          <a:p>
            <a:pPr defTabSz="912813">
              <a:lnSpc>
                <a:spcPct val="80000"/>
              </a:lnSpc>
              <a:spcBef>
                <a:spcPct val="80000"/>
              </a:spcBef>
            </a:pPr>
            <a:r>
              <a:rPr lang="pl-PL" sz="1200" b="1" dirty="0">
                <a:latin typeface="Arial" charset="0"/>
              </a:rPr>
              <a:t>Katowice </a:t>
            </a:r>
            <a:r>
              <a:rPr lang="pl-PL" sz="1200" dirty="0">
                <a:latin typeface="Arial" charset="0"/>
              </a:rPr>
              <a:t>- Uniwersytet Śląski</a:t>
            </a:r>
          </a:p>
          <a:p>
            <a:pPr defTabSz="912813">
              <a:lnSpc>
                <a:spcPct val="80000"/>
              </a:lnSpc>
              <a:spcBef>
                <a:spcPct val="80000"/>
              </a:spcBef>
            </a:pPr>
            <a:r>
              <a:rPr lang="pl-PL" sz="1200" b="1" dirty="0">
                <a:latin typeface="Arial" charset="0"/>
              </a:rPr>
              <a:t>Kraków </a:t>
            </a:r>
            <a:r>
              <a:rPr lang="pl-PL" sz="1200" dirty="0">
                <a:latin typeface="Arial" charset="0"/>
              </a:rPr>
              <a:t>- Krakowska Akademia</a:t>
            </a:r>
            <a:br>
              <a:rPr lang="pl-PL" sz="1200" dirty="0">
                <a:latin typeface="Arial" charset="0"/>
              </a:rPr>
            </a:br>
            <a:r>
              <a:rPr lang="pl-PL" sz="1200" dirty="0">
                <a:latin typeface="Arial" charset="0"/>
              </a:rPr>
              <a:t>                 im. Andrzeja Frycza-Modrzewskiego</a:t>
            </a:r>
          </a:p>
          <a:p>
            <a:pPr defTabSz="912813">
              <a:lnSpc>
                <a:spcPct val="80000"/>
              </a:lnSpc>
              <a:spcBef>
                <a:spcPct val="80000"/>
              </a:spcBef>
            </a:pPr>
            <a:r>
              <a:rPr lang="pl-PL" sz="1200" b="1" dirty="0">
                <a:latin typeface="Arial" charset="0"/>
              </a:rPr>
              <a:t>Kraków </a:t>
            </a:r>
            <a:r>
              <a:rPr lang="pl-PL" sz="1200" dirty="0">
                <a:latin typeface="Arial" charset="0"/>
              </a:rPr>
              <a:t>- Uniwersytet Jagielloński</a:t>
            </a:r>
          </a:p>
          <a:p>
            <a:pPr defTabSz="912813">
              <a:lnSpc>
                <a:spcPct val="80000"/>
              </a:lnSpc>
              <a:spcBef>
                <a:spcPct val="80000"/>
              </a:spcBef>
            </a:pPr>
            <a:r>
              <a:rPr lang="pl-PL" sz="1200" b="1" dirty="0">
                <a:latin typeface="Arial" charset="0"/>
              </a:rPr>
              <a:t>Lublin </a:t>
            </a:r>
            <a:r>
              <a:rPr lang="pl-PL" sz="1200" dirty="0">
                <a:latin typeface="Arial" charset="0"/>
              </a:rPr>
              <a:t>- Katolicki Uniwersytet Lubelski Jana Pawła II</a:t>
            </a:r>
          </a:p>
          <a:p>
            <a:pPr defTabSz="912813">
              <a:lnSpc>
                <a:spcPct val="80000"/>
              </a:lnSpc>
              <a:spcBef>
                <a:spcPct val="80000"/>
              </a:spcBef>
            </a:pPr>
            <a:r>
              <a:rPr lang="pl-PL" sz="1200" b="1" dirty="0">
                <a:latin typeface="Arial" charset="0"/>
              </a:rPr>
              <a:t>Lublin </a:t>
            </a:r>
            <a:r>
              <a:rPr lang="pl-PL" sz="1200" dirty="0">
                <a:latin typeface="Arial" charset="0"/>
              </a:rPr>
              <a:t>- Uniwersytet Marii Skłodowskiej-Curie</a:t>
            </a:r>
          </a:p>
          <a:p>
            <a:pPr defTabSz="912813">
              <a:lnSpc>
                <a:spcPct val="80000"/>
              </a:lnSpc>
              <a:spcBef>
                <a:spcPct val="80000"/>
              </a:spcBef>
            </a:pPr>
            <a:r>
              <a:rPr lang="pl-PL" sz="1200" b="1" dirty="0">
                <a:latin typeface="Arial" charset="0"/>
              </a:rPr>
              <a:t>Łódź </a:t>
            </a:r>
            <a:r>
              <a:rPr lang="pl-PL" sz="1200" dirty="0">
                <a:latin typeface="Arial" charset="0"/>
              </a:rPr>
              <a:t>- Uniwersytet Łódzki</a:t>
            </a:r>
          </a:p>
          <a:p>
            <a:pPr defTabSz="912813">
              <a:lnSpc>
                <a:spcPct val="80000"/>
              </a:lnSpc>
              <a:spcBef>
                <a:spcPct val="80000"/>
              </a:spcBef>
            </a:pPr>
            <a:r>
              <a:rPr lang="pl-PL" sz="1200" b="1" dirty="0">
                <a:latin typeface="Arial" charset="0"/>
              </a:rPr>
              <a:t>Olsztyn </a:t>
            </a:r>
            <a:r>
              <a:rPr lang="pl-PL" sz="1200" dirty="0">
                <a:latin typeface="Arial" charset="0"/>
              </a:rPr>
              <a:t>- Uniwersytet Warmińsko-Mazurski</a:t>
            </a:r>
          </a:p>
          <a:p>
            <a:pPr defTabSz="912813">
              <a:lnSpc>
                <a:spcPct val="80000"/>
              </a:lnSpc>
              <a:spcBef>
                <a:spcPct val="80000"/>
              </a:spcBef>
            </a:pPr>
            <a:r>
              <a:rPr lang="pl-PL" sz="1200" b="1" dirty="0">
                <a:latin typeface="Arial" charset="0"/>
              </a:rPr>
              <a:t>Opole </a:t>
            </a:r>
            <a:r>
              <a:rPr lang="pl-PL" sz="1200" dirty="0">
                <a:latin typeface="Arial" charset="0"/>
              </a:rPr>
              <a:t>- Uniwersytet Opolski</a:t>
            </a:r>
          </a:p>
          <a:p>
            <a:pPr defTabSz="912813">
              <a:lnSpc>
                <a:spcPct val="80000"/>
              </a:lnSpc>
              <a:spcBef>
                <a:spcPct val="80000"/>
              </a:spcBef>
            </a:pPr>
            <a:r>
              <a:rPr lang="pl-PL" sz="1200" b="1" dirty="0">
                <a:latin typeface="Arial" charset="0"/>
              </a:rPr>
              <a:t>Poznań </a:t>
            </a:r>
            <a:r>
              <a:rPr lang="pl-PL" sz="1200" dirty="0">
                <a:latin typeface="Arial" charset="0"/>
              </a:rPr>
              <a:t>- Uniwersytet im. Adama Mickiewicza</a:t>
            </a:r>
          </a:p>
          <a:p>
            <a:pPr defTabSz="912813">
              <a:lnSpc>
                <a:spcPct val="80000"/>
              </a:lnSpc>
              <a:spcBef>
                <a:spcPct val="80000"/>
              </a:spcBef>
            </a:pPr>
            <a:r>
              <a:rPr lang="pl-PL" sz="1200" b="1" dirty="0">
                <a:latin typeface="Arial" charset="0"/>
              </a:rPr>
              <a:t>Rzeszów </a:t>
            </a:r>
            <a:r>
              <a:rPr lang="pl-PL" sz="1200" dirty="0">
                <a:latin typeface="Arial" charset="0"/>
              </a:rPr>
              <a:t>- Uniwersytet Rzeszowski</a:t>
            </a:r>
          </a:p>
        </p:txBody>
      </p:sp>
      <p:sp>
        <p:nvSpPr>
          <p:cNvPr id="6" name="Text Box 46"/>
          <p:cNvSpPr txBox="1">
            <a:spLocks noChangeArrowheads="1"/>
          </p:cNvSpPr>
          <p:nvPr/>
        </p:nvSpPr>
        <p:spPr bwMode="auto">
          <a:xfrm>
            <a:off x="4915509" y="2564904"/>
            <a:ext cx="3889375" cy="3933384"/>
          </a:xfrm>
          <a:prstGeom prst="rect">
            <a:avLst/>
          </a:prstGeom>
          <a:solidFill>
            <a:schemeClr val="bg1"/>
          </a:solidFill>
          <a:ln w="9525">
            <a:noFill/>
            <a:miter lim="800000"/>
            <a:headEnd/>
            <a:tailEnd/>
          </a:ln>
        </p:spPr>
        <p:txBody>
          <a:bodyPr>
            <a:spAutoFit/>
          </a:bodyPr>
          <a:lstStyle/>
          <a:p>
            <a:pPr defTabSz="800100">
              <a:lnSpc>
                <a:spcPct val="80000"/>
              </a:lnSpc>
              <a:spcBef>
                <a:spcPct val="80000"/>
              </a:spcBef>
            </a:pPr>
            <a:r>
              <a:rPr lang="pl-PL" sz="1200" b="1" dirty="0">
                <a:latin typeface="Arial" charset="0"/>
              </a:rPr>
              <a:t>Rzeszów </a:t>
            </a:r>
            <a:r>
              <a:rPr lang="pl-PL" sz="1200" dirty="0">
                <a:latin typeface="Arial" charset="0"/>
              </a:rPr>
              <a:t>- </a:t>
            </a:r>
            <a:r>
              <a:rPr lang="pl-PL" sz="1200" dirty="0" err="1">
                <a:latin typeface="Arial" charset="0"/>
              </a:rPr>
              <a:t>WSPiA</a:t>
            </a:r>
            <a:r>
              <a:rPr lang="pl-PL" sz="1200" dirty="0">
                <a:latin typeface="Arial" charset="0"/>
              </a:rPr>
              <a:t> Rzeszowska Szkoła </a:t>
            </a:r>
            <a:r>
              <a:rPr lang="pl-PL" sz="1200" dirty="0" smtClean="0">
                <a:latin typeface="Arial" charset="0"/>
              </a:rPr>
              <a:t>Wyższa</a:t>
            </a:r>
            <a:endParaRPr lang="pl-PL" sz="1200" dirty="0">
              <a:latin typeface="Arial" charset="0"/>
            </a:endParaRPr>
          </a:p>
          <a:p>
            <a:pPr defTabSz="912813">
              <a:lnSpc>
                <a:spcPct val="80000"/>
              </a:lnSpc>
              <a:spcBef>
                <a:spcPct val="80000"/>
              </a:spcBef>
            </a:pPr>
            <a:r>
              <a:rPr lang="pl-PL" sz="1200" b="1" dirty="0">
                <a:latin typeface="Arial" charset="0"/>
              </a:rPr>
              <a:t>Słubice </a:t>
            </a:r>
            <a:r>
              <a:rPr lang="pl-PL" sz="1200" dirty="0">
                <a:latin typeface="Arial" charset="0"/>
              </a:rPr>
              <a:t>- Collegium Polonicum</a:t>
            </a:r>
          </a:p>
          <a:p>
            <a:pPr defTabSz="912813">
              <a:lnSpc>
                <a:spcPct val="80000"/>
              </a:lnSpc>
              <a:spcBef>
                <a:spcPct val="80000"/>
              </a:spcBef>
            </a:pPr>
            <a:r>
              <a:rPr lang="pl-PL" sz="1200" b="1" dirty="0">
                <a:latin typeface="Arial" charset="0"/>
              </a:rPr>
              <a:t>Szczecin </a:t>
            </a:r>
            <a:r>
              <a:rPr lang="pl-PL" sz="1200" dirty="0">
                <a:latin typeface="Arial" charset="0"/>
              </a:rPr>
              <a:t>- Uniwersytet Szczeciński</a:t>
            </a:r>
          </a:p>
          <a:p>
            <a:pPr defTabSz="912813">
              <a:lnSpc>
                <a:spcPct val="80000"/>
              </a:lnSpc>
              <a:spcBef>
                <a:spcPct val="80000"/>
              </a:spcBef>
            </a:pPr>
            <a:r>
              <a:rPr lang="pl-PL" sz="1200" b="1" dirty="0">
                <a:latin typeface="Arial" charset="0"/>
              </a:rPr>
              <a:t>Toruń </a:t>
            </a:r>
            <a:r>
              <a:rPr lang="pl-PL" sz="1200" dirty="0">
                <a:latin typeface="Arial" charset="0"/>
              </a:rPr>
              <a:t>- Uniwersytet Mikołaja Kopernika</a:t>
            </a:r>
          </a:p>
          <a:p>
            <a:pPr defTabSz="912813">
              <a:lnSpc>
                <a:spcPct val="80000"/>
              </a:lnSpc>
              <a:spcBef>
                <a:spcPct val="80000"/>
              </a:spcBef>
            </a:pPr>
            <a:r>
              <a:rPr lang="pl-PL" sz="1200" b="1" dirty="0">
                <a:latin typeface="Arial" charset="0"/>
              </a:rPr>
              <a:t>Warszawa </a:t>
            </a:r>
            <a:r>
              <a:rPr lang="pl-PL" sz="1200" dirty="0">
                <a:latin typeface="Arial" charset="0"/>
              </a:rPr>
              <a:t>- Fundacja </a:t>
            </a:r>
            <a:r>
              <a:rPr lang="pl-PL" sz="1200" dirty="0" err="1">
                <a:latin typeface="Arial" charset="0"/>
              </a:rPr>
              <a:t>Academia</a:t>
            </a:r>
            <a:r>
              <a:rPr lang="pl-PL" sz="1200" dirty="0">
                <a:latin typeface="Arial" charset="0"/>
              </a:rPr>
              <a:t> Iuris</a:t>
            </a:r>
          </a:p>
          <a:p>
            <a:pPr defTabSz="912813">
              <a:lnSpc>
                <a:spcPct val="80000"/>
              </a:lnSpc>
              <a:spcBef>
                <a:spcPct val="80000"/>
              </a:spcBef>
            </a:pPr>
            <a:r>
              <a:rPr lang="pl-PL" sz="1200" b="1" dirty="0">
                <a:latin typeface="Arial" charset="0"/>
              </a:rPr>
              <a:t>Warszawa </a:t>
            </a:r>
            <a:r>
              <a:rPr lang="pl-PL" sz="1200" dirty="0">
                <a:latin typeface="Arial" charset="0"/>
              </a:rPr>
              <a:t>- Akademia Leona Koźmińskiego</a:t>
            </a:r>
          </a:p>
          <a:p>
            <a:pPr defTabSz="912813">
              <a:lnSpc>
                <a:spcPct val="80000"/>
              </a:lnSpc>
              <a:spcBef>
                <a:spcPct val="80000"/>
              </a:spcBef>
            </a:pPr>
            <a:r>
              <a:rPr lang="pl-PL" sz="1200" b="1" dirty="0">
                <a:latin typeface="Arial" charset="0"/>
              </a:rPr>
              <a:t>Warszawa </a:t>
            </a:r>
            <a:r>
              <a:rPr lang="pl-PL" sz="1200" dirty="0">
                <a:latin typeface="Arial" charset="0"/>
              </a:rPr>
              <a:t>- WPK Uniwersytet Stefana Kardynała 	Wyszyńskiego </a:t>
            </a:r>
          </a:p>
          <a:p>
            <a:pPr defTabSz="912813">
              <a:lnSpc>
                <a:spcPct val="80000"/>
              </a:lnSpc>
              <a:spcBef>
                <a:spcPct val="80000"/>
              </a:spcBef>
            </a:pPr>
            <a:r>
              <a:rPr lang="pl-PL" sz="1200" b="1" dirty="0">
                <a:latin typeface="Arial" charset="0"/>
              </a:rPr>
              <a:t>Warszawa </a:t>
            </a:r>
            <a:r>
              <a:rPr lang="pl-PL" sz="1200" dirty="0">
                <a:latin typeface="Arial" charset="0"/>
              </a:rPr>
              <a:t>- </a:t>
            </a:r>
            <a:r>
              <a:rPr lang="pl-PL" sz="1200" dirty="0" err="1">
                <a:latin typeface="Arial" charset="0"/>
              </a:rPr>
              <a:t>WPiA</a:t>
            </a:r>
            <a:r>
              <a:rPr lang="pl-PL" sz="1200" dirty="0">
                <a:latin typeface="Arial" charset="0"/>
              </a:rPr>
              <a:t> Uniwersytet Stefana Kardynała 	Wyszyńskiego</a:t>
            </a:r>
          </a:p>
          <a:p>
            <a:pPr defTabSz="912813">
              <a:lnSpc>
                <a:spcPct val="80000"/>
              </a:lnSpc>
              <a:spcBef>
                <a:spcPct val="80000"/>
              </a:spcBef>
            </a:pPr>
            <a:r>
              <a:rPr lang="pl-PL" sz="1200" b="1" dirty="0">
                <a:latin typeface="Arial" charset="0"/>
              </a:rPr>
              <a:t>Warszawa </a:t>
            </a:r>
            <a:r>
              <a:rPr lang="pl-PL" sz="1200" dirty="0">
                <a:latin typeface="Arial" charset="0"/>
              </a:rPr>
              <a:t>- Uniwersytet Warszawski</a:t>
            </a:r>
          </a:p>
          <a:p>
            <a:pPr defTabSz="912813">
              <a:lnSpc>
                <a:spcPct val="80000"/>
              </a:lnSpc>
              <a:spcBef>
                <a:spcPct val="80000"/>
              </a:spcBef>
            </a:pPr>
            <a:r>
              <a:rPr lang="pl-PL" sz="1200" b="1" dirty="0">
                <a:latin typeface="Arial" charset="0"/>
              </a:rPr>
              <a:t>Warszawa </a:t>
            </a:r>
            <a:r>
              <a:rPr lang="pl-PL" sz="1200" dirty="0">
                <a:latin typeface="Arial" charset="0"/>
              </a:rPr>
              <a:t>- Uczelnia Łazarskiego</a:t>
            </a:r>
          </a:p>
          <a:p>
            <a:pPr defTabSz="912813">
              <a:lnSpc>
                <a:spcPct val="80000"/>
              </a:lnSpc>
              <a:spcBef>
                <a:spcPct val="80000"/>
              </a:spcBef>
            </a:pPr>
            <a:r>
              <a:rPr lang="pl-PL" sz="1200" b="1" dirty="0">
                <a:latin typeface="Arial" charset="0"/>
              </a:rPr>
              <a:t>Warszawa </a:t>
            </a:r>
            <a:r>
              <a:rPr lang="pl-PL" sz="1200" dirty="0">
                <a:latin typeface="Arial" charset="0"/>
              </a:rPr>
              <a:t>- WP Uniwersytet SWPS</a:t>
            </a:r>
          </a:p>
          <a:p>
            <a:pPr defTabSz="912813">
              <a:lnSpc>
                <a:spcPct val="80000"/>
              </a:lnSpc>
              <a:spcBef>
                <a:spcPct val="80000"/>
              </a:spcBef>
            </a:pPr>
            <a:r>
              <a:rPr lang="pl-PL" sz="1200" b="1" dirty="0">
                <a:latin typeface="Arial" charset="0"/>
              </a:rPr>
              <a:t>Wrocław </a:t>
            </a:r>
            <a:r>
              <a:rPr lang="pl-PL" sz="1200" dirty="0">
                <a:latin typeface="Arial" charset="0"/>
              </a:rPr>
              <a:t>- Uniwersytet Wrocławski</a:t>
            </a:r>
            <a:endParaRPr lang="pl-PL" sz="800" dirty="0">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a:lstStyle/>
          <a:p>
            <a:pPr defTabSz="912813" eaLnBrk="1" hangingPunct="1"/>
            <a:r>
              <a:rPr lang="pl-PL" smtClean="0"/>
              <a:t>Poradnie spełniające standardy</a:t>
            </a:r>
          </a:p>
        </p:txBody>
      </p:sp>
      <p:sp>
        <p:nvSpPr>
          <p:cNvPr id="81923" name="Rectangle 3"/>
          <p:cNvSpPr>
            <a:spLocks noGrp="1" noChangeArrowheads="1"/>
          </p:cNvSpPr>
          <p:nvPr>
            <p:ph type="body" idx="1"/>
          </p:nvPr>
        </p:nvSpPr>
        <p:spPr>
          <a:xfrm>
            <a:off x="899592" y="2276872"/>
            <a:ext cx="8001000" cy="3733800"/>
          </a:xfrm>
        </p:spPr>
        <p:txBody>
          <a:bodyPr/>
          <a:lstStyle/>
          <a:p>
            <a:pPr marL="531813" indent="-531813" defTabSz="912813" eaLnBrk="1" hangingPunct="1">
              <a:lnSpc>
                <a:spcPct val="80000"/>
              </a:lnSpc>
              <a:buFont typeface="Wingdings" pitchFamily="2" charset="2"/>
              <a:buAutoNum type="arabicPeriod"/>
            </a:pPr>
            <a:r>
              <a:rPr lang="pl-PL" sz="1300" dirty="0"/>
              <a:t>Studencka Poradnia Prawna w </a:t>
            </a:r>
            <a:r>
              <a:rPr lang="pl-PL" sz="1300" b="1" dirty="0"/>
              <a:t>Białymstoku (</a:t>
            </a:r>
            <a:r>
              <a:rPr lang="pl-PL" sz="1300" b="1" dirty="0" err="1"/>
              <a:t>UwB</a:t>
            </a:r>
            <a:r>
              <a:rPr lang="pl-PL" sz="1300" b="1" dirty="0"/>
              <a:t>)</a:t>
            </a:r>
          </a:p>
          <a:p>
            <a:pPr marL="531813" indent="-531813" defTabSz="912813" eaLnBrk="1" hangingPunct="1">
              <a:lnSpc>
                <a:spcPct val="80000"/>
              </a:lnSpc>
              <a:buFont typeface="Wingdings" pitchFamily="2" charset="2"/>
              <a:buAutoNum type="arabicPeriod"/>
            </a:pPr>
            <a:r>
              <a:rPr lang="pl-PL" sz="1300" dirty="0"/>
              <a:t>Studencka Uniwersytecka Poradnia Prawna w </a:t>
            </a:r>
            <a:r>
              <a:rPr lang="pl-PL" sz="1300" b="1" dirty="0"/>
              <a:t>Gdańsku (UG)</a:t>
            </a:r>
          </a:p>
          <a:p>
            <a:pPr marL="531813" indent="-531813" defTabSz="912813" eaLnBrk="1" hangingPunct="1">
              <a:lnSpc>
                <a:spcPct val="80000"/>
              </a:lnSpc>
              <a:buFont typeface="Wingdings" pitchFamily="2" charset="2"/>
              <a:buAutoNum type="arabicPeriod"/>
            </a:pPr>
            <a:r>
              <a:rPr lang="pl-PL" sz="1300" dirty="0"/>
              <a:t>Klinika Porad Prawnych w </a:t>
            </a:r>
            <a:r>
              <a:rPr lang="pl-PL" sz="1300" b="1" dirty="0"/>
              <a:t>Gdańsk (Wyższa Szkoła Bankowa)</a:t>
            </a:r>
          </a:p>
          <a:p>
            <a:pPr marL="531813" indent="-531813" defTabSz="912813" eaLnBrk="1" hangingPunct="1">
              <a:lnSpc>
                <a:spcPct val="80000"/>
              </a:lnSpc>
              <a:buFont typeface="Wingdings" pitchFamily="2" charset="2"/>
              <a:buAutoNum type="arabicPeriod"/>
            </a:pPr>
            <a:r>
              <a:rPr lang="pl-PL" sz="1300" dirty="0"/>
              <a:t>Studencka Poradnia Prawna w </a:t>
            </a:r>
            <a:r>
              <a:rPr lang="pl-PL" sz="1300" b="1" dirty="0"/>
              <a:t>Katowicach (UŚ)</a:t>
            </a:r>
          </a:p>
          <a:p>
            <a:pPr marL="531813" indent="-531813" defTabSz="912813" eaLnBrk="1" hangingPunct="1">
              <a:lnSpc>
                <a:spcPct val="80000"/>
              </a:lnSpc>
              <a:buFont typeface="Wingdings" pitchFamily="2" charset="2"/>
              <a:buAutoNum type="arabicPeriod"/>
            </a:pPr>
            <a:r>
              <a:rPr lang="pl-PL" sz="1300" dirty="0"/>
              <a:t>Studencka Poradnia Prawna UJ w </a:t>
            </a:r>
            <a:r>
              <a:rPr lang="pl-PL" sz="1300" b="1" dirty="0"/>
              <a:t>Krakowie (UJ)</a:t>
            </a:r>
          </a:p>
          <a:p>
            <a:pPr marL="531813" indent="-531813" defTabSz="912813" eaLnBrk="1" hangingPunct="1">
              <a:lnSpc>
                <a:spcPct val="80000"/>
              </a:lnSpc>
              <a:buFont typeface="Wingdings" pitchFamily="2" charset="2"/>
              <a:buAutoNum type="arabicPeriod"/>
            </a:pPr>
            <a:r>
              <a:rPr lang="pl-PL" sz="1300" dirty="0"/>
              <a:t>Studencka Poradnia Prawna w </a:t>
            </a:r>
            <a:r>
              <a:rPr lang="pl-PL" sz="1300" b="1" dirty="0"/>
              <a:t>Krakowie (Krakowska Akademia Frycza Modrzewskiego)</a:t>
            </a:r>
          </a:p>
          <a:p>
            <a:pPr marL="531813" indent="-531813" defTabSz="912813" eaLnBrk="1" hangingPunct="1">
              <a:lnSpc>
                <a:spcPct val="80000"/>
              </a:lnSpc>
              <a:buFont typeface="Wingdings" pitchFamily="2" charset="2"/>
              <a:buAutoNum type="arabicPeriod"/>
            </a:pPr>
            <a:r>
              <a:rPr lang="pl-PL" sz="1300" dirty="0"/>
              <a:t>Uniwersytecka Poradnia Prawna w </a:t>
            </a:r>
            <a:r>
              <a:rPr lang="pl-PL" sz="1300" b="1" dirty="0"/>
              <a:t>Lublinie (KUL)</a:t>
            </a:r>
          </a:p>
          <a:p>
            <a:pPr marL="531813" indent="-531813" defTabSz="912813" eaLnBrk="1" hangingPunct="1">
              <a:lnSpc>
                <a:spcPct val="80000"/>
              </a:lnSpc>
              <a:buFont typeface="Wingdings" pitchFamily="2" charset="2"/>
              <a:buAutoNum type="arabicPeriod"/>
            </a:pPr>
            <a:r>
              <a:rPr lang="pl-PL" sz="1300" dirty="0"/>
              <a:t>Uniwersytecka Studencka Poradnia Prawna w </a:t>
            </a:r>
            <a:r>
              <a:rPr lang="pl-PL" sz="1300" b="1" dirty="0"/>
              <a:t>Lublinie (UMCS)</a:t>
            </a:r>
          </a:p>
          <a:p>
            <a:pPr marL="531813" indent="-531813" defTabSz="912813" eaLnBrk="1" hangingPunct="1">
              <a:lnSpc>
                <a:spcPct val="80000"/>
              </a:lnSpc>
              <a:buFont typeface="Wingdings" pitchFamily="2" charset="2"/>
              <a:buAutoNum type="arabicPeriod"/>
            </a:pPr>
            <a:r>
              <a:rPr lang="pl-PL" sz="1300" dirty="0"/>
              <a:t>Studencki Punkt Informacji Prawnej „Klinika Prawa” w </a:t>
            </a:r>
            <a:r>
              <a:rPr lang="pl-PL" sz="1300" b="1" dirty="0"/>
              <a:t>Łodzi (UŁ)</a:t>
            </a:r>
          </a:p>
          <a:p>
            <a:pPr marL="531813" indent="-531813" defTabSz="912813" eaLnBrk="1" hangingPunct="1">
              <a:lnSpc>
                <a:spcPct val="80000"/>
              </a:lnSpc>
              <a:buFont typeface="Wingdings" pitchFamily="2" charset="2"/>
              <a:buAutoNum type="arabicPeriod"/>
            </a:pPr>
            <a:r>
              <a:rPr lang="pl-PL" sz="1300" dirty="0"/>
              <a:t>Studencka Poradnia Prawna w </a:t>
            </a:r>
            <a:r>
              <a:rPr lang="pl-PL" sz="1300" b="1" dirty="0"/>
              <a:t>Olsztynie (UWM)</a:t>
            </a:r>
          </a:p>
          <a:p>
            <a:pPr marL="531813" indent="-531813" defTabSz="912813" eaLnBrk="1" hangingPunct="1">
              <a:lnSpc>
                <a:spcPct val="80000"/>
              </a:lnSpc>
              <a:buFont typeface="Wingdings" pitchFamily="2" charset="2"/>
              <a:buAutoNum type="arabicPeriod"/>
            </a:pPr>
            <a:r>
              <a:rPr lang="pl-PL" sz="1300" dirty="0"/>
              <a:t>Uniwersytecka Studencka Poradnia Prawna w </a:t>
            </a:r>
            <a:r>
              <a:rPr lang="pl-PL" sz="1300" b="1" dirty="0"/>
              <a:t>Opolu (UO)</a:t>
            </a:r>
          </a:p>
          <a:p>
            <a:pPr marL="531813" indent="-531813" defTabSz="912813" eaLnBrk="1" hangingPunct="1">
              <a:lnSpc>
                <a:spcPct val="80000"/>
              </a:lnSpc>
              <a:buFont typeface="Wingdings" pitchFamily="2" charset="2"/>
              <a:buAutoNum type="arabicPeriod"/>
            </a:pPr>
            <a:r>
              <a:rPr lang="pl-PL" sz="1300" dirty="0"/>
              <a:t>Studencka Uniwersytecka Poradnia Prawna w </a:t>
            </a:r>
            <a:r>
              <a:rPr lang="pl-PL" sz="1300" b="1" dirty="0"/>
              <a:t>Poznaniu (UAM)</a:t>
            </a:r>
          </a:p>
          <a:p>
            <a:pPr marL="531813" indent="-531813" defTabSz="912813" eaLnBrk="1" hangingPunct="1">
              <a:lnSpc>
                <a:spcPct val="80000"/>
              </a:lnSpc>
              <a:buFont typeface="Wingdings" pitchFamily="2" charset="2"/>
              <a:buAutoNum type="arabicPeriod"/>
            </a:pPr>
            <a:r>
              <a:rPr lang="pl-PL" sz="1300" dirty="0"/>
              <a:t>Uniwersytecka Poradnia Prawna w </a:t>
            </a:r>
            <a:r>
              <a:rPr lang="pl-PL" sz="1300" b="1" dirty="0"/>
              <a:t>Rzeszowie (</a:t>
            </a:r>
            <a:r>
              <a:rPr lang="pl-PL" sz="1300" b="1" dirty="0" err="1"/>
              <a:t>URz</a:t>
            </a:r>
            <a:r>
              <a:rPr lang="pl-PL" sz="1300" b="1" dirty="0"/>
              <a:t>)</a:t>
            </a:r>
          </a:p>
          <a:p>
            <a:pPr marL="531813" indent="-531813" defTabSz="912813" eaLnBrk="1" hangingPunct="1">
              <a:lnSpc>
                <a:spcPct val="80000"/>
              </a:lnSpc>
              <a:buFont typeface="Wingdings" pitchFamily="2" charset="2"/>
              <a:buAutoNum type="arabicPeriod"/>
            </a:pPr>
            <a:r>
              <a:rPr lang="pl-PL" sz="1300" dirty="0"/>
              <a:t>Koło Naukowe Studencka Poradnia Prawa w </a:t>
            </a:r>
            <a:r>
              <a:rPr lang="pl-PL" sz="1300" b="1" dirty="0"/>
              <a:t>Słubicach</a:t>
            </a:r>
          </a:p>
          <a:p>
            <a:pPr marL="531813" indent="-531813" defTabSz="912813" eaLnBrk="1" hangingPunct="1">
              <a:lnSpc>
                <a:spcPct val="80000"/>
              </a:lnSpc>
              <a:buFont typeface="Wingdings" pitchFamily="2" charset="2"/>
              <a:buAutoNum type="arabicPeriod"/>
            </a:pPr>
            <a:r>
              <a:rPr lang="pl-PL" sz="1300" dirty="0"/>
              <a:t>Centrum Edukacji Prawnej – „Studencka Poradnia Prawna” w </a:t>
            </a:r>
            <a:r>
              <a:rPr lang="pl-PL" sz="1300" b="1" dirty="0"/>
              <a:t>Szczecinie (</a:t>
            </a:r>
            <a:r>
              <a:rPr lang="pl-PL" sz="1300" b="1" dirty="0" err="1"/>
              <a:t>USz</a:t>
            </a:r>
            <a:r>
              <a:rPr lang="pl-PL" sz="1300" b="1" dirty="0"/>
              <a:t>)</a:t>
            </a:r>
          </a:p>
          <a:p>
            <a:pPr marL="531813" indent="-531813" defTabSz="912813" eaLnBrk="1" hangingPunct="1">
              <a:lnSpc>
                <a:spcPct val="80000"/>
              </a:lnSpc>
              <a:buFont typeface="Wingdings" pitchFamily="2" charset="2"/>
              <a:buAutoNum type="arabicPeriod"/>
            </a:pPr>
            <a:r>
              <a:rPr lang="pl-PL" sz="1300" dirty="0"/>
              <a:t>Uniwersytecka Poradnia Prawna w </a:t>
            </a:r>
            <a:r>
              <a:rPr lang="pl-PL" sz="1300" b="1" dirty="0"/>
              <a:t>Toruniu (UMK)</a:t>
            </a:r>
          </a:p>
          <a:p>
            <a:pPr marL="531813" indent="-531813" defTabSz="912813" eaLnBrk="1" hangingPunct="1">
              <a:lnSpc>
                <a:spcPct val="80000"/>
              </a:lnSpc>
              <a:buFont typeface="Wingdings" pitchFamily="2" charset="2"/>
              <a:buAutoNum type="arabicPeriod"/>
            </a:pPr>
            <a:r>
              <a:rPr lang="pl-PL" sz="1300" dirty="0"/>
              <a:t>Studencka Poradnia Prawna w </a:t>
            </a:r>
            <a:r>
              <a:rPr lang="pl-PL" sz="1300" b="1" dirty="0"/>
              <a:t>Warszawie (Akademia Leona Koźmińskiego)</a:t>
            </a:r>
          </a:p>
          <a:p>
            <a:pPr marL="531813" indent="-531813" defTabSz="912813" eaLnBrk="1" hangingPunct="1">
              <a:lnSpc>
                <a:spcPct val="80000"/>
              </a:lnSpc>
              <a:buFont typeface="Wingdings" pitchFamily="2" charset="2"/>
              <a:buAutoNum type="arabicPeriod"/>
            </a:pPr>
            <a:r>
              <a:rPr lang="pl-PL" sz="1300" dirty="0"/>
              <a:t>Fundacja </a:t>
            </a:r>
            <a:r>
              <a:rPr lang="pl-PL" sz="1300" dirty="0" err="1"/>
              <a:t>Academia</a:t>
            </a:r>
            <a:r>
              <a:rPr lang="pl-PL" sz="1300" dirty="0"/>
              <a:t> Iuris w </a:t>
            </a:r>
            <a:r>
              <a:rPr lang="pl-PL" sz="1300" b="1" dirty="0"/>
              <a:t>Warszawie (FAI)</a:t>
            </a:r>
          </a:p>
          <a:p>
            <a:pPr marL="531813" indent="-531813" defTabSz="912813" eaLnBrk="1" hangingPunct="1">
              <a:lnSpc>
                <a:spcPct val="80000"/>
              </a:lnSpc>
              <a:buFont typeface="Wingdings" pitchFamily="2" charset="2"/>
              <a:buAutoNum type="arabicPeriod"/>
            </a:pPr>
            <a:r>
              <a:rPr lang="pl-PL" sz="1300" dirty="0"/>
              <a:t>Klinika Prawa, Studencki Ośrodek Pomocy Prawnej w </a:t>
            </a:r>
            <a:r>
              <a:rPr lang="pl-PL" sz="1300" b="1" dirty="0"/>
              <a:t>Warszawie (UW)</a:t>
            </a:r>
          </a:p>
          <a:p>
            <a:pPr marL="531813" indent="-531813" defTabSz="912813" eaLnBrk="1" hangingPunct="1">
              <a:lnSpc>
                <a:spcPct val="80000"/>
              </a:lnSpc>
              <a:buFont typeface="Wingdings" pitchFamily="2" charset="2"/>
              <a:buAutoNum type="arabicPeriod"/>
            </a:pPr>
            <a:r>
              <a:rPr lang="pl-PL" sz="1300" dirty="0"/>
              <a:t>Studencka Poradnia Prawna w </a:t>
            </a:r>
            <a:r>
              <a:rPr lang="pl-PL" sz="1300" b="1" dirty="0"/>
              <a:t>Warszawie (Uczelnia Łazarskiego)</a:t>
            </a:r>
          </a:p>
          <a:p>
            <a:pPr marL="531813" indent="-531813" defTabSz="912813" eaLnBrk="1" hangingPunct="1">
              <a:lnSpc>
                <a:spcPct val="80000"/>
              </a:lnSpc>
              <a:buFont typeface="Wingdings" pitchFamily="2" charset="2"/>
              <a:buAutoNum type="arabicPeriod"/>
            </a:pPr>
            <a:r>
              <a:rPr lang="pl-PL" sz="1300" dirty="0"/>
              <a:t>Uniwersytecka Poradnia Prawna we </a:t>
            </a:r>
            <a:r>
              <a:rPr lang="pl-PL" sz="1300" b="1" dirty="0"/>
              <a:t>Wrocławiu (</a:t>
            </a:r>
            <a:r>
              <a:rPr lang="pl-PL" sz="1300" b="1" dirty="0" err="1"/>
              <a:t>UWr</a:t>
            </a:r>
            <a:r>
              <a:rPr lang="pl-PL" sz="1300" b="1" dirty="0"/>
              <a:t>)</a:t>
            </a:r>
          </a:p>
          <a:p>
            <a:pPr marL="531813" indent="-531813" defTabSz="912813" eaLnBrk="1" hangingPunct="1">
              <a:lnSpc>
                <a:spcPct val="80000"/>
              </a:lnSpc>
              <a:buFont typeface="Wingdings" pitchFamily="2" charset="2"/>
              <a:buAutoNum type="arabicPeriod"/>
            </a:pPr>
            <a:r>
              <a:rPr lang="pl-PL" sz="1300" dirty="0"/>
              <a:t>Studenckie Biuro Porad Prawnych </a:t>
            </a:r>
            <a:r>
              <a:rPr lang="pl-PL" sz="1300" b="1" dirty="0"/>
              <a:t>Rzeszowie </a:t>
            </a:r>
            <a:r>
              <a:rPr lang="pl-PL" sz="1300" b="1" dirty="0" smtClean="0"/>
              <a:t>(</a:t>
            </a:r>
            <a:r>
              <a:rPr lang="pl-PL" sz="1300" b="1" dirty="0" err="1" smtClean="0"/>
              <a:t>WSPiA</a:t>
            </a:r>
            <a:r>
              <a:rPr lang="pl-PL" sz="1300" b="1" dirty="0" smtClean="0"/>
              <a:t> </a:t>
            </a:r>
            <a:r>
              <a:rPr lang="pl-PL" sz="1300" b="1" dirty="0"/>
              <a:t>Rzeszowska Szkoła Wyższa</a:t>
            </a:r>
            <a:r>
              <a:rPr lang="pl-PL" sz="1300" b="1" dirty="0" smtClean="0"/>
              <a:t>)</a:t>
            </a:r>
            <a:r>
              <a:rPr lang="pl-PL" sz="1300" dirty="0" smtClean="0"/>
              <a:t> </a:t>
            </a:r>
            <a:endParaRPr lang="pl-PL" sz="1300" dirty="0"/>
          </a:p>
          <a:p>
            <a:pPr marL="531813" indent="-531813" defTabSz="912813" eaLnBrk="1" hangingPunct="1">
              <a:lnSpc>
                <a:spcPct val="80000"/>
              </a:lnSpc>
              <a:buFont typeface="Wingdings" pitchFamily="2" charset="2"/>
              <a:buAutoNum type="arabicPeriod"/>
            </a:pPr>
            <a:r>
              <a:rPr lang="pl-PL" sz="1300" dirty="0"/>
              <a:t>Studencka Poradnia Prawna w </a:t>
            </a:r>
            <a:r>
              <a:rPr lang="pl-PL" sz="1300" b="1" dirty="0"/>
              <a:t>Warszawie (SWPS Uniwersytet Humanistycznospołeczny</a:t>
            </a:r>
            <a:r>
              <a:rPr lang="pl-PL" sz="1300" dirty="0"/>
              <a:t>)</a:t>
            </a:r>
          </a:p>
          <a:p>
            <a:pPr marL="0" indent="0" defTabSz="912813" eaLnBrk="1" hangingPunct="1">
              <a:lnSpc>
                <a:spcPct val="80000"/>
              </a:lnSpc>
              <a:buNone/>
            </a:pPr>
            <a:endParaRPr lang="pl-PL" sz="1300" b="1"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defTabSz="912813" eaLnBrk="1" hangingPunct="1"/>
            <a:r>
              <a:rPr lang="pl-PL" dirty="0" smtClean="0"/>
              <a:t>Rok akademicki 2015/2016 działalności poradni w liczbach</a:t>
            </a:r>
          </a:p>
        </p:txBody>
      </p:sp>
      <p:sp>
        <p:nvSpPr>
          <p:cNvPr id="79875" name="Rectangle 3"/>
          <p:cNvSpPr>
            <a:spLocks noGrp="1" noChangeArrowheads="1"/>
          </p:cNvSpPr>
          <p:nvPr>
            <p:ph type="body" idx="1"/>
          </p:nvPr>
        </p:nvSpPr>
        <p:spPr>
          <a:xfrm>
            <a:off x="914400" y="2622376"/>
            <a:ext cx="7848600" cy="4191000"/>
          </a:xfrm>
        </p:spPr>
        <p:txBody>
          <a:bodyPr/>
          <a:lstStyle/>
          <a:p>
            <a:pPr defTabSz="912813" eaLnBrk="1" hangingPunct="1">
              <a:lnSpc>
                <a:spcPct val="90000"/>
              </a:lnSpc>
              <a:buFont typeface="Wingdings" pitchFamily="2" charset="2"/>
              <a:buChar char="§"/>
              <a:defRPr/>
            </a:pPr>
            <a:r>
              <a:rPr lang="pl-PL" sz="2000" b="1" dirty="0" smtClean="0"/>
              <a:t>8 424 </a:t>
            </a:r>
            <a:r>
              <a:rPr lang="pl-PL" sz="2000" dirty="0" smtClean="0"/>
              <a:t>– tyle spraw przyjęły poradnie w okresie </a:t>
            </a:r>
            <a:br>
              <a:rPr lang="pl-PL" sz="2000" dirty="0" smtClean="0"/>
            </a:br>
            <a:r>
              <a:rPr lang="pl-PL" sz="2000" dirty="0" smtClean="0"/>
              <a:t>od października 2014 do czerwca 2016;</a:t>
            </a:r>
            <a:endParaRPr lang="pl-PL" sz="2000" b="1" dirty="0" smtClean="0"/>
          </a:p>
          <a:p>
            <a:pPr defTabSz="912813" eaLnBrk="1" hangingPunct="1">
              <a:lnSpc>
                <a:spcPct val="90000"/>
              </a:lnSpc>
              <a:buFont typeface="Wingdings" pitchFamily="2" charset="2"/>
              <a:buChar char="§"/>
              <a:defRPr/>
            </a:pPr>
            <a:r>
              <a:rPr lang="pl-PL" sz="2000" dirty="0" smtClean="0"/>
              <a:t>najwięcej – </a:t>
            </a:r>
            <a:r>
              <a:rPr lang="pl-PL" sz="2000" b="1" dirty="0" smtClean="0"/>
              <a:t>1825 </a:t>
            </a:r>
            <a:r>
              <a:rPr lang="pl-PL" sz="2000" dirty="0" smtClean="0"/>
              <a:t>spraw przyjęła Fundacja </a:t>
            </a:r>
            <a:r>
              <a:rPr lang="pl-PL" sz="2000" dirty="0" err="1" smtClean="0"/>
              <a:t>Academia</a:t>
            </a:r>
            <a:r>
              <a:rPr lang="pl-PL" sz="2000" dirty="0" smtClean="0"/>
              <a:t> Iuris </a:t>
            </a:r>
            <a:br>
              <a:rPr lang="pl-PL" sz="2000" dirty="0" smtClean="0"/>
            </a:br>
            <a:r>
              <a:rPr lang="pl-PL" sz="2000" dirty="0" smtClean="0"/>
              <a:t>w Warszawie;</a:t>
            </a:r>
          </a:p>
          <a:p>
            <a:pPr defTabSz="912813" eaLnBrk="1" hangingPunct="1">
              <a:lnSpc>
                <a:spcPct val="90000"/>
              </a:lnSpc>
              <a:buFont typeface="Wingdings" pitchFamily="2" charset="2"/>
              <a:buChar char="§"/>
              <a:defRPr/>
            </a:pPr>
            <a:r>
              <a:rPr lang="pl-PL" sz="2000" dirty="0" smtClean="0"/>
              <a:t>najmniej – </a:t>
            </a:r>
            <a:r>
              <a:rPr lang="pl-PL" sz="2000" b="1" dirty="0" smtClean="0"/>
              <a:t>15 </a:t>
            </a:r>
            <a:r>
              <a:rPr lang="pl-PL" sz="2000" dirty="0" smtClean="0"/>
              <a:t>Wydział Prawa Kanonicznego UKSW;</a:t>
            </a:r>
          </a:p>
          <a:p>
            <a:pPr defTabSz="912813" eaLnBrk="1" hangingPunct="1">
              <a:lnSpc>
                <a:spcPct val="90000"/>
              </a:lnSpc>
              <a:buFont typeface="Wingdings" pitchFamily="2" charset="2"/>
              <a:buChar char="§"/>
              <a:defRPr/>
            </a:pPr>
            <a:r>
              <a:rPr lang="pl-PL" sz="2000" dirty="0" smtClean="0"/>
              <a:t>najczęściej – w ok. </a:t>
            </a:r>
            <a:r>
              <a:rPr lang="pl-PL" sz="2000" b="1" dirty="0" smtClean="0">
                <a:solidFill>
                  <a:schemeClr val="tx2">
                    <a:lumMod val="50000"/>
                  </a:schemeClr>
                </a:solidFill>
              </a:rPr>
              <a:t>32,3 proc. </a:t>
            </a:r>
            <a:r>
              <a:rPr lang="pl-PL" sz="2000" dirty="0" smtClean="0"/>
              <a:t>przypadków </a:t>
            </a:r>
            <a:r>
              <a:rPr lang="pl-PL" sz="2000" dirty="0" smtClean="0">
                <a:solidFill>
                  <a:schemeClr val="bg2">
                    <a:lumMod val="75000"/>
                  </a:schemeClr>
                </a:solidFill>
              </a:rPr>
              <a:t>(</a:t>
            </a:r>
            <a:r>
              <a:rPr lang="pl-PL" sz="2000" dirty="0" smtClean="0"/>
              <a:t>26731 </a:t>
            </a:r>
            <a:r>
              <a:rPr lang="pl-PL" sz="2000" dirty="0" smtClean="0">
                <a:solidFill>
                  <a:schemeClr val="bg2">
                    <a:lumMod val="75000"/>
                  </a:schemeClr>
                </a:solidFill>
              </a:rPr>
              <a:t>sprawy) </a:t>
            </a:r>
            <a:r>
              <a:rPr lang="pl-PL" sz="2000" dirty="0" smtClean="0"/>
              <a:t>klienci zgłaszali się do poradni o pomoc w sprawach cywilnych;</a:t>
            </a:r>
          </a:p>
          <a:p>
            <a:pPr defTabSz="912813" eaLnBrk="1" hangingPunct="1">
              <a:lnSpc>
                <a:spcPct val="90000"/>
              </a:lnSpc>
              <a:buFont typeface="Wingdings" pitchFamily="2" charset="2"/>
              <a:buChar char="§"/>
              <a:defRPr/>
            </a:pPr>
            <a:r>
              <a:rPr lang="pl-PL" sz="2000" dirty="0" smtClean="0"/>
              <a:t>w poradniach działało </a:t>
            </a:r>
            <a:r>
              <a:rPr lang="pl-PL" sz="2000" b="1" dirty="0" smtClean="0"/>
              <a:t>1912 </a:t>
            </a:r>
            <a:r>
              <a:rPr lang="pl-PL" sz="2000" dirty="0" smtClean="0"/>
              <a:t>studentów i </a:t>
            </a:r>
            <a:r>
              <a:rPr lang="pl-PL" sz="2000" b="1" dirty="0" smtClean="0"/>
              <a:t>299 </a:t>
            </a:r>
            <a:r>
              <a:rPr lang="pl-PL" sz="2000" dirty="0" smtClean="0"/>
              <a:t>pracowników dydaktycznych;</a:t>
            </a:r>
          </a:p>
          <a:p>
            <a:pPr defTabSz="912813" eaLnBrk="1" hangingPunct="1">
              <a:lnSpc>
                <a:spcPct val="90000"/>
              </a:lnSpc>
              <a:buFont typeface="Wingdings" pitchFamily="2" charset="2"/>
              <a:buChar char="§"/>
              <a:defRPr/>
            </a:pPr>
            <a:r>
              <a:rPr lang="pl-PL" sz="2000" dirty="0" smtClean="0"/>
              <a:t>jeden opiekun miał pieczę przeciętnie nad </a:t>
            </a:r>
            <a:r>
              <a:rPr lang="pl-PL" sz="2000" b="1" dirty="0" smtClean="0"/>
              <a:t>6 </a:t>
            </a:r>
            <a:r>
              <a:rPr lang="pl-PL" sz="2000" dirty="0" smtClean="0"/>
              <a:t>studentami;</a:t>
            </a:r>
          </a:p>
          <a:p>
            <a:pPr defTabSz="912813" eaLnBrk="1" hangingPunct="1">
              <a:lnSpc>
                <a:spcPct val="90000"/>
              </a:lnSpc>
              <a:buFont typeface="Wingdings" pitchFamily="2" charset="2"/>
              <a:buChar char="§"/>
              <a:defRPr/>
            </a:pPr>
            <a:r>
              <a:rPr lang="pl-PL" sz="2000" dirty="0" smtClean="0"/>
              <a:t>na jednego studenta przypadało średnio </a:t>
            </a:r>
            <a:r>
              <a:rPr lang="pl-PL" sz="2000" b="1" dirty="0" smtClean="0"/>
              <a:t>4 </a:t>
            </a:r>
            <a:r>
              <a:rPr lang="pl-PL" sz="2000" dirty="0" smtClean="0"/>
              <a:t>sprawy.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defTabSz="912813" eaLnBrk="1" hangingPunct="1"/>
            <a:r>
              <a:rPr lang="pl-PL" dirty="0" smtClean="0"/>
              <a:t>W porównaniu z poprzednim rokiem akademickim…</a:t>
            </a:r>
          </a:p>
        </p:txBody>
      </p:sp>
      <p:sp>
        <p:nvSpPr>
          <p:cNvPr id="83971" name="Rectangle 3"/>
          <p:cNvSpPr>
            <a:spLocks noGrp="1" noChangeArrowheads="1"/>
          </p:cNvSpPr>
          <p:nvPr>
            <p:ph type="body" idx="1"/>
          </p:nvPr>
        </p:nvSpPr>
        <p:spPr>
          <a:xfrm>
            <a:off x="683568" y="2852738"/>
            <a:ext cx="8568952" cy="3082925"/>
          </a:xfrm>
          <a:noFill/>
        </p:spPr>
        <p:txBody>
          <a:bodyPr/>
          <a:lstStyle/>
          <a:p>
            <a:pPr defTabSz="912813" eaLnBrk="1" hangingPunct="1">
              <a:lnSpc>
                <a:spcPct val="150000"/>
              </a:lnSpc>
              <a:buFont typeface="Wingdings" pitchFamily="2" charset="2"/>
              <a:buNone/>
            </a:pPr>
            <a:r>
              <a:rPr lang="pl-PL" sz="2350" dirty="0" smtClean="0"/>
              <a:t>… </a:t>
            </a:r>
            <a:r>
              <a:rPr lang="pl-PL" sz="2350" b="1" dirty="0" smtClean="0"/>
              <a:t>liczba spraw</a:t>
            </a:r>
            <a:r>
              <a:rPr lang="pl-PL" sz="2350" dirty="0" smtClean="0"/>
              <a:t> spadła o 21,2 proc.,</a:t>
            </a:r>
          </a:p>
          <a:p>
            <a:pPr defTabSz="912813" eaLnBrk="1" hangingPunct="1">
              <a:lnSpc>
                <a:spcPct val="150000"/>
              </a:lnSpc>
              <a:buFont typeface="Wingdings" pitchFamily="2" charset="2"/>
              <a:buNone/>
            </a:pPr>
            <a:r>
              <a:rPr lang="pl-PL" sz="2350" dirty="0" smtClean="0"/>
              <a:t>… spadek liczby spraw dotyczył </a:t>
            </a:r>
            <a:r>
              <a:rPr lang="pl-PL" sz="2350" b="1" dirty="0" smtClean="0"/>
              <a:t>wszystkich kategorii</a:t>
            </a:r>
            <a:r>
              <a:rPr lang="pl-PL" sz="2350" dirty="0"/>
              <a:t> </a:t>
            </a:r>
            <a:r>
              <a:rPr lang="pl-PL" sz="2350" b="1" dirty="0" smtClean="0"/>
              <a:t>spraw</a:t>
            </a:r>
            <a:r>
              <a:rPr lang="pl-PL" sz="2350" dirty="0" smtClean="0"/>
              <a:t>,</a:t>
            </a:r>
          </a:p>
          <a:p>
            <a:pPr defTabSz="912813" eaLnBrk="1" hangingPunct="1">
              <a:lnSpc>
                <a:spcPct val="150000"/>
              </a:lnSpc>
              <a:buFont typeface="Wingdings" pitchFamily="2" charset="2"/>
              <a:buNone/>
            </a:pPr>
            <a:r>
              <a:rPr lang="pl-PL" sz="2350" dirty="0" smtClean="0"/>
              <a:t>… </a:t>
            </a:r>
            <a:r>
              <a:rPr lang="pl-PL" sz="2350" b="1" dirty="0" smtClean="0"/>
              <a:t>liczba studentów spadła </a:t>
            </a:r>
            <a:r>
              <a:rPr lang="pl-PL" sz="2350" dirty="0" smtClean="0"/>
              <a:t>o 3,83 proc.,</a:t>
            </a:r>
          </a:p>
          <a:p>
            <a:pPr defTabSz="912813" eaLnBrk="1" hangingPunct="1">
              <a:lnSpc>
                <a:spcPct val="150000"/>
              </a:lnSpc>
              <a:buFont typeface="Wingdings" pitchFamily="2" charset="2"/>
              <a:buNone/>
            </a:pPr>
            <a:r>
              <a:rPr lang="pl-PL" sz="2350" dirty="0" smtClean="0"/>
              <a:t>… liczebność </a:t>
            </a:r>
            <a:r>
              <a:rPr lang="pl-PL" sz="2350" b="1" dirty="0" smtClean="0"/>
              <a:t>personelu naukowego</a:t>
            </a:r>
            <a:r>
              <a:rPr lang="pl-PL" sz="2350" dirty="0" smtClean="0"/>
              <a:t> spadła o 14,82 proc.</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defTabSz="912813" eaLnBrk="1" hangingPunct="1"/>
            <a:r>
              <a:rPr lang="pl-PL" dirty="0" smtClean="0"/>
              <a:t>W porównaniu z poprzednimi latami…</a:t>
            </a:r>
          </a:p>
        </p:txBody>
      </p:sp>
      <p:graphicFrame>
        <p:nvGraphicFramePr>
          <p:cNvPr id="9" name="Object 5"/>
          <p:cNvGraphicFramePr>
            <a:graphicFrameLocks noChangeAspect="1"/>
          </p:cNvGraphicFramePr>
          <p:nvPr>
            <p:extLst>
              <p:ext uri="{D42A27DB-BD31-4B8C-83A1-F6EECF244321}">
                <p14:modId xmlns:p14="http://schemas.microsoft.com/office/powerpoint/2010/main" val="2889696843"/>
              </p:ext>
            </p:extLst>
          </p:nvPr>
        </p:nvGraphicFramePr>
        <p:xfrm>
          <a:off x="466564" y="2699780"/>
          <a:ext cx="4248472" cy="3425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311766338"/>
              </p:ext>
            </p:extLst>
          </p:nvPr>
        </p:nvGraphicFramePr>
        <p:xfrm>
          <a:off x="4283967" y="2501113"/>
          <a:ext cx="4848225" cy="3701191"/>
        </p:xfrm>
        <a:graphic>
          <a:graphicData uri="http://schemas.openxmlformats.org/drawingml/2006/chart">
            <c:chart xmlns:c="http://schemas.openxmlformats.org/drawingml/2006/chart" xmlns:r="http://schemas.openxmlformats.org/officeDocument/2006/relationships" r:id="rId3"/>
          </a:graphicData>
        </a:graphic>
      </p:graphicFrame>
      <p:sp>
        <p:nvSpPr>
          <p:cNvPr id="3077" name="Text Box 7"/>
          <p:cNvSpPr txBox="1">
            <a:spLocks noChangeArrowheads="1"/>
          </p:cNvSpPr>
          <p:nvPr/>
        </p:nvSpPr>
        <p:spPr bwMode="auto">
          <a:xfrm>
            <a:off x="1042988" y="6122988"/>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3078" name="Text Box 8"/>
          <p:cNvSpPr txBox="1">
            <a:spLocks noChangeArrowheads="1"/>
          </p:cNvSpPr>
          <p:nvPr/>
        </p:nvSpPr>
        <p:spPr bwMode="auto">
          <a:xfrm>
            <a:off x="5508104" y="61229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
        <p:nvSpPr>
          <p:cNvPr id="3079" name="Text Box 9"/>
          <p:cNvSpPr txBox="1">
            <a:spLocks noChangeArrowheads="1"/>
          </p:cNvSpPr>
          <p:nvPr/>
        </p:nvSpPr>
        <p:spPr bwMode="auto">
          <a:xfrm>
            <a:off x="5724128" y="2924944"/>
            <a:ext cx="1152525"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080" name="Text Box 10"/>
          <p:cNvSpPr txBox="1">
            <a:spLocks noChangeArrowheads="1"/>
          </p:cNvSpPr>
          <p:nvPr/>
        </p:nvSpPr>
        <p:spPr bwMode="auto">
          <a:xfrm>
            <a:off x="7596336" y="4077072"/>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defTabSz="912813" eaLnBrk="1" hangingPunct="1"/>
            <a:r>
              <a:rPr lang="pl-PL" dirty="0" smtClean="0"/>
              <a:t>Ile spraw </a:t>
            </a:r>
            <a:br>
              <a:rPr lang="pl-PL" dirty="0" smtClean="0"/>
            </a:br>
            <a:r>
              <a:rPr lang="pl-PL" dirty="0" smtClean="0"/>
              <a:t>zostało przyjętych przez poradnie?</a:t>
            </a:r>
          </a:p>
        </p:txBody>
      </p:sp>
      <p:graphicFrame>
        <p:nvGraphicFramePr>
          <p:cNvPr id="5" name="Object 5"/>
          <p:cNvGraphicFramePr>
            <a:graphicFrameLocks noChangeAspect="1"/>
          </p:cNvGraphicFramePr>
          <p:nvPr>
            <p:extLst>
              <p:ext uri="{D42A27DB-BD31-4B8C-83A1-F6EECF244321}">
                <p14:modId xmlns:p14="http://schemas.microsoft.com/office/powerpoint/2010/main" val="1587221287"/>
              </p:ext>
            </p:extLst>
          </p:nvPr>
        </p:nvGraphicFramePr>
        <p:xfrm>
          <a:off x="683568" y="1628775"/>
          <a:ext cx="8460431" cy="5472633"/>
        </p:xfrm>
        <a:graphic>
          <a:graphicData uri="http://schemas.openxmlformats.org/drawingml/2006/chart">
            <c:chart xmlns:c="http://schemas.openxmlformats.org/drawingml/2006/chart" xmlns:r="http://schemas.openxmlformats.org/officeDocument/2006/relationships" r:id="rId2"/>
          </a:graphicData>
        </a:graphic>
      </p:graphicFrame>
      <p:sp>
        <p:nvSpPr>
          <p:cNvPr id="4100" name="Text Box 6"/>
          <p:cNvSpPr txBox="1">
            <a:spLocks noChangeArrowheads="1"/>
          </p:cNvSpPr>
          <p:nvPr/>
        </p:nvSpPr>
        <p:spPr bwMode="auto">
          <a:xfrm>
            <a:off x="3419872" y="2919329"/>
            <a:ext cx="3455987"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a:t>
            </a:r>
            <a:r>
              <a:rPr lang="pl-PL" sz="1400" b="1" dirty="0" smtClean="0">
                <a:solidFill>
                  <a:schemeClr val="tx2"/>
                </a:solidFill>
                <a:latin typeface="Arial" charset="0"/>
              </a:rPr>
              <a:t>8 424</a:t>
            </a:r>
            <a:endParaRPr lang="pl-PL" sz="1400" b="1" dirty="0">
              <a:solidFill>
                <a:schemeClr val="tx2"/>
              </a:solidFill>
              <a:latin typeface="Arial"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97574877"/>
              </p:ext>
            </p:extLst>
          </p:nvPr>
        </p:nvGraphicFramePr>
        <p:xfrm>
          <a:off x="683569" y="1484784"/>
          <a:ext cx="8460431" cy="54726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defTabSz="912813" eaLnBrk="1" hangingPunct="1">
              <a:tabLst>
                <a:tab pos="6196013" algn="l"/>
              </a:tabLst>
            </a:pPr>
            <a:r>
              <a:rPr lang="pl-PL" smtClean="0"/>
              <a:t>Ilu studentów </a:t>
            </a:r>
            <a:br>
              <a:rPr lang="pl-PL" smtClean="0"/>
            </a:br>
            <a:r>
              <a:rPr lang="pl-PL" smtClean="0"/>
              <a:t>działało w poradniach?</a:t>
            </a:r>
          </a:p>
        </p:txBody>
      </p:sp>
      <p:sp>
        <p:nvSpPr>
          <p:cNvPr id="5124" name="Text Box 6"/>
          <p:cNvSpPr txBox="1">
            <a:spLocks noChangeArrowheads="1"/>
          </p:cNvSpPr>
          <p:nvPr/>
        </p:nvSpPr>
        <p:spPr bwMode="auto">
          <a:xfrm>
            <a:off x="3348038" y="3068638"/>
            <a:ext cx="3763962"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a:t>
            </a:r>
            <a:r>
              <a:rPr lang="pl-PL" sz="1400" b="1" dirty="0" smtClean="0">
                <a:solidFill>
                  <a:schemeClr val="tx2"/>
                </a:solidFill>
                <a:latin typeface="Arial" charset="0"/>
              </a:rPr>
              <a:t>1912</a:t>
            </a:r>
            <a:endParaRPr lang="pl-PL" sz="1400" b="1" dirty="0">
              <a:solidFill>
                <a:schemeClr val="tx2"/>
              </a:solidFill>
              <a:latin typeface="Arial" charset="0"/>
            </a:endParaRPr>
          </a:p>
        </p:txBody>
      </p:sp>
      <p:graphicFrame>
        <p:nvGraphicFramePr>
          <p:cNvPr id="6" name="Object 11"/>
          <p:cNvGraphicFramePr>
            <a:graphicFrameLocks noChangeAspect="1"/>
          </p:cNvGraphicFramePr>
          <p:nvPr>
            <p:extLst>
              <p:ext uri="{D42A27DB-BD31-4B8C-83A1-F6EECF244321}">
                <p14:modId xmlns:p14="http://schemas.microsoft.com/office/powerpoint/2010/main" val="3727672165"/>
              </p:ext>
            </p:extLst>
          </p:nvPr>
        </p:nvGraphicFramePr>
        <p:xfrm>
          <a:off x="683569" y="1781175"/>
          <a:ext cx="8460432" cy="5095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defTabSz="912813" eaLnBrk="1" hangingPunct="1">
              <a:tabLst>
                <a:tab pos="6196013" algn="l"/>
              </a:tabLst>
            </a:pPr>
            <a:r>
              <a:rPr lang="pl-PL" smtClean="0"/>
              <a:t>Ilu pracowników naukowych </a:t>
            </a:r>
            <a:br>
              <a:rPr lang="pl-PL" smtClean="0"/>
            </a:br>
            <a:r>
              <a:rPr lang="pl-PL" smtClean="0"/>
              <a:t>działało w poradniach?</a:t>
            </a:r>
          </a:p>
        </p:txBody>
      </p:sp>
      <p:graphicFrame>
        <p:nvGraphicFramePr>
          <p:cNvPr id="5" name="Object 8"/>
          <p:cNvGraphicFramePr>
            <a:graphicFrameLocks noChangeAspect="1"/>
          </p:cNvGraphicFramePr>
          <p:nvPr>
            <p:extLst>
              <p:ext uri="{D42A27DB-BD31-4B8C-83A1-F6EECF244321}">
                <p14:modId xmlns:p14="http://schemas.microsoft.com/office/powerpoint/2010/main" val="296511218"/>
              </p:ext>
            </p:extLst>
          </p:nvPr>
        </p:nvGraphicFramePr>
        <p:xfrm>
          <a:off x="755576" y="1636713"/>
          <a:ext cx="8388423" cy="5095875"/>
        </p:xfrm>
        <a:graphic>
          <a:graphicData uri="http://schemas.openxmlformats.org/drawingml/2006/chart">
            <c:chart xmlns:c="http://schemas.openxmlformats.org/drawingml/2006/chart" xmlns:r="http://schemas.openxmlformats.org/officeDocument/2006/relationships" r:id="rId2"/>
          </a:graphicData>
        </a:graphic>
      </p:graphicFrame>
      <p:sp>
        <p:nvSpPr>
          <p:cNvPr id="6148" name="Text Box 4"/>
          <p:cNvSpPr txBox="1">
            <a:spLocks noChangeArrowheads="1"/>
          </p:cNvSpPr>
          <p:nvPr/>
        </p:nvSpPr>
        <p:spPr bwMode="auto">
          <a:xfrm>
            <a:off x="3250233" y="3048000"/>
            <a:ext cx="3763962"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a:t>
            </a:r>
            <a:r>
              <a:rPr lang="pl-PL" sz="1400" b="1" dirty="0" smtClean="0">
                <a:solidFill>
                  <a:schemeClr val="tx2"/>
                </a:solidFill>
                <a:latin typeface="Arial" charset="0"/>
              </a:rPr>
              <a:t>299</a:t>
            </a:r>
            <a:endParaRPr lang="pl-PL" sz="1400" b="1" dirty="0">
              <a:solidFill>
                <a:schemeClr val="tx2"/>
              </a:solidFill>
              <a:latin typeface="Arial" charset="0"/>
            </a:endParaRPr>
          </a:p>
        </p:txBody>
      </p:sp>
      <p:graphicFrame>
        <p:nvGraphicFramePr>
          <p:cNvPr id="6" name="Object 8"/>
          <p:cNvGraphicFramePr>
            <a:graphicFrameLocks noChangeAspect="1"/>
          </p:cNvGraphicFramePr>
          <p:nvPr>
            <p:extLst>
              <p:ext uri="{D42A27DB-BD31-4B8C-83A1-F6EECF244321}">
                <p14:modId xmlns:p14="http://schemas.microsoft.com/office/powerpoint/2010/main" val="3564457152"/>
              </p:ext>
            </p:extLst>
          </p:nvPr>
        </p:nvGraphicFramePr>
        <p:xfrm>
          <a:off x="611560" y="1762125"/>
          <a:ext cx="8388423" cy="5095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1"/>
          <p:cNvGrpSpPr>
            <a:grpSpLocks/>
          </p:cNvGrpSpPr>
          <p:nvPr/>
        </p:nvGrpSpPr>
        <p:grpSpPr bwMode="auto">
          <a:xfrm>
            <a:off x="755650" y="2670175"/>
            <a:ext cx="8566150" cy="4575175"/>
            <a:chOff x="476" y="1138"/>
            <a:chExt cx="5396" cy="2882"/>
          </a:xfrm>
        </p:grpSpPr>
        <p:grpSp>
          <p:nvGrpSpPr>
            <p:cNvPr id="3" name="Group 562"/>
            <p:cNvGrpSpPr>
              <a:grpSpLocks/>
            </p:cNvGrpSpPr>
            <p:nvPr/>
          </p:nvGrpSpPr>
          <p:grpSpPr bwMode="auto">
            <a:xfrm>
              <a:off x="476" y="1138"/>
              <a:ext cx="3092" cy="2882"/>
              <a:chOff x="432" y="1678"/>
              <a:chExt cx="3092" cy="2882"/>
            </a:xfrm>
          </p:grpSpPr>
          <p:sp>
            <p:nvSpPr>
              <p:cNvPr id="5" name="AutoShape 563"/>
              <p:cNvSpPr>
                <a:spLocks noChangeArrowheads="1"/>
              </p:cNvSpPr>
              <p:nvPr/>
            </p:nvSpPr>
            <p:spPr bwMode="auto">
              <a:xfrm>
                <a:off x="2564" y="1680"/>
                <a:ext cx="960" cy="2880"/>
              </a:xfrm>
              <a:prstGeom prst="roundRect">
                <a:avLst>
                  <a:gd name="adj" fmla="val 23773"/>
                </a:avLst>
              </a:prstGeom>
              <a:solidFill>
                <a:schemeClr val="accent1"/>
              </a:solidFill>
              <a:ln w="9525">
                <a:noFill/>
                <a:miter lim="800000"/>
                <a:headEnd/>
                <a:tailEnd/>
              </a:ln>
            </p:spPr>
            <p:txBody>
              <a:bodyPr wrap="none" anchor="ctr"/>
              <a:lstStyle/>
              <a:p>
                <a:pPr defTabSz="912813"/>
                <a:endParaRPr lang="en-US"/>
              </a:p>
            </p:txBody>
          </p:sp>
          <p:graphicFrame>
            <p:nvGraphicFramePr>
              <p:cNvPr id="6" name="Object 564"/>
              <p:cNvGraphicFramePr>
                <a:graphicFrameLocks noChangeAspect="1"/>
              </p:cNvGraphicFramePr>
              <p:nvPr/>
            </p:nvGraphicFramePr>
            <p:xfrm>
              <a:off x="480" y="1678"/>
              <a:ext cx="2736" cy="2642"/>
            </p:xfrm>
            <a:graphic>
              <a:graphicData uri="http://schemas.openxmlformats.org/presentationml/2006/ole">
                <mc:AlternateContent xmlns:mc="http://schemas.openxmlformats.org/markup-compatibility/2006">
                  <mc:Choice xmlns:v="urn:schemas-microsoft-com:vml" Requires="v">
                    <p:oleObj spid="_x0000_s27738" name="Obraz - mapa bitowa" r:id="rId3" imgW="4420204" imgH="4266595" progId="PBrush">
                      <p:embed/>
                    </p:oleObj>
                  </mc:Choice>
                  <mc:Fallback>
                    <p:oleObj name="Obraz - mapa bitowa" r:id="rId3" imgW="4420204" imgH="4266595" progId="PBrush">
                      <p:embed/>
                      <p:pic>
                        <p:nvPicPr>
                          <p:cNvPr id="0"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1678"/>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565" descr="logo-małe"/>
              <p:cNvPicPr>
                <a:picLocks noChangeAspect="1" noChangeArrowheads="1"/>
              </p:cNvPicPr>
              <p:nvPr/>
            </p:nvPicPr>
            <p:blipFill>
              <a:blip r:embed="rId5" cstate="print"/>
              <a:srcRect/>
              <a:stretch>
                <a:fillRect/>
              </a:stretch>
            </p:blipFill>
            <p:spPr bwMode="auto">
              <a:xfrm>
                <a:off x="1130" y="2622"/>
                <a:ext cx="144" cy="216"/>
              </a:xfrm>
              <a:prstGeom prst="rect">
                <a:avLst/>
              </a:prstGeom>
              <a:noFill/>
              <a:ln w="9525">
                <a:noFill/>
                <a:miter lim="800000"/>
                <a:headEnd/>
                <a:tailEnd/>
              </a:ln>
            </p:spPr>
          </p:pic>
          <p:pic>
            <p:nvPicPr>
              <p:cNvPr id="8" name="Picture 566" descr="logo-małe"/>
              <p:cNvPicPr>
                <a:picLocks noChangeAspect="1" noChangeArrowheads="1"/>
              </p:cNvPicPr>
              <p:nvPr/>
            </p:nvPicPr>
            <p:blipFill>
              <a:blip r:embed="rId5" cstate="print"/>
              <a:srcRect/>
              <a:stretch>
                <a:fillRect/>
              </a:stretch>
            </p:blipFill>
            <p:spPr bwMode="auto">
              <a:xfrm>
                <a:off x="568" y="2301"/>
                <a:ext cx="145" cy="216"/>
              </a:xfrm>
              <a:prstGeom prst="rect">
                <a:avLst/>
              </a:prstGeom>
              <a:noFill/>
              <a:ln w="9525">
                <a:noFill/>
                <a:miter lim="800000"/>
                <a:headEnd/>
                <a:tailEnd/>
              </a:ln>
            </p:spPr>
          </p:pic>
          <p:pic>
            <p:nvPicPr>
              <p:cNvPr id="9" name="Picture 567" descr="logo-małe"/>
              <p:cNvPicPr>
                <a:picLocks noChangeAspect="1" noChangeArrowheads="1"/>
              </p:cNvPicPr>
              <p:nvPr/>
            </p:nvPicPr>
            <p:blipFill>
              <a:blip r:embed="rId5" cstate="print"/>
              <a:srcRect/>
              <a:stretch>
                <a:fillRect/>
              </a:stretch>
            </p:blipFill>
            <p:spPr bwMode="auto">
              <a:xfrm>
                <a:off x="1627" y="1887"/>
                <a:ext cx="145" cy="217"/>
              </a:xfrm>
              <a:prstGeom prst="rect">
                <a:avLst/>
              </a:prstGeom>
              <a:noFill/>
              <a:ln w="9525">
                <a:noFill/>
                <a:miter lim="800000"/>
                <a:headEnd/>
                <a:tailEnd/>
              </a:ln>
            </p:spPr>
          </p:pic>
          <p:pic>
            <p:nvPicPr>
              <p:cNvPr id="10" name="Picture 568" descr="logo-małe"/>
              <p:cNvPicPr>
                <a:picLocks noChangeAspect="1" noChangeArrowheads="1"/>
              </p:cNvPicPr>
              <p:nvPr/>
            </p:nvPicPr>
            <p:blipFill>
              <a:blip r:embed="rId5" cstate="print"/>
              <a:srcRect/>
              <a:stretch>
                <a:fillRect/>
              </a:stretch>
            </p:blipFill>
            <p:spPr bwMode="auto">
              <a:xfrm>
                <a:off x="1671" y="2438"/>
                <a:ext cx="145" cy="216"/>
              </a:xfrm>
              <a:prstGeom prst="rect">
                <a:avLst/>
              </a:prstGeom>
              <a:noFill/>
              <a:ln w="9525">
                <a:noFill/>
                <a:miter lim="800000"/>
                <a:headEnd/>
                <a:tailEnd/>
              </a:ln>
            </p:spPr>
          </p:pic>
          <p:pic>
            <p:nvPicPr>
              <p:cNvPr id="11" name="Picture 569" descr="logo-małe"/>
              <p:cNvPicPr>
                <a:picLocks noChangeAspect="1" noChangeArrowheads="1"/>
              </p:cNvPicPr>
              <p:nvPr/>
            </p:nvPicPr>
            <p:blipFill>
              <a:blip r:embed="rId5" cstate="print"/>
              <a:srcRect/>
              <a:stretch>
                <a:fillRect/>
              </a:stretch>
            </p:blipFill>
            <p:spPr bwMode="auto">
              <a:xfrm>
                <a:off x="2256" y="2736"/>
                <a:ext cx="145" cy="216"/>
              </a:xfrm>
              <a:prstGeom prst="rect">
                <a:avLst/>
              </a:prstGeom>
              <a:noFill/>
              <a:ln w="9525">
                <a:noFill/>
                <a:miter lim="800000"/>
                <a:headEnd/>
                <a:tailEnd/>
              </a:ln>
            </p:spPr>
          </p:pic>
          <p:pic>
            <p:nvPicPr>
              <p:cNvPr id="12" name="Picture 570" descr="logo-małe"/>
              <p:cNvPicPr>
                <a:picLocks noChangeAspect="1" noChangeArrowheads="1"/>
              </p:cNvPicPr>
              <p:nvPr/>
            </p:nvPicPr>
            <p:blipFill>
              <a:blip r:embed="rId5" cstate="print"/>
              <a:srcRect/>
              <a:stretch>
                <a:fillRect/>
              </a:stretch>
            </p:blipFill>
            <p:spPr bwMode="auto">
              <a:xfrm>
                <a:off x="2448" y="2736"/>
                <a:ext cx="144" cy="216"/>
              </a:xfrm>
              <a:prstGeom prst="rect">
                <a:avLst/>
              </a:prstGeom>
              <a:noFill/>
              <a:ln w="9525">
                <a:noFill/>
                <a:miter lim="800000"/>
                <a:headEnd/>
                <a:tailEnd/>
              </a:ln>
            </p:spPr>
          </p:pic>
          <p:pic>
            <p:nvPicPr>
              <p:cNvPr id="13" name="Picture 571" descr="logo-małe"/>
              <p:cNvPicPr>
                <a:picLocks noChangeAspect="1" noChangeArrowheads="1"/>
              </p:cNvPicPr>
              <p:nvPr/>
            </p:nvPicPr>
            <p:blipFill>
              <a:blip r:embed="rId5" cstate="print"/>
              <a:srcRect/>
              <a:stretch>
                <a:fillRect/>
              </a:stretch>
            </p:blipFill>
            <p:spPr bwMode="auto">
              <a:xfrm>
                <a:off x="2907" y="2314"/>
                <a:ext cx="144" cy="216"/>
              </a:xfrm>
              <a:prstGeom prst="rect">
                <a:avLst/>
              </a:prstGeom>
              <a:noFill/>
              <a:ln w="9525">
                <a:noFill/>
                <a:miter lim="800000"/>
                <a:headEnd/>
                <a:tailEnd/>
              </a:ln>
            </p:spPr>
          </p:pic>
          <p:pic>
            <p:nvPicPr>
              <p:cNvPr id="14" name="Picture 572" descr="logo-małe"/>
              <p:cNvPicPr>
                <a:picLocks noChangeAspect="1" noChangeArrowheads="1"/>
              </p:cNvPicPr>
              <p:nvPr/>
            </p:nvPicPr>
            <p:blipFill>
              <a:blip r:embed="rId5" cstate="print"/>
              <a:srcRect/>
              <a:stretch>
                <a:fillRect/>
              </a:stretch>
            </p:blipFill>
            <p:spPr bwMode="auto">
              <a:xfrm>
                <a:off x="2731" y="2314"/>
                <a:ext cx="144" cy="216"/>
              </a:xfrm>
              <a:prstGeom prst="rect">
                <a:avLst/>
              </a:prstGeom>
              <a:noFill/>
              <a:ln w="9525">
                <a:noFill/>
                <a:miter lim="800000"/>
                <a:headEnd/>
                <a:tailEnd/>
              </a:ln>
            </p:spPr>
          </p:pic>
          <p:pic>
            <p:nvPicPr>
              <p:cNvPr id="15" name="Picture 573" descr="logo-małe"/>
              <p:cNvPicPr>
                <a:picLocks noChangeAspect="1" noChangeArrowheads="1"/>
              </p:cNvPicPr>
              <p:nvPr/>
            </p:nvPicPr>
            <p:blipFill>
              <a:blip r:embed="rId5" cstate="print"/>
              <a:srcRect/>
              <a:stretch>
                <a:fillRect/>
              </a:stretch>
            </p:blipFill>
            <p:spPr bwMode="auto">
              <a:xfrm>
                <a:off x="2775" y="3218"/>
                <a:ext cx="144" cy="217"/>
              </a:xfrm>
              <a:prstGeom prst="rect">
                <a:avLst/>
              </a:prstGeom>
              <a:noFill/>
              <a:ln w="9525">
                <a:noFill/>
                <a:miter lim="800000"/>
                <a:headEnd/>
                <a:tailEnd/>
              </a:ln>
            </p:spPr>
          </p:pic>
          <p:pic>
            <p:nvPicPr>
              <p:cNvPr id="16" name="Picture 574" descr="logo-małe"/>
              <p:cNvPicPr>
                <a:picLocks noChangeAspect="1" noChangeArrowheads="1"/>
              </p:cNvPicPr>
              <p:nvPr/>
            </p:nvPicPr>
            <p:blipFill>
              <a:blip r:embed="rId5" cstate="print"/>
              <a:srcRect/>
              <a:stretch>
                <a:fillRect/>
              </a:stretch>
            </p:blipFill>
            <p:spPr bwMode="auto">
              <a:xfrm>
                <a:off x="2592" y="3744"/>
                <a:ext cx="144" cy="216"/>
              </a:xfrm>
              <a:prstGeom prst="rect">
                <a:avLst/>
              </a:prstGeom>
              <a:noFill/>
              <a:ln w="9525">
                <a:noFill/>
                <a:miter lim="800000"/>
                <a:headEnd/>
                <a:tailEnd/>
              </a:ln>
            </p:spPr>
          </p:pic>
          <p:pic>
            <p:nvPicPr>
              <p:cNvPr id="17" name="Picture 575" descr="logo-małe"/>
              <p:cNvPicPr>
                <a:picLocks noChangeAspect="1" noChangeArrowheads="1"/>
              </p:cNvPicPr>
              <p:nvPr/>
            </p:nvPicPr>
            <p:blipFill>
              <a:blip r:embed="rId5" cstate="print"/>
              <a:srcRect/>
              <a:stretch>
                <a:fillRect/>
              </a:stretch>
            </p:blipFill>
            <p:spPr bwMode="auto">
              <a:xfrm>
                <a:off x="2112" y="3744"/>
                <a:ext cx="144" cy="216"/>
              </a:xfrm>
              <a:prstGeom prst="rect">
                <a:avLst/>
              </a:prstGeom>
              <a:noFill/>
              <a:ln w="9525">
                <a:noFill/>
                <a:miter lim="800000"/>
                <a:headEnd/>
                <a:tailEnd/>
              </a:ln>
            </p:spPr>
          </p:pic>
          <p:pic>
            <p:nvPicPr>
              <p:cNvPr id="18" name="Picture 576" descr="logo-małe"/>
              <p:cNvPicPr>
                <a:picLocks noChangeAspect="1" noChangeArrowheads="1"/>
              </p:cNvPicPr>
              <p:nvPr/>
            </p:nvPicPr>
            <p:blipFill>
              <a:blip r:embed="rId5" cstate="print"/>
              <a:srcRect/>
              <a:stretch>
                <a:fillRect/>
              </a:stretch>
            </p:blipFill>
            <p:spPr bwMode="auto">
              <a:xfrm>
                <a:off x="1716" y="3586"/>
                <a:ext cx="144" cy="216"/>
              </a:xfrm>
              <a:prstGeom prst="rect">
                <a:avLst/>
              </a:prstGeom>
              <a:noFill/>
              <a:ln w="9525">
                <a:noFill/>
                <a:miter lim="800000"/>
                <a:headEnd/>
                <a:tailEnd/>
              </a:ln>
            </p:spPr>
          </p:pic>
          <p:pic>
            <p:nvPicPr>
              <p:cNvPr id="19" name="Picture 577" descr="logo-małe"/>
              <p:cNvPicPr>
                <a:picLocks noChangeAspect="1" noChangeArrowheads="1"/>
              </p:cNvPicPr>
              <p:nvPr/>
            </p:nvPicPr>
            <p:blipFill>
              <a:blip r:embed="rId5" cstate="print"/>
              <a:srcRect/>
              <a:stretch>
                <a:fillRect/>
              </a:stretch>
            </p:blipFill>
            <p:spPr bwMode="auto">
              <a:xfrm>
                <a:off x="1451" y="3384"/>
                <a:ext cx="144" cy="216"/>
              </a:xfrm>
              <a:prstGeom prst="rect">
                <a:avLst/>
              </a:prstGeom>
              <a:noFill/>
              <a:ln w="9525">
                <a:noFill/>
                <a:miter lim="800000"/>
                <a:headEnd/>
                <a:tailEnd/>
              </a:ln>
            </p:spPr>
          </p:pic>
          <p:pic>
            <p:nvPicPr>
              <p:cNvPr id="20" name="Picture 578" descr="logo-małe"/>
              <p:cNvPicPr>
                <a:picLocks noChangeAspect="1" noChangeArrowheads="1"/>
              </p:cNvPicPr>
              <p:nvPr/>
            </p:nvPicPr>
            <p:blipFill>
              <a:blip r:embed="rId5" cstate="print"/>
              <a:srcRect/>
              <a:stretch>
                <a:fillRect/>
              </a:stretch>
            </p:blipFill>
            <p:spPr bwMode="auto">
              <a:xfrm>
                <a:off x="1848" y="3035"/>
                <a:ext cx="144" cy="216"/>
              </a:xfrm>
              <a:prstGeom prst="rect">
                <a:avLst/>
              </a:prstGeom>
              <a:noFill/>
              <a:ln w="9525">
                <a:noFill/>
                <a:miter lim="800000"/>
                <a:headEnd/>
                <a:tailEnd/>
              </a:ln>
            </p:spPr>
          </p:pic>
          <p:pic>
            <p:nvPicPr>
              <p:cNvPr id="21" name="Picture 579" descr="logo-małe"/>
              <p:cNvPicPr>
                <a:picLocks noChangeAspect="1" noChangeArrowheads="1"/>
              </p:cNvPicPr>
              <p:nvPr/>
            </p:nvPicPr>
            <p:blipFill>
              <a:blip r:embed="rId5" cstate="print"/>
              <a:srcRect/>
              <a:stretch>
                <a:fillRect/>
              </a:stretch>
            </p:blipFill>
            <p:spPr bwMode="auto">
              <a:xfrm>
                <a:off x="1054" y="3216"/>
                <a:ext cx="144" cy="216"/>
              </a:xfrm>
              <a:prstGeom prst="rect">
                <a:avLst/>
              </a:prstGeom>
              <a:noFill/>
              <a:ln w="9525">
                <a:noFill/>
                <a:miter lim="800000"/>
                <a:headEnd/>
                <a:tailEnd/>
              </a:ln>
            </p:spPr>
          </p:pic>
          <p:pic>
            <p:nvPicPr>
              <p:cNvPr id="22" name="Picture 580" descr="logo-małe"/>
              <p:cNvPicPr>
                <a:picLocks noChangeAspect="1" noChangeArrowheads="1"/>
              </p:cNvPicPr>
              <p:nvPr/>
            </p:nvPicPr>
            <p:blipFill>
              <a:blip r:embed="rId5" cstate="print"/>
              <a:srcRect/>
              <a:stretch>
                <a:fillRect/>
              </a:stretch>
            </p:blipFill>
            <p:spPr bwMode="auto">
              <a:xfrm>
                <a:off x="2951" y="3218"/>
                <a:ext cx="145" cy="217"/>
              </a:xfrm>
              <a:prstGeom prst="rect">
                <a:avLst/>
              </a:prstGeom>
              <a:noFill/>
              <a:ln w="9525">
                <a:noFill/>
                <a:miter lim="800000"/>
                <a:headEnd/>
                <a:tailEnd/>
              </a:ln>
            </p:spPr>
          </p:pic>
          <p:pic>
            <p:nvPicPr>
              <p:cNvPr id="23" name="Picture 581" descr="logo-małe"/>
              <p:cNvPicPr>
                <a:picLocks noChangeAspect="1" noChangeArrowheads="1"/>
              </p:cNvPicPr>
              <p:nvPr/>
            </p:nvPicPr>
            <p:blipFill>
              <a:blip r:embed="rId5" cstate="print"/>
              <a:srcRect/>
              <a:stretch>
                <a:fillRect/>
              </a:stretch>
            </p:blipFill>
            <p:spPr bwMode="auto">
              <a:xfrm>
                <a:off x="657" y="2760"/>
                <a:ext cx="144" cy="216"/>
              </a:xfrm>
              <a:prstGeom prst="rect">
                <a:avLst/>
              </a:prstGeom>
              <a:noFill/>
              <a:ln w="9525">
                <a:noFill/>
                <a:miter lim="800000"/>
                <a:headEnd/>
                <a:tailEnd/>
              </a:ln>
            </p:spPr>
          </p:pic>
          <p:sp>
            <p:nvSpPr>
              <p:cNvPr id="24" name="Text Box 582"/>
              <p:cNvSpPr txBox="1">
                <a:spLocks noChangeArrowheads="1"/>
              </p:cNvSpPr>
              <p:nvPr/>
            </p:nvSpPr>
            <p:spPr bwMode="auto">
              <a:xfrm>
                <a:off x="2544" y="249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5" name="Text Box 583"/>
              <p:cNvSpPr txBox="1">
                <a:spLocks noChangeArrowheads="1"/>
              </p:cNvSpPr>
              <p:nvPr/>
            </p:nvSpPr>
            <p:spPr bwMode="auto">
              <a:xfrm>
                <a:off x="2112" y="28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6" name="Text Box 584"/>
              <p:cNvSpPr txBox="1">
                <a:spLocks noChangeArrowheads="1"/>
              </p:cNvSpPr>
              <p:nvPr/>
            </p:nvSpPr>
            <p:spPr bwMode="auto">
              <a:xfrm>
                <a:off x="2592" y="340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7" name="Text Box 585"/>
              <p:cNvSpPr txBox="1">
                <a:spLocks noChangeArrowheads="1"/>
              </p:cNvSpPr>
              <p:nvPr/>
            </p:nvSpPr>
            <p:spPr bwMode="auto">
              <a:xfrm>
                <a:off x="2304" y="39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8" name="Text Box 586"/>
              <p:cNvSpPr txBox="1">
                <a:spLocks noChangeArrowheads="1"/>
              </p:cNvSpPr>
              <p:nvPr/>
            </p:nvSpPr>
            <p:spPr bwMode="auto">
              <a:xfrm>
                <a:off x="1824" y="39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9" name="Text Box 587"/>
              <p:cNvSpPr txBox="1">
                <a:spLocks noChangeArrowheads="1"/>
              </p:cNvSpPr>
              <p:nvPr/>
            </p:nvSpPr>
            <p:spPr bwMode="auto">
              <a:xfrm>
                <a:off x="1488" y="374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30" name="Text Box 588"/>
              <p:cNvSpPr txBox="1">
                <a:spLocks noChangeArrowheads="1"/>
              </p:cNvSpPr>
              <p:nvPr/>
            </p:nvSpPr>
            <p:spPr bwMode="auto">
              <a:xfrm>
                <a:off x="1152" y="355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31" name="Text Box 589"/>
              <p:cNvSpPr txBox="1">
                <a:spLocks noChangeArrowheads="1"/>
              </p:cNvSpPr>
              <p:nvPr/>
            </p:nvSpPr>
            <p:spPr bwMode="auto">
              <a:xfrm>
                <a:off x="816" y="337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2" name="Text Box 590"/>
              <p:cNvSpPr txBox="1">
                <a:spLocks noChangeArrowheads="1"/>
              </p:cNvSpPr>
              <p:nvPr/>
            </p:nvSpPr>
            <p:spPr bwMode="auto">
              <a:xfrm>
                <a:off x="1584" y="321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3" name="Text Box 591"/>
              <p:cNvSpPr txBox="1">
                <a:spLocks noChangeArrowheads="1"/>
              </p:cNvSpPr>
              <p:nvPr/>
            </p:nvSpPr>
            <p:spPr bwMode="auto">
              <a:xfrm>
                <a:off x="864" y="2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4" name="Text Box 592"/>
              <p:cNvSpPr txBox="1">
                <a:spLocks noChangeArrowheads="1"/>
              </p:cNvSpPr>
              <p:nvPr/>
            </p:nvSpPr>
            <p:spPr bwMode="auto">
              <a:xfrm>
                <a:off x="1392" y="26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5" name="Text Box 593"/>
              <p:cNvSpPr txBox="1">
                <a:spLocks noChangeArrowheads="1"/>
              </p:cNvSpPr>
              <p:nvPr/>
            </p:nvSpPr>
            <p:spPr bwMode="auto">
              <a:xfrm>
                <a:off x="1392" y="206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6" name="Text Box 594"/>
              <p:cNvSpPr txBox="1">
                <a:spLocks noChangeArrowheads="1"/>
              </p:cNvSpPr>
              <p:nvPr/>
            </p:nvSpPr>
            <p:spPr bwMode="auto">
              <a:xfrm>
                <a:off x="432" y="246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7" name="Text Box 595"/>
              <p:cNvSpPr txBox="1">
                <a:spLocks noChangeArrowheads="1"/>
              </p:cNvSpPr>
              <p:nvPr/>
            </p:nvSpPr>
            <p:spPr bwMode="auto">
              <a:xfrm>
                <a:off x="528" y="2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Słubice</a:t>
                </a:r>
              </a:p>
            </p:txBody>
          </p:sp>
        </p:grpSp>
        <p:sp>
          <p:nvSpPr>
            <p:cNvPr id="4" name="Text Box 596"/>
            <p:cNvSpPr txBox="1">
              <a:spLocks noChangeArrowheads="1"/>
            </p:cNvSpPr>
            <p:nvPr/>
          </p:nvSpPr>
          <p:spPr bwMode="auto">
            <a:xfrm>
              <a:off x="3740" y="2182"/>
              <a:ext cx="2132" cy="806"/>
            </a:xfrm>
            <a:prstGeom prst="rect">
              <a:avLst/>
            </a:prstGeom>
            <a:noFill/>
            <a:ln w="9525">
              <a:noFill/>
              <a:miter lim="800000"/>
              <a:headEnd/>
              <a:tailEnd/>
            </a:ln>
          </p:spPr>
          <p:txBody>
            <a:bodyPr>
              <a:spAutoFit/>
            </a:bodyPr>
            <a:lstStyle/>
            <a:p>
              <a:pPr defTabSz="912813">
                <a:spcBef>
                  <a:spcPct val="50000"/>
                </a:spcBef>
              </a:pPr>
              <a:r>
                <a:rPr lang="pl-PL">
                  <a:latin typeface="Arial" charset="0"/>
                </a:rPr>
                <a:t>Rok akademicki 2003/2004</a:t>
              </a:r>
            </a:p>
            <a:p>
              <a:pPr defTabSz="912813">
                <a:spcBef>
                  <a:spcPct val="50000"/>
                </a:spcBef>
              </a:pPr>
              <a:r>
                <a:rPr lang="pl-PL" sz="2000">
                  <a:latin typeface="Arial" charset="0"/>
                </a:rPr>
                <a:t>17 poradni w 14 miastach</a:t>
              </a:r>
            </a:p>
          </p:txBody>
        </p:sp>
      </p:grpSp>
      <p:sp>
        <p:nvSpPr>
          <p:cNvPr id="38"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349019413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defTabSz="912813" eaLnBrk="1" hangingPunct="1"/>
            <a:r>
              <a:rPr lang="pl-PL" smtClean="0"/>
              <a:t>Rodzaje spraw rozpatrywanych przez poradnie</a:t>
            </a:r>
          </a:p>
        </p:txBody>
      </p:sp>
      <p:sp>
        <p:nvSpPr>
          <p:cNvPr id="84995" name="Rectangle 3"/>
          <p:cNvSpPr>
            <a:spLocks noGrp="1" noChangeArrowheads="1"/>
          </p:cNvSpPr>
          <p:nvPr>
            <p:ph type="body" idx="1"/>
          </p:nvPr>
        </p:nvSpPr>
        <p:spPr>
          <a:xfrm>
            <a:off x="891353" y="2420888"/>
            <a:ext cx="8243887" cy="4230688"/>
          </a:xfrm>
        </p:spPr>
        <p:txBody>
          <a:bodyPr/>
          <a:lstStyle/>
          <a:p>
            <a:pPr defTabSz="912813" eaLnBrk="1" hangingPunct="1">
              <a:lnSpc>
                <a:spcPct val="90000"/>
              </a:lnSpc>
              <a:buFont typeface="Wingdings" pitchFamily="2" charset="2"/>
              <a:buChar char="§"/>
            </a:pPr>
            <a:r>
              <a:rPr lang="pl-PL" sz="1600" dirty="0" smtClean="0"/>
              <a:t>Karne (tymczasowo aresztowani, wykroczenia, wyrok łączny);</a:t>
            </a:r>
          </a:p>
          <a:p>
            <a:pPr defTabSz="912813" eaLnBrk="1" hangingPunct="1">
              <a:lnSpc>
                <a:spcPct val="90000"/>
              </a:lnSpc>
              <a:buFont typeface="Wingdings" pitchFamily="2" charset="2"/>
              <a:buChar char="§"/>
            </a:pPr>
            <a:r>
              <a:rPr lang="pl-PL" sz="1600" dirty="0" smtClean="0"/>
              <a:t>Ogólne z zakresu prawa cywilnego (w tym prawa zobowiązań i rzeczowego);</a:t>
            </a:r>
          </a:p>
          <a:p>
            <a:pPr defTabSz="912813" eaLnBrk="1" hangingPunct="1">
              <a:lnSpc>
                <a:spcPct val="90000"/>
              </a:lnSpc>
              <a:buFont typeface="Wingdings" pitchFamily="2" charset="2"/>
              <a:buChar char="§"/>
            </a:pPr>
            <a:r>
              <a:rPr lang="pl-PL" sz="1600" dirty="0" smtClean="0"/>
              <a:t>Rodzinne (rozwody, alimenty, opieka nad dzieckiem itp.);</a:t>
            </a:r>
          </a:p>
          <a:p>
            <a:pPr defTabSz="912813" eaLnBrk="1" hangingPunct="1">
              <a:lnSpc>
                <a:spcPct val="90000"/>
              </a:lnSpc>
              <a:buFont typeface="Wingdings" pitchFamily="2" charset="2"/>
              <a:buChar char="§"/>
            </a:pPr>
            <a:r>
              <a:rPr lang="pl-PL" sz="1600" dirty="0" smtClean="0"/>
              <a:t>Spadkowe;</a:t>
            </a:r>
          </a:p>
          <a:p>
            <a:pPr defTabSz="912813" eaLnBrk="1" hangingPunct="1">
              <a:lnSpc>
                <a:spcPct val="90000"/>
              </a:lnSpc>
              <a:buFont typeface="Wingdings" pitchFamily="2" charset="2"/>
              <a:buChar char="§"/>
            </a:pPr>
            <a:r>
              <a:rPr lang="pl-PL" sz="1600" dirty="0" smtClean="0"/>
              <a:t>Związane z pracą, ubezpieczeniami społecznymi i bezrobociem;</a:t>
            </a:r>
          </a:p>
          <a:p>
            <a:pPr defTabSz="912813" eaLnBrk="1" hangingPunct="1">
              <a:lnSpc>
                <a:spcPct val="90000"/>
              </a:lnSpc>
              <a:buFont typeface="Wingdings" pitchFamily="2" charset="2"/>
              <a:buChar char="§"/>
            </a:pPr>
            <a:r>
              <a:rPr lang="pl-PL" sz="1600" dirty="0" smtClean="0"/>
              <a:t>Związane ze świadczeniami z pomocy społecznej;</a:t>
            </a:r>
          </a:p>
          <a:p>
            <a:pPr defTabSz="912813" eaLnBrk="1" hangingPunct="1">
              <a:lnSpc>
                <a:spcPct val="90000"/>
              </a:lnSpc>
              <a:buFont typeface="Wingdings" pitchFamily="2" charset="2"/>
              <a:buChar char="§"/>
            </a:pPr>
            <a:r>
              <a:rPr lang="pl-PL" sz="1600" dirty="0" smtClean="0"/>
              <a:t>Dotyczące prawa i postępowania administracyjnego;</a:t>
            </a:r>
          </a:p>
          <a:p>
            <a:pPr defTabSz="912813" eaLnBrk="1" hangingPunct="1">
              <a:lnSpc>
                <a:spcPct val="90000"/>
              </a:lnSpc>
              <a:buFont typeface="Wingdings" pitchFamily="2" charset="2"/>
              <a:buChar char="§"/>
            </a:pPr>
            <a:r>
              <a:rPr lang="pl-PL" sz="1600" dirty="0" smtClean="0"/>
              <a:t>Z zakresu prawa lokalowego i spółdzielczego (w tym: eksmisje, sprawy bezdomnych);</a:t>
            </a:r>
          </a:p>
          <a:p>
            <a:pPr defTabSz="912813" eaLnBrk="1" hangingPunct="1">
              <a:lnSpc>
                <a:spcPct val="90000"/>
              </a:lnSpc>
              <a:buFont typeface="Wingdings" pitchFamily="2" charset="2"/>
              <a:buChar char="§"/>
            </a:pPr>
            <a:r>
              <a:rPr lang="pl-PL" sz="1600" dirty="0" smtClean="0"/>
              <a:t>Z dziedziny prawa finansowego (podatki, zadłużenia, kredyty itp.);</a:t>
            </a:r>
          </a:p>
          <a:p>
            <a:pPr defTabSz="912813" eaLnBrk="1" hangingPunct="1">
              <a:lnSpc>
                <a:spcPct val="90000"/>
              </a:lnSpc>
              <a:buFont typeface="Wingdings" pitchFamily="2" charset="2"/>
              <a:buChar char="§"/>
            </a:pPr>
            <a:r>
              <a:rPr lang="pl-PL" sz="1600" dirty="0" smtClean="0"/>
              <a:t>Związane z przemocą wobec kobiet;</a:t>
            </a:r>
          </a:p>
          <a:p>
            <a:pPr defTabSz="912813" eaLnBrk="1" hangingPunct="1">
              <a:lnSpc>
                <a:spcPct val="90000"/>
              </a:lnSpc>
              <a:buFont typeface="Wingdings" pitchFamily="2" charset="2"/>
              <a:buChar char="§"/>
            </a:pPr>
            <a:r>
              <a:rPr lang="pl-PL" sz="1600" dirty="0" smtClean="0"/>
              <a:t>Z dziedziny praw uchodźców i cudzoziemców;</a:t>
            </a:r>
          </a:p>
          <a:p>
            <a:pPr defTabSz="912813" eaLnBrk="1" hangingPunct="1">
              <a:lnSpc>
                <a:spcPct val="90000"/>
              </a:lnSpc>
              <a:buFont typeface="Wingdings" pitchFamily="2" charset="2"/>
              <a:buChar char="§"/>
            </a:pPr>
            <a:r>
              <a:rPr lang="pl-PL" sz="1600" dirty="0" smtClean="0"/>
              <a:t>Związane z prawami osób niepełnosprawnych;</a:t>
            </a:r>
          </a:p>
          <a:p>
            <a:pPr defTabSz="912813" eaLnBrk="1" hangingPunct="1">
              <a:lnSpc>
                <a:spcPct val="90000"/>
              </a:lnSpc>
              <a:buFont typeface="Wingdings" pitchFamily="2" charset="2"/>
              <a:buChar char="§"/>
            </a:pPr>
            <a:r>
              <a:rPr lang="pl-PL" sz="1600" dirty="0" smtClean="0"/>
              <a:t>Dotyczące kontaktów ze służbą zdrowia (w tym błędy w sztuce itp.);</a:t>
            </a:r>
          </a:p>
          <a:p>
            <a:pPr defTabSz="912813" eaLnBrk="1" hangingPunct="1">
              <a:lnSpc>
                <a:spcPct val="90000"/>
              </a:lnSpc>
              <a:buFont typeface="Wingdings" pitchFamily="2" charset="2"/>
              <a:buChar char="§"/>
            </a:pPr>
            <a:r>
              <a:rPr lang="pl-PL" sz="1600" dirty="0" smtClean="0"/>
              <a:t>Z zakresu pomocy organizacjom pozarządowym (NGO – szeroko rozumiana pomoc ekspercka i poradnicza);</a:t>
            </a:r>
          </a:p>
          <a:p>
            <a:pPr defTabSz="912813" eaLnBrk="1" hangingPunct="1">
              <a:lnSpc>
                <a:spcPct val="90000"/>
              </a:lnSpc>
              <a:buFont typeface="Wingdings" pitchFamily="2" charset="2"/>
              <a:buChar char="§"/>
            </a:pPr>
            <a:r>
              <a:rPr lang="pl-PL" sz="1600" dirty="0"/>
              <a:t>I</a:t>
            </a:r>
            <a:r>
              <a:rPr lang="pl-PL" sz="1600" dirty="0" smtClean="0"/>
              <a:t>nne.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defTabSz="912813" eaLnBrk="1" hangingPunct="1"/>
            <a:r>
              <a:rPr lang="pl-PL" smtClean="0"/>
              <a:t>Podział spraw ze względu na rodzaje</a:t>
            </a:r>
          </a:p>
        </p:txBody>
      </p:sp>
      <p:graphicFrame>
        <p:nvGraphicFramePr>
          <p:cNvPr id="5" name="Object 4"/>
          <p:cNvGraphicFramePr>
            <a:graphicFrameLocks noChangeAspect="1"/>
          </p:cNvGraphicFramePr>
          <p:nvPr>
            <p:extLst>
              <p:ext uri="{D42A27DB-BD31-4B8C-83A1-F6EECF244321}">
                <p14:modId xmlns:p14="http://schemas.microsoft.com/office/powerpoint/2010/main" val="3303198412"/>
              </p:ext>
            </p:extLst>
          </p:nvPr>
        </p:nvGraphicFramePr>
        <p:xfrm>
          <a:off x="769739" y="1988840"/>
          <a:ext cx="8374261" cy="5064125"/>
        </p:xfrm>
        <a:graphic>
          <a:graphicData uri="http://schemas.openxmlformats.org/drawingml/2006/chart">
            <c:chart xmlns:c="http://schemas.openxmlformats.org/drawingml/2006/chart" xmlns:r="http://schemas.openxmlformats.org/officeDocument/2006/relationships" r:id="rId2"/>
          </a:graphicData>
        </a:graphic>
      </p:graphicFrame>
      <p:sp>
        <p:nvSpPr>
          <p:cNvPr id="7172" name="Text Box 6"/>
          <p:cNvSpPr txBox="1">
            <a:spLocks noChangeArrowheads="1"/>
          </p:cNvSpPr>
          <p:nvPr/>
        </p:nvSpPr>
        <p:spPr bwMode="auto">
          <a:xfrm>
            <a:off x="3707904" y="2911474"/>
            <a:ext cx="3455987" cy="1077218"/>
          </a:xfrm>
          <a:prstGeom prst="rect">
            <a:avLst/>
          </a:prstGeom>
          <a:noFill/>
          <a:ln w="9525">
            <a:noFill/>
            <a:miter lim="800000"/>
            <a:headEnd/>
            <a:tailEnd/>
          </a:ln>
        </p:spPr>
        <p:txBody>
          <a:bodyPr>
            <a:spAutoFit/>
          </a:bodyPr>
          <a:lstStyle/>
          <a:p>
            <a:pPr algn="ctr" defTabSz="912813">
              <a:spcBef>
                <a:spcPct val="50000"/>
              </a:spcBef>
            </a:pPr>
            <a:r>
              <a:rPr lang="pl-PL" sz="1600" b="1" dirty="0" smtClean="0">
                <a:solidFill>
                  <a:schemeClr val="accent1">
                    <a:lumMod val="50000"/>
                  </a:schemeClr>
                </a:solidFill>
                <a:latin typeface="Arial" charset="0"/>
              </a:rPr>
              <a:t>Łącznie </a:t>
            </a:r>
            <a:r>
              <a:rPr lang="pl-PL" sz="1600" b="1" dirty="0">
                <a:solidFill>
                  <a:schemeClr val="accent1">
                    <a:lumMod val="50000"/>
                  </a:schemeClr>
                </a:solidFill>
                <a:latin typeface="Arial" charset="0"/>
              </a:rPr>
              <a:t>2014/2015: </a:t>
            </a:r>
            <a:r>
              <a:rPr lang="pl-PL" sz="1600" b="1" dirty="0" smtClean="0">
                <a:solidFill>
                  <a:schemeClr val="accent1">
                    <a:lumMod val="50000"/>
                  </a:schemeClr>
                </a:solidFill>
                <a:latin typeface="Arial" charset="0"/>
              </a:rPr>
              <a:t>10 693</a:t>
            </a:r>
            <a:endParaRPr lang="pl-PL" sz="1600" b="1" dirty="0">
              <a:solidFill>
                <a:schemeClr val="accent1">
                  <a:lumMod val="50000"/>
                </a:schemeClr>
              </a:solidFill>
              <a:latin typeface="Arial" charset="0"/>
            </a:endParaRPr>
          </a:p>
          <a:p>
            <a:pPr algn="ctr" defTabSz="912813">
              <a:spcBef>
                <a:spcPct val="50000"/>
              </a:spcBef>
            </a:pPr>
            <a:r>
              <a:rPr lang="pl-PL" sz="1600" b="1" dirty="0">
                <a:solidFill>
                  <a:schemeClr val="accent1">
                    <a:lumMod val="50000"/>
                  </a:schemeClr>
                </a:solidFill>
                <a:latin typeface="Arial" charset="0"/>
              </a:rPr>
              <a:t>Łącznie </a:t>
            </a:r>
            <a:r>
              <a:rPr lang="pl-PL" sz="1600" b="1" dirty="0" smtClean="0">
                <a:solidFill>
                  <a:schemeClr val="accent1">
                    <a:lumMod val="50000"/>
                  </a:schemeClr>
                </a:solidFill>
                <a:latin typeface="Arial" charset="0"/>
              </a:rPr>
              <a:t>2015/2016: 8 424</a:t>
            </a:r>
            <a:endParaRPr lang="pl-PL" sz="1600" b="1" dirty="0">
              <a:solidFill>
                <a:schemeClr val="accent1">
                  <a:lumMod val="50000"/>
                </a:schemeClr>
              </a:solidFill>
              <a:latin typeface="Arial" charset="0"/>
            </a:endParaRPr>
          </a:p>
          <a:p>
            <a:pPr algn="ctr" defTabSz="912813">
              <a:spcBef>
                <a:spcPct val="50000"/>
              </a:spcBef>
            </a:pPr>
            <a:endParaRPr lang="pl-PL" sz="1600" b="1" dirty="0">
              <a:solidFill>
                <a:schemeClr val="accent1">
                  <a:lumMod val="50000"/>
                </a:schemeClr>
              </a:solidFill>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900113" y="836613"/>
            <a:ext cx="8001000" cy="1143000"/>
          </a:xfrm>
        </p:spPr>
        <p:txBody>
          <a:bodyPr/>
          <a:lstStyle/>
          <a:p>
            <a:pPr defTabSz="912813" eaLnBrk="1" hangingPunct="1"/>
            <a:r>
              <a:rPr lang="pl-PL" dirty="0" smtClean="0"/>
              <a:t>Sprawy karne</a:t>
            </a:r>
          </a:p>
        </p:txBody>
      </p:sp>
      <p:sp>
        <p:nvSpPr>
          <p:cNvPr id="8197" name="Text Box 9"/>
          <p:cNvSpPr txBox="1">
            <a:spLocks noChangeArrowheads="1"/>
          </p:cNvSpPr>
          <p:nvPr/>
        </p:nvSpPr>
        <p:spPr bwMode="auto">
          <a:xfrm>
            <a:off x="4191000" y="2625293"/>
            <a:ext cx="3909392" cy="3139321"/>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sporządzanie </a:t>
            </a:r>
            <a:r>
              <a:rPr lang="pl-PL" sz="1200" dirty="0">
                <a:latin typeface="Arial" charset="0"/>
              </a:rPr>
              <a:t>pism w zakresie postępowania karnego (np. zawiadomienia o popełnieniu przestępstwa, apelacje, kasacje, </a:t>
            </a:r>
            <a:r>
              <a:rPr lang="pl-PL" sz="1200" dirty="0" smtClean="0">
                <a:latin typeface="Arial" charset="0"/>
              </a:rPr>
              <a:t>wniosek o wydanie </a:t>
            </a:r>
            <a:r>
              <a:rPr lang="pl-PL" sz="1200" dirty="0">
                <a:latin typeface="Arial" charset="0"/>
              </a:rPr>
              <a:t>wyroku łącznego);</a:t>
            </a:r>
          </a:p>
          <a:p>
            <a:pPr marL="90488" indent="-90488" defTabSz="912813">
              <a:spcBef>
                <a:spcPct val="50000"/>
              </a:spcBef>
              <a:buFontTx/>
              <a:buChar char="•"/>
            </a:pPr>
            <a:r>
              <a:rPr lang="pl-PL" sz="1200" dirty="0" smtClean="0">
                <a:latin typeface="Arial" charset="0"/>
              </a:rPr>
              <a:t>środki </a:t>
            </a:r>
            <a:r>
              <a:rPr lang="pl-PL" sz="1200" dirty="0">
                <a:latin typeface="Arial" charset="0"/>
              </a:rPr>
              <a:t>zapobiegawcze (warunki, uchylenie);</a:t>
            </a:r>
          </a:p>
          <a:p>
            <a:pPr marL="90488" indent="-90488" defTabSz="912813">
              <a:spcBef>
                <a:spcPct val="50000"/>
              </a:spcBef>
              <a:buFontTx/>
              <a:buChar char="•"/>
            </a:pPr>
            <a:r>
              <a:rPr lang="pl-PL" sz="1200" dirty="0" smtClean="0">
                <a:latin typeface="Arial" charset="0"/>
              </a:rPr>
              <a:t>wykonywanie </a:t>
            </a:r>
            <a:r>
              <a:rPr lang="pl-PL" sz="1200" dirty="0">
                <a:latin typeface="Arial" charset="0"/>
              </a:rPr>
              <a:t>kary (odroczenia, zwolnienia, przerwy, zawieszenia, </a:t>
            </a:r>
            <a:r>
              <a:rPr lang="pl-PL" sz="1200" dirty="0" smtClean="0">
                <a:latin typeface="Arial" charset="0"/>
              </a:rPr>
              <a:t>umorzenie, przeniesienie </a:t>
            </a:r>
            <a:r>
              <a:rPr lang="pl-PL" sz="1200" dirty="0">
                <a:latin typeface="Arial" charset="0"/>
              </a:rPr>
              <a:t>do innego zakładu karnego, widzenia, </a:t>
            </a:r>
            <a:r>
              <a:rPr lang="pl-PL" sz="1200" dirty="0" smtClean="0">
                <a:latin typeface="Arial" charset="0"/>
              </a:rPr>
              <a:t>dozór elektroniczny);</a:t>
            </a:r>
            <a:endParaRPr lang="pl-PL" sz="1200" dirty="0">
              <a:solidFill>
                <a:srgbClr val="FF0000"/>
              </a:solidFill>
              <a:latin typeface="Arial" charset="0"/>
            </a:endParaRPr>
          </a:p>
          <a:p>
            <a:pPr marL="90488" indent="-90488" defTabSz="912813">
              <a:spcBef>
                <a:spcPct val="50000"/>
              </a:spcBef>
              <a:buFontTx/>
              <a:buChar char="•"/>
            </a:pPr>
            <a:r>
              <a:rPr lang="pl-PL" sz="1200" dirty="0" smtClean="0">
                <a:latin typeface="Arial" charset="0"/>
              </a:rPr>
              <a:t>wyjaśnienie wybranych zagadnień prawa karnego;</a:t>
            </a:r>
          </a:p>
          <a:p>
            <a:pPr marL="90488" indent="-90488" defTabSz="912813">
              <a:spcBef>
                <a:spcPct val="50000"/>
              </a:spcBef>
              <a:buFontTx/>
              <a:buChar char="•"/>
            </a:pPr>
            <a:r>
              <a:rPr lang="pl-PL" sz="1200" dirty="0" smtClean="0">
                <a:latin typeface="Arial" charset="0"/>
              </a:rPr>
              <a:t>uprawnienia policji;</a:t>
            </a:r>
            <a:endParaRPr lang="pl-PL" sz="1200" dirty="0">
              <a:latin typeface="Arial" charset="0"/>
            </a:endParaRPr>
          </a:p>
          <a:p>
            <a:pPr marL="90488" indent="-90488" defTabSz="912813">
              <a:spcBef>
                <a:spcPct val="50000"/>
              </a:spcBef>
              <a:buFontTx/>
              <a:buChar char="•"/>
            </a:pPr>
            <a:r>
              <a:rPr lang="pl-PL" sz="1200" dirty="0" err="1" smtClean="0">
                <a:latin typeface="Arial" charset="0"/>
              </a:rPr>
              <a:t>stalking</a:t>
            </a:r>
            <a:r>
              <a:rPr lang="pl-PL" sz="1200" dirty="0" smtClean="0">
                <a:latin typeface="Arial" charset="0"/>
              </a:rPr>
              <a:t>;</a:t>
            </a:r>
            <a:endParaRPr lang="pl-PL" sz="1200" dirty="0">
              <a:latin typeface="Arial" charset="0"/>
            </a:endParaRPr>
          </a:p>
          <a:p>
            <a:pPr marL="90488" indent="-90488" defTabSz="912813">
              <a:spcBef>
                <a:spcPct val="50000"/>
              </a:spcBef>
              <a:buFontTx/>
              <a:buChar char="•"/>
            </a:pPr>
            <a:r>
              <a:rPr lang="pl-PL" sz="1200" dirty="0" smtClean="0">
                <a:latin typeface="Arial" charset="0"/>
              </a:rPr>
              <a:t>zastosowania prawa łaski przez Prezydenta RP.</a:t>
            </a:r>
            <a:endParaRPr lang="pl-PL" sz="1200" dirty="0">
              <a:latin typeface="Arial" charset="0"/>
            </a:endParaRPr>
          </a:p>
        </p:txBody>
      </p:sp>
      <p:graphicFrame>
        <p:nvGraphicFramePr>
          <p:cNvPr id="7" name="Object 12"/>
          <p:cNvGraphicFramePr>
            <a:graphicFrameLocks noChangeAspect="1"/>
          </p:cNvGraphicFramePr>
          <p:nvPr>
            <p:extLst>
              <p:ext uri="{D42A27DB-BD31-4B8C-83A1-F6EECF244321}">
                <p14:modId xmlns:p14="http://schemas.microsoft.com/office/powerpoint/2010/main" val="2769702065"/>
              </p:ext>
            </p:extLst>
          </p:nvPr>
        </p:nvGraphicFramePr>
        <p:xfrm>
          <a:off x="899592" y="2348880"/>
          <a:ext cx="3394075" cy="1833563"/>
        </p:xfrm>
        <a:graphic>
          <a:graphicData uri="http://schemas.openxmlformats.org/drawingml/2006/chart">
            <c:chart xmlns:c="http://schemas.openxmlformats.org/drawingml/2006/chart" xmlns:r="http://schemas.openxmlformats.org/officeDocument/2006/relationships" r:id="rId2"/>
          </a:graphicData>
        </a:graphic>
      </p:graphicFrame>
      <p:sp>
        <p:nvSpPr>
          <p:cNvPr id="8198"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10"/>
          <p:cNvGraphicFramePr>
            <a:graphicFrameLocks/>
          </p:cNvGraphicFramePr>
          <p:nvPr>
            <p:extLst>
              <p:ext uri="{D42A27DB-BD31-4B8C-83A1-F6EECF244321}">
                <p14:modId xmlns:p14="http://schemas.microsoft.com/office/powerpoint/2010/main" val="2440598253"/>
              </p:ext>
            </p:extLst>
          </p:nvPr>
        </p:nvGraphicFramePr>
        <p:xfrm>
          <a:off x="250825" y="4149725"/>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defTabSz="912813" eaLnBrk="1" hangingPunct="1"/>
            <a:r>
              <a:rPr lang="pl-PL" smtClean="0"/>
              <a:t>Sprawy z zakresu ogólnej problematyki prawa cywilnego</a:t>
            </a:r>
          </a:p>
        </p:txBody>
      </p:sp>
      <p:sp>
        <p:nvSpPr>
          <p:cNvPr id="9221" name="Text Box 7"/>
          <p:cNvSpPr txBox="1">
            <a:spLocks noChangeArrowheads="1"/>
          </p:cNvSpPr>
          <p:nvPr/>
        </p:nvSpPr>
        <p:spPr bwMode="auto">
          <a:xfrm>
            <a:off x="4191000" y="2555026"/>
            <a:ext cx="3909392" cy="397031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umowy </a:t>
            </a:r>
            <a:r>
              <a:rPr lang="pl-PL" sz="1200" dirty="0">
                <a:latin typeface="Arial" charset="0"/>
              </a:rPr>
              <a:t>cywilnoprawne - analizy umów zawieranych przez klientów poradni, sporządzanie, treść i wykonanie, prawa i obowiązki stron, wady oświadczeń woli, niewykonanie i nienależyte wykonanie określonych umów, odstąpienia od </a:t>
            </a:r>
            <a:r>
              <a:rPr lang="pl-PL" sz="1200" dirty="0" smtClean="0">
                <a:latin typeface="Arial" charset="0"/>
              </a:rPr>
              <a:t>umowy, wypłata wynagrodzenia z umowy zlecenia;</a:t>
            </a:r>
            <a:endParaRPr lang="pl-PL" sz="1200" dirty="0">
              <a:latin typeface="Arial" charset="0"/>
            </a:endParaRPr>
          </a:p>
          <a:p>
            <a:pPr marL="90488" indent="-90488" defTabSz="912813">
              <a:spcBef>
                <a:spcPct val="50000"/>
              </a:spcBef>
              <a:buFontTx/>
              <a:buChar char="•"/>
            </a:pPr>
            <a:r>
              <a:rPr lang="pl-PL" sz="1200" dirty="0" smtClean="0">
                <a:latin typeface="Arial" charset="0"/>
              </a:rPr>
              <a:t>pisma </a:t>
            </a:r>
            <a:r>
              <a:rPr lang="pl-PL" sz="1200" dirty="0">
                <a:latin typeface="Arial" charset="0"/>
              </a:rPr>
              <a:t>procesowe, w tym na temat kosztów sądowych (wysokość, zwolnienia</a:t>
            </a:r>
            <a:r>
              <a:rPr lang="pl-PL" sz="1200" dirty="0" smtClean="0">
                <a:latin typeface="Arial" charset="0"/>
              </a:rPr>
              <a:t>);</a:t>
            </a:r>
          </a:p>
          <a:p>
            <a:pPr marL="90488" indent="-90488" defTabSz="912813">
              <a:spcBef>
                <a:spcPct val="50000"/>
              </a:spcBef>
              <a:buFontTx/>
              <a:buChar char="•"/>
            </a:pPr>
            <a:r>
              <a:rPr lang="pl-PL" sz="1200" dirty="0" smtClean="0">
                <a:latin typeface="Arial" charset="0"/>
              </a:rPr>
              <a:t>terminy </a:t>
            </a:r>
            <a:r>
              <a:rPr lang="pl-PL" sz="1200" dirty="0">
                <a:latin typeface="Arial" charset="0"/>
              </a:rPr>
              <a:t>w postępowaniu cywilnym;</a:t>
            </a:r>
          </a:p>
          <a:p>
            <a:pPr marL="90488" indent="-90488" defTabSz="912813">
              <a:spcBef>
                <a:spcPct val="50000"/>
              </a:spcBef>
              <a:buFontTx/>
              <a:buChar char="•"/>
            </a:pPr>
            <a:r>
              <a:rPr lang="pl-PL" sz="1200" dirty="0" smtClean="0">
                <a:latin typeface="Arial" charset="0"/>
              </a:rPr>
              <a:t>odszkodowania </a:t>
            </a:r>
            <a:r>
              <a:rPr lang="pl-PL" sz="1200" dirty="0">
                <a:latin typeface="Arial" charset="0"/>
              </a:rPr>
              <a:t>i zadośćuczynienia;</a:t>
            </a:r>
          </a:p>
          <a:p>
            <a:pPr marL="90488" indent="-90488" defTabSz="912813">
              <a:spcBef>
                <a:spcPct val="50000"/>
              </a:spcBef>
              <a:buFontTx/>
              <a:buChar char="•"/>
            </a:pPr>
            <a:r>
              <a:rPr lang="pl-PL" sz="1200" dirty="0" smtClean="0">
                <a:latin typeface="Arial" charset="0"/>
              </a:rPr>
              <a:t>uprawnienia z tytułu rękojmi za wady fizyczne rzeczy;</a:t>
            </a:r>
            <a:endParaRPr lang="pl-PL" sz="1200" dirty="0">
              <a:latin typeface="Arial" charset="0"/>
            </a:endParaRPr>
          </a:p>
          <a:p>
            <a:pPr marL="90488" indent="-90488" defTabSz="912813">
              <a:spcBef>
                <a:spcPct val="50000"/>
              </a:spcBef>
              <a:buFontTx/>
              <a:buChar char="•"/>
            </a:pPr>
            <a:r>
              <a:rPr lang="pl-PL" sz="1200" dirty="0" smtClean="0">
                <a:latin typeface="Arial" charset="0"/>
              </a:rPr>
              <a:t>nieruchomości </a:t>
            </a:r>
            <a:r>
              <a:rPr lang="pl-PL" sz="1200" dirty="0">
                <a:latin typeface="Arial" charset="0"/>
              </a:rPr>
              <a:t>(np. służebności, ochrona posiadania, postępowania </a:t>
            </a:r>
            <a:r>
              <a:rPr lang="pl-PL" sz="1200" dirty="0" smtClean="0">
                <a:latin typeface="Arial" charset="0"/>
              </a:rPr>
              <a:t>wieczystoksięgowe, zniesienie współwłasności, zasiedzenie nieruchomości);</a:t>
            </a:r>
            <a:endParaRPr lang="pl-PL" sz="1200" dirty="0">
              <a:latin typeface="Arial" charset="0"/>
            </a:endParaRPr>
          </a:p>
          <a:p>
            <a:pPr marL="90488" indent="-90488" defTabSz="912813">
              <a:spcBef>
                <a:spcPct val="50000"/>
              </a:spcBef>
              <a:buFontTx/>
              <a:buChar char="•"/>
            </a:pPr>
            <a:r>
              <a:rPr lang="pl-PL" sz="1200" dirty="0" smtClean="0">
                <a:latin typeface="Arial" charset="0"/>
              </a:rPr>
              <a:t>postępowanie </a:t>
            </a:r>
            <a:r>
              <a:rPr lang="pl-PL" sz="1200" dirty="0">
                <a:latin typeface="Arial" charset="0"/>
              </a:rPr>
              <a:t>egzekucyjne (egzekucje komornicze);</a:t>
            </a:r>
          </a:p>
          <a:p>
            <a:pPr marL="90488" indent="-90488" defTabSz="912813">
              <a:spcBef>
                <a:spcPct val="50000"/>
              </a:spcBef>
              <a:buFontTx/>
              <a:buChar char="•"/>
            </a:pPr>
            <a:r>
              <a:rPr lang="pl-PL" sz="1200" dirty="0" smtClean="0">
                <a:latin typeface="Arial" charset="0"/>
              </a:rPr>
              <a:t>upadłość konsumencka.</a:t>
            </a:r>
          </a:p>
        </p:txBody>
      </p:sp>
      <p:graphicFrame>
        <p:nvGraphicFramePr>
          <p:cNvPr id="7" name="Object 9"/>
          <p:cNvGraphicFramePr>
            <a:graphicFrameLocks noChangeAspect="1"/>
          </p:cNvGraphicFramePr>
          <p:nvPr>
            <p:extLst>
              <p:ext uri="{D42A27DB-BD31-4B8C-83A1-F6EECF244321}">
                <p14:modId xmlns:p14="http://schemas.microsoft.com/office/powerpoint/2010/main" val="2736282882"/>
              </p:ext>
            </p:extLst>
          </p:nvPr>
        </p:nvGraphicFramePr>
        <p:xfrm>
          <a:off x="1093788" y="2420938"/>
          <a:ext cx="2746375" cy="1714500"/>
        </p:xfrm>
        <a:graphic>
          <a:graphicData uri="http://schemas.openxmlformats.org/drawingml/2006/chart">
            <c:chart xmlns:c="http://schemas.openxmlformats.org/drawingml/2006/chart" xmlns:r="http://schemas.openxmlformats.org/officeDocument/2006/relationships" r:id="rId2"/>
          </a:graphicData>
        </a:graphic>
      </p:graphicFrame>
      <p:sp>
        <p:nvSpPr>
          <p:cNvPr id="9222" name="Text Box 12"/>
          <p:cNvSpPr txBox="1">
            <a:spLocks noChangeArrowheads="1"/>
          </p:cNvSpPr>
          <p:nvPr/>
        </p:nvSpPr>
        <p:spPr bwMode="auto">
          <a:xfrm>
            <a:off x="714375" y="6215063"/>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1351139934"/>
              </p:ext>
            </p:extLst>
          </p:nvPr>
        </p:nvGraphicFramePr>
        <p:xfrm>
          <a:off x="250825" y="4076700"/>
          <a:ext cx="3960813" cy="2192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defTabSz="912813" eaLnBrk="1" hangingPunct="1"/>
            <a:r>
              <a:rPr lang="pl-PL" smtClean="0"/>
              <a:t>Sprawy rodzinne</a:t>
            </a:r>
          </a:p>
        </p:txBody>
      </p:sp>
      <p:sp>
        <p:nvSpPr>
          <p:cNvPr id="10245" name="Text Box 8"/>
          <p:cNvSpPr txBox="1">
            <a:spLocks noChangeArrowheads="1"/>
          </p:cNvSpPr>
          <p:nvPr/>
        </p:nvSpPr>
        <p:spPr bwMode="auto">
          <a:xfrm>
            <a:off x="4191000" y="2564904"/>
            <a:ext cx="3352800" cy="3416320"/>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r</a:t>
            </a:r>
            <a:r>
              <a:rPr lang="pl-PL" sz="1200" dirty="0" smtClean="0">
                <a:latin typeface="Arial" charset="0"/>
                <a:cs typeface="Times New Roman" pitchFamily="18" charset="0"/>
              </a:rPr>
              <a:t>ozwodowe</a:t>
            </a:r>
            <a:r>
              <a:rPr lang="pl-PL" sz="1200" dirty="0" smtClean="0">
                <a:latin typeface="Arial" charset="0"/>
              </a:rPr>
              <a:t> </a:t>
            </a:r>
            <a:r>
              <a:rPr lang="pl-PL" sz="1200" dirty="0">
                <a:latin typeface="Arial" charset="0"/>
              </a:rPr>
              <a:t>i dotyczące separacji (przede wszystkim pozwy w tym zakresie oraz małżeńskie zagadnienia majątkowe po ustaniu małżeństwa);</a:t>
            </a:r>
          </a:p>
          <a:p>
            <a:pPr marL="90488" indent="-90488" defTabSz="912813">
              <a:spcBef>
                <a:spcPct val="50000"/>
              </a:spcBef>
              <a:buFontTx/>
              <a:buChar char="•"/>
            </a:pPr>
            <a:r>
              <a:rPr lang="pl-PL" sz="1200" dirty="0" smtClean="0">
                <a:latin typeface="Arial" charset="0"/>
              </a:rPr>
              <a:t>ubezwłasnowolnienia;</a:t>
            </a:r>
            <a:endParaRPr lang="pl-PL" sz="1200" dirty="0">
              <a:latin typeface="Arial" charset="0"/>
            </a:endParaRPr>
          </a:p>
          <a:p>
            <a:pPr marL="90488" indent="-90488" defTabSz="912813">
              <a:spcBef>
                <a:spcPct val="50000"/>
              </a:spcBef>
              <a:buFontTx/>
              <a:buChar char="•"/>
            </a:pPr>
            <a:r>
              <a:rPr lang="pl-PL" sz="1200" dirty="0" smtClean="0">
                <a:latin typeface="Arial" charset="0"/>
              </a:rPr>
              <a:t>ustanowienie</a:t>
            </a:r>
            <a:r>
              <a:rPr lang="pl-PL" sz="1200" dirty="0">
                <a:latin typeface="Arial" charset="0"/>
              </a:rPr>
              <a:t>, ograniczenie i pozbawianie władzy rodzicielskiej;</a:t>
            </a:r>
          </a:p>
          <a:p>
            <a:pPr marL="90488" indent="-90488" defTabSz="912813">
              <a:spcBef>
                <a:spcPct val="50000"/>
              </a:spcBef>
              <a:buFontTx/>
              <a:buChar char="•"/>
            </a:pPr>
            <a:r>
              <a:rPr lang="pl-PL" sz="1200" dirty="0" smtClean="0">
                <a:latin typeface="Arial" charset="0"/>
              </a:rPr>
              <a:t>ustalanie </a:t>
            </a:r>
            <a:r>
              <a:rPr lang="pl-PL" sz="1200" dirty="0">
                <a:latin typeface="Arial" charset="0"/>
              </a:rPr>
              <a:t>lub </a:t>
            </a:r>
            <a:r>
              <a:rPr lang="pl-PL" sz="1200" dirty="0" smtClean="0">
                <a:latin typeface="Arial" charset="0"/>
              </a:rPr>
              <a:t>zaprzeczanie </a:t>
            </a:r>
            <a:r>
              <a:rPr lang="pl-PL" sz="1200" dirty="0">
                <a:latin typeface="Arial" charset="0"/>
              </a:rPr>
              <a:t>ojcostwa;</a:t>
            </a:r>
          </a:p>
          <a:p>
            <a:pPr marL="90488" indent="-90488" defTabSz="912813">
              <a:spcBef>
                <a:spcPct val="50000"/>
              </a:spcBef>
              <a:buFontTx/>
              <a:buChar char="•"/>
            </a:pPr>
            <a:r>
              <a:rPr lang="pl-PL" sz="1200" dirty="0" smtClean="0">
                <a:latin typeface="Arial" charset="0"/>
              </a:rPr>
              <a:t>tematyka </a:t>
            </a:r>
            <a:r>
              <a:rPr lang="pl-PL" sz="1200" dirty="0">
                <a:latin typeface="Arial" charset="0"/>
              </a:rPr>
              <a:t>przysposobienia, opieki i kurateli </a:t>
            </a:r>
            <a:br>
              <a:rPr lang="pl-PL" sz="1200" dirty="0">
                <a:latin typeface="Arial" charset="0"/>
              </a:rPr>
            </a:br>
            <a:r>
              <a:rPr lang="pl-PL" sz="1200" dirty="0">
                <a:latin typeface="Arial" charset="0"/>
              </a:rPr>
              <a:t>(w tym także w odniesieniu do cudzoziemców);</a:t>
            </a:r>
          </a:p>
          <a:p>
            <a:pPr marL="90488" indent="-90488" defTabSz="912813">
              <a:spcBef>
                <a:spcPct val="50000"/>
              </a:spcBef>
              <a:buFontTx/>
              <a:buChar char="•"/>
            </a:pPr>
            <a:r>
              <a:rPr lang="pl-PL" sz="1200" dirty="0" smtClean="0">
                <a:latin typeface="Arial" charset="0"/>
              </a:rPr>
              <a:t>alimentacja </a:t>
            </a:r>
            <a:r>
              <a:rPr lang="pl-PL" sz="1200" dirty="0">
                <a:latin typeface="Arial" charset="0"/>
              </a:rPr>
              <a:t>(przesłanki, ustalanie, podwyższanie, obniżanie, zaliczki alimentacyjne).</a:t>
            </a:r>
          </a:p>
        </p:txBody>
      </p:sp>
      <p:graphicFrame>
        <p:nvGraphicFramePr>
          <p:cNvPr id="7" name="Object 10"/>
          <p:cNvGraphicFramePr>
            <a:graphicFrameLocks noChangeAspect="1"/>
          </p:cNvGraphicFramePr>
          <p:nvPr>
            <p:extLst>
              <p:ext uri="{D42A27DB-BD31-4B8C-83A1-F6EECF244321}">
                <p14:modId xmlns:p14="http://schemas.microsoft.com/office/powerpoint/2010/main" val="1833523758"/>
              </p:ext>
            </p:extLst>
          </p:nvPr>
        </p:nvGraphicFramePr>
        <p:xfrm>
          <a:off x="900113" y="2276475"/>
          <a:ext cx="2971800" cy="2016125"/>
        </p:xfrm>
        <a:graphic>
          <a:graphicData uri="http://schemas.openxmlformats.org/drawingml/2006/chart">
            <c:chart xmlns:c="http://schemas.openxmlformats.org/drawingml/2006/chart" xmlns:r="http://schemas.openxmlformats.org/officeDocument/2006/relationships" r:id="rId2"/>
          </a:graphicData>
        </a:graphic>
      </p:graphicFrame>
      <p:sp>
        <p:nvSpPr>
          <p:cNvPr id="10246" name="Text Box 13"/>
          <p:cNvSpPr txBox="1">
            <a:spLocks noChangeArrowheads="1"/>
          </p:cNvSpPr>
          <p:nvPr/>
        </p:nvSpPr>
        <p:spPr bwMode="auto">
          <a:xfrm>
            <a:off x="971600" y="6088062"/>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1541339010"/>
              </p:ext>
            </p:extLst>
          </p:nvPr>
        </p:nvGraphicFramePr>
        <p:xfrm>
          <a:off x="250825" y="4149725"/>
          <a:ext cx="3960813" cy="2190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Wykres 8"/>
          <p:cNvGraphicFramePr>
            <a:graphicFrameLocks/>
          </p:cNvGraphicFramePr>
          <p:nvPr>
            <p:extLst>
              <p:ext uri="{D42A27DB-BD31-4B8C-83A1-F6EECF244321}">
                <p14:modId xmlns:p14="http://schemas.microsoft.com/office/powerpoint/2010/main" val="3750081072"/>
              </p:ext>
            </p:extLst>
          </p:nvPr>
        </p:nvGraphicFramePr>
        <p:xfrm>
          <a:off x="305072" y="4115594"/>
          <a:ext cx="3960813" cy="21907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9"/>
          <p:cNvSpPr>
            <a:spLocks noGrp="1" noChangeArrowheads="1"/>
          </p:cNvSpPr>
          <p:nvPr>
            <p:ph type="title"/>
          </p:nvPr>
        </p:nvSpPr>
        <p:spPr>
          <a:noFill/>
        </p:spPr>
        <p:txBody>
          <a:bodyPr/>
          <a:lstStyle/>
          <a:p>
            <a:pPr defTabSz="912813" eaLnBrk="1" hangingPunct="1"/>
            <a:r>
              <a:rPr lang="pl-PL" smtClean="0"/>
              <a:t>Sprawy spadkowe</a:t>
            </a:r>
          </a:p>
        </p:txBody>
      </p:sp>
      <p:sp>
        <p:nvSpPr>
          <p:cNvPr id="11269" name="Text Box 14"/>
          <p:cNvSpPr txBox="1">
            <a:spLocks noChangeArrowheads="1"/>
          </p:cNvSpPr>
          <p:nvPr/>
        </p:nvSpPr>
        <p:spPr bwMode="auto">
          <a:xfrm>
            <a:off x="4191000" y="2584449"/>
            <a:ext cx="3909392" cy="3693319"/>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doradztwo </a:t>
            </a:r>
            <a:r>
              <a:rPr lang="pl-PL" sz="1200" dirty="0">
                <a:latin typeface="Arial" charset="0"/>
              </a:rPr>
              <a:t>w sporządzaniu testamentów;</a:t>
            </a:r>
          </a:p>
          <a:p>
            <a:pPr marL="90488" indent="-90488" defTabSz="912813">
              <a:spcBef>
                <a:spcPct val="50000"/>
              </a:spcBef>
              <a:buFontTx/>
              <a:buChar char="•"/>
            </a:pPr>
            <a:r>
              <a:rPr lang="pl-PL" sz="1200" dirty="0" smtClean="0">
                <a:latin typeface="Arial" charset="0"/>
              </a:rPr>
              <a:t>zasady </a:t>
            </a:r>
            <a:r>
              <a:rPr lang="pl-PL" sz="1200" dirty="0">
                <a:latin typeface="Arial" charset="0"/>
              </a:rPr>
              <a:t>dziedziczenia ustawowego </a:t>
            </a:r>
            <a:br>
              <a:rPr lang="pl-PL" sz="1200" dirty="0">
                <a:latin typeface="Arial" charset="0"/>
              </a:rPr>
            </a:br>
            <a:r>
              <a:rPr lang="pl-PL" sz="1200" dirty="0">
                <a:latin typeface="Arial" charset="0"/>
              </a:rPr>
              <a:t>(w szczególności kwestie zachowku) </a:t>
            </a:r>
            <a:br>
              <a:rPr lang="pl-PL" sz="1200" dirty="0">
                <a:latin typeface="Arial" charset="0"/>
              </a:rPr>
            </a:br>
            <a:r>
              <a:rPr lang="pl-PL" sz="1200" dirty="0">
                <a:latin typeface="Arial" charset="0"/>
              </a:rPr>
              <a:t>oraz testamentowego (otwarcie, odrzucenie, unieważnienie testamentu);</a:t>
            </a:r>
          </a:p>
          <a:p>
            <a:pPr marL="90488" indent="-90488" defTabSz="912813">
              <a:spcBef>
                <a:spcPct val="50000"/>
              </a:spcBef>
              <a:buFontTx/>
              <a:buChar char="•"/>
            </a:pPr>
            <a:r>
              <a:rPr lang="pl-PL" sz="1200" dirty="0" smtClean="0">
                <a:latin typeface="Arial" charset="0"/>
              </a:rPr>
              <a:t>określenie </a:t>
            </a:r>
            <a:r>
              <a:rPr lang="pl-PL" sz="1200" dirty="0">
                <a:latin typeface="Arial" charset="0"/>
              </a:rPr>
              <a:t>osób uprawnionych do nabycia spadku </a:t>
            </a:r>
            <a:r>
              <a:rPr lang="pl-PL" sz="1200" dirty="0" smtClean="0">
                <a:latin typeface="Arial" charset="0"/>
              </a:rPr>
              <a:t/>
            </a:r>
            <a:br>
              <a:rPr lang="pl-PL" sz="1200" dirty="0" smtClean="0">
                <a:latin typeface="Arial" charset="0"/>
              </a:rPr>
            </a:br>
            <a:r>
              <a:rPr lang="pl-PL" sz="1200" dirty="0" smtClean="0">
                <a:latin typeface="Arial" charset="0"/>
              </a:rPr>
              <a:t>(</a:t>
            </a:r>
            <a:r>
              <a:rPr lang="pl-PL" sz="1200" dirty="0">
                <a:latin typeface="Arial" charset="0"/>
              </a:rPr>
              <a:t>w tym zagadnienie osób niegodnych);</a:t>
            </a:r>
          </a:p>
          <a:p>
            <a:pPr marL="90488" indent="-90488" defTabSz="912813">
              <a:spcBef>
                <a:spcPct val="50000"/>
              </a:spcBef>
              <a:buFontTx/>
              <a:buChar char="•"/>
            </a:pPr>
            <a:r>
              <a:rPr lang="pl-PL" sz="1200" dirty="0" smtClean="0">
                <a:latin typeface="Arial" charset="0"/>
              </a:rPr>
              <a:t>wydziedziczenia</a:t>
            </a:r>
            <a:r>
              <a:rPr lang="pl-PL" sz="1200" dirty="0">
                <a:latin typeface="Arial" charset="0"/>
              </a:rPr>
              <a:t>;</a:t>
            </a:r>
          </a:p>
          <a:p>
            <a:pPr marL="90488" indent="-90488" defTabSz="912813">
              <a:spcBef>
                <a:spcPct val="50000"/>
              </a:spcBef>
              <a:buFontTx/>
              <a:buChar char="•"/>
            </a:pPr>
            <a:r>
              <a:rPr lang="pl-PL" sz="1200" dirty="0" smtClean="0">
                <a:latin typeface="Arial" charset="0"/>
              </a:rPr>
              <a:t>zakres </a:t>
            </a:r>
            <a:r>
              <a:rPr lang="pl-PL" sz="1200" dirty="0">
                <a:latin typeface="Arial" charset="0"/>
              </a:rPr>
              <a:t>majątku wchodzącego w skład masy spadkowej, kwestia odpowiedzialności za długi spadkowe, wycena majątku spadkowego;</a:t>
            </a:r>
          </a:p>
          <a:p>
            <a:pPr marL="90488" indent="-90488" defTabSz="912813">
              <a:spcBef>
                <a:spcPct val="50000"/>
              </a:spcBef>
              <a:buFontTx/>
              <a:buChar char="•"/>
            </a:pPr>
            <a:r>
              <a:rPr lang="pl-PL" sz="1200" dirty="0" smtClean="0">
                <a:latin typeface="Arial" charset="0"/>
              </a:rPr>
              <a:t>zabezpieczenie przed długami spadkowymi;</a:t>
            </a:r>
            <a:endParaRPr lang="pl-PL" sz="1200" dirty="0">
              <a:latin typeface="Arial" charset="0"/>
            </a:endParaRPr>
          </a:p>
          <a:p>
            <a:pPr marL="90488" indent="-90488" defTabSz="912813">
              <a:spcBef>
                <a:spcPct val="50000"/>
              </a:spcBef>
              <a:buFontTx/>
              <a:buChar char="•"/>
            </a:pPr>
            <a:r>
              <a:rPr lang="pl-PL" sz="1200" dirty="0" smtClean="0">
                <a:latin typeface="Arial" charset="0"/>
              </a:rPr>
              <a:t>postępowania </a:t>
            </a:r>
            <a:r>
              <a:rPr lang="pl-PL" sz="1200" dirty="0">
                <a:latin typeface="Arial" charset="0"/>
              </a:rPr>
              <a:t>spadkowe (przyjęcie, odrzucenie, zrzeczenie się spadku, wnioski </a:t>
            </a:r>
            <a:r>
              <a:rPr lang="pl-PL" sz="1200" dirty="0" smtClean="0">
                <a:latin typeface="Arial" charset="0"/>
              </a:rPr>
              <a:t>o </a:t>
            </a:r>
            <a:r>
              <a:rPr lang="pl-PL" sz="1200" dirty="0">
                <a:latin typeface="Arial" charset="0"/>
              </a:rPr>
              <a:t>stwierdzenie nabycia, dział spadku, zbycie udziałów).</a:t>
            </a:r>
          </a:p>
        </p:txBody>
      </p:sp>
      <p:graphicFrame>
        <p:nvGraphicFramePr>
          <p:cNvPr id="7" name="Object 16"/>
          <p:cNvGraphicFramePr>
            <a:graphicFrameLocks noChangeAspect="1"/>
          </p:cNvGraphicFramePr>
          <p:nvPr>
            <p:extLst>
              <p:ext uri="{D42A27DB-BD31-4B8C-83A1-F6EECF244321}">
                <p14:modId xmlns:p14="http://schemas.microsoft.com/office/powerpoint/2010/main" val="1737154750"/>
              </p:ext>
            </p:extLst>
          </p:nvPr>
        </p:nvGraphicFramePr>
        <p:xfrm>
          <a:off x="899592" y="2348880"/>
          <a:ext cx="3092450" cy="2035175"/>
        </p:xfrm>
        <a:graphic>
          <a:graphicData uri="http://schemas.openxmlformats.org/drawingml/2006/chart">
            <c:chart xmlns:c="http://schemas.openxmlformats.org/drawingml/2006/chart" xmlns:r="http://schemas.openxmlformats.org/officeDocument/2006/relationships" r:id="rId2"/>
          </a:graphicData>
        </a:graphic>
      </p:graphicFrame>
      <p:sp>
        <p:nvSpPr>
          <p:cNvPr id="11270" name="Text Box 19"/>
          <p:cNvSpPr txBox="1">
            <a:spLocks noChangeArrowheads="1"/>
          </p:cNvSpPr>
          <p:nvPr/>
        </p:nvSpPr>
        <p:spPr bwMode="auto">
          <a:xfrm>
            <a:off x="899592" y="6107906"/>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1982989551"/>
              </p:ext>
            </p:extLst>
          </p:nvPr>
        </p:nvGraphicFramePr>
        <p:xfrm>
          <a:off x="305072" y="4115594"/>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defTabSz="912813" eaLnBrk="1" hangingPunct="1"/>
            <a:r>
              <a:rPr lang="pl-PL" sz="3200" dirty="0" smtClean="0"/>
              <a:t>Sprawy związane z pracą, </a:t>
            </a:r>
            <a:r>
              <a:rPr lang="pl-PL" sz="3200" dirty="0" err="1" smtClean="0"/>
              <a:t>ubezpiecze-niami</a:t>
            </a:r>
            <a:r>
              <a:rPr lang="pl-PL" sz="3200" dirty="0" smtClean="0"/>
              <a:t> społecznymi i bezrobociem</a:t>
            </a:r>
          </a:p>
        </p:txBody>
      </p:sp>
      <p:sp>
        <p:nvSpPr>
          <p:cNvPr id="12293" name="Text Box 7"/>
          <p:cNvSpPr txBox="1">
            <a:spLocks noChangeArrowheads="1"/>
          </p:cNvSpPr>
          <p:nvPr/>
        </p:nvSpPr>
        <p:spPr bwMode="auto">
          <a:xfrm>
            <a:off x="4191000" y="2492375"/>
            <a:ext cx="3621360" cy="3600986"/>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endParaRPr lang="pl-PL" sz="1200" dirty="0">
              <a:latin typeface="Arial" charset="0"/>
            </a:endParaRPr>
          </a:p>
          <a:p>
            <a:pPr marL="90488" indent="-90488" defTabSz="912813">
              <a:spcBef>
                <a:spcPct val="50000"/>
              </a:spcBef>
              <a:buFontTx/>
              <a:buChar char="•"/>
            </a:pPr>
            <a:r>
              <a:rPr lang="pl-PL" sz="1200" dirty="0" smtClean="0">
                <a:latin typeface="Arial" charset="0"/>
              </a:rPr>
              <a:t>zawieranie </a:t>
            </a:r>
            <a:r>
              <a:rPr lang="pl-PL" sz="1200" dirty="0">
                <a:latin typeface="Arial" charset="0"/>
              </a:rPr>
              <a:t>umów o pracę (ustalanie istnienia stosunku pracy);</a:t>
            </a:r>
          </a:p>
          <a:p>
            <a:pPr marL="90488" indent="-90488" defTabSz="912813">
              <a:spcBef>
                <a:spcPct val="50000"/>
              </a:spcBef>
              <a:buFontTx/>
              <a:buChar char="•"/>
            </a:pPr>
            <a:r>
              <a:rPr lang="pl-PL" sz="1200" dirty="0" smtClean="0">
                <a:latin typeface="Arial" charset="0"/>
              </a:rPr>
              <a:t>spory </a:t>
            </a:r>
            <a:r>
              <a:rPr lang="pl-PL" sz="1200" dirty="0">
                <a:latin typeface="Arial" charset="0"/>
              </a:rPr>
              <a:t>między pracownikiem a pracodawcą (pozew o zapłatę wynagrodzenia, rozwiązanie umowy o pracę, </a:t>
            </a:r>
            <a:r>
              <a:rPr lang="pl-PL" sz="1200" dirty="0" smtClean="0">
                <a:latin typeface="Arial" charset="0"/>
              </a:rPr>
              <a:t>wypowiedzenia, wniosek o przywrócenie do pracy);</a:t>
            </a:r>
            <a:endParaRPr lang="pl-PL" sz="1200" dirty="0">
              <a:latin typeface="Arial" charset="0"/>
            </a:endParaRPr>
          </a:p>
          <a:p>
            <a:pPr marL="90488" indent="-90488" defTabSz="912813">
              <a:spcBef>
                <a:spcPct val="50000"/>
              </a:spcBef>
              <a:buFontTx/>
              <a:buChar char="•"/>
            </a:pPr>
            <a:r>
              <a:rPr lang="pl-PL" sz="1200" dirty="0" smtClean="0">
                <a:latin typeface="Arial" charset="0"/>
              </a:rPr>
              <a:t>świadczenia </a:t>
            </a:r>
            <a:r>
              <a:rPr lang="pl-PL" sz="1200" dirty="0">
                <a:latin typeface="Arial" charset="0"/>
              </a:rPr>
              <a:t>pracownicze (praca w godzinach nadliczbowych, premie, dodatki, nagrody </a:t>
            </a:r>
            <a:br>
              <a:rPr lang="pl-PL" sz="1200" dirty="0">
                <a:latin typeface="Arial" charset="0"/>
              </a:rPr>
            </a:br>
            <a:r>
              <a:rPr lang="pl-PL" sz="1200" dirty="0">
                <a:latin typeface="Arial" charset="0"/>
              </a:rPr>
              <a:t>i </a:t>
            </a:r>
            <a:r>
              <a:rPr lang="pl-PL" sz="1200" dirty="0" smtClean="0">
                <a:latin typeface="Arial" charset="0"/>
              </a:rPr>
              <a:t>odprawy, ekwiwalent za  niewykorzystany urlop);</a:t>
            </a:r>
            <a:endParaRPr lang="pl-PL" sz="1200" dirty="0">
              <a:latin typeface="Arial" charset="0"/>
            </a:endParaRPr>
          </a:p>
          <a:p>
            <a:pPr marL="90488" indent="-90488" defTabSz="912813">
              <a:spcBef>
                <a:spcPct val="50000"/>
              </a:spcBef>
              <a:buFontTx/>
              <a:buChar char="•"/>
            </a:pPr>
            <a:r>
              <a:rPr lang="pl-PL" sz="1200" dirty="0" smtClean="0">
                <a:latin typeface="Arial" charset="0"/>
              </a:rPr>
              <a:t>odpowiedzialność pracownika za mienie powierzone;</a:t>
            </a:r>
            <a:endParaRPr lang="pl-PL" sz="1200" dirty="0">
              <a:latin typeface="Arial" charset="0"/>
            </a:endParaRPr>
          </a:p>
          <a:p>
            <a:pPr marL="90488" indent="-90488" defTabSz="912813">
              <a:spcBef>
                <a:spcPct val="50000"/>
              </a:spcBef>
              <a:buFontTx/>
              <a:buChar char="•"/>
            </a:pPr>
            <a:r>
              <a:rPr lang="pl-PL" sz="1200" dirty="0" smtClean="0">
                <a:latin typeface="Arial" charset="0"/>
              </a:rPr>
              <a:t>emerytury, renty i świadczenia przedemerytalne </a:t>
            </a:r>
            <a:r>
              <a:rPr lang="pl-PL" sz="1200" dirty="0">
                <a:latin typeface="Arial" charset="0"/>
              </a:rPr>
              <a:t>(podstawy uzyskania uprawnień, świadczenia górnicze i wyjątkowe, przeliczenie emerytur);</a:t>
            </a:r>
          </a:p>
          <a:p>
            <a:pPr marL="90488" indent="-90488" defTabSz="912813">
              <a:spcBef>
                <a:spcPct val="50000"/>
              </a:spcBef>
              <a:buFontTx/>
              <a:buChar char="•"/>
            </a:pPr>
            <a:r>
              <a:rPr lang="pl-PL" sz="1200" dirty="0" smtClean="0">
                <a:latin typeface="Arial" charset="0"/>
              </a:rPr>
              <a:t>relacje </a:t>
            </a:r>
            <a:r>
              <a:rPr lang="pl-PL" sz="1200" dirty="0">
                <a:latin typeface="Arial" charset="0"/>
              </a:rPr>
              <a:t>z </a:t>
            </a:r>
            <a:r>
              <a:rPr lang="pl-PL" sz="1200" dirty="0" smtClean="0">
                <a:latin typeface="Arial" charset="0"/>
              </a:rPr>
              <a:t>ZUS, KRUS </a:t>
            </a:r>
            <a:r>
              <a:rPr lang="pl-PL" sz="1200" dirty="0">
                <a:latin typeface="Arial" charset="0"/>
              </a:rPr>
              <a:t>i Urzędem </a:t>
            </a:r>
            <a:r>
              <a:rPr lang="pl-PL" sz="1200" dirty="0" smtClean="0">
                <a:latin typeface="Arial" charset="0"/>
              </a:rPr>
              <a:t>Pracy</a:t>
            </a:r>
            <a:r>
              <a:rPr lang="pl-PL" sz="1200" dirty="0">
                <a:latin typeface="Arial" charset="0"/>
              </a:rPr>
              <a:t>.</a:t>
            </a:r>
          </a:p>
        </p:txBody>
      </p:sp>
      <p:graphicFrame>
        <p:nvGraphicFramePr>
          <p:cNvPr id="7" name="Object 9"/>
          <p:cNvGraphicFramePr>
            <a:graphicFrameLocks noChangeAspect="1"/>
          </p:cNvGraphicFramePr>
          <p:nvPr>
            <p:extLst>
              <p:ext uri="{D42A27DB-BD31-4B8C-83A1-F6EECF244321}">
                <p14:modId xmlns:p14="http://schemas.microsoft.com/office/powerpoint/2010/main" val="3967817840"/>
              </p:ext>
            </p:extLst>
          </p:nvPr>
        </p:nvGraphicFramePr>
        <p:xfrm>
          <a:off x="971600" y="2492375"/>
          <a:ext cx="2965450" cy="1962150"/>
        </p:xfrm>
        <a:graphic>
          <a:graphicData uri="http://schemas.openxmlformats.org/drawingml/2006/chart">
            <c:chart xmlns:c="http://schemas.openxmlformats.org/drawingml/2006/chart" xmlns:r="http://schemas.openxmlformats.org/officeDocument/2006/relationships" r:id="rId2"/>
          </a:graphicData>
        </a:graphic>
      </p:graphicFrame>
      <p:sp>
        <p:nvSpPr>
          <p:cNvPr id="12294" name="Text Box 12"/>
          <p:cNvSpPr txBox="1">
            <a:spLocks noChangeArrowheads="1"/>
          </p:cNvSpPr>
          <p:nvPr/>
        </p:nvSpPr>
        <p:spPr bwMode="auto">
          <a:xfrm>
            <a:off x="785813" y="6286500"/>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2459874313"/>
              </p:ext>
            </p:extLst>
          </p:nvPr>
        </p:nvGraphicFramePr>
        <p:xfrm>
          <a:off x="250825" y="4149725"/>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914400" y="838200"/>
            <a:ext cx="8001000" cy="1143000"/>
          </a:xfrm>
          <a:prstGeom prst="rect">
            <a:avLst/>
          </a:prstGeom>
          <a:noFill/>
          <a:ln w="9525">
            <a:noFill/>
            <a:miter lim="800000"/>
            <a:headEnd/>
            <a:tailEnd/>
          </a:ln>
        </p:spPr>
        <p:txBody>
          <a:bodyPr anchor="b"/>
          <a:lstStyle/>
          <a:p>
            <a:pPr defTabSz="912813">
              <a:lnSpc>
                <a:spcPct val="90000"/>
              </a:lnSpc>
            </a:pPr>
            <a:r>
              <a:rPr lang="pl-PL" sz="3600" b="1">
                <a:solidFill>
                  <a:schemeClr val="tx2"/>
                </a:solidFill>
                <a:latin typeface="Arial" charset="0"/>
              </a:rPr>
              <a:t>Sprawy związane ze  świadczeniami z pomocy społecznej</a:t>
            </a:r>
          </a:p>
        </p:txBody>
      </p:sp>
      <p:sp>
        <p:nvSpPr>
          <p:cNvPr id="13317" name="Text Box 11"/>
          <p:cNvSpPr txBox="1">
            <a:spLocks noChangeArrowheads="1"/>
          </p:cNvSpPr>
          <p:nvPr/>
        </p:nvSpPr>
        <p:spPr bwMode="auto">
          <a:xfrm>
            <a:off x="4191000" y="2990850"/>
            <a:ext cx="3837384" cy="2677656"/>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zasady </a:t>
            </a:r>
            <a:r>
              <a:rPr lang="pl-PL" sz="1200" dirty="0">
                <a:latin typeface="Arial" charset="0"/>
              </a:rPr>
              <a:t>przyznawania zasiłków z pomocy społecznej;</a:t>
            </a:r>
          </a:p>
          <a:p>
            <a:pPr marL="90488" indent="-90488" defTabSz="912813">
              <a:spcBef>
                <a:spcPct val="50000"/>
              </a:spcBef>
              <a:buFontTx/>
              <a:buChar char="•"/>
            </a:pPr>
            <a:r>
              <a:rPr lang="pl-PL" sz="1200" dirty="0" smtClean="0">
                <a:latin typeface="Arial" charset="0"/>
              </a:rPr>
              <a:t>nabywanie </a:t>
            </a:r>
            <a:r>
              <a:rPr lang="pl-PL" sz="1200" dirty="0">
                <a:latin typeface="Arial" charset="0"/>
              </a:rPr>
              <a:t>praw do rent socjalnych;</a:t>
            </a:r>
          </a:p>
          <a:p>
            <a:pPr marL="90488" indent="-90488" defTabSz="912813">
              <a:spcBef>
                <a:spcPct val="50000"/>
              </a:spcBef>
              <a:buFontTx/>
              <a:buChar char="•"/>
            </a:pPr>
            <a:r>
              <a:rPr lang="pl-PL" sz="1200" dirty="0" smtClean="0">
                <a:latin typeface="Arial" charset="0"/>
              </a:rPr>
              <a:t>kontakty </a:t>
            </a:r>
            <a:r>
              <a:rPr lang="pl-PL" sz="1200" dirty="0">
                <a:latin typeface="Arial" charset="0"/>
              </a:rPr>
              <a:t>klientów poradni z ośrodkami pomocy społecznej w tym odwołania od decyzji </a:t>
            </a:r>
            <a:r>
              <a:rPr lang="pl-PL" sz="1200" dirty="0" smtClean="0">
                <a:latin typeface="Arial" charset="0"/>
              </a:rPr>
              <a:t/>
            </a:r>
            <a:br>
              <a:rPr lang="pl-PL" sz="1200" dirty="0" smtClean="0">
                <a:latin typeface="Arial" charset="0"/>
              </a:rPr>
            </a:br>
            <a:r>
              <a:rPr lang="pl-PL" sz="1200" dirty="0" smtClean="0">
                <a:latin typeface="Arial" charset="0"/>
              </a:rPr>
              <a:t>o </a:t>
            </a:r>
            <a:r>
              <a:rPr lang="pl-PL" sz="1200" dirty="0">
                <a:latin typeface="Arial" charset="0"/>
              </a:rPr>
              <a:t>odmowie przyznania zasiłków i </a:t>
            </a:r>
            <a:r>
              <a:rPr lang="pl-PL" sz="1200" dirty="0" smtClean="0">
                <a:latin typeface="Arial" charset="0"/>
              </a:rPr>
              <a:t>dodatków do niego;</a:t>
            </a:r>
            <a:endParaRPr lang="pl-PL" sz="1200" dirty="0">
              <a:latin typeface="Arial" charset="0"/>
            </a:endParaRPr>
          </a:p>
          <a:p>
            <a:pPr marL="90488" indent="-90488" defTabSz="912813">
              <a:spcBef>
                <a:spcPct val="50000"/>
              </a:spcBef>
              <a:buFontTx/>
              <a:buChar char="•"/>
            </a:pPr>
            <a:r>
              <a:rPr lang="pl-PL" sz="1200" dirty="0" smtClean="0">
                <a:latin typeface="Arial" charset="0"/>
              </a:rPr>
              <a:t>kwestie świadczeń socjalnych (zasiłków </a:t>
            </a:r>
            <a:r>
              <a:rPr lang="pl-PL" sz="1200" dirty="0">
                <a:latin typeface="Arial" charset="0"/>
              </a:rPr>
              <a:t>oraz </a:t>
            </a:r>
            <a:r>
              <a:rPr lang="pl-PL" sz="1200" dirty="0" smtClean="0">
                <a:latin typeface="Arial" charset="0"/>
              </a:rPr>
              <a:t>dodatków);</a:t>
            </a:r>
            <a:endParaRPr lang="pl-PL" sz="1200" dirty="0">
              <a:latin typeface="Arial" charset="0"/>
            </a:endParaRPr>
          </a:p>
          <a:p>
            <a:pPr marL="90488" indent="-90488" defTabSz="912813">
              <a:spcBef>
                <a:spcPct val="50000"/>
              </a:spcBef>
              <a:buFontTx/>
              <a:buChar char="•"/>
            </a:pPr>
            <a:r>
              <a:rPr lang="pl-PL" sz="1200" dirty="0" smtClean="0">
                <a:latin typeface="Arial" charset="0"/>
              </a:rPr>
              <a:t>domy </a:t>
            </a:r>
            <a:r>
              <a:rPr lang="pl-PL" sz="1200" dirty="0">
                <a:latin typeface="Arial" charset="0"/>
              </a:rPr>
              <a:t>pomocy społecznej - zasady </a:t>
            </a:r>
            <a:r>
              <a:rPr lang="pl-PL" sz="1200" dirty="0" smtClean="0">
                <a:latin typeface="Arial" charset="0"/>
              </a:rPr>
              <a:t>uzyskania </a:t>
            </a:r>
            <a:r>
              <a:rPr lang="pl-PL" sz="1200" dirty="0">
                <a:latin typeface="Arial" charset="0"/>
              </a:rPr>
              <a:t>miejsca, zwolnienie z opłat za </a:t>
            </a:r>
            <a:r>
              <a:rPr lang="pl-PL" sz="1200" dirty="0" smtClean="0">
                <a:latin typeface="Arial" charset="0"/>
              </a:rPr>
              <a:t>pobyt</a:t>
            </a:r>
            <a:r>
              <a:rPr lang="pl-PL" sz="1200" dirty="0">
                <a:latin typeface="Arial" charset="0"/>
              </a:rPr>
              <a:t>;</a:t>
            </a:r>
            <a:endParaRPr lang="pl-PL" sz="1200" dirty="0" smtClean="0">
              <a:latin typeface="Arial" charset="0"/>
            </a:endParaRPr>
          </a:p>
          <a:p>
            <a:pPr marL="90488" indent="-90488" defTabSz="912813">
              <a:spcBef>
                <a:spcPct val="50000"/>
              </a:spcBef>
              <a:buFontTx/>
              <a:buChar char="•"/>
            </a:pPr>
            <a:r>
              <a:rPr lang="pl-PL" sz="1200" dirty="0" smtClean="0">
                <a:latin typeface="Arial" charset="0"/>
              </a:rPr>
              <a:t>pomoc postpenitencjarna.</a:t>
            </a:r>
            <a:endParaRPr lang="pl-PL" sz="1200" dirty="0">
              <a:latin typeface="Arial" charset="0"/>
            </a:endParaRPr>
          </a:p>
        </p:txBody>
      </p:sp>
      <p:graphicFrame>
        <p:nvGraphicFramePr>
          <p:cNvPr id="7" name="Object 16"/>
          <p:cNvGraphicFramePr>
            <a:graphicFrameLocks noChangeAspect="1"/>
          </p:cNvGraphicFramePr>
          <p:nvPr>
            <p:extLst>
              <p:ext uri="{D42A27DB-BD31-4B8C-83A1-F6EECF244321}">
                <p14:modId xmlns:p14="http://schemas.microsoft.com/office/powerpoint/2010/main" val="46843276"/>
              </p:ext>
            </p:extLst>
          </p:nvPr>
        </p:nvGraphicFramePr>
        <p:xfrm>
          <a:off x="914400" y="2420888"/>
          <a:ext cx="2720975" cy="2024062"/>
        </p:xfrm>
        <a:graphic>
          <a:graphicData uri="http://schemas.openxmlformats.org/drawingml/2006/chart">
            <c:chart xmlns:c="http://schemas.openxmlformats.org/drawingml/2006/chart" xmlns:r="http://schemas.openxmlformats.org/officeDocument/2006/relationships" r:id="rId2"/>
          </a:graphicData>
        </a:graphic>
      </p:graphicFrame>
      <p:sp>
        <p:nvSpPr>
          <p:cNvPr id="13318" name="Text Box 19"/>
          <p:cNvSpPr txBox="1">
            <a:spLocks noChangeArrowheads="1"/>
          </p:cNvSpPr>
          <p:nvPr/>
        </p:nvSpPr>
        <p:spPr bwMode="auto">
          <a:xfrm>
            <a:off x="785813" y="6215063"/>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862747491"/>
              </p:ext>
            </p:extLst>
          </p:nvPr>
        </p:nvGraphicFramePr>
        <p:xfrm>
          <a:off x="250825" y="4149725"/>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defTabSz="912813" eaLnBrk="1" hangingPunct="1"/>
            <a:r>
              <a:rPr lang="pl-PL" dirty="0" smtClean="0"/>
              <a:t>Sprawy z zakresu prawa </a:t>
            </a:r>
            <a:br>
              <a:rPr lang="pl-PL" dirty="0" smtClean="0"/>
            </a:br>
            <a:r>
              <a:rPr lang="pl-PL" dirty="0" smtClean="0"/>
              <a:t>i postępowania administracyjnego</a:t>
            </a:r>
          </a:p>
        </p:txBody>
      </p:sp>
      <p:sp>
        <p:nvSpPr>
          <p:cNvPr id="14341" name="Text Box 9"/>
          <p:cNvSpPr txBox="1">
            <a:spLocks noChangeArrowheads="1"/>
          </p:cNvSpPr>
          <p:nvPr/>
        </p:nvSpPr>
        <p:spPr bwMode="auto">
          <a:xfrm>
            <a:off x="4191000" y="2708275"/>
            <a:ext cx="3693368" cy="3416320"/>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decyzje </a:t>
            </a:r>
            <a:r>
              <a:rPr lang="pl-PL" sz="1200" dirty="0">
                <a:latin typeface="Arial" charset="0"/>
              </a:rPr>
              <a:t>administracyjne (podstawy wydawania, zasady zaskarżania, odwołania do organów wyższej instancji, WSA, </a:t>
            </a:r>
            <a:r>
              <a:rPr lang="pl-PL" sz="1200" dirty="0" smtClean="0">
                <a:latin typeface="Arial" charset="0"/>
              </a:rPr>
              <a:t>SKO);</a:t>
            </a:r>
          </a:p>
          <a:p>
            <a:pPr marL="90488" indent="-90488" defTabSz="912813">
              <a:spcBef>
                <a:spcPct val="50000"/>
              </a:spcBef>
              <a:buFontTx/>
              <a:buChar char="•"/>
            </a:pPr>
            <a:r>
              <a:rPr lang="pl-PL" sz="1200" dirty="0" smtClean="0">
                <a:latin typeface="Arial" charset="0"/>
              </a:rPr>
              <a:t>wniosek o ekshumację;</a:t>
            </a:r>
            <a:endParaRPr lang="pl-PL" sz="1200" dirty="0">
              <a:latin typeface="Arial" charset="0"/>
            </a:endParaRPr>
          </a:p>
          <a:p>
            <a:pPr marL="90488" indent="-90488" defTabSz="912813">
              <a:spcBef>
                <a:spcPct val="50000"/>
              </a:spcBef>
              <a:buFontTx/>
              <a:buChar char="•"/>
            </a:pPr>
            <a:r>
              <a:rPr lang="pl-PL" sz="1200" dirty="0" smtClean="0">
                <a:latin typeface="Arial" charset="0"/>
              </a:rPr>
              <a:t>postępowania </a:t>
            </a:r>
            <a:r>
              <a:rPr lang="pl-PL" sz="1200" dirty="0">
                <a:latin typeface="Arial" charset="0"/>
              </a:rPr>
              <a:t>administracyjne (prawa stron, koszty, skargi na bezczynność) i egzekucyjne </a:t>
            </a:r>
            <a:r>
              <a:rPr lang="pl-PL" sz="1200" dirty="0" smtClean="0">
                <a:latin typeface="Arial" charset="0"/>
              </a:rPr>
              <a:t/>
            </a:r>
            <a:br>
              <a:rPr lang="pl-PL" sz="1200" dirty="0" smtClean="0">
                <a:latin typeface="Arial" charset="0"/>
              </a:rPr>
            </a:br>
            <a:r>
              <a:rPr lang="pl-PL" sz="1200" dirty="0" smtClean="0">
                <a:latin typeface="Arial" charset="0"/>
              </a:rPr>
              <a:t>w </a:t>
            </a:r>
            <a:r>
              <a:rPr lang="pl-PL" sz="1200" dirty="0">
                <a:latin typeface="Arial" charset="0"/>
              </a:rPr>
              <a:t>administracji;</a:t>
            </a:r>
          </a:p>
          <a:p>
            <a:pPr marL="90488" indent="-90488" defTabSz="912813">
              <a:spcBef>
                <a:spcPct val="50000"/>
              </a:spcBef>
              <a:buFontTx/>
              <a:buChar char="•"/>
            </a:pPr>
            <a:r>
              <a:rPr lang="pl-PL" sz="1200" dirty="0" smtClean="0">
                <a:latin typeface="Arial" charset="0"/>
              </a:rPr>
              <a:t>ewidencja </a:t>
            </a:r>
            <a:r>
              <a:rPr lang="pl-PL" sz="1200" dirty="0">
                <a:latin typeface="Arial" charset="0"/>
              </a:rPr>
              <a:t>ludności i sprawy meldunkowe</a:t>
            </a:r>
            <a:r>
              <a:rPr lang="pl-PL" sz="1200" dirty="0" smtClean="0">
                <a:latin typeface="Arial" charset="0"/>
              </a:rPr>
              <a:t>;</a:t>
            </a:r>
          </a:p>
          <a:p>
            <a:pPr marL="90488" indent="-90488" defTabSz="912813">
              <a:spcBef>
                <a:spcPct val="50000"/>
              </a:spcBef>
              <a:buFontTx/>
              <a:buChar char="•"/>
            </a:pPr>
            <a:r>
              <a:rPr lang="pl-PL" sz="1200" dirty="0" smtClean="0">
                <a:latin typeface="Arial" charset="0"/>
              </a:rPr>
              <a:t>zmiana nazwiska;</a:t>
            </a:r>
            <a:endParaRPr lang="pl-PL" sz="1200" dirty="0">
              <a:latin typeface="Arial" charset="0"/>
            </a:endParaRPr>
          </a:p>
          <a:p>
            <a:pPr marL="90488" indent="-90488" defTabSz="912813">
              <a:spcBef>
                <a:spcPct val="50000"/>
              </a:spcBef>
              <a:buFontTx/>
              <a:buChar char="•"/>
            </a:pPr>
            <a:r>
              <a:rPr lang="pl-PL" sz="1200" dirty="0" smtClean="0">
                <a:latin typeface="Arial" charset="0"/>
              </a:rPr>
              <a:t>zagospodarowanie </a:t>
            </a:r>
            <a:r>
              <a:rPr lang="pl-PL" sz="1200" dirty="0">
                <a:latin typeface="Arial" charset="0"/>
              </a:rPr>
              <a:t>przestrzenne (</a:t>
            </a:r>
            <a:r>
              <a:rPr lang="pl-PL" sz="1200" dirty="0" smtClean="0">
                <a:latin typeface="Arial" charset="0"/>
              </a:rPr>
              <a:t>warunki</a:t>
            </a:r>
            <a:r>
              <a:rPr lang="pl-PL" sz="1200" dirty="0">
                <a:latin typeface="Arial" charset="0"/>
              </a:rPr>
              <a:t> </a:t>
            </a:r>
            <a:r>
              <a:rPr lang="pl-PL" sz="1200" dirty="0" smtClean="0">
                <a:latin typeface="Arial" charset="0"/>
              </a:rPr>
              <a:t>zabudowy); </a:t>
            </a:r>
            <a:endParaRPr lang="pl-PL" sz="1200" dirty="0">
              <a:latin typeface="Arial" charset="0"/>
            </a:endParaRPr>
          </a:p>
          <a:p>
            <a:pPr marL="90488" indent="-90488" defTabSz="912813">
              <a:spcBef>
                <a:spcPct val="50000"/>
              </a:spcBef>
              <a:buFontTx/>
              <a:buChar char="•"/>
            </a:pPr>
            <a:r>
              <a:rPr lang="pl-PL" sz="1200" dirty="0" smtClean="0">
                <a:latin typeface="Arial" charset="0"/>
              </a:rPr>
              <a:t>koncesje;</a:t>
            </a:r>
            <a:endParaRPr lang="pl-PL" sz="1200" dirty="0">
              <a:solidFill>
                <a:srgbClr val="FF0000"/>
              </a:solidFill>
              <a:latin typeface="Arial" charset="0"/>
            </a:endParaRPr>
          </a:p>
          <a:p>
            <a:pPr marL="90488" indent="-90488" defTabSz="912813">
              <a:spcBef>
                <a:spcPct val="50000"/>
              </a:spcBef>
              <a:buFontTx/>
              <a:buChar char="•"/>
            </a:pPr>
            <a:r>
              <a:rPr lang="pl-PL" sz="1200" dirty="0" smtClean="0">
                <a:latin typeface="Arial" charset="0"/>
              </a:rPr>
              <a:t>kwestionowanie decyzji środowiskowej.</a:t>
            </a:r>
            <a:endParaRPr lang="pl-PL" sz="1200" dirty="0">
              <a:latin typeface="Arial" charset="0"/>
            </a:endParaRPr>
          </a:p>
        </p:txBody>
      </p:sp>
      <p:graphicFrame>
        <p:nvGraphicFramePr>
          <p:cNvPr id="7" name="Object 11"/>
          <p:cNvGraphicFramePr>
            <a:graphicFrameLocks noChangeAspect="1"/>
          </p:cNvGraphicFramePr>
          <p:nvPr>
            <p:extLst>
              <p:ext uri="{D42A27DB-BD31-4B8C-83A1-F6EECF244321}">
                <p14:modId xmlns:p14="http://schemas.microsoft.com/office/powerpoint/2010/main" val="3505469575"/>
              </p:ext>
            </p:extLst>
          </p:nvPr>
        </p:nvGraphicFramePr>
        <p:xfrm>
          <a:off x="805920" y="2420888"/>
          <a:ext cx="3173412" cy="2087562"/>
        </p:xfrm>
        <a:graphic>
          <a:graphicData uri="http://schemas.openxmlformats.org/drawingml/2006/chart">
            <c:chart xmlns:c="http://schemas.openxmlformats.org/drawingml/2006/chart" xmlns:r="http://schemas.openxmlformats.org/officeDocument/2006/relationships" r:id="rId2"/>
          </a:graphicData>
        </a:graphic>
      </p:graphicFrame>
      <p:sp>
        <p:nvSpPr>
          <p:cNvPr id="14342" name="Text Box 14"/>
          <p:cNvSpPr txBox="1">
            <a:spLocks noChangeArrowheads="1"/>
          </p:cNvSpPr>
          <p:nvPr/>
        </p:nvSpPr>
        <p:spPr bwMode="auto">
          <a:xfrm>
            <a:off x="755650" y="6237288"/>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866275355"/>
              </p:ext>
            </p:extLst>
          </p:nvPr>
        </p:nvGraphicFramePr>
        <p:xfrm>
          <a:off x="250825" y="4149725"/>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defTabSz="912813" eaLnBrk="1" hangingPunct="1"/>
            <a:r>
              <a:rPr lang="pl-PL" smtClean="0"/>
              <a:t>Sprawy z zakresu prawa lokalowego i spółdzielczego</a:t>
            </a:r>
          </a:p>
        </p:txBody>
      </p:sp>
      <p:graphicFrame>
        <p:nvGraphicFramePr>
          <p:cNvPr id="7" name="Object 11"/>
          <p:cNvGraphicFramePr>
            <a:graphicFrameLocks noChangeAspect="1"/>
          </p:cNvGraphicFramePr>
          <p:nvPr>
            <p:extLst>
              <p:ext uri="{D42A27DB-BD31-4B8C-83A1-F6EECF244321}">
                <p14:modId xmlns:p14="http://schemas.microsoft.com/office/powerpoint/2010/main" val="194071927"/>
              </p:ext>
            </p:extLst>
          </p:nvPr>
        </p:nvGraphicFramePr>
        <p:xfrm>
          <a:off x="1115616" y="2460675"/>
          <a:ext cx="2890837" cy="1866900"/>
        </p:xfrm>
        <a:graphic>
          <a:graphicData uri="http://schemas.openxmlformats.org/drawingml/2006/chart">
            <c:chart xmlns:c="http://schemas.openxmlformats.org/drawingml/2006/chart" xmlns:r="http://schemas.openxmlformats.org/officeDocument/2006/relationships" r:id="rId2"/>
          </a:graphicData>
        </a:graphic>
      </p:graphicFrame>
      <p:sp>
        <p:nvSpPr>
          <p:cNvPr id="15365" name="Text Box 13"/>
          <p:cNvSpPr txBox="1">
            <a:spLocks noChangeArrowheads="1"/>
          </p:cNvSpPr>
          <p:nvPr/>
        </p:nvSpPr>
        <p:spPr bwMode="auto">
          <a:xfrm>
            <a:off x="4191000" y="3173413"/>
            <a:ext cx="3549650" cy="2308324"/>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eksmisje </a:t>
            </a:r>
            <a:r>
              <a:rPr lang="pl-PL" sz="1200" dirty="0">
                <a:latin typeface="Arial" charset="0"/>
              </a:rPr>
              <a:t>(podstawy, koszty, wstrzymanie, uprawnienia prawowitych lokatorów);</a:t>
            </a:r>
          </a:p>
          <a:p>
            <a:pPr marL="90488" indent="-90488" defTabSz="912813">
              <a:spcBef>
                <a:spcPct val="50000"/>
              </a:spcBef>
              <a:buFontTx/>
              <a:buChar char="•"/>
            </a:pPr>
            <a:r>
              <a:rPr lang="pl-PL" sz="1200" dirty="0" smtClean="0">
                <a:latin typeface="Arial" charset="0"/>
              </a:rPr>
              <a:t>lokale </a:t>
            </a:r>
            <a:r>
              <a:rPr lang="pl-PL" sz="1200" dirty="0">
                <a:latin typeface="Arial" charset="0"/>
              </a:rPr>
              <a:t>zastępcze, socjalne, komunalne, służbowe i zakładowe (zakres osób uprawnionych do ich otrzymania, koszty, rozliczenia);</a:t>
            </a:r>
          </a:p>
          <a:p>
            <a:pPr marL="90488" indent="-90488" defTabSz="912813">
              <a:spcBef>
                <a:spcPct val="50000"/>
              </a:spcBef>
              <a:buFontTx/>
              <a:buChar char="•"/>
            </a:pPr>
            <a:r>
              <a:rPr lang="pl-PL" sz="1200" dirty="0" smtClean="0">
                <a:latin typeface="Arial" charset="0"/>
              </a:rPr>
              <a:t>przekształcenia </a:t>
            </a:r>
            <a:r>
              <a:rPr lang="pl-PL" sz="1200" dirty="0">
                <a:latin typeface="Arial" charset="0"/>
              </a:rPr>
              <a:t>uprawnień do lokalu;</a:t>
            </a:r>
          </a:p>
          <a:p>
            <a:pPr marL="90488" indent="-90488" defTabSz="912813">
              <a:spcBef>
                <a:spcPct val="50000"/>
              </a:spcBef>
              <a:buFontTx/>
              <a:buChar char="•"/>
            </a:pPr>
            <a:r>
              <a:rPr lang="pl-PL" sz="1200" dirty="0" smtClean="0">
                <a:latin typeface="Arial" charset="0"/>
              </a:rPr>
              <a:t>spółdzielnie </a:t>
            </a:r>
            <a:r>
              <a:rPr lang="pl-PL" sz="1200" dirty="0">
                <a:latin typeface="Arial" charset="0"/>
              </a:rPr>
              <a:t>mieszkaniowe (wysokość zaległości w opłatach, waloryzacja wkładu</a:t>
            </a:r>
            <a:r>
              <a:rPr lang="pl-PL" sz="1200" dirty="0" smtClean="0">
                <a:latin typeface="Arial" charset="0"/>
              </a:rPr>
              <a:t>).</a:t>
            </a:r>
            <a:endParaRPr lang="pl-PL" sz="1200" dirty="0">
              <a:latin typeface="Arial" charset="0"/>
            </a:endParaRPr>
          </a:p>
        </p:txBody>
      </p:sp>
      <p:sp>
        <p:nvSpPr>
          <p:cNvPr id="15366" name="Text Box 15"/>
          <p:cNvSpPr txBox="1">
            <a:spLocks noChangeArrowheads="1"/>
          </p:cNvSpPr>
          <p:nvPr/>
        </p:nvSpPr>
        <p:spPr bwMode="auto">
          <a:xfrm>
            <a:off x="785813" y="6215063"/>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2404036207"/>
              </p:ext>
            </p:extLst>
          </p:nvPr>
        </p:nvGraphicFramePr>
        <p:xfrm>
          <a:off x="250825" y="4149725"/>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7"/>
          <p:cNvGrpSpPr>
            <a:grpSpLocks/>
          </p:cNvGrpSpPr>
          <p:nvPr/>
        </p:nvGrpSpPr>
        <p:grpSpPr bwMode="auto">
          <a:xfrm>
            <a:off x="747713" y="2670175"/>
            <a:ext cx="8577262" cy="4575175"/>
            <a:chOff x="471" y="1026"/>
            <a:chExt cx="5403" cy="2882"/>
          </a:xfrm>
        </p:grpSpPr>
        <p:sp useBgFill="1">
          <p:nvSpPr>
            <p:cNvPr id="3" name="Text Box 598"/>
            <p:cNvSpPr txBox="1">
              <a:spLocks noChangeArrowheads="1"/>
            </p:cNvSpPr>
            <p:nvPr/>
          </p:nvSpPr>
          <p:spPr bwMode="auto">
            <a:xfrm>
              <a:off x="3742" y="2058"/>
              <a:ext cx="2132" cy="806"/>
            </a:xfrm>
            <a:prstGeom prst="rect">
              <a:avLst/>
            </a:prstGeom>
            <a:ln w="9525">
              <a:noFill/>
              <a:miter lim="800000"/>
              <a:headEnd/>
              <a:tailEnd/>
            </a:ln>
          </p:spPr>
          <p:txBody>
            <a:bodyPr>
              <a:spAutoFit/>
            </a:bodyPr>
            <a:lstStyle/>
            <a:p>
              <a:pPr defTabSz="912813">
                <a:spcBef>
                  <a:spcPct val="50000"/>
                </a:spcBef>
              </a:pPr>
              <a:r>
                <a:rPr lang="pl-PL">
                  <a:latin typeface="Arial" charset="0"/>
                </a:rPr>
                <a:t>Rok akademicki 2004/2005</a:t>
              </a:r>
            </a:p>
            <a:p>
              <a:pPr defTabSz="912813">
                <a:spcBef>
                  <a:spcPct val="50000"/>
                </a:spcBef>
              </a:pPr>
              <a:r>
                <a:rPr lang="pl-PL" sz="2000">
                  <a:latin typeface="Arial" charset="0"/>
                </a:rPr>
                <a:t>21 poradni w 15 miastach</a:t>
              </a:r>
            </a:p>
          </p:txBody>
        </p:sp>
        <p:grpSp>
          <p:nvGrpSpPr>
            <p:cNvPr id="4" name="Group 599"/>
            <p:cNvGrpSpPr>
              <a:grpSpLocks/>
            </p:cNvGrpSpPr>
            <p:nvPr/>
          </p:nvGrpSpPr>
          <p:grpSpPr bwMode="auto">
            <a:xfrm>
              <a:off x="471" y="1026"/>
              <a:ext cx="3045" cy="2882"/>
              <a:chOff x="432" y="1682"/>
              <a:chExt cx="3045" cy="2882"/>
            </a:xfrm>
          </p:grpSpPr>
          <p:sp>
            <p:nvSpPr>
              <p:cNvPr id="5" name="AutoShape 600"/>
              <p:cNvSpPr>
                <a:spLocks noChangeArrowheads="1"/>
              </p:cNvSpPr>
              <p:nvPr/>
            </p:nvSpPr>
            <p:spPr bwMode="auto">
              <a:xfrm>
                <a:off x="2517" y="1684"/>
                <a:ext cx="960" cy="2880"/>
              </a:xfrm>
              <a:prstGeom prst="roundRect">
                <a:avLst>
                  <a:gd name="adj" fmla="val 23773"/>
                </a:avLst>
              </a:prstGeom>
              <a:solidFill>
                <a:schemeClr val="accent1"/>
              </a:solidFill>
              <a:ln w="9525">
                <a:noFill/>
                <a:miter lim="800000"/>
                <a:headEnd/>
                <a:tailEnd/>
              </a:ln>
            </p:spPr>
            <p:txBody>
              <a:bodyPr wrap="none" anchor="ctr"/>
              <a:lstStyle/>
              <a:p>
                <a:pPr defTabSz="912813"/>
                <a:endParaRPr lang="en-US"/>
              </a:p>
            </p:txBody>
          </p:sp>
          <p:graphicFrame>
            <p:nvGraphicFramePr>
              <p:cNvPr id="6" name="Object 601"/>
              <p:cNvGraphicFramePr>
                <a:graphicFrameLocks noChangeAspect="1"/>
              </p:cNvGraphicFramePr>
              <p:nvPr/>
            </p:nvGraphicFramePr>
            <p:xfrm>
              <a:off x="480" y="1682"/>
              <a:ext cx="2736" cy="2642"/>
            </p:xfrm>
            <a:graphic>
              <a:graphicData uri="http://schemas.openxmlformats.org/presentationml/2006/ole">
                <mc:AlternateContent xmlns:mc="http://schemas.openxmlformats.org/markup-compatibility/2006">
                  <mc:Choice xmlns:v="urn:schemas-microsoft-com:vml" Requires="v">
                    <p:oleObj spid="_x0000_s24667" name="Obraz - mapa bitowa" r:id="rId3" imgW="4420204" imgH="4266595" progId="PBrush">
                      <p:embed/>
                    </p:oleObj>
                  </mc:Choice>
                  <mc:Fallback>
                    <p:oleObj name="Obraz - mapa bitowa" r:id="rId3" imgW="4420204" imgH="4266595" progId="PBrush">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02" descr="logo-małe"/>
              <p:cNvPicPr>
                <a:picLocks noChangeAspect="1" noChangeArrowheads="1"/>
              </p:cNvPicPr>
              <p:nvPr/>
            </p:nvPicPr>
            <p:blipFill>
              <a:blip r:embed="rId5" cstate="print"/>
              <a:srcRect/>
              <a:stretch>
                <a:fillRect/>
              </a:stretch>
            </p:blipFill>
            <p:spPr bwMode="auto">
              <a:xfrm>
                <a:off x="1130" y="2626"/>
                <a:ext cx="144" cy="216"/>
              </a:xfrm>
              <a:prstGeom prst="rect">
                <a:avLst/>
              </a:prstGeom>
              <a:noFill/>
              <a:ln w="9525">
                <a:noFill/>
                <a:miter lim="800000"/>
                <a:headEnd/>
                <a:tailEnd/>
              </a:ln>
            </p:spPr>
          </p:pic>
          <p:pic>
            <p:nvPicPr>
              <p:cNvPr id="8" name="Picture 603" descr="logo-małe"/>
              <p:cNvPicPr>
                <a:picLocks noChangeAspect="1" noChangeArrowheads="1"/>
              </p:cNvPicPr>
              <p:nvPr/>
            </p:nvPicPr>
            <p:blipFill>
              <a:blip r:embed="rId5" cstate="print"/>
              <a:srcRect/>
              <a:stretch>
                <a:fillRect/>
              </a:stretch>
            </p:blipFill>
            <p:spPr bwMode="auto">
              <a:xfrm>
                <a:off x="568" y="2305"/>
                <a:ext cx="145" cy="216"/>
              </a:xfrm>
              <a:prstGeom prst="rect">
                <a:avLst/>
              </a:prstGeom>
              <a:noFill/>
              <a:ln w="9525">
                <a:noFill/>
                <a:miter lim="800000"/>
                <a:headEnd/>
                <a:tailEnd/>
              </a:ln>
            </p:spPr>
          </p:pic>
          <p:pic>
            <p:nvPicPr>
              <p:cNvPr id="9" name="Picture 604" descr="logo-małe"/>
              <p:cNvPicPr>
                <a:picLocks noChangeAspect="1" noChangeArrowheads="1"/>
              </p:cNvPicPr>
              <p:nvPr/>
            </p:nvPicPr>
            <p:blipFill>
              <a:blip r:embed="rId5" cstate="print"/>
              <a:srcRect/>
              <a:stretch>
                <a:fillRect/>
              </a:stretch>
            </p:blipFill>
            <p:spPr bwMode="auto">
              <a:xfrm>
                <a:off x="1627" y="1891"/>
                <a:ext cx="145" cy="217"/>
              </a:xfrm>
              <a:prstGeom prst="rect">
                <a:avLst/>
              </a:prstGeom>
              <a:noFill/>
              <a:ln w="9525">
                <a:noFill/>
                <a:miter lim="800000"/>
                <a:headEnd/>
                <a:tailEnd/>
              </a:ln>
            </p:spPr>
          </p:pic>
          <p:pic>
            <p:nvPicPr>
              <p:cNvPr id="10" name="Picture 605" descr="logo-małe"/>
              <p:cNvPicPr>
                <a:picLocks noChangeAspect="1" noChangeArrowheads="1"/>
              </p:cNvPicPr>
              <p:nvPr/>
            </p:nvPicPr>
            <p:blipFill>
              <a:blip r:embed="rId5" cstate="print"/>
              <a:srcRect/>
              <a:stretch>
                <a:fillRect/>
              </a:stretch>
            </p:blipFill>
            <p:spPr bwMode="auto">
              <a:xfrm>
                <a:off x="1671" y="2442"/>
                <a:ext cx="145" cy="216"/>
              </a:xfrm>
              <a:prstGeom prst="rect">
                <a:avLst/>
              </a:prstGeom>
              <a:noFill/>
              <a:ln w="9525">
                <a:noFill/>
                <a:miter lim="800000"/>
                <a:headEnd/>
                <a:tailEnd/>
              </a:ln>
            </p:spPr>
          </p:pic>
          <p:pic>
            <p:nvPicPr>
              <p:cNvPr id="11" name="Picture 606" descr="logo-małe"/>
              <p:cNvPicPr>
                <a:picLocks noChangeAspect="1" noChangeArrowheads="1"/>
              </p:cNvPicPr>
              <p:nvPr/>
            </p:nvPicPr>
            <p:blipFill>
              <a:blip r:embed="rId5" cstate="print"/>
              <a:srcRect/>
              <a:stretch>
                <a:fillRect/>
              </a:stretch>
            </p:blipFill>
            <p:spPr bwMode="auto">
              <a:xfrm>
                <a:off x="2907" y="2318"/>
                <a:ext cx="144" cy="216"/>
              </a:xfrm>
              <a:prstGeom prst="rect">
                <a:avLst/>
              </a:prstGeom>
              <a:noFill/>
              <a:ln w="9525">
                <a:noFill/>
                <a:miter lim="800000"/>
                <a:headEnd/>
                <a:tailEnd/>
              </a:ln>
            </p:spPr>
          </p:pic>
          <p:pic>
            <p:nvPicPr>
              <p:cNvPr id="12" name="Picture 607" descr="logo-małe"/>
              <p:cNvPicPr>
                <a:picLocks noChangeAspect="1" noChangeArrowheads="1"/>
              </p:cNvPicPr>
              <p:nvPr/>
            </p:nvPicPr>
            <p:blipFill>
              <a:blip r:embed="rId5" cstate="print"/>
              <a:srcRect/>
              <a:stretch>
                <a:fillRect/>
              </a:stretch>
            </p:blipFill>
            <p:spPr bwMode="auto">
              <a:xfrm>
                <a:off x="2731" y="2318"/>
                <a:ext cx="144" cy="216"/>
              </a:xfrm>
              <a:prstGeom prst="rect">
                <a:avLst/>
              </a:prstGeom>
              <a:noFill/>
              <a:ln w="9525">
                <a:noFill/>
                <a:miter lim="800000"/>
                <a:headEnd/>
                <a:tailEnd/>
              </a:ln>
            </p:spPr>
          </p:pic>
          <p:pic>
            <p:nvPicPr>
              <p:cNvPr id="13" name="Picture 608" descr="logo-małe"/>
              <p:cNvPicPr>
                <a:picLocks noChangeAspect="1" noChangeArrowheads="1"/>
              </p:cNvPicPr>
              <p:nvPr/>
            </p:nvPicPr>
            <p:blipFill>
              <a:blip r:embed="rId5" cstate="print"/>
              <a:srcRect/>
              <a:stretch>
                <a:fillRect/>
              </a:stretch>
            </p:blipFill>
            <p:spPr bwMode="auto">
              <a:xfrm>
                <a:off x="2775" y="3222"/>
                <a:ext cx="144" cy="217"/>
              </a:xfrm>
              <a:prstGeom prst="rect">
                <a:avLst/>
              </a:prstGeom>
              <a:noFill/>
              <a:ln w="9525">
                <a:noFill/>
                <a:miter lim="800000"/>
                <a:headEnd/>
                <a:tailEnd/>
              </a:ln>
            </p:spPr>
          </p:pic>
          <p:pic>
            <p:nvPicPr>
              <p:cNvPr id="14" name="Picture 609" descr="logo-małe"/>
              <p:cNvPicPr>
                <a:picLocks noChangeAspect="1" noChangeArrowheads="1"/>
              </p:cNvPicPr>
              <p:nvPr/>
            </p:nvPicPr>
            <p:blipFill>
              <a:blip r:embed="rId5" cstate="print"/>
              <a:srcRect/>
              <a:stretch>
                <a:fillRect/>
              </a:stretch>
            </p:blipFill>
            <p:spPr bwMode="auto">
              <a:xfrm>
                <a:off x="2592" y="3748"/>
                <a:ext cx="144" cy="216"/>
              </a:xfrm>
              <a:prstGeom prst="rect">
                <a:avLst/>
              </a:prstGeom>
              <a:noFill/>
              <a:ln w="9525">
                <a:noFill/>
                <a:miter lim="800000"/>
                <a:headEnd/>
                <a:tailEnd/>
              </a:ln>
            </p:spPr>
          </p:pic>
          <p:pic>
            <p:nvPicPr>
              <p:cNvPr id="15" name="Picture 610" descr="logo-małe"/>
              <p:cNvPicPr>
                <a:picLocks noChangeAspect="1" noChangeArrowheads="1"/>
              </p:cNvPicPr>
              <p:nvPr/>
            </p:nvPicPr>
            <p:blipFill>
              <a:blip r:embed="rId5" cstate="print"/>
              <a:srcRect/>
              <a:stretch>
                <a:fillRect/>
              </a:stretch>
            </p:blipFill>
            <p:spPr bwMode="auto">
              <a:xfrm>
                <a:off x="2112" y="3748"/>
                <a:ext cx="144" cy="216"/>
              </a:xfrm>
              <a:prstGeom prst="rect">
                <a:avLst/>
              </a:prstGeom>
              <a:noFill/>
              <a:ln w="9525">
                <a:noFill/>
                <a:miter lim="800000"/>
                <a:headEnd/>
                <a:tailEnd/>
              </a:ln>
            </p:spPr>
          </p:pic>
          <p:pic>
            <p:nvPicPr>
              <p:cNvPr id="16" name="Picture 611" descr="logo-małe"/>
              <p:cNvPicPr>
                <a:picLocks noChangeAspect="1" noChangeArrowheads="1"/>
              </p:cNvPicPr>
              <p:nvPr/>
            </p:nvPicPr>
            <p:blipFill>
              <a:blip r:embed="rId5" cstate="print"/>
              <a:srcRect/>
              <a:stretch>
                <a:fillRect/>
              </a:stretch>
            </p:blipFill>
            <p:spPr bwMode="auto">
              <a:xfrm>
                <a:off x="1716" y="3590"/>
                <a:ext cx="144" cy="216"/>
              </a:xfrm>
              <a:prstGeom prst="rect">
                <a:avLst/>
              </a:prstGeom>
              <a:noFill/>
              <a:ln w="9525">
                <a:noFill/>
                <a:miter lim="800000"/>
                <a:headEnd/>
                <a:tailEnd/>
              </a:ln>
            </p:spPr>
          </p:pic>
          <p:pic>
            <p:nvPicPr>
              <p:cNvPr id="17" name="Picture 612" descr="logo-małe"/>
              <p:cNvPicPr>
                <a:picLocks noChangeAspect="1" noChangeArrowheads="1"/>
              </p:cNvPicPr>
              <p:nvPr/>
            </p:nvPicPr>
            <p:blipFill>
              <a:blip r:embed="rId5" cstate="print"/>
              <a:srcRect/>
              <a:stretch>
                <a:fillRect/>
              </a:stretch>
            </p:blipFill>
            <p:spPr bwMode="auto">
              <a:xfrm>
                <a:off x="1451" y="3388"/>
                <a:ext cx="144" cy="216"/>
              </a:xfrm>
              <a:prstGeom prst="rect">
                <a:avLst/>
              </a:prstGeom>
              <a:noFill/>
              <a:ln w="9525">
                <a:noFill/>
                <a:miter lim="800000"/>
                <a:headEnd/>
                <a:tailEnd/>
              </a:ln>
            </p:spPr>
          </p:pic>
          <p:pic>
            <p:nvPicPr>
              <p:cNvPr id="18" name="Picture 613" descr="logo-małe"/>
              <p:cNvPicPr>
                <a:picLocks noChangeAspect="1" noChangeArrowheads="1"/>
              </p:cNvPicPr>
              <p:nvPr/>
            </p:nvPicPr>
            <p:blipFill>
              <a:blip r:embed="rId5" cstate="print"/>
              <a:srcRect/>
              <a:stretch>
                <a:fillRect/>
              </a:stretch>
            </p:blipFill>
            <p:spPr bwMode="auto">
              <a:xfrm>
                <a:off x="1848" y="3039"/>
                <a:ext cx="144" cy="216"/>
              </a:xfrm>
              <a:prstGeom prst="rect">
                <a:avLst/>
              </a:prstGeom>
              <a:noFill/>
              <a:ln w="9525">
                <a:noFill/>
                <a:miter lim="800000"/>
                <a:headEnd/>
                <a:tailEnd/>
              </a:ln>
            </p:spPr>
          </p:pic>
          <p:pic>
            <p:nvPicPr>
              <p:cNvPr id="19" name="Picture 614" descr="logo-małe"/>
              <p:cNvPicPr>
                <a:picLocks noChangeAspect="1" noChangeArrowheads="1"/>
              </p:cNvPicPr>
              <p:nvPr/>
            </p:nvPicPr>
            <p:blipFill>
              <a:blip r:embed="rId5" cstate="print"/>
              <a:srcRect/>
              <a:stretch>
                <a:fillRect/>
              </a:stretch>
            </p:blipFill>
            <p:spPr bwMode="auto">
              <a:xfrm>
                <a:off x="1054" y="3220"/>
                <a:ext cx="144" cy="216"/>
              </a:xfrm>
              <a:prstGeom prst="rect">
                <a:avLst/>
              </a:prstGeom>
              <a:noFill/>
              <a:ln w="9525">
                <a:noFill/>
                <a:miter lim="800000"/>
                <a:headEnd/>
                <a:tailEnd/>
              </a:ln>
            </p:spPr>
          </p:pic>
          <p:pic>
            <p:nvPicPr>
              <p:cNvPr id="20" name="Picture 615" descr="logo-małe"/>
              <p:cNvPicPr>
                <a:picLocks noChangeAspect="1" noChangeArrowheads="1"/>
              </p:cNvPicPr>
              <p:nvPr/>
            </p:nvPicPr>
            <p:blipFill>
              <a:blip r:embed="rId5" cstate="print"/>
              <a:srcRect/>
              <a:stretch>
                <a:fillRect/>
              </a:stretch>
            </p:blipFill>
            <p:spPr bwMode="auto">
              <a:xfrm>
                <a:off x="2951" y="3222"/>
                <a:ext cx="145" cy="217"/>
              </a:xfrm>
              <a:prstGeom prst="rect">
                <a:avLst/>
              </a:prstGeom>
              <a:noFill/>
              <a:ln w="9525">
                <a:noFill/>
                <a:miter lim="800000"/>
                <a:headEnd/>
                <a:tailEnd/>
              </a:ln>
            </p:spPr>
          </p:pic>
          <p:pic>
            <p:nvPicPr>
              <p:cNvPr id="21" name="Picture 616" descr="logo-małe"/>
              <p:cNvPicPr>
                <a:picLocks noChangeAspect="1" noChangeArrowheads="1"/>
              </p:cNvPicPr>
              <p:nvPr/>
            </p:nvPicPr>
            <p:blipFill>
              <a:blip r:embed="rId5" cstate="print"/>
              <a:srcRect/>
              <a:stretch>
                <a:fillRect/>
              </a:stretch>
            </p:blipFill>
            <p:spPr bwMode="auto">
              <a:xfrm>
                <a:off x="657" y="2764"/>
                <a:ext cx="144" cy="216"/>
              </a:xfrm>
              <a:prstGeom prst="rect">
                <a:avLst/>
              </a:prstGeom>
              <a:noFill/>
              <a:ln w="9525">
                <a:noFill/>
                <a:miter lim="800000"/>
                <a:headEnd/>
                <a:tailEnd/>
              </a:ln>
            </p:spPr>
          </p:pic>
          <p:sp>
            <p:nvSpPr>
              <p:cNvPr id="22" name="Text Box 617"/>
              <p:cNvSpPr txBox="1">
                <a:spLocks noChangeArrowheads="1"/>
              </p:cNvSpPr>
              <p:nvPr/>
            </p:nvSpPr>
            <p:spPr bwMode="auto">
              <a:xfrm>
                <a:off x="2544"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3" name="Text Box 618"/>
              <p:cNvSpPr txBox="1">
                <a:spLocks noChangeArrowheads="1"/>
              </p:cNvSpPr>
              <p:nvPr/>
            </p:nvSpPr>
            <p:spPr bwMode="auto">
              <a:xfrm>
                <a:off x="2112"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4" name="Text Box 619"/>
              <p:cNvSpPr txBox="1">
                <a:spLocks noChangeArrowheads="1"/>
              </p:cNvSpPr>
              <p:nvPr/>
            </p:nvSpPr>
            <p:spPr bwMode="auto">
              <a:xfrm>
                <a:off x="2592"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5" name="Text Box 620"/>
              <p:cNvSpPr txBox="1">
                <a:spLocks noChangeArrowheads="1"/>
              </p:cNvSpPr>
              <p:nvPr/>
            </p:nvSpPr>
            <p:spPr bwMode="auto">
              <a:xfrm>
                <a:off x="230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6" name="Text Box 621"/>
              <p:cNvSpPr txBox="1">
                <a:spLocks noChangeArrowheads="1"/>
              </p:cNvSpPr>
              <p:nvPr/>
            </p:nvSpPr>
            <p:spPr bwMode="auto">
              <a:xfrm>
                <a:off x="182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7" name="Text Box 622"/>
              <p:cNvSpPr txBox="1">
                <a:spLocks noChangeArrowheads="1"/>
              </p:cNvSpPr>
              <p:nvPr/>
            </p:nvSpPr>
            <p:spPr bwMode="auto">
              <a:xfrm>
                <a:off x="1488"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8" name="Text Box 623"/>
              <p:cNvSpPr txBox="1">
                <a:spLocks noChangeArrowheads="1"/>
              </p:cNvSpPr>
              <p:nvPr/>
            </p:nvSpPr>
            <p:spPr bwMode="auto">
              <a:xfrm>
                <a:off x="1152"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9" name="Text Box 624"/>
              <p:cNvSpPr txBox="1">
                <a:spLocks noChangeArrowheads="1"/>
              </p:cNvSpPr>
              <p:nvPr/>
            </p:nvSpPr>
            <p:spPr bwMode="auto">
              <a:xfrm>
                <a:off x="816"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0" name="Text Box 625"/>
              <p:cNvSpPr txBox="1">
                <a:spLocks noChangeArrowheads="1"/>
              </p:cNvSpPr>
              <p:nvPr/>
            </p:nvSpPr>
            <p:spPr bwMode="auto">
              <a:xfrm>
                <a:off x="1584"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1" name="Text Box 626"/>
              <p:cNvSpPr txBox="1">
                <a:spLocks noChangeArrowheads="1"/>
              </p:cNvSpPr>
              <p:nvPr/>
            </p:nvSpPr>
            <p:spPr bwMode="auto">
              <a:xfrm>
                <a:off x="864"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2" name="Text Box 627"/>
              <p:cNvSpPr txBox="1">
                <a:spLocks noChangeArrowheads="1"/>
              </p:cNvSpPr>
              <p:nvPr/>
            </p:nvSpPr>
            <p:spPr bwMode="auto">
              <a:xfrm>
                <a:off x="1392"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3" name="Text Box 628"/>
              <p:cNvSpPr txBox="1">
                <a:spLocks noChangeArrowheads="1"/>
              </p:cNvSpPr>
              <p:nvPr/>
            </p:nvSpPr>
            <p:spPr bwMode="auto">
              <a:xfrm>
                <a:off x="1392"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4" name="Text Box 629"/>
              <p:cNvSpPr txBox="1">
                <a:spLocks noChangeArrowheads="1"/>
              </p:cNvSpPr>
              <p:nvPr/>
            </p:nvSpPr>
            <p:spPr bwMode="auto">
              <a:xfrm>
                <a:off x="432"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5" name="Text Box 630"/>
              <p:cNvSpPr txBox="1">
                <a:spLocks noChangeArrowheads="1"/>
              </p:cNvSpPr>
              <p:nvPr/>
            </p:nvSpPr>
            <p:spPr bwMode="auto">
              <a:xfrm>
                <a:off x="528" y="29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Słubice</a:t>
                </a:r>
              </a:p>
            </p:txBody>
          </p:sp>
          <p:pic>
            <p:nvPicPr>
              <p:cNvPr id="36" name="Picture 631" descr="logo-małe"/>
              <p:cNvPicPr>
                <a:picLocks noChangeAspect="1" noChangeArrowheads="1"/>
              </p:cNvPicPr>
              <p:nvPr/>
            </p:nvPicPr>
            <p:blipFill>
              <a:blip r:embed="rId5" cstate="print"/>
              <a:srcRect/>
              <a:stretch>
                <a:fillRect/>
              </a:stretch>
            </p:blipFill>
            <p:spPr bwMode="auto">
              <a:xfrm>
                <a:off x="2435" y="2081"/>
                <a:ext cx="144" cy="216"/>
              </a:xfrm>
              <a:prstGeom prst="rect">
                <a:avLst/>
              </a:prstGeom>
              <a:noFill/>
              <a:ln w="9525">
                <a:noFill/>
                <a:miter lim="800000"/>
                <a:headEnd/>
                <a:tailEnd/>
              </a:ln>
            </p:spPr>
          </p:pic>
          <p:pic>
            <p:nvPicPr>
              <p:cNvPr id="37" name="Picture 632" descr="logo-małe"/>
              <p:cNvPicPr>
                <a:picLocks noChangeAspect="1" noChangeArrowheads="1"/>
              </p:cNvPicPr>
              <p:nvPr/>
            </p:nvPicPr>
            <p:blipFill>
              <a:blip r:embed="rId5" cstate="print"/>
              <a:srcRect/>
              <a:stretch>
                <a:fillRect/>
              </a:stretch>
            </p:blipFill>
            <p:spPr bwMode="auto">
              <a:xfrm>
                <a:off x="2259" y="2081"/>
                <a:ext cx="144" cy="216"/>
              </a:xfrm>
              <a:prstGeom prst="rect">
                <a:avLst/>
              </a:prstGeom>
              <a:noFill/>
              <a:ln w="9525">
                <a:noFill/>
                <a:miter lim="800000"/>
                <a:headEnd/>
                <a:tailEnd/>
              </a:ln>
            </p:spPr>
          </p:pic>
          <p:sp>
            <p:nvSpPr>
              <p:cNvPr id="38" name="Text Box 633"/>
              <p:cNvSpPr txBox="1">
                <a:spLocks noChangeArrowheads="1"/>
              </p:cNvSpPr>
              <p:nvPr/>
            </p:nvSpPr>
            <p:spPr bwMode="auto">
              <a:xfrm>
                <a:off x="2072"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9" name="Picture 634" descr="logo-małe"/>
              <p:cNvPicPr>
                <a:picLocks noChangeAspect="1" noChangeArrowheads="1"/>
              </p:cNvPicPr>
              <p:nvPr/>
            </p:nvPicPr>
            <p:blipFill>
              <a:blip r:embed="rId5" cstate="print"/>
              <a:srcRect/>
              <a:stretch>
                <a:fillRect/>
              </a:stretch>
            </p:blipFill>
            <p:spPr bwMode="auto">
              <a:xfrm>
                <a:off x="2471" y="2719"/>
                <a:ext cx="144" cy="216"/>
              </a:xfrm>
              <a:prstGeom prst="rect">
                <a:avLst/>
              </a:prstGeom>
              <a:noFill/>
              <a:ln w="9525">
                <a:noFill/>
                <a:miter lim="800000"/>
                <a:headEnd/>
                <a:tailEnd/>
              </a:ln>
            </p:spPr>
          </p:pic>
          <p:pic>
            <p:nvPicPr>
              <p:cNvPr id="40" name="Picture 635" descr="logo-małe"/>
              <p:cNvPicPr>
                <a:picLocks noChangeAspect="1" noChangeArrowheads="1"/>
              </p:cNvPicPr>
              <p:nvPr/>
            </p:nvPicPr>
            <p:blipFill>
              <a:blip r:embed="rId5" cstate="print"/>
              <a:srcRect/>
              <a:stretch>
                <a:fillRect/>
              </a:stretch>
            </p:blipFill>
            <p:spPr bwMode="auto">
              <a:xfrm>
                <a:off x="2645" y="2719"/>
                <a:ext cx="144" cy="216"/>
              </a:xfrm>
              <a:prstGeom prst="rect">
                <a:avLst/>
              </a:prstGeom>
              <a:noFill/>
              <a:ln w="9525">
                <a:noFill/>
                <a:miter lim="800000"/>
                <a:headEnd/>
                <a:tailEnd/>
              </a:ln>
            </p:spPr>
          </p:pic>
          <p:pic>
            <p:nvPicPr>
              <p:cNvPr id="41" name="Picture 636" descr="logo-małe"/>
              <p:cNvPicPr>
                <a:picLocks noChangeAspect="1" noChangeArrowheads="1"/>
              </p:cNvPicPr>
              <p:nvPr/>
            </p:nvPicPr>
            <p:blipFill>
              <a:blip r:embed="rId5" cstate="print"/>
              <a:srcRect/>
              <a:stretch>
                <a:fillRect/>
              </a:stretch>
            </p:blipFill>
            <p:spPr bwMode="auto">
              <a:xfrm>
                <a:off x="2290" y="2719"/>
                <a:ext cx="144" cy="216"/>
              </a:xfrm>
              <a:prstGeom prst="rect">
                <a:avLst/>
              </a:prstGeom>
              <a:noFill/>
              <a:ln w="9525">
                <a:noFill/>
                <a:miter lim="800000"/>
                <a:headEnd/>
                <a:tailEnd/>
              </a:ln>
            </p:spPr>
          </p:pic>
          <p:pic>
            <p:nvPicPr>
              <p:cNvPr id="42" name="Picture 637" descr="logo-małe"/>
              <p:cNvPicPr>
                <a:picLocks noChangeAspect="1" noChangeArrowheads="1"/>
              </p:cNvPicPr>
              <p:nvPr/>
            </p:nvPicPr>
            <p:blipFill>
              <a:blip r:embed="rId5" cstate="print"/>
              <a:srcRect/>
              <a:stretch>
                <a:fillRect/>
              </a:stretch>
            </p:blipFill>
            <p:spPr bwMode="auto">
              <a:xfrm>
                <a:off x="2114" y="2719"/>
                <a:ext cx="144" cy="216"/>
              </a:xfrm>
              <a:prstGeom prst="rect">
                <a:avLst/>
              </a:prstGeom>
              <a:noFill/>
              <a:ln w="9525">
                <a:noFill/>
                <a:miter lim="800000"/>
                <a:headEnd/>
                <a:tailEnd/>
              </a:ln>
            </p:spPr>
          </p:pic>
        </p:grpSp>
      </p:grpSp>
      <p:sp>
        <p:nvSpPr>
          <p:cNvPr id="43"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18725168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defTabSz="912813" eaLnBrk="1" hangingPunct="1"/>
            <a:r>
              <a:rPr lang="pl-PL" smtClean="0"/>
              <a:t>Sprawy finansowe</a:t>
            </a:r>
          </a:p>
        </p:txBody>
      </p:sp>
      <p:sp>
        <p:nvSpPr>
          <p:cNvPr id="16389" name="Text Box 9"/>
          <p:cNvSpPr txBox="1">
            <a:spLocks noChangeArrowheads="1"/>
          </p:cNvSpPr>
          <p:nvPr/>
        </p:nvSpPr>
        <p:spPr bwMode="auto">
          <a:xfrm>
            <a:off x="4191000" y="2933700"/>
            <a:ext cx="3549352" cy="2954655"/>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ogólne </a:t>
            </a:r>
            <a:r>
              <a:rPr lang="pl-PL" sz="1200" dirty="0">
                <a:latin typeface="Arial" charset="0"/>
              </a:rPr>
              <a:t>podatkowe, w tym: obowiązki podatników, powstanie obowiązku podatkowego, uprawnienia do ulg, nadpłaty, zwrot nienależnie zapłaconych kwot </a:t>
            </a:r>
            <a:r>
              <a:rPr lang="pl-PL" sz="1200" dirty="0" smtClean="0">
                <a:latin typeface="Arial" charset="0"/>
              </a:rPr>
              <a:t>i </a:t>
            </a:r>
            <a:r>
              <a:rPr lang="pl-PL" sz="1200" dirty="0">
                <a:latin typeface="Arial" charset="0"/>
              </a:rPr>
              <a:t>zagadnienia odpowiedzialności za zaległości podatkowe;</a:t>
            </a:r>
          </a:p>
          <a:p>
            <a:pPr marL="90488" indent="-90488" defTabSz="912813">
              <a:spcBef>
                <a:spcPct val="50000"/>
              </a:spcBef>
              <a:buFontTx/>
              <a:buChar char="•"/>
            </a:pPr>
            <a:r>
              <a:rPr lang="pl-PL" sz="1200" dirty="0" smtClean="0">
                <a:latin typeface="Arial" charset="0"/>
              </a:rPr>
              <a:t>finansowe </a:t>
            </a:r>
            <a:r>
              <a:rPr lang="pl-PL" sz="1200" dirty="0">
                <a:latin typeface="Arial" charset="0"/>
              </a:rPr>
              <a:t>zabezpieczenia nieruchomości (deklaracja wekslowa a weksel in blanco, przewłaszczenie na zabezpieczenie);</a:t>
            </a:r>
          </a:p>
          <a:p>
            <a:pPr marL="90488" indent="-90488" defTabSz="912813">
              <a:spcBef>
                <a:spcPct val="50000"/>
              </a:spcBef>
              <a:buFontTx/>
              <a:buChar char="•"/>
            </a:pPr>
            <a:r>
              <a:rPr lang="pl-PL" sz="1200" dirty="0" smtClean="0">
                <a:latin typeface="Arial" charset="0"/>
              </a:rPr>
              <a:t>naliczenie </a:t>
            </a:r>
            <a:r>
              <a:rPr lang="pl-PL" sz="1200" dirty="0">
                <a:latin typeface="Arial" charset="0"/>
              </a:rPr>
              <a:t>odsetek karnych przez bank </a:t>
            </a:r>
            <a:r>
              <a:rPr lang="pl-PL" sz="1200" dirty="0" smtClean="0">
                <a:latin typeface="Arial" charset="0"/>
              </a:rPr>
              <a:t/>
            </a:r>
            <a:br>
              <a:rPr lang="pl-PL" sz="1200" dirty="0" smtClean="0">
                <a:latin typeface="Arial" charset="0"/>
              </a:rPr>
            </a:br>
            <a:r>
              <a:rPr lang="pl-PL" sz="1200" dirty="0" smtClean="0">
                <a:latin typeface="Arial" charset="0"/>
              </a:rPr>
              <a:t>w </a:t>
            </a:r>
            <a:r>
              <a:rPr lang="pl-PL" sz="1200" dirty="0">
                <a:latin typeface="Arial" charset="0"/>
              </a:rPr>
              <a:t>związku z przekroczeniem limitu </a:t>
            </a:r>
            <a:r>
              <a:rPr lang="pl-PL" sz="1200" dirty="0" smtClean="0">
                <a:latin typeface="Arial" charset="0"/>
              </a:rPr>
              <a:t>debetowego;</a:t>
            </a:r>
          </a:p>
          <a:p>
            <a:pPr marL="90488" indent="-90488" defTabSz="912813">
              <a:spcBef>
                <a:spcPct val="50000"/>
              </a:spcBef>
              <a:buFontTx/>
              <a:buChar char="•"/>
            </a:pPr>
            <a:r>
              <a:rPr lang="pl-PL" sz="1200" dirty="0" smtClean="0">
                <a:latin typeface="Arial" charset="0"/>
              </a:rPr>
              <a:t>cesja wierzytelności;</a:t>
            </a:r>
          </a:p>
          <a:p>
            <a:pPr marL="90488" indent="-90488" defTabSz="912813">
              <a:spcBef>
                <a:spcPct val="50000"/>
              </a:spcBef>
              <a:buFontTx/>
              <a:buChar char="•"/>
            </a:pPr>
            <a:r>
              <a:rPr lang="pl-PL" sz="1200" dirty="0" smtClean="0">
                <a:latin typeface="Arial" charset="0"/>
              </a:rPr>
              <a:t>podatek od renty otrzymanej w Niemczech.</a:t>
            </a:r>
            <a:endParaRPr lang="pl-PL" sz="1200" dirty="0">
              <a:latin typeface="Arial" charset="0"/>
            </a:endParaRPr>
          </a:p>
        </p:txBody>
      </p:sp>
      <p:graphicFrame>
        <p:nvGraphicFramePr>
          <p:cNvPr id="7" name="Object 11"/>
          <p:cNvGraphicFramePr>
            <a:graphicFrameLocks noChangeAspect="1"/>
          </p:cNvGraphicFramePr>
          <p:nvPr>
            <p:extLst>
              <p:ext uri="{D42A27DB-BD31-4B8C-83A1-F6EECF244321}">
                <p14:modId xmlns:p14="http://schemas.microsoft.com/office/powerpoint/2010/main" val="533781889"/>
              </p:ext>
            </p:extLst>
          </p:nvPr>
        </p:nvGraphicFramePr>
        <p:xfrm>
          <a:off x="971600" y="2486804"/>
          <a:ext cx="2952378" cy="1944687"/>
        </p:xfrm>
        <a:graphic>
          <a:graphicData uri="http://schemas.openxmlformats.org/drawingml/2006/chart">
            <c:chart xmlns:c="http://schemas.openxmlformats.org/drawingml/2006/chart" xmlns:r="http://schemas.openxmlformats.org/officeDocument/2006/relationships" r:id="rId2"/>
          </a:graphicData>
        </a:graphic>
      </p:graphicFrame>
      <p:sp>
        <p:nvSpPr>
          <p:cNvPr id="16390" name="Text Box 14"/>
          <p:cNvSpPr txBox="1">
            <a:spLocks noChangeArrowheads="1"/>
          </p:cNvSpPr>
          <p:nvPr/>
        </p:nvSpPr>
        <p:spPr bwMode="auto">
          <a:xfrm>
            <a:off x="857250" y="6143625"/>
            <a:ext cx="2771775" cy="400110"/>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3920133109"/>
              </p:ext>
            </p:extLst>
          </p:nvPr>
        </p:nvGraphicFramePr>
        <p:xfrm>
          <a:off x="250825" y="4149725"/>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defTabSz="912813" eaLnBrk="1" hangingPunct="1"/>
            <a:r>
              <a:rPr lang="pl-PL" smtClean="0"/>
              <a:t>Sprawy związane z przemocą wobec kobiet</a:t>
            </a:r>
          </a:p>
        </p:txBody>
      </p:sp>
      <p:sp>
        <p:nvSpPr>
          <p:cNvPr id="17413" name="Text Box 7"/>
          <p:cNvSpPr txBox="1">
            <a:spLocks noChangeArrowheads="1"/>
          </p:cNvSpPr>
          <p:nvPr/>
        </p:nvSpPr>
        <p:spPr bwMode="auto">
          <a:xfrm>
            <a:off x="4191000" y="3141663"/>
            <a:ext cx="3765376" cy="1107996"/>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endParaRPr lang="pl-PL" sz="1200" dirty="0">
              <a:latin typeface="Arial" charset="0"/>
            </a:endParaRPr>
          </a:p>
          <a:p>
            <a:pPr defTabSz="912813">
              <a:spcBef>
                <a:spcPct val="50000"/>
              </a:spcBef>
              <a:buFontTx/>
              <a:buChar char="•"/>
            </a:pPr>
            <a:r>
              <a:rPr lang="pl-PL" sz="1200" dirty="0">
                <a:latin typeface="Arial" charset="0"/>
              </a:rPr>
              <a:t> przemoc fizyczna i psychiczna;</a:t>
            </a:r>
          </a:p>
          <a:p>
            <a:pPr defTabSz="912813">
              <a:spcBef>
                <a:spcPct val="50000"/>
              </a:spcBef>
              <a:buFontTx/>
              <a:buChar char="•"/>
            </a:pPr>
            <a:r>
              <a:rPr lang="pl-PL" sz="1200" dirty="0">
                <a:latin typeface="Arial" charset="0"/>
              </a:rPr>
              <a:t> znęcanie się nad członkami rodziny;</a:t>
            </a:r>
          </a:p>
          <a:p>
            <a:pPr defTabSz="912813">
              <a:spcBef>
                <a:spcPct val="50000"/>
              </a:spcBef>
              <a:buFontTx/>
              <a:buChar char="•"/>
            </a:pPr>
            <a:r>
              <a:rPr lang="pl-PL" sz="1200" dirty="0">
                <a:latin typeface="Arial" charset="0"/>
              </a:rPr>
              <a:t> informacje na temat </a:t>
            </a:r>
            <a:r>
              <a:rPr lang="pl-PL" sz="1200" dirty="0" smtClean="0">
                <a:latin typeface="Arial" charset="0"/>
              </a:rPr>
              <a:t>instytucji wsparcia.</a:t>
            </a:r>
            <a:endParaRPr lang="pl-PL" sz="1200" dirty="0">
              <a:latin typeface="Arial" charset="0"/>
            </a:endParaRPr>
          </a:p>
        </p:txBody>
      </p:sp>
      <p:graphicFrame>
        <p:nvGraphicFramePr>
          <p:cNvPr id="7" name="Object 12"/>
          <p:cNvGraphicFramePr>
            <a:graphicFrameLocks noChangeAspect="1"/>
          </p:cNvGraphicFramePr>
          <p:nvPr>
            <p:extLst>
              <p:ext uri="{D42A27DB-BD31-4B8C-83A1-F6EECF244321}">
                <p14:modId xmlns:p14="http://schemas.microsoft.com/office/powerpoint/2010/main" val="1761613806"/>
              </p:ext>
            </p:extLst>
          </p:nvPr>
        </p:nvGraphicFramePr>
        <p:xfrm>
          <a:off x="1050924" y="2276475"/>
          <a:ext cx="3140075" cy="2088629"/>
        </p:xfrm>
        <a:graphic>
          <a:graphicData uri="http://schemas.openxmlformats.org/drawingml/2006/chart">
            <c:chart xmlns:c="http://schemas.openxmlformats.org/drawingml/2006/chart" xmlns:r="http://schemas.openxmlformats.org/officeDocument/2006/relationships" r:id="rId2"/>
          </a:graphicData>
        </a:graphic>
      </p:graphicFrame>
      <p:sp>
        <p:nvSpPr>
          <p:cNvPr id="17414" name="Text Box 15"/>
          <p:cNvSpPr txBox="1">
            <a:spLocks noChangeArrowheads="1"/>
          </p:cNvSpPr>
          <p:nvPr/>
        </p:nvSpPr>
        <p:spPr bwMode="auto">
          <a:xfrm>
            <a:off x="900113" y="6237288"/>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943448147"/>
              </p:ext>
            </p:extLst>
          </p:nvPr>
        </p:nvGraphicFramePr>
        <p:xfrm>
          <a:off x="305593" y="4249659"/>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defTabSz="912813" eaLnBrk="1" hangingPunct="1"/>
            <a:r>
              <a:rPr lang="pl-PL" dirty="0" smtClean="0"/>
              <a:t>Sprawy związane z prawami uchodźców i cudzoziemców</a:t>
            </a:r>
          </a:p>
        </p:txBody>
      </p:sp>
      <p:sp>
        <p:nvSpPr>
          <p:cNvPr id="18437" name="Text Box 10"/>
          <p:cNvSpPr txBox="1">
            <a:spLocks noChangeArrowheads="1"/>
          </p:cNvSpPr>
          <p:nvPr/>
        </p:nvSpPr>
        <p:spPr bwMode="auto">
          <a:xfrm>
            <a:off x="4211638" y="2841625"/>
            <a:ext cx="3672730" cy="3139321"/>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formy </a:t>
            </a:r>
            <a:r>
              <a:rPr lang="pl-PL" sz="1200" dirty="0">
                <a:latin typeface="Arial" charset="0"/>
              </a:rPr>
              <a:t>ochrony prawnomiędzynarodowej </a:t>
            </a:r>
            <a:br>
              <a:rPr lang="pl-PL" sz="1200" dirty="0">
                <a:latin typeface="Arial" charset="0"/>
              </a:rPr>
            </a:br>
            <a:r>
              <a:rPr lang="pl-PL" sz="1200" dirty="0">
                <a:latin typeface="Arial" charset="0"/>
              </a:rPr>
              <a:t>na terytorium Polski (status uchodźcy, ochrona uzupełniająca, pobyt tolerowany);</a:t>
            </a:r>
          </a:p>
          <a:p>
            <a:pPr marL="90488" indent="-90488" defTabSz="912813">
              <a:spcBef>
                <a:spcPct val="50000"/>
              </a:spcBef>
              <a:buFontTx/>
              <a:buChar char="•"/>
            </a:pPr>
            <a:r>
              <a:rPr lang="pl-PL" sz="1200" dirty="0" smtClean="0">
                <a:latin typeface="Arial" charset="0"/>
              </a:rPr>
              <a:t>tytuły </a:t>
            </a:r>
            <a:r>
              <a:rPr lang="pl-PL" sz="1200" dirty="0">
                <a:latin typeface="Arial" charset="0"/>
              </a:rPr>
              <a:t>prawne do pobytu w Polsce (zgoda </a:t>
            </a:r>
            <a:br>
              <a:rPr lang="pl-PL" sz="1200" dirty="0">
                <a:latin typeface="Arial" charset="0"/>
              </a:rPr>
            </a:br>
            <a:r>
              <a:rPr lang="pl-PL" sz="1200" dirty="0">
                <a:latin typeface="Arial" charset="0"/>
              </a:rPr>
              <a:t>na zamieszkanie na czas oznaczony, zgoda </a:t>
            </a:r>
            <a:br>
              <a:rPr lang="pl-PL" sz="1200" dirty="0">
                <a:latin typeface="Arial" charset="0"/>
              </a:rPr>
            </a:br>
            <a:r>
              <a:rPr lang="pl-PL" sz="1200" dirty="0">
                <a:latin typeface="Arial" charset="0"/>
              </a:rPr>
              <a:t>na osiedlenie się, zgoda na pobyt rezydenta długoterminowego WE);</a:t>
            </a:r>
          </a:p>
          <a:p>
            <a:pPr marL="90488" indent="-90488" defTabSz="912813">
              <a:spcBef>
                <a:spcPct val="50000"/>
              </a:spcBef>
              <a:buFontTx/>
              <a:buChar char="•"/>
            </a:pPr>
            <a:r>
              <a:rPr lang="pl-PL" sz="1200" dirty="0" smtClean="0">
                <a:latin typeface="Arial" charset="0"/>
              </a:rPr>
              <a:t>nadanie </a:t>
            </a:r>
            <a:r>
              <a:rPr lang="pl-PL" sz="1200" dirty="0">
                <a:latin typeface="Arial" charset="0"/>
              </a:rPr>
              <a:t>obywatelstwa polskiego;</a:t>
            </a:r>
          </a:p>
          <a:p>
            <a:pPr marL="90488" indent="-90488" defTabSz="912813">
              <a:spcBef>
                <a:spcPct val="50000"/>
              </a:spcBef>
              <a:buFontTx/>
              <a:buChar char="•"/>
            </a:pPr>
            <a:r>
              <a:rPr lang="pl-PL" sz="1200" dirty="0" smtClean="0">
                <a:latin typeface="Arial" charset="0"/>
              </a:rPr>
              <a:t>prawa </a:t>
            </a:r>
            <a:r>
              <a:rPr lang="pl-PL" sz="1200" dirty="0">
                <a:latin typeface="Arial" charset="0"/>
              </a:rPr>
              <a:t>cudzoziemców w czasie ich pobytu </a:t>
            </a:r>
            <a:br>
              <a:rPr lang="pl-PL" sz="1200" dirty="0">
                <a:latin typeface="Arial" charset="0"/>
              </a:rPr>
            </a:br>
            <a:r>
              <a:rPr lang="pl-PL" sz="1200" dirty="0">
                <a:latin typeface="Arial" charset="0"/>
              </a:rPr>
              <a:t>w Polsce (łączenie rodzin, nabywanie nieruchomości);</a:t>
            </a:r>
          </a:p>
          <a:p>
            <a:pPr marL="90488" indent="-90488" defTabSz="912813">
              <a:spcBef>
                <a:spcPct val="50000"/>
              </a:spcBef>
              <a:buFontTx/>
              <a:buChar char="•"/>
            </a:pPr>
            <a:r>
              <a:rPr lang="pl-PL" sz="1200" dirty="0" smtClean="0">
                <a:latin typeface="Arial" charset="0"/>
              </a:rPr>
              <a:t>ochrona </a:t>
            </a:r>
            <a:r>
              <a:rPr lang="pl-PL" sz="1200" dirty="0">
                <a:latin typeface="Arial" charset="0"/>
              </a:rPr>
              <a:t>prześladowanego dziecka z powodu faktu, że jego ojczymem jest obywatel Niemiec.</a:t>
            </a:r>
          </a:p>
        </p:txBody>
      </p:sp>
      <p:graphicFrame>
        <p:nvGraphicFramePr>
          <p:cNvPr id="7" name="Object 12"/>
          <p:cNvGraphicFramePr>
            <a:graphicFrameLocks noChangeAspect="1"/>
          </p:cNvGraphicFramePr>
          <p:nvPr>
            <p:extLst>
              <p:ext uri="{D42A27DB-BD31-4B8C-83A1-F6EECF244321}">
                <p14:modId xmlns:p14="http://schemas.microsoft.com/office/powerpoint/2010/main" val="1740187703"/>
              </p:ext>
            </p:extLst>
          </p:nvPr>
        </p:nvGraphicFramePr>
        <p:xfrm>
          <a:off x="1043608" y="2395160"/>
          <a:ext cx="2962275" cy="2016125"/>
        </p:xfrm>
        <a:graphic>
          <a:graphicData uri="http://schemas.openxmlformats.org/drawingml/2006/chart">
            <c:chart xmlns:c="http://schemas.openxmlformats.org/drawingml/2006/chart" xmlns:r="http://schemas.openxmlformats.org/officeDocument/2006/relationships" r:id="rId2"/>
          </a:graphicData>
        </a:graphic>
      </p:graphicFrame>
      <p:sp>
        <p:nvSpPr>
          <p:cNvPr id="18438" name="Text Box 15"/>
          <p:cNvSpPr txBox="1">
            <a:spLocks noChangeArrowheads="1"/>
          </p:cNvSpPr>
          <p:nvPr/>
        </p:nvSpPr>
        <p:spPr bwMode="auto">
          <a:xfrm>
            <a:off x="714375" y="6215063"/>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180346190"/>
              </p:ext>
            </p:extLst>
          </p:nvPr>
        </p:nvGraphicFramePr>
        <p:xfrm>
          <a:off x="250825" y="4149725"/>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defTabSz="912813" eaLnBrk="1" hangingPunct="1"/>
            <a:r>
              <a:rPr lang="pl-PL" smtClean="0"/>
              <a:t>Sprawy związane z prawami osób niepełnosprawnych</a:t>
            </a:r>
          </a:p>
        </p:txBody>
      </p:sp>
      <p:sp>
        <p:nvSpPr>
          <p:cNvPr id="19461" name="Text Box 8"/>
          <p:cNvSpPr txBox="1">
            <a:spLocks noChangeArrowheads="1"/>
          </p:cNvSpPr>
          <p:nvPr/>
        </p:nvSpPr>
        <p:spPr bwMode="auto">
          <a:xfrm>
            <a:off x="4211638" y="3163888"/>
            <a:ext cx="3352800" cy="147732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zmiana </a:t>
            </a:r>
            <a:r>
              <a:rPr lang="pl-PL" sz="1200" dirty="0">
                <a:latin typeface="Arial" charset="0"/>
              </a:rPr>
              <a:t>stopnia niepełnosprawności;</a:t>
            </a:r>
          </a:p>
          <a:p>
            <a:pPr marL="90488" indent="-90488" defTabSz="912813">
              <a:spcBef>
                <a:spcPct val="50000"/>
              </a:spcBef>
              <a:buFontTx/>
              <a:buChar char="•"/>
            </a:pPr>
            <a:r>
              <a:rPr lang="pl-PL" sz="1200" dirty="0" smtClean="0">
                <a:latin typeface="Arial" charset="0"/>
              </a:rPr>
              <a:t>odwołanie </a:t>
            </a:r>
            <a:r>
              <a:rPr lang="pl-PL" sz="1200" dirty="0">
                <a:latin typeface="Arial" charset="0"/>
                <a:cs typeface="Times New Roman" pitchFamily="18" charset="0"/>
              </a:rPr>
              <a:t>od orzeczenia o stopniu </a:t>
            </a:r>
            <a:r>
              <a:rPr lang="pl-PL" sz="1200" dirty="0">
                <a:latin typeface="Arial" charset="0"/>
              </a:rPr>
              <a:t>niepełnosprawności;</a:t>
            </a:r>
          </a:p>
          <a:p>
            <a:pPr marL="90488" indent="-90488" defTabSz="912813">
              <a:spcBef>
                <a:spcPct val="50000"/>
              </a:spcBef>
              <a:buFontTx/>
              <a:buChar char="•"/>
            </a:pPr>
            <a:r>
              <a:rPr lang="pl-PL" sz="1200" dirty="0" smtClean="0">
                <a:latin typeface="Arial" charset="0"/>
              </a:rPr>
              <a:t>zatrudnienie pracownika niepełnosprawnego oraz wynikającego z tego faktu uprawnienia.</a:t>
            </a:r>
            <a:endParaRPr lang="pl-PL" sz="1200" dirty="0">
              <a:latin typeface="Arial" charset="0"/>
            </a:endParaRPr>
          </a:p>
        </p:txBody>
      </p:sp>
      <p:sp>
        <p:nvSpPr>
          <p:cNvPr id="19462" name="Text Box 13"/>
          <p:cNvSpPr txBox="1">
            <a:spLocks noChangeArrowheads="1"/>
          </p:cNvSpPr>
          <p:nvPr/>
        </p:nvSpPr>
        <p:spPr bwMode="auto">
          <a:xfrm>
            <a:off x="899592" y="6294040"/>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2014/2015)</a:t>
            </a:r>
            <a:endParaRPr lang="pl-PL" sz="1000" dirty="0">
              <a:latin typeface="Arial" charset="0"/>
            </a:endParaRPr>
          </a:p>
        </p:txBody>
      </p:sp>
      <p:graphicFrame>
        <p:nvGraphicFramePr>
          <p:cNvPr id="7" name="Object 10"/>
          <p:cNvGraphicFramePr>
            <a:graphicFrameLocks noChangeAspect="1"/>
          </p:cNvGraphicFramePr>
          <p:nvPr>
            <p:extLst>
              <p:ext uri="{D42A27DB-BD31-4B8C-83A1-F6EECF244321}">
                <p14:modId xmlns:p14="http://schemas.microsoft.com/office/powerpoint/2010/main" val="432393048"/>
              </p:ext>
            </p:extLst>
          </p:nvPr>
        </p:nvGraphicFramePr>
        <p:xfrm>
          <a:off x="971600" y="2553654"/>
          <a:ext cx="2962275" cy="2087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1384988950"/>
              </p:ext>
            </p:extLst>
          </p:nvPr>
        </p:nvGraphicFramePr>
        <p:xfrm>
          <a:off x="250825" y="4336007"/>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defTabSz="912813" eaLnBrk="1" hangingPunct="1"/>
            <a:r>
              <a:rPr lang="pl-PL" smtClean="0"/>
              <a:t>Sprawy związane ze służbą zdrowia</a:t>
            </a:r>
          </a:p>
        </p:txBody>
      </p:sp>
      <p:sp>
        <p:nvSpPr>
          <p:cNvPr id="20485" name="Text Box 7"/>
          <p:cNvSpPr txBox="1">
            <a:spLocks noChangeArrowheads="1"/>
          </p:cNvSpPr>
          <p:nvPr/>
        </p:nvSpPr>
        <p:spPr bwMode="auto">
          <a:xfrm>
            <a:off x="4191000" y="3213100"/>
            <a:ext cx="3352800" cy="2769989"/>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Przykładowe sprawy:</a:t>
            </a:r>
            <a:endParaRPr lang="pl-PL" sz="1200" dirty="0">
              <a:latin typeface="Arial" charset="0"/>
            </a:endParaRPr>
          </a:p>
          <a:p>
            <a:pPr marL="90488" indent="-90488" defTabSz="912813">
              <a:spcBef>
                <a:spcPct val="50000"/>
              </a:spcBef>
              <a:buFontTx/>
              <a:buChar char="•"/>
            </a:pPr>
            <a:r>
              <a:rPr lang="pl-PL" sz="1200" dirty="0" smtClean="0">
                <a:latin typeface="Arial" charset="0"/>
              </a:rPr>
              <a:t>odpowiedzialność </a:t>
            </a:r>
            <a:r>
              <a:rPr lang="pl-PL" sz="1200" dirty="0">
                <a:latin typeface="Arial" charset="0"/>
              </a:rPr>
              <a:t>lekarzy za błędy w sztuce lekarskiej – zagadnienia odszkodowawcze;</a:t>
            </a:r>
          </a:p>
          <a:p>
            <a:pPr marL="90488" indent="-90488" defTabSz="912813">
              <a:spcBef>
                <a:spcPct val="50000"/>
              </a:spcBef>
              <a:buFontTx/>
              <a:buChar char="•"/>
            </a:pPr>
            <a:r>
              <a:rPr lang="pl-PL" sz="1200" dirty="0" smtClean="0">
                <a:latin typeface="Arial" charset="0"/>
              </a:rPr>
              <a:t>relacje </a:t>
            </a:r>
            <a:r>
              <a:rPr lang="pl-PL" sz="1200" dirty="0">
                <a:latin typeface="Arial" charset="0"/>
              </a:rPr>
              <a:t>klientów poradni z Narodowym Funduszem </a:t>
            </a:r>
            <a:r>
              <a:rPr lang="pl-PL" sz="1200" dirty="0" smtClean="0">
                <a:latin typeface="Arial" charset="0"/>
              </a:rPr>
              <a:t>Zdrowia;</a:t>
            </a:r>
            <a:endParaRPr lang="pl-PL" sz="1200" dirty="0">
              <a:latin typeface="Arial" charset="0"/>
            </a:endParaRPr>
          </a:p>
          <a:p>
            <a:pPr marL="90488" indent="-90488" defTabSz="912813">
              <a:spcBef>
                <a:spcPct val="50000"/>
              </a:spcBef>
              <a:buFontTx/>
              <a:buChar char="•"/>
            </a:pPr>
            <a:r>
              <a:rPr lang="pl-PL" sz="1200" dirty="0" smtClean="0">
                <a:latin typeface="Arial" charset="0"/>
              </a:rPr>
              <a:t>kwestia uzupełniania, prostowania wpisów oraz usuwania danych z dokumentacji medycznej; </a:t>
            </a:r>
            <a:endParaRPr lang="pl-PL" sz="1200" dirty="0">
              <a:latin typeface="Arial" charset="0"/>
            </a:endParaRPr>
          </a:p>
          <a:p>
            <a:pPr marL="90488" indent="-90488" defTabSz="912813">
              <a:spcBef>
                <a:spcPct val="50000"/>
              </a:spcBef>
              <a:buFontTx/>
              <a:buChar char="•"/>
            </a:pPr>
            <a:r>
              <a:rPr lang="pl-PL" sz="1200" dirty="0" smtClean="0">
                <a:latin typeface="Arial" charset="0"/>
              </a:rPr>
              <a:t>prawo do świadczeń zdrowotnych finansowanych ze środków publicznych </a:t>
            </a:r>
            <a:br>
              <a:rPr lang="pl-PL" sz="1200" dirty="0" smtClean="0">
                <a:latin typeface="Arial" charset="0"/>
              </a:rPr>
            </a:br>
            <a:r>
              <a:rPr lang="pl-PL" sz="1200" dirty="0" smtClean="0">
                <a:latin typeface="Arial" charset="0"/>
              </a:rPr>
              <a:t>z zakresu leczenia transseksualizmu;</a:t>
            </a:r>
          </a:p>
          <a:p>
            <a:pPr marL="90488" indent="-90488" defTabSz="912813">
              <a:spcBef>
                <a:spcPct val="50000"/>
              </a:spcBef>
              <a:buFontTx/>
              <a:buChar char="•"/>
            </a:pPr>
            <a:r>
              <a:rPr lang="pl-PL" sz="1200" dirty="0" smtClean="0">
                <a:latin typeface="Arial" charset="0"/>
              </a:rPr>
              <a:t>przymusowe leczenie psychiatryczne.</a:t>
            </a:r>
            <a:endParaRPr lang="pl-PL" sz="1200" dirty="0">
              <a:latin typeface="Arial" charset="0"/>
            </a:endParaRPr>
          </a:p>
        </p:txBody>
      </p:sp>
      <p:graphicFrame>
        <p:nvGraphicFramePr>
          <p:cNvPr id="7" name="Object 9"/>
          <p:cNvGraphicFramePr>
            <a:graphicFrameLocks noChangeAspect="1"/>
          </p:cNvGraphicFramePr>
          <p:nvPr>
            <p:extLst>
              <p:ext uri="{D42A27DB-BD31-4B8C-83A1-F6EECF244321}">
                <p14:modId xmlns:p14="http://schemas.microsoft.com/office/powerpoint/2010/main" val="3115689036"/>
              </p:ext>
            </p:extLst>
          </p:nvPr>
        </p:nvGraphicFramePr>
        <p:xfrm>
          <a:off x="1043608" y="2598241"/>
          <a:ext cx="2862263" cy="2016125"/>
        </p:xfrm>
        <a:graphic>
          <a:graphicData uri="http://schemas.openxmlformats.org/drawingml/2006/chart">
            <c:chart xmlns:c="http://schemas.openxmlformats.org/drawingml/2006/chart" xmlns:r="http://schemas.openxmlformats.org/officeDocument/2006/relationships" r:id="rId2"/>
          </a:graphicData>
        </a:graphic>
      </p:graphicFrame>
      <p:sp>
        <p:nvSpPr>
          <p:cNvPr id="20486" name="Text Box 12"/>
          <p:cNvSpPr txBox="1">
            <a:spLocks noChangeArrowheads="1"/>
          </p:cNvSpPr>
          <p:nvPr/>
        </p:nvSpPr>
        <p:spPr bwMode="auto">
          <a:xfrm>
            <a:off x="899592" y="6308725"/>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1504873969"/>
              </p:ext>
            </p:extLst>
          </p:nvPr>
        </p:nvGraphicFramePr>
        <p:xfrm>
          <a:off x="305072" y="4316412"/>
          <a:ext cx="3960813" cy="2190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14400" y="762000"/>
            <a:ext cx="8229600" cy="1143000"/>
          </a:xfrm>
        </p:spPr>
        <p:txBody>
          <a:bodyPr/>
          <a:lstStyle/>
          <a:p>
            <a:pPr defTabSz="912813" eaLnBrk="1" hangingPunct="1"/>
            <a:r>
              <a:rPr lang="pl-PL" smtClean="0"/>
              <a:t>Sprawy związane z pomocą organizacjom pozarządowym (NGO)</a:t>
            </a:r>
          </a:p>
        </p:txBody>
      </p:sp>
      <p:sp>
        <p:nvSpPr>
          <p:cNvPr id="21508" name="Text Box 6"/>
          <p:cNvSpPr txBox="1">
            <a:spLocks noChangeArrowheads="1"/>
          </p:cNvSpPr>
          <p:nvPr/>
        </p:nvSpPr>
        <p:spPr bwMode="auto">
          <a:xfrm>
            <a:off x="4283968" y="2780928"/>
            <a:ext cx="3744416" cy="1181862"/>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endParaRPr lang="pl-PL" sz="1200" dirty="0">
              <a:latin typeface="Arial" charset="0"/>
            </a:endParaRPr>
          </a:p>
          <a:p>
            <a:pPr defTabSz="912813">
              <a:lnSpc>
                <a:spcPct val="110000"/>
              </a:lnSpc>
              <a:spcBef>
                <a:spcPct val="50000"/>
              </a:spcBef>
            </a:pPr>
            <a:r>
              <a:rPr lang="pl-PL" sz="1200" dirty="0">
                <a:latin typeface="Arial" charset="0"/>
              </a:rPr>
              <a:t>Pomoc ze strony poradni polega przede wszystkim na wyjaśnianiu zasad działalności organizacji </a:t>
            </a:r>
            <a:r>
              <a:rPr lang="pl-PL" sz="1200" dirty="0" smtClean="0">
                <a:latin typeface="Arial" charset="0"/>
              </a:rPr>
              <a:t>pozarządowych, </a:t>
            </a:r>
            <a:r>
              <a:rPr lang="pl-PL" sz="1200" dirty="0">
                <a:latin typeface="Arial" charset="0"/>
              </a:rPr>
              <a:t>czy też możliwości ich udziału </a:t>
            </a:r>
            <a:br>
              <a:rPr lang="pl-PL" sz="1200" dirty="0">
                <a:latin typeface="Arial" charset="0"/>
              </a:rPr>
            </a:br>
            <a:r>
              <a:rPr lang="pl-PL" sz="1200" dirty="0" smtClean="0">
                <a:latin typeface="Arial" charset="0"/>
              </a:rPr>
              <a:t>w </a:t>
            </a:r>
            <a:r>
              <a:rPr lang="pl-PL" sz="1200" dirty="0">
                <a:latin typeface="Arial" charset="0"/>
              </a:rPr>
              <a:t>postępowaniach jako strona społeczna.</a:t>
            </a:r>
          </a:p>
        </p:txBody>
      </p:sp>
      <p:graphicFrame>
        <p:nvGraphicFramePr>
          <p:cNvPr id="5" name="Object 14"/>
          <p:cNvGraphicFramePr>
            <a:graphicFrameLocks noChangeAspect="1"/>
          </p:cNvGraphicFramePr>
          <p:nvPr>
            <p:extLst>
              <p:ext uri="{D42A27DB-BD31-4B8C-83A1-F6EECF244321}">
                <p14:modId xmlns:p14="http://schemas.microsoft.com/office/powerpoint/2010/main" val="726984726"/>
              </p:ext>
            </p:extLst>
          </p:nvPr>
        </p:nvGraphicFramePr>
        <p:xfrm>
          <a:off x="908050" y="3265488"/>
          <a:ext cx="3290888" cy="218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914400" y="762000"/>
            <a:ext cx="8229600" cy="1143000"/>
          </a:xfrm>
        </p:spPr>
        <p:txBody>
          <a:bodyPr/>
          <a:lstStyle/>
          <a:p>
            <a:pPr defTabSz="912813" eaLnBrk="1" hangingPunct="1"/>
            <a:r>
              <a:rPr lang="pl-PL" smtClean="0"/>
              <a:t>Sprawy inne</a:t>
            </a:r>
          </a:p>
        </p:txBody>
      </p:sp>
      <p:sp>
        <p:nvSpPr>
          <p:cNvPr id="22533" name="Text Box 9"/>
          <p:cNvSpPr txBox="1">
            <a:spLocks noChangeArrowheads="1"/>
          </p:cNvSpPr>
          <p:nvPr/>
        </p:nvSpPr>
        <p:spPr bwMode="auto">
          <a:xfrm>
            <a:off x="4191000" y="2619713"/>
            <a:ext cx="3621360" cy="3231654"/>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smtClean="0">
                <a:latin typeface="Arial" charset="0"/>
              </a:rPr>
              <a:t>skargi </a:t>
            </a:r>
            <a:r>
              <a:rPr lang="pl-PL" sz="1200" dirty="0">
                <a:latin typeface="Arial" charset="0"/>
              </a:rPr>
              <a:t>do Europejskiego Trybunału Praw Człowieka;</a:t>
            </a:r>
          </a:p>
          <a:p>
            <a:pPr marL="90488" indent="-90488" defTabSz="912813">
              <a:spcBef>
                <a:spcPct val="50000"/>
              </a:spcBef>
              <a:buFontTx/>
              <a:buChar char="•"/>
            </a:pPr>
            <a:r>
              <a:rPr lang="pl-PL" sz="1200" dirty="0" smtClean="0">
                <a:latin typeface="Arial" charset="0"/>
              </a:rPr>
              <a:t>skargi </a:t>
            </a:r>
            <a:r>
              <a:rPr lang="pl-PL" sz="1200" dirty="0">
                <a:latin typeface="Arial" charset="0"/>
              </a:rPr>
              <a:t>konstytucyjne;</a:t>
            </a:r>
          </a:p>
          <a:p>
            <a:pPr marL="90488" indent="-90488" defTabSz="912813">
              <a:spcBef>
                <a:spcPct val="50000"/>
              </a:spcBef>
              <a:buFontTx/>
              <a:buChar char="•"/>
            </a:pPr>
            <a:r>
              <a:rPr lang="pl-PL" sz="1200" dirty="0" smtClean="0">
                <a:latin typeface="Arial" charset="0"/>
              </a:rPr>
              <a:t>występowanie </a:t>
            </a:r>
            <a:r>
              <a:rPr lang="pl-PL" sz="1200" dirty="0">
                <a:latin typeface="Arial" charset="0"/>
              </a:rPr>
              <a:t>studentów poradni jako kuratorów w postępowaniach;</a:t>
            </a:r>
          </a:p>
          <a:p>
            <a:pPr marL="90488" indent="-90488" defTabSz="912813">
              <a:spcBef>
                <a:spcPct val="50000"/>
              </a:spcBef>
              <a:buFontTx/>
              <a:buChar char="•"/>
            </a:pPr>
            <a:r>
              <a:rPr lang="pl-PL" sz="1200" dirty="0" smtClean="0">
                <a:latin typeface="Arial" charset="0"/>
              </a:rPr>
              <a:t>prawo </a:t>
            </a:r>
            <a:r>
              <a:rPr lang="pl-PL" sz="1200" dirty="0">
                <a:latin typeface="Arial" charset="0"/>
              </a:rPr>
              <a:t>kanoniczne („kościelne” unieważnienie małżeństwa);</a:t>
            </a:r>
          </a:p>
          <a:p>
            <a:pPr marL="90488" indent="-90488" defTabSz="912813">
              <a:spcBef>
                <a:spcPct val="50000"/>
              </a:spcBef>
              <a:buFontTx/>
              <a:buChar char="•"/>
            </a:pPr>
            <a:r>
              <a:rPr lang="pl-PL" sz="1200" dirty="0" smtClean="0">
                <a:latin typeface="Arial" charset="0"/>
              </a:rPr>
              <a:t>prawo własności intelektualnej;</a:t>
            </a:r>
            <a:endParaRPr lang="pl-PL" sz="1200" dirty="0">
              <a:latin typeface="Arial" charset="0"/>
            </a:endParaRPr>
          </a:p>
          <a:p>
            <a:pPr marL="90488" indent="-90488" defTabSz="912813">
              <a:spcBef>
                <a:spcPct val="50000"/>
              </a:spcBef>
              <a:buFontTx/>
              <a:buChar char="•"/>
            </a:pPr>
            <a:r>
              <a:rPr lang="pl-PL" sz="1200" dirty="0" smtClean="0">
                <a:latin typeface="Arial" charset="0"/>
              </a:rPr>
              <a:t>tłumaczenie </a:t>
            </a:r>
            <a:r>
              <a:rPr lang="pl-PL" sz="1200" dirty="0">
                <a:latin typeface="Arial" charset="0"/>
              </a:rPr>
              <a:t>na język polski zagranicznych pism sądowych i dokumentów urzędowych;</a:t>
            </a:r>
          </a:p>
          <a:p>
            <a:pPr marL="90488" indent="-90488" defTabSz="912813">
              <a:spcBef>
                <a:spcPct val="50000"/>
              </a:spcBef>
              <a:buFontTx/>
              <a:buChar char="•"/>
            </a:pPr>
            <a:r>
              <a:rPr lang="pl-PL" sz="1200" dirty="0" smtClean="0">
                <a:latin typeface="Arial" charset="0"/>
              </a:rPr>
              <a:t>Wykreślenie z listy wychowanków domu dziecka</a:t>
            </a:r>
            <a:endParaRPr lang="pl-PL" sz="1200" dirty="0">
              <a:latin typeface="Arial" charset="0"/>
            </a:endParaRPr>
          </a:p>
          <a:p>
            <a:pPr marL="90488" indent="-90488" defTabSz="912813">
              <a:spcBef>
                <a:spcPct val="50000"/>
              </a:spcBef>
              <a:buFontTx/>
              <a:buChar char="•"/>
            </a:pPr>
            <a:r>
              <a:rPr lang="pl-PL" sz="1200" dirty="0" smtClean="0">
                <a:latin typeface="Arial" charset="0"/>
              </a:rPr>
              <a:t>prawa nauczyciela względem ucznia.</a:t>
            </a:r>
          </a:p>
        </p:txBody>
      </p:sp>
      <p:graphicFrame>
        <p:nvGraphicFramePr>
          <p:cNvPr id="7" name="Object 11"/>
          <p:cNvGraphicFramePr>
            <a:graphicFrameLocks noChangeAspect="1"/>
          </p:cNvGraphicFramePr>
          <p:nvPr>
            <p:extLst>
              <p:ext uri="{D42A27DB-BD31-4B8C-83A1-F6EECF244321}">
                <p14:modId xmlns:p14="http://schemas.microsoft.com/office/powerpoint/2010/main" val="1059215201"/>
              </p:ext>
            </p:extLst>
          </p:nvPr>
        </p:nvGraphicFramePr>
        <p:xfrm>
          <a:off x="1115616" y="2564904"/>
          <a:ext cx="2890837" cy="1884363"/>
        </p:xfrm>
        <a:graphic>
          <a:graphicData uri="http://schemas.openxmlformats.org/drawingml/2006/chart">
            <c:chart xmlns:c="http://schemas.openxmlformats.org/drawingml/2006/chart" xmlns:r="http://schemas.openxmlformats.org/officeDocument/2006/relationships" r:id="rId2"/>
          </a:graphicData>
        </a:graphic>
      </p:graphicFrame>
      <p:sp>
        <p:nvSpPr>
          <p:cNvPr id="22534" name="Text Box 14"/>
          <p:cNvSpPr txBox="1">
            <a:spLocks noChangeArrowheads="1"/>
          </p:cNvSpPr>
          <p:nvPr/>
        </p:nvSpPr>
        <p:spPr bwMode="auto">
          <a:xfrm>
            <a:off x="899592" y="6135688"/>
            <a:ext cx="2771775" cy="400110"/>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a:t>
            </a:r>
            <a:r>
              <a:rPr lang="pl-PL" sz="1000" dirty="0" smtClean="0">
                <a:latin typeface="Arial" charset="0"/>
              </a:rPr>
              <a:t>2015/2016)</a:t>
            </a:r>
            <a:endParaRPr lang="pl-PL" sz="1000" dirty="0">
              <a:latin typeface="Arial" charset="0"/>
            </a:endParaRPr>
          </a:p>
        </p:txBody>
      </p:sp>
      <p:graphicFrame>
        <p:nvGraphicFramePr>
          <p:cNvPr id="8" name="Wykres 7"/>
          <p:cNvGraphicFramePr>
            <a:graphicFrameLocks/>
          </p:cNvGraphicFramePr>
          <p:nvPr>
            <p:extLst>
              <p:ext uri="{D42A27DB-BD31-4B8C-83A1-F6EECF244321}">
                <p14:modId xmlns:p14="http://schemas.microsoft.com/office/powerpoint/2010/main" val="725412247"/>
              </p:ext>
            </p:extLst>
          </p:nvPr>
        </p:nvGraphicFramePr>
        <p:xfrm>
          <a:off x="292080" y="4360923"/>
          <a:ext cx="3960813" cy="2136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defTabSz="912813" eaLnBrk="1" hangingPunct="1"/>
            <a:r>
              <a:rPr lang="pl-PL" sz="2800" smtClean="0"/>
              <a:t>Studencka Poradnia Prawna w Białymstoku (Uniwersytet w Białymstoku)</a:t>
            </a:r>
          </a:p>
        </p:txBody>
      </p:sp>
      <p:graphicFrame>
        <p:nvGraphicFramePr>
          <p:cNvPr id="6" name="Object 3"/>
          <p:cNvGraphicFramePr>
            <a:graphicFrameLocks noGrp="1" noChangeAspect="1"/>
          </p:cNvGraphicFramePr>
          <p:nvPr>
            <p:ph type="chart" idx="1"/>
            <p:extLst>
              <p:ext uri="{D42A27DB-BD31-4B8C-83A1-F6EECF244321}">
                <p14:modId xmlns:p14="http://schemas.microsoft.com/office/powerpoint/2010/main" val="2659220829"/>
              </p:ext>
            </p:extLst>
          </p:nvPr>
        </p:nvGraphicFramePr>
        <p:xfrm>
          <a:off x="838200" y="2501900"/>
          <a:ext cx="8153400"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7086600" y="1676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447</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79</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13</a:t>
            </a:r>
            <a:endParaRPr lang="pl-PL" sz="1400" b="1" dirty="0">
              <a:solidFill>
                <a:schemeClr val="tx2"/>
              </a:solidFill>
              <a:latin typeface="Arial" charset="0"/>
            </a:endParaRPr>
          </a:p>
        </p:txBody>
      </p:sp>
      <p:sp>
        <p:nvSpPr>
          <p:cNvPr id="21509" name="Text Box 8"/>
          <p:cNvSpPr txBox="1">
            <a:spLocks noChangeArrowheads="1"/>
          </p:cNvSpPr>
          <p:nvPr/>
        </p:nvSpPr>
        <p:spPr bwMode="auto">
          <a:xfrm>
            <a:off x="2843808" y="2492896"/>
            <a:ext cx="5651500" cy="2031325"/>
          </a:xfrm>
          <a:prstGeom prst="rect">
            <a:avLst/>
          </a:prstGeom>
          <a:noFill/>
          <a:ln w="9525">
            <a:noFill/>
            <a:miter lim="800000"/>
            <a:headEnd/>
            <a:tailEnd/>
          </a:ln>
        </p:spPr>
        <p:txBody>
          <a:bodyPr wrap="square">
            <a:spAutoFit/>
          </a:bodyPr>
          <a:lstStyle/>
          <a:p>
            <a:pPr defTabSz="912813">
              <a:spcBef>
                <a:spcPct val="50000"/>
              </a:spcBef>
              <a:defRPr/>
            </a:pPr>
            <a:r>
              <a:rPr lang="pl-PL" sz="1200" b="1" dirty="0" smtClean="0">
                <a:solidFill>
                  <a:srgbClr val="003366"/>
                </a:solidFill>
                <a:latin typeface="Arial" charset="0"/>
              </a:rPr>
              <a:t>N</a:t>
            </a:r>
            <a:r>
              <a:rPr lang="pl-PL" sz="1200" b="1" dirty="0" smtClean="0">
                <a:solidFill>
                  <a:srgbClr val="003366"/>
                </a:solidFill>
                <a:latin typeface="Arial" charset="0"/>
                <a:cs typeface="Times New Roman" pitchFamily="18" charset="0"/>
              </a:rPr>
              <a:t>ajwa</a:t>
            </a:r>
            <a:r>
              <a:rPr lang="pl-PL" sz="1200" b="1" dirty="0" smtClean="0">
                <a:solidFill>
                  <a:srgbClr val="003366"/>
                </a:solidFill>
                <a:latin typeface="Arial" charset="0"/>
              </a:rPr>
              <a:t>ż</a:t>
            </a:r>
            <a:r>
              <a:rPr lang="pl-PL" sz="1200" b="1" dirty="0" smtClean="0">
                <a:solidFill>
                  <a:srgbClr val="003366"/>
                </a:solidFill>
                <a:latin typeface="Arial" charset="0"/>
                <a:cs typeface="Times New Roman" pitchFamily="18" charset="0"/>
              </a:rPr>
              <a:t>niejsze osi</a:t>
            </a:r>
            <a:r>
              <a:rPr lang="pl-PL" sz="1200" b="1" dirty="0" smtClean="0">
                <a:solidFill>
                  <a:srgbClr val="003366"/>
                </a:solidFill>
                <a:latin typeface="Arial" charset="0"/>
              </a:rPr>
              <a:t>ą</a:t>
            </a:r>
            <a:r>
              <a:rPr lang="pl-PL" sz="1200" b="1" dirty="0" smtClean="0">
                <a:solidFill>
                  <a:srgbClr val="003366"/>
                </a:solidFill>
                <a:latin typeface="Arial" charset="0"/>
                <a:cs typeface="Times New Roman" pitchFamily="18" charset="0"/>
              </a:rPr>
              <a:t>gni</a:t>
            </a:r>
            <a:r>
              <a:rPr lang="pl-PL" sz="1200" b="1" dirty="0" smtClean="0">
                <a:solidFill>
                  <a:srgbClr val="003366"/>
                </a:solidFill>
                <a:latin typeface="Arial" charset="0"/>
              </a:rPr>
              <a:t>ę</a:t>
            </a:r>
            <a:r>
              <a:rPr lang="pl-PL" sz="1200" b="1" dirty="0" smtClean="0">
                <a:solidFill>
                  <a:srgbClr val="003366"/>
                </a:solidFill>
                <a:latin typeface="Arial" charset="0"/>
                <a:cs typeface="Times New Roman" pitchFamily="18" charset="0"/>
              </a:rPr>
              <a:t>cia i sukcesy poradni:</a:t>
            </a:r>
            <a:endParaRPr lang="pl-PL" sz="1200" dirty="0" smtClean="0">
              <a:latin typeface="+mj-lt"/>
            </a:endParaRPr>
          </a:p>
          <a:p>
            <a:pPr marL="90488" indent="-90488" defTabSz="912813">
              <a:spcBef>
                <a:spcPct val="50000"/>
              </a:spcBef>
              <a:buFontTx/>
              <a:buChar char="•"/>
              <a:defRPr/>
            </a:pPr>
            <a:r>
              <a:rPr lang="pl-PL" sz="1200" dirty="0" smtClean="0">
                <a:latin typeface="Arial" charset="0"/>
              </a:rPr>
              <a:t>zorganizowanie </a:t>
            </a:r>
            <a:r>
              <a:rPr lang="pl-PL" sz="1200" dirty="0">
                <a:latin typeface="Arial" charset="0"/>
              </a:rPr>
              <a:t>serii szkoleń dla członków nowotworzonej Poradni Prawa Administracyjnego na Państwowej Wyższej Szkole Informatyki </a:t>
            </a:r>
            <a:r>
              <a:rPr lang="pl-PL" sz="1200" dirty="0" smtClean="0">
                <a:latin typeface="Arial" charset="0"/>
              </a:rPr>
              <a:t/>
            </a:r>
            <a:br>
              <a:rPr lang="pl-PL" sz="1200" dirty="0" smtClean="0">
                <a:latin typeface="Arial" charset="0"/>
              </a:rPr>
            </a:br>
            <a:r>
              <a:rPr lang="pl-PL" sz="1200" dirty="0" smtClean="0">
                <a:latin typeface="Arial" charset="0"/>
              </a:rPr>
              <a:t>i </a:t>
            </a:r>
            <a:r>
              <a:rPr lang="pl-PL" sz="1200" dirty="0">
                <a:latin typeface="Arial" charset="0"/>
              </a:rPr>
              <a:t>Przedsiębiorczości w Łomży,  </a:t>
            </a:r>
          </a:p>
          <a:p>
            <a:pPr marL="90488" indent="-90488" defTabSz="912813">
              <a:spcBef>
                <a:spcPct val="50000"/>
              </a:spcBef>
              <a:buFontTx/>
              <a:buChar char="•"/>
              <a:defRPr/>
            </a:pPr>
            <a:r>
              <a:rPr lang="pl-PL" sz="1200" dirty="0" smtClean="0">
                <a:latin typeface="Arial" charset="0"/>
              </a:rPr>
              <a:t>współpraca </a:t>
            </a:r>
            <a:r>
              <a:rPr lang="pl-PL" sz="1200" dirty="0">
                <a:latin typeface="Arial" charset="0"/>
              </a:rPr>
              <a:t>z Komendą Wojewódzką Policji w Białymstoku i realizacją wspólnych działań w ramach programu profilaktycznego „Studenckie Skrzydła Pomocy”, w projekcie „Nie bądźmy obojętni”, </a:t>
            </a:r>
          </a:p>
          <a:p>
            <a:pPr marL="90488" indent="-90488" defTabSz="912813">
              <a:spcBef>
                <a:spcPct val="50000"/>
              </a:spcBef>
              <a:buFontTx/>
              <a:buChar char="•"/>
              <a:defRPr/>
            </a:pPr>
            <a:r>
              <a:rPr lang="pl-PL" sz="1200" dirty="0">
                <a:latin typeface="Arial" charset="0"/>
              </a:rPr>
              <a:t>w zakresie dostępu do bezpłatnej pomocy prawnej i obywatelskiej </a:t>
            </a:r>
            <a:r>
              <a:rPr lang="pl-PL" sz="1200" dirty="0" smtClean="0">
                <a:latin typeface="Arial" charset="0"/>
              </a:rPr>
              <a:t/>
            </a:r>
            <a:br>
              <a:rPr lang="pl-PL" sz="1200" dirty="0" smtClean="0">
                <a:latin typeface="Arial" charset="0"/>
              </a:rPr>
            </a:br>
            <a:r>
              <a:rPr lang="pl-PL" sz="1200" dirty="0" smtClean="0">
                <a:latin typeface="Arial" charset="0"/>
              </a:rPr>
              <a:t>w placówkach pomocowych</a:t>
            </a:r>
            <a:endParaRPr lang="pl-PL" sz="1200" dirty="0">
              <a:latin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defTabSz="912813" eaLnBrk="1" hangingPunct="1"/>
            <a:r>
              <a:rPr lang="pl-PL" sz="2800" dirty="0" smtClean="0"/>
              <a:t>Studencka Poradnia Prawna w Białymstoku (Uniwersytet w Białymstoku) 2003-2016</a:t>
            </a:r>
          </a:p>
        </p:txBody>
      </p:sp>
      <p:graphicFrame>
        <p:nvGraphicFramePr>
          <p:cNvPr id="9" name="Object 8"/>
          <p:cNvGraphicFramePr>
            <a:graphicFrameLocks noChangeAspect="1"/>
          </p:cNvGraphicFramePr>
          <p:nvPr>
            <p:extLst>
              <p:ext uri="{D42A27DB-BD31-4B8C-83A1-F6EECF244321}">
                <p14:modId xmlns:p14="http://schemas.microsoft.com/office/powerpoint/2010/main" val="777755837"/>
              </p:ext>
            </p:extLst>
          </p:nvPr>
        </p:nvGraphicFramePr>
        <p:xfrm>
          <a:off x="823913" y="2582863"/>
          <a:ext cx="3430587" cy="3046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12"/>
          <p:cNvGraphicFramePr>
            <a:graphicFrameLocks noChangeAspect="1"/>
          </p:cNvGraphicFramePr>
          <p:nvPr>
            <p:extLst>
              <p:ext uri="{D42A27DB-BD31-4B8C-83A1-F6EECF244321}">
                <p14:modId xmlns:p14="http://schemas.microsoft.com/office/powerpoint/2010/main" val="656973158"/>
              </p:ext>
            </p:extLst>
          </p:nvPr>
        </p:nvGraphicFramePr>
        <p:xfrm>
          <a:off x="4960938" y="2522538"/>
          <a:ext cx="3931542" cy="2941637"/>
        </p:xfrm>
        <a:graphic>
          <a:graphicData uri="http://schemas.openxmlformats.org/drawingml/2006/chart">
            <c:chart xmlns:c="http://schemas.openxmlformats.org/drawingml/2006/chart" xmlns:r="http://schemas.openxmlformats.org/officeDocument/2006/relationships" r:id="rId3"/>
          </a:graphicData>
        </a:graphic>
      </p:graphicFrame>
      <p:sp>
        <p:nvSpPr>
          <p:cNvPr id="24581" name="Text Box 13"/>
          <p:cNvSpPr txBox="1">
            <a:spLocks noChangeArrowheads="1"/>
          </p:cNvSpPr>
          <p:nvPr/>
        </p:nvSpPr>
        <p:spPr bwMode="auto">
          <a:xfrm>
            <a:off x="1115616" y="5661025"/>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24582" name="Text Box 14"/>
          <p:cNvSpPr txBox="1">
            <a:spLocks noChangeArrowheads="1"/>
          </p:cNvSpPr>
          <p:nvPr/>
        </p:nvSpPr>
        <p:spPr bwMode="auto">
          <a:xfrm>
            <a:off x="5435624" y="56472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
        <p:nvSpPr>
          <p:cNvPr id="24583" name="Text Box 15"/>
          <p:cNvSpPr txBox="1">
            <a:spLocks noChangeArrowheads="1"/>
          </p:cNvSpPr>
          <p:nvPr/>
        </p:nvSpPr>
        <p:spPr bwMode="auto">
          <a:xfrm>
            <a:off x="5940152" y="2708920"/>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24584" name="Text Box 16"/>
          <p:cNvSpPr txBox="1">
            <a:spLocks noChangeArrowheads="1"/>
          </p:cNvSpPr>
          <p:nvPr/>
        </p:nvSpPr>
        <p:spPr bwMode="auto">
          <a:xfrm>
            <a:off x="7380312" y="3789040"/>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p:cNvGraphicFramePr>
            <a:graphicFrameLocks noGrp="1" noChangeAspect="1"/>
          </p:cNvGraphicFramePr>
          <p:nvPr>
            <p:ph type="chart" idx="1"/>
            <p:extLst>
              <p:ext uri="{D42A27DB-BD31-4B8C-83A1-F6EECF244321}">
                <p14:modId xmlns:p14="http://schemas.microsoft.com/office/powerpoint/2010/main" val="2137009169"/>
              </p:ext>
            </p:extLst>
          </p:nvPr>
        </p:nvGraphicFramePr>
        <p:xfrm>
          <a:off x="763588" y="2624138"/>
          <a:ext cx="8343900" cy="4081462"/>
        </p:xfrm>
        <a:graphic>
          <a:graphicData uri="http://schemas.openxmlformats.org/drawingml/2006/chart">
            <c:chart xmlns:c="http://schemas.openxmlformats.org/drawingml/2006/chart" xmlns:r="http://schemas.openxmlformats.org/officeDocument/2006/relationships" r:id="rId2"/>
          </a:graphicData>
        </a:graphic>
      </p:graphicFrame>
      <p:sp>
        <p:nvSpPr>
          <p:cNvPr id="27651" name="Rectangle 2"/>
          <p:cNvSpPr>
            <a:spLocks noGrp="1" noChangeArrowheads="1"/>
          </p:cNvSpPr>
          <p:nvPr>
            <p:ph type="title"/>
          </p:nvPr>
        </p:nvSpPr>
        <p:spPr/>
        <p:txBody>
          <a:bodyPr/>
          <a:lstStyle/>
          <a:p>
            <a:pPr defTabSz="912813" eaLnBrk="1" hangingPunct="1"/>
            <a:r>
              <a:rPr lang="pl-PL" dirty="0" smtClean="0"/>
              <a:t>Studencka Uniwersytecka Poradnia Prawna w Gdańsku</a:t>
            </a:r>
          </a:p>
        </p:txBody>
      </p:sp>
      <p:sp>
        <p:nvSpPr>
          <p:cNvPr id="27652" name="Text Box 5"/>
          <p:cNvSpPr txBox="1">
            <a:spLocks noChangeArrowheads="1"/>
          </p:cNvSpPr>
          <p:nvPr/>
        </p:nvSpPr>
        <p:spPr bwMode="auto">
          <a:xfrm>
            <a:off x="7086600" y="1628775"/>
            <a:ext cx="2057400" cy="95410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341</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112 </a:t>
            </a:r>
          </a:p>
          <a:p>
            <a:pPr algn="r" defTabSz="912813">
              <a:spcBef>
                <a:spcPct val="50000"/>
              </a:spcBef>
            </a:pPr>
            <a:r>
              <a:rPr lang="pl-PL" sz="1400" b="1" dirty="0" smtClean="0">
                <a:solidFill>
                  <a:schemeClr val="tx2"/>
                </a:solidFill>
                <a:latin typeface="Arial" charset="0"/>
              </a:rPr>
              <a:t>Opiekunów</a:t>
            </a:r>
            <a:r>
              <a:rPr lang="pl-PL" sz="1400" b="1" dirty="0">
                <a:solidFill>
                  <a:schemeClr val="tx2"/>
                </a:solidFill>
                <a:latin typeface="Arial" charset="0"/>
              </a:rPr>
              <a:t>: </a:t>
            </a:r>
            <a:r>
              <a:rPr lang="pl-PL" sz="1400" b="1" dirty="0" smtClean="0">
                <a:solidFill>
                  <a:schemeClr val="tx2"/>
                </a:solidFill>
                <a:latin typeface="Arial" charset="0"/>
              </a:rPr>
              <a:t>11</a:t>
            </a:r>
            <a:endParaRPr lang="pl-PL" sz="1400" b="1" dirty="0">
              <a:solidFill>
                <a:schemeClr val="tx2"/>
              </a:solidFill>
              <a:latin typeface="Arial" charset="0"/>
            </a:endParaRPr>
          </a:p>
        </p:txBody>
      </p:sp>
      <p:sp>
        <p:nvSpPr>
          <p:cNvPr id="25605" name="Text Box 10"/>
          <p:cNvSpPr txBox="1">
            <a:spLocks noChangeArrowheads="1"/>
          </p:cNvSpPr>
          <p:nvPr/>
        </p:nvSpPr>
        <p:spPr bwMode="auto">
          <a:xfrm>
            <a:off x="2411413" y="2780928"/>
            <a:ext cx="5832995" cy="1938992"/>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r>
              <a:rPr lang="pl-PL" sz="1200" b="1" dirty="0" smtClean="0">
                <a:solidFill>
                  <a:srgbClr val="003366"/>
                </a:solidFill>
                <a:latin typeface="+mn-lt"/>
                <a:cs typeface="Times New Roman" pitchFamily="18" charset="0"/>
              </a:rPr>
              <a:t>:</a:t>
            </a:r>
            <a:endParaRPr lang="en-US" sz="1200" dirty="0">
              <a:latin typeface="+mn-lt"/>
            </a:endParaRPr>
          </a:p>
          <a:p>
            <a:pPr marL="90488" lvl="0" indent="-90488">
              <a:buFont typeface="Arial" panose="020B0604020202020204" pitchFamily="34" charset="0"/>
              <a:buChar char="•"/>
            </a:pPr>
            <a:r>
              <a:rPr lang="pl-PL" sz="1200" dirty="0" smtClean="0">
                <a:latin typeface="+mn-lt"/>
              </a:rPr>
              <a:t>organizacja </a:t>
            </a:r>
            <a:r>
              <a:rPr lang="pl-PL" sz="1200" dirty="0">
                <a:latin typeface="+mn-lt"/>
              </a:rPr>
              <a:t>warsztatów ze sporządzania pism </a:t>
            </a:r>
            <a:r>
              <a:rPr lang="pl-PL" sz="1200" dirty="0" smtClean="0">
                <a:latin typeface="+mn-lt"/>
              </a:rPr>
              <a:t>procesowych, </a:t>
            </a:r>
            <a:endParaRPr lang="pl-PL" sz="1200" dirty="0">
              <a:latin typeface="+mn-lt"/>
            </a:endParaRPr>
          </a:p>
          <a:p>
            <a:pPr marL="90488" lvl="0" indent="-90488">
              <a:buFont typeface="Arial" panose="020B0604020202020204" pitchFamily="34" charset="0"/>
              <a:buChar char="•"/>
            </a:pPr>
            <a:r>
              <a:rPr lang="pl-PL" sz="1200" dirty="0" smtClean="0">
                <a:latin typeface="+mn-lt"/>
              </a:rPr>
              <a:t>kontynuowanie </a:t>
            </a:r>
            <a:r>
              <a:rPr lang="pl-PL" sz="1200" dirty="0">
                <a:latin typeface="+mn-lt"/>
              </a:rPr>
              <a:t>współpracy z Fundacją FLY w Gdyni – sprawowanie dyżurów </a:t>
            </a:r>
            <a:r>
              <a:rPr lang="pl-PL" sz="1200" dirty="0" smtClean="0">
                <a:latin typeface="+mn-lt"/>
              </a:rPr>
              <a:t/>
            </a:r>
            <a:br>
              <a:rPr lang="pl-PL" sz="1200" dirty="0" smtClean="0">
                <a:latin typeface="+mn-lt"/>
              </a:rPr>
            </a:br>
            <a:r>
              <a:rPr lang="pl-PL" sz="1200" dirty="0" smtClean="0">
                <a:latin typeface="+mn-lt"/>
              </a:rPr>
              <a:t>w </a:t>
            </a:r>
            <a:r>
              <a:rPr lang="pl-PL" sz="1200" dirty="0">
                <a:latin typeface="+mn-lt"/>
              </a:rPr>
              <a:t>siedzibie </a:t>
            </a:r>
            <a:r>
              <a:rPr lang="pl-PL" sz="1200" dirty="0" smtClean="0">
                <a:latin typeface="+mn-lt"/>
              </a:rPr>
              <a:t>fundacji,</a:t>
            </a:r>
            <a:endParaRPr lang="pl-PL" sz="1200" dirty="0">
              <a:latin typeface="+mn-lt"/>
            </a:endParaRPr>
          </a:p>
          <a:p>
            <a:pPr marL="90488" lvl="0" indent="-90488">
              <a:buFont typeface="Arial" panose="020B0604020202020204" pitchFamily="34" charset="0"/>
              <a:buChar char="•"/>
            </a:pPr>
            <a:r>
              <a:rPr lang="pl-PL" sz="1200" dirty="0" smtClean="0">
                <a:latin typeface="+mn-lt"/>
              </a:rPr>
              <a:t>rozwój </a:t>
            </a:r>
            <a:r>
              <a:rPr lang="pl-PL" sz="1200" dirty="0">
                <a:latin typeface="+mn-lt"/>
              </a:rPr>
              <a:t>zespołów obrończych w sprawach dyscyplinarnych na Uniwersytecie </a:t>
            </a:r>
            <a:r>
              <a:rPr lang="pl-PL" sz="1200" dirty="0" smtClean="0">
                <a:latin typeface="+mn-lt"/>
              </a:rPr>
              <a:t>Gdańskim,</a:t>
            </a:r>
            <a:endParaRPr lang="pl-PL" sz="1200" dirty="0">
              <a:latin typeface="+mn-lt"/>
            </a:endParaRPr>
          </a:p>
          <a:p>
            <a:pPr marL="90488" lvl="0" indent="-90488">
              <a:buFont typeface="Arial" panose="020B0604020202020204" pitchFamily="34" charset="0"/>
              <a:buChar char="•"/>
            </a:pPr>
            <a:r>
              <a:rPr lang="pl-PL" sz="1200" dirty="0" smtClean="0">
                <a:latin typeface="+mn-lt"/>
              </a:rPr>
              <a:t>szkolenia </a:t>
            </a:r>
            <a:r>
              <a:rPr lang="pl-PL" sz="1200" dirty="0">
                <a:latin typeface="+mn-lt"/>
              </a:rPr>
              <a:t>z zakresu metodyki pisania opinii prawnych prowadzone przez Opiekunów </a:t>
            </a:r>
            <a:r>
              <a:rPr lang="pl-PL" sz="1200" dirty="0" smtClean="0">
                <a:latin typeface="+mn-lt"/>
              </a:rPr>
              <a:t>sekcji,</a:t>
            </a:r>
            <a:endParaRPr lang="pl-PL" sz="1200" dirty="0">
              <a:latin typeface="+mn-lt"/>
            </a:endParaRPr>
          </a:p>
          <a:p>
            <a:pPr marL="90488" lvl="0" indent="-90488">
              <a:buFont typeface="Arial" panose="020B0604020202020204" pitchFamily="34" charset="0"/>
              <a:buChar char="•"/>
            </a:pPr>
            <a:r>
              <a:rPr lang="pl-PL" sz="1200" dirty="0" smtClean="0">
                <a:latin typeface="+mn-lt"/>
              </a:rPr>
              <a:t>reklama </a:t>
            </a:r>
            <a:r>
              <a:rPr lang="pl-PL" sz="1200" dirty="0">
                <a:latin typeface="+mn-lt"/>
              </a:rPr>
              <a:t>Poradni (ulotki i plakaty reklamowe porozwieszane na wszystkich </a:t>
            </a:r>
            <a:r>
              <a:rPr lang="pl-PL" sz="1200" dirty="0" smtClean="0">
                <a:latin typeface="+mn-lt"/>
              </a:rPr>
              <a:t>wydziałach</a:t>
            </a:r>
            <a:r>
              <a:rPr lang="pl-PL" sz="1200" dirty="0">
                <a:latin typeface="+mn-lt"/>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8"/>
          <p:cNvGrpSpPr>
            <a:grpSpLocks/>
          </p:cNvGrpSpPr>
          <p:nvPr/>
        </p:nvGrpSpPr>
        <p:grpSpPr bwMode="auto">
          <a:xfrm>
            <a:off x="746125" y="2670175"/>
            <a:ext cx="8578851" cy="4575175"/>
            <a:chOff x="470" y="1138"/>
            <a:chExt cx="5404" cy="2882"/>
          </a:xfrm>
        </p:grpSpPr>
        <p:sp useBgFill="1">
          <p:nvSpPr>
            <p:cNvPr id="3" name="Text Box 639"/>
            <p:cNvSpPr txBox="1">
              <a:spLocks noChangeArrowheads="1"/>
            </p:cNvSpPr>
            <p:nvPr/>
          </p:nvSpPr>
          <p:spPr bwMode="auto">
            <a:xfrm>
              <a:off x="3742" y="2170"/>
              <a:ext cx="2132" cy="806"/>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2005/2006</a:t>
              </a:r>
            </a:p>
            <a:p>
              <a:pPr defTabSz="912813">
                <a:spcBef>
                  <a:spcPct val="50000"/>
                </a:spcBef>
              </a:pPr>
              <a:r>
                <a:rPr lang="pl-PL" sz="2000" dirty="0">
                  <a:solidFill>
                    <a:srgbClr val="003366"/>
                  </a:solidFill>
                  <a:latin typeface="Arial" charset="0"/>
                </a:rPr>
                <a:t>23 poradnie w 15 miastach</a:t>
              </a:r>
            </a:p>
          </p:txBody>
        </p:sp>
        <p:grpSp>
          <p:nvGrpSpPr>
            <p:cNvPr id="4" name="Group 640"/>
            <p:cNvGrpSpPr>
              <a:grpSpLocks/>
            </p:cNvGrpSpPr>
            <p:nvPr/>
          </p:nvGrpSpPr>
          <p:grpSpPr bwMode="auto">
            <a:xfrm>
              <a:off x="470" y="1138"/>
              <a:ext cx="3045" cy="2882"/>
              <a:chOff x="432" y="1682"/>
              <a:chExt cx="3045" cy="2882"/>
            </a:xfrm>
          </p:grpSpPr>
          <p:sp>
            <p:nvSpPr>
              <p:cNvPr id="5" name="AutoShape 641"/>
              <p:cNvSpPr>
                <a:spLocks noChangeArrowheads="1"/>
              </p:cNvSpPr>
              <p:nvPr/>
            </p:nvSpPr>
            <p:spPr bwMode="auto">
              <a:xfrm>
                <a:off x="2517" y="1684"/>
                <a:ext cx="960" cy="2880"/>
              </a:xfrm>
              <a:prstGeom prst="roundRect">
                <a:avLst>
                  <a:gd name="adj" fmla="val 23773"/>
                </a:avLst>
              </a:prstGeom>
              <a:solidFill>
                <a:schemeClr val="accent1"/>
              </a:solidFill>
              <a:ln w="9525">
                <a:noFill/>
                <a:miter lim="800000"/>
                <a:headEnd/>
                <a:tailEnd/>
              </a:ln>
            </p:spPr>
            <p:txBody>
              <a:bodyPr wrap="none" anchor="ctr"/>
              <a:lstStyle/>
              <a:p>
                <a:pPr defTabSz="912813"/>
                <a:endParaRPr lang="en-US"/>
              </a:p>
            </p:txBody>
          </p:sp>
          <p:graphicFrame>
            <p:nvGraphicFramePr>
              <p:cNvPr id="6" name="Object 642"/>
              <p:cNvGraphicFramePr>
                <a:graphicFrameLocks noChangeAspect="1"/>
              </p:cNvGraphicFramePr>
              <p:nvPr/>
            </p:nvGraphicFramePr>
            <p:xfrm>
              <a:off x="480" y="1682"/>
              <a:ext cx="2736" cy="2642"/>
            </p:xfrm>
            <a:graphic>
              <a:graphicData uri="http://schemas.openxmlformats.org/presentationml/2006/ole">
                <mc:AlternateContent xmlns:mc="http://schemas.openxmlformats.org/markup-compatibility/2006">
                  <mc:Choice xmlns:v="urn:schemas-microsoft-com:vml" Requires="v">
                    <p:oleObj spid="_x0000_s23643" name="Obraz - mapa bitowa" r:id="rId3" imgW="4420204" imgH="4266595" progId="PBrush">
                      <p:embed/>
                    </p:oleObj>
                  </mc:Choice>
                  <mc:Fallback>
                    <p:oleObj name="Obraz - mapa bitowa" r:id="rId3" imgW="4420204" imgH="4266595" progId="PBrush">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43" descr="logo-małe"/>
              <p:cNvPicPr>
                <a:picLocks noChangeAspect="1" noChangeArrowheads="1"/>
              </p:cNvPicPr>
              <p:nvPr/>
            </p:nvPicPr>
            <p:blipFill>
              <a:blip r:embed="rId5" cstate="print"/>
              <a:srcRect/>
              <a:stretch>
                <a:fillRect/>
              </a:stretch>
            </p:blipFill>
            <p:spPr bwMode="auto">
              <a:xfrm>
                <a:off x="1130" y="2626"/>
                <a:ext cx="144" cy="216"/>
              </a:xfrm>
              <a:prstGeom prst="rect">
                <a:avLst/>
              </a:prstGeom>
              <a:noFill/>
              <a:ln w="9525">
                <a:noFill/>
                <a:miter lim="800000"/>
                <a:headEnd/>
                <a:tailEnd/>
              </a:ln>
            </p:spPr>
          </p:pic>
          <p:pic>
            <p:nvPicPr>
              <p:cNvPr id="8" name="Picture 644" descr="logo-małe"/>
              <p:cNvPicPr>
                <a:picLocks noChangeAspect="1" noChangeArrowheads="1"/>
              </p:cNvPicPr>
              <p:nvPr/>
            </p:nvPicPr>
            <p:blipFill>
              <a:blip r:embed="rId5" cstate="print"/>
              <a:srcRect/>
              <a:stretch>
                <a:fillRect/>
              </a:stretch>
            </p:blipFill>
            <p:spPr bwMode="auto">
              <a:xfrm>
                <a:off x="568" y="2305"/>
                <a:ext cx="145" cy="216"/>
              </a:xfrm>
              <a:prstGeom prst="rect">
                <a:avLst/>
              </a:prstGeom>
              <a:noFill/>
              <a:ln w="9525">
                <a:noFill/>
                <a:miter lim="800000"/>
                <a:headEnd/>
                <a:tailEnd/>
              </a:ln>
            </p:spPr>
          </p:pic>
          <p:pic>
            <p:nvPicPr>
              <p:cNvPr id="9" name="Picture 645" descr="logo-małe"/>
              <p:cNvPicPr>
                <a:picLocks noChangeAspect="1" noChangeArrowheads="1"/>
              </p:cNvPicPr>
              <p:nvPr/>
            </p:nvPicPr>
            <p:blipFill>
              <a:blip r:embed="rId5" cstate="print"/>
              <a:srcRect/>
              <a:stretch>
                <a:fillRect/>
              </a:stretch>
            </p:blipFill>
            <p:spPr bwMode="auto">
              <a:xfrm>
                <a:off x="1627" y="1891"/>
                <a:ext cx="145" cy="217"/>
              </a:xfrm>
              <a:prstGeom prst="rect">
                <a:avLst/>
              </a:prstGeom>
              <a:noFill/>
              <a:ln w="9525">
                <a:noFill/>
                <a:miter lim="800000"/>
                <a:headEnd/>
                <a:tailEnd/>
              </a:ln>
            </p:spPr>
          </p:pic>
          <p:pic>
            <p:nvPicPr>
              <p:cNvPr id="10" name="Picture 646" descr="logo-małe"/>
              <p:cNvPicPr>
                <a:picLocks noChangeAspect="1" noChangeArrowheads="1"/>
              </p:cNvPicPr>
              <p:nvPr/>
            </p:nvPicPr>
            <p:blipFill>
              <a:blip r:embed="rId5" cstate="print"/>
              <a:srcRect/>
              <a:stretch>
                <a:fillRect/>
              </a:stretch>
            </p:blipFill>
            <p:spPr bwMode="auto">
              <a:xfrm>
                <a:off x="1671" y="2442"/>
                <a:ext cx="145" cy="216"/>
              </a:xfrm>
              <a:prstGeom prst="rect">
                <a:avLst/>
              </a:prstGeom>
              <a:noFill/>
              <a:ln w="9525">
                <a:noFill/>
                <a:miter lim="800000"/>
                <a:headEnd/>
                <a:tailEnd/>
              </a:ln>
            </p:spPr>
          </p:pic>
          <p:pic>
            <p:nvPicPr>
              <p:cNvPr id="11" name="Picture 647" descr="logo-małe"/>
              <p:cNvPicPr>
                <a:picLocks noChangeAspect="1" noChangeArrowheads="1"/>
              </p:cNvPicPr>
              <p:nvPr/>
            </p:nvPicPr>
            <p:blipFill>
              <a:blip r:embed="rId5" cstate="print"/>
              <a:srcRect/>
              <a:stretch>
                <a:fillRect/>
              </a:stretch>
            </p:blipFill>
            <p:spPr bwMode="auto">
              <a:xfrm>
                <a:off x="2907" y="2318"/>
                <a:ext cx="144" cy="216"/>
              </a:xfrm>
              <a:prstGeom prst="rect">
                <a:avLst/>
              </a:prstGeom>
              <a:noFill/>
              <a:ln w="9525">
                <a:noFill/>
                <a:miter lim="800000"/>
                <a:headEnd/>
                <a:tailEnd/>
              </a:ln>
            </p:spPr>
          </p:pic>
          <p:pic>
            <p:nvPicPr>
              <p:cNvPr id="12" name="Picture 648" descr="logo-małe"/>
              <p:cNvPicPr>
                <a:picLocks noChangeAspect="1" noChangeArrowheads="1"/>
              </p:cNvPicPr>
              <p:nvPr/>
            </p:nvPicPr>
            <p:blipFill>
              <a:blip r:embed="rId5" cstate="print"/>
              <a:srcRect/>
              <a:stretch>
                <a:fillRect/>
              </a:stretch>
            </p:blipFill>
            <p:spPr bwMode="auto">
              <a:xfrm>
                <a:off x="2731" y="2318"/>
                <a:ext cx="144" cy="216"/>
              </a:xfrm>
              <a:prstGeom prst="rect">
                <a:avLst/>
              </a:prstGeom>
              <a:noFill/>
              <a:ln w="9525">
                <a:noFill/>
                <a:miter lim="800000"/>
                <a:headEnd/>
                <a:tailEnd/>
              </a:ln>
            </p:spPr>
          </p:pic>
          <p:pic>
            <p:nvPicPr>
              <p:cNvPr id="13" name="Picture 649" descr="logo-małe"/>
              <p:cNvPicPr>
                <a:picLocks noChangeAspect="1" noChangeArrowheads="1"/>
              </p:cNvPicPr>
              <p:nvPr/>
            </p:nvPicPr>
            <p:blipFill>
              <a:blip r:embed="rId5" cstate="print"/>
              <a:srcRect/>
              <a:stretch>
                <a:fillRect/>
              </a:stretch>
            </p:blipFill>
            <p:spPr bwMode="auto">
              <a:xfrm>
                <a:off x="2775" y="3222"/>
                <a:ext cx="144" cy="217"/>
              </a:xfrm>
              <a:prstGeom prst="rect">
                <a:avLst/>
              </a:prstGeom>
              <a:noFill/>
              <a:ln w="9525">
                <a:noFill/>
                <a:miter lim="800000"/>
                <a:headEnd/>
                <a:tailEnd/>
              </a:ln>
            </p:spPr>
          </p:pic>
          <p:pic>
            <p:nvPicPr>
              <p:cNvPr id="14" name="Picture 650" descr="logo-małe"/>
              <p:cNvPicPr>
                <a:picLocks noChangeAspect="1" noChangeArrowheads="1"/>
              </p:cNvPicPr>
              <p:nvPr/>
            </p:nvPicPr>
            <p:blipFill>
              <a:blip r:embed="rId5" cstate="print"/>
              <a:srcRect/>
              <a:stretch>
                <a:fillRect/>
              </a:stretch>
            </p:blipFill>
            <p:spPr bwMode="auto">
              <a:xfrm>
                <a:off x="2592" y="3748"/>
                <a:ext cx="144" cy="216"/>
              </a:xfrm>
              <a:prstGeom prst="rect">
                <a:avLst/>
              </a:prstGeom>
              <a:noFill/>
              <a:ln w="9525">
                <a:noFill/>
                <a:miter lim="800000"/>
                <a:headEnd/>
                <a:tailEnd/>
              </a:ln>
            </p:spPr>
          </p:pic>
          <p:pic>
            <p:nvPicPr>
              <p:cNvPr id="15" name="Picture 651" descr="logo-małe"/>
              <p:cNvPicPr>
                <a:picLocks noChangeAspect="1" noChangeArrowheads="1"/>
              </p:cNvPicPr>
              <p:nvPr/>
            </p:nvPicPr>
            <p:blipFill>
              <a:blip r:embed="rId5" cstate="print"/>
              <a:srcRect/>
              <a:stretch>
                <a:fillRect/>
              </a:stretch>
            </p:blipFill>
            <p:spPr bwMode="auto">
              <a:xfrm>
                <a:off x="2067" y="3748"/>
                <a:ext cx="144" cy="216"/>
              </a:xfrm>
              <a:prstGeom prst="rect">
                <a:avLst/>
              </a:prstGeom>
              <a:noFill/>
              <a:ln w="9525">
                <a:noFill/>
                <a:miter lim="800000"/>
                <a:headEnd/>
                <a:tailEnd/>
              </a:ln>
            </p:spPr>
          </p:pic>
          <p:pic>
            <p:nvPicPr>
              <p:cNvPr id="16" name="Picture 652" descr="logo-małe"/>
              <p:cNvPicPr>
                <a:picLocks noChangeAspect="1" noChangeArrowheads="1"/>
              </p:cNvPicPr>
              <p:nvPr/>
            </p:nvPicPr>
            <p:blipFill>
              <a:blip r:embed="rId5" cstate="print"/>
              <a:srcRect/>
              <a:stretch>
                <a:fillRect/>
              </a:stretch>
            </p:blipFill>
            <p:spPr bwMode="auto">
              <a:xfrm>
                <a:off x="1716" y="3590"/>
                <a:ext cx="144" cy="216"/>
              </a:xfrm>
              <a:prstGeom prst="rect">
                <a:avLst/>
              </a:prstGeom>
              <a:noFill/>
              <a:ln w="9525">
                <a:noFill/>
                <a:miter lim="800000"/>
                <a:headEnd/>
                <a:tailEnd/>
              </a:ln>
            </p:spPr>
          </p:pic>
          <p:pic>
            <p:nvPicPr>
              <p:cNvPr id="17" name="Picture 653" descr="logo-małe"/>
              <p:cNvPicPr>
                <a:picLocks noChangeAspect="1" noChangeArrowheads="1"/>
              </p:cNvPicPr>
              <p:nvPr/>
            </p:nvPicPr>
            <p:blipFill>
              <a:blip r:embed="rId5" cstate="print"/>
              <a:srcRect/>
              <a:stretch>
                <a:fillRect/>
              </a:stretch>
            </p:blipFill>
            <p:spPr bwMode="auto">
              <a:xfrm>
                <a:off x="1451" y="3388"/>
                <a:ext cx="144" cy="216"/>
              </a:xfrm>
              <a:prstGeom prst="rect">
                <a:avLst/>
              </a:prstGeom>
              <a:noFill/>
              <a:ln w="9525">
                <a:noFill/>
                <a:miter lim="800000"/>
                <a:headEnd/>
                <a:tailEnd/>
              </a:ln>
            </p:spPr>
          </p:pic>
          <p:pic>
            <p:nvPicPr>
              <p:cNvPr id="18" name="Picture 654" descr="logo-małe"/>
              <p:cNvPicPr>
                <a:picLocks noChangeAspect="1" noChangeArrowheads="1"/>
              </p:cNvPicPr>
              <p:nvPr/>
            </p:nvPicPr>
            <p:blipFill>
              <a:blip r:embed="rId5" cstate="print"/>
              <a:srcRect/>
              <a:stretch>
                <a:fillRect/>
              </a:stretch>
            </p:blipFill>
            <p:spPr bwMode="auto">
              <a:xfrm>
                <a:off x="1848" y="3039"/>
                <a:ext cx="144" cy="216"/>
              </a:xfrm>
              <a:prstGeom prst="rect">
                <a:avLst/>
              </a:prstGeom>
              <a:noFill/>
              <a:ln w="9525">
                <a:noFill/>
                <a:miter lim="800000"/>
                <a:headEnd/>
                <a:tailEnd/>
              </a:ln>
            </p:spPr>
          </p:pic>
          <p:pic>
            <p:nvPicPr>
              <p:cNvPr id="19" name="Picture 655" descr="logo-małe"/>
              <p:cNvPicPr>
                <a:picLocks noChangeAspect="1" noChangeArrowheads="1"/>
              </p:cNvPicPr>
              <p:nvPr/>
            </p:nvPicPr>
            <p:blipFill>
              <a:blip r:embed="rId5" cstate="print"/>
              <a:srcRect/>
              <a:stretch>
                <a:fillRect/>
              </a:stretch>
            </p:blipFill>
            <p:spPr bwMode="auto">
              <a:xfrm>
                <a:off x="1054" y="3220"/>
                <a:ext cx="144" cy="216"/>
              </a:xfrm>
              <a:prstGeom prst="rect">
                <a:avLst/>
              </a:prstGeom>
              <a:noFill/>
              <a:ln w="9525">
                <a:noFill/>
                <a:miter lim="800000"/>
                <a:headEnd/>
                <a:tailEnd/>
              </a:ln>
            </p:spPr>
          </p:pic>
          <p:pic>
            <p:nvPicPr>
              <p:cNvPr id="20" name="Picture 656" descr="logo-małe"/>
              <p:cNvPicPr>
                <a:picLocks noChangeAspect="1" noChangeArrowheads="1"/>
              </p:cNvPicPr>
              <p:nvPr/>
            </p:nvPicPr>
            <p:blipFill>
              <a:blip r:embed="rId5" cstate="print"/>
              <a:srcRect/>
              <a:stretch>
                <a:fillRect/>
              </a:stretch>
            </p:blipFill>
            <p:spPr bwMode="auto">
              <a:xfrm>
                <a:off x="2951" y="3222"/>
                <a:ext cx="145" cy="217"/>
              </a:xfrm>
              <a:prstGeom prst="rect">
                <a:avLst/>
              </a:prstGeom>
              <a:noFill/>
              <a:ln w="9525">
                <a:noFill/>
                <a:miter lim="800000"/>
                <a:headEnd/>
                <a:tailEnd/>
              </a:ln>
            </p:spPr>
          </p:pic>
          <p:pic>
            <p:nvPicPr>
              <p:cNvPr id="21" name="Picture 657" descr="logo-małe"/>
              <p:cNvPicPr>
                <a:picLocks noChangeAspect="1" noChangeArrowheads="1"/>
              </p:cNvPicPr>
              <p:nvPr/>
            </p:nvPicPr>
            <p:blipFill>
              <a:blip r:embed="rId5" cstate="print"/>
              <a:srcRect/>
              <a:stretch>
                <a:fillRect/>
              </a:stretch>
            </p:blipFill>
            <p:spPr bwMode="auto">
              <a:xfrm>
                <a:off x="657" y="2764"/>
                <a:ext cx="144" cy="216"/>
              </a:xfrm>
              <a:prstGeom prst="rect">
                <a:avLst/>
              </a:prstGeom>
              <a:noFill/>
              <a:ln w="9525">
                <a:noFill/>
                <a:miter lim="800000"/>
                <a:headEnd/>
                <a:tailEnd/>
              </a:ln>
            </p:spPr>
          </p:pic>
          <p:sp>
            <p:nvSpPr>
              <p:cNvPr id="22" name="Text Box 658"/>
              <p:cNvSpPr txBox="1">
                <a:spLocks noChangeArrowheads="1"/>
              </p:cNvSpPr>
              <p:nvPr/>
            </p:nvSpPr>
            <p:spPr bwMode="auto">
              <a:xfrm>
                <a:off x="2544"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3" name="Text Box 659"/>
              <p:cNvSpPr txBox="1">
                <a:spLocks noChangeArrowheads="1"/>
              </p:cNvSpPr>
              <p:nvPr/>
            </p:nvSpPr>
            <p:spPr bwMode="auto">
              <a:xfrm>
                <a:off x="2112"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4" name="Text Box 660"/>
              <p:cNvSpPr txBox="1">
                <a:spLocks noChangeArrowheads="1"/>
              </p:cNvSpPr>
              <p:nvPr/>
            </p:nvSpPr>
            <p:spPr bwMode="auto">
              <a:xfrm>
                <a:off x="2592"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5" name="Text Box 661"/>
              <p:cNvSpPr txBox="1">
                <a:spLocks noChangeArrowheads="1"/>
              </p:cNvSpPr>
              <p:nvPr/>
            </p:nvSpPr>
            <p:spPr bwMode="auto">
              <a:xfrm>
                <a:off x="230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6" name="Text Box 662"/>
              <p:cNvSpPr txBox="1">
                <a:spLocks noChangeArrowheads="1"/>
              </p:cNvSpPr>
              <p:nvPr/>
            </p:nvSpPr>
            <p:spPr bwMode="auto">
              <a:xfrm>
                <a:off x="182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7" name="Text Box 663"/>
              <p:cNvSpPr txBox="1">
                <a:spLocks noChangeArrowheads="1"/>
              </p:cNvSpPr>
              <p:nvPr/>
            </p:nvSpPr>
            <p:spPr bwMode="auto">
              <a:xfrm>
                <a:off x="1488"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8" name="Text Box 664"/>
              <p:cNvSpPr txBox="1">
                <a:spLocks noChangeArrowheads="1"/>
              </p:cNvSpPr>
              <p:nvPr/>
            </p:nvSpPr>
            <p:spPr bwMode="auto">
              <a:xfrm>
                <a:off x="1152"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9" name="Text Box 665"/>
              <p:cNvSpPr txBox="1">
                <a:spLocks noChangeArrowheads="1"/>
              </p:cNvSpPr>
              <p:nvPr/>
            </p:nvSpPr>
            <p:spPr bwMode="auto">
              <a:xfrm>
                <a:off x="816"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0" name="Text Box 666"/>
              <p:cNvSpPr txBox="1">
                <a:spLocks noChangeArrowheads="1"/>
              </p:cNvSpPr>
              <p:nvPr/>
            </p:nvSpPr>
            <p:spPr bwMode="auto">
              <a:xfrm>
                <a:off x="1584"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1" name="Text Box 667"/>
              <p:cNvSpPr txBox="1">
                <a:spLocks noChangeArrowheads="1"/>
              </p:cNvSpPr>
              <p:nvPr/>
            </p:nvSpPr>
            <p:spPr bwMode="auto">
              <a:xfrm>
                <a:off x="864"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2" name="Text Box 668"/>
              <p:cNvSpPr txBox="1">
                <a:spLocks noChangeArrowheads="1"/>
              </p:cNvSpPr>
              <p:nvPr/>
            </p:nvSpPr>
            <p:spPr bwMode="auto">
              <a:xfrm>
                <a:off x="1392"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3" name="Text Box 669"/>
              <p:cNvSpPr txBox="1">
                <a:spLocks noChangeArrowheads="1"/>
              </p:cNvSpPr>
              <p:nvPr/>
            </p:nvSpPr>
            <p:spPr bwMode="auto">
              <a:xfrm>
                <a:off x="1392"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4" name="Text Box 670"/>
              <p:cNvSpPr txBox="1">
                <a:spLocks noChangeArrowheads="1"/>
              </p:cNvSpPr>
              <p:nvPr/>
            </p:nvSpPr>
            <p:spPr bwMode="auto">
              <a:xfrm>
                <a:off x="432"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5" name="Text Box 671"/>
              <p:cNvSpPr txBox="1">
                <a:spLocks noChangeArrowheads="1"/>
              </p:cNvSpPr>
              <p:nvPr/>
            </p:nvSpPr>
            <p:spPr bwMode="auto">
              <a:xfrm>
                <a:off x="528" y="29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Słubice</a:t>
                </a:r>
              </a:p>
            </p:txBody>
          </p:sp>
          <p:pic>
            <p:nvPicPr>
              <p:cNvPr id="36" name="Picture 672" descr="logo-małe"/>
              <p:cNvPicPr>
                <a:picLocks noChangeAspect="1" noChangeArrowheads="1"/>
              </p:cNvPicPr>
              <p:nvPr/>
            </p:nvPicPr>
            <p:blipFill>
              <a:blip r:embed="rId5" cstate="print"/>
              <a:srcRect/>
              <a:stretch>
                <a:fillRect/>
              </a:stretch>
            </p:blipFill>
            <p:spPr bwMode="auto">
              <a:xfrm>
                <a:off x="2435" y="2081"/>
                <a:ext cx="144" cy="216"/>
              </a:xfrm>
              <a:prstGeom prst="rect">
                <a:avLst/>
              </a:prstGeom>
              <a:noFill/>
              <a:ln w="9525">
                <a:noFill/>
                <a:miter lim="800000"/>
                <a:headEnd/>
                <a:tailEnd/>
              </a:ln>
            </p:spPr>
          </p:pic>
          <p:pic>
            <p:nvPicPr>
              <p:cNvPr id="37" name="Picture 673" descr="logo-małe"/>
              <p:cNvPicPr>
                <a:picLocks noChangeAspect="1" noChangeArrowheads="1"/>
              </p:cNvPicPr>
              <p:nvPr/>
            </p:nvPicPr>
            <p:blipFill>
              <a:blip r:embed="rId5" cstate="print"/>
              <a:srcRect/>
              <a:stretch>
                <a:fillRect/>
              </a:stretch>
            </p:blipFill>
            <p:spPr bwMode="auto">
              <a:xfrm>
                <a:off x="2259" y="2081"/>
                <a:ext cx="144" cy="216"/>
              </a:xfrm>
              <a:prstGeom prst="rect">
                <a:avLst/>
              </a:prstGeom>
              <a:noFill/>
              <a:ln w="9525">
                <a:noFill/>
                <a:miter lim="800000"/>
                <a:headEnd/>
                <a:tailEnd/>
              </a:ln>
            </p:spPr>
          </p:pic>
          <p:sp>
            <p:nvSpPr>
              <p:cNvPr id="38" name="Text Box 674"/>
              <p:cNvSpPr txBox="1">
                <a:spLocks noChangeArrowheads="1"/>
              </p:cNvSpPr>
              <p:nvPr/>
            </p:nvSpPr>
            <p:spPr bwMode="auto">
              <a:xfrm>
                <a:off x="2072"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9" name="Picture 675" descr="logo-małe"/>
              <p:cNvPicPr>
                <a:picLocks noChangeAspect="1" noChangeArrowheads="1"/>
              </p:cNvPicPr>
              <p:nvPr/>
            </p:nvPicPr>
            <p:blipFill>
              <a:blip r:embed="rId5" cstate="print"/>
              <a:srcRect/>
              <a:stretch>
                <a:fillRect/>
              </a:stretch>
            </p:blipFill>
            <p:spPr bwMode="auto">
              <a:xfrm>
                <a:off x="2555" y="2715"/>
                <a:ext cx="144" cy="216"/>
              </a:xfrm>
              <a:prstGeom prst="rect">
                <a:avLst/>
              </a:prstGeom>
              <a:noFill/>
              <a:ln w="9525">
                <a:noFill/>
                <a:miter lim="800000"/>
                <a:headEnd/>
                <a:tailEnd/>
              </a:ln>
            </p:spPr>
          </p:pic>
          <p:pic>
            <p:nvPicPr>
              <p:cNvPr id="40" name="Picture 676" descr="logo-małe"/>
              <p:cNvPicPr>
                <a:picLocks noChangeAspect="1" noChangeArrowheads="1"/>
              </p:cNvPicPr>
              <p:nvPr/>
            </p:nvPicPr>
            <p:blipFill>
              <a:blip r:embed="rId5" cstate="print"/>
              <a:srcRect/>
              <a:stretch>
                <a:fillRect/>
              </a:stretch>
            </p:blipFill>
            <p:spPr bwMode="auto">
              <a:xfrm>
                <a:off x="2382" y="2715"/>
                <a:ext cx="144" cy="216"/>
              </a:xfrm>
              <a:prstGeom prst="rect">
                <a:avLst/>
              </a:prstGeom>
              <a:noFill/>
              <a:ln w="9525">
                <a:noFill/>
                <a:miter lim="800000"/>
                <a:headEnd/>
                <a:tailEnd/>
              </a:ln>
            </p:spPr>
          </p:pic>
          <p:pic>
            <p:nvPicPr>
              <p:cNvPr id="41" name="Picture 677" descr="logo-małe"/>
              <p:cNvPicPr>
                <a:picLocks noChangeAspect="1" noChangeArrowheads="1"/>
              </p:cNvPicPr>
              <p:nvPr/>
            </p:nvPicPr>
            <p:blipFill>
              <a:blip r:embed="rId5" cstate="print"/>
              <a:srcRect/>
              <a:stretch>
                <a:fillRect/>
              </a:stretch>
            </p:blipFill>
            <p:spPr bwMode="auto">
              <a:xfrm>
                <a:off x="2200" y="2715"/>
                <a:ext cx="144" cy="216"/>
              </a:xfrm>
              <a:prstGeom prst="rect">
                <a:avLst/>
              </a:prstGeom>
              <a:noFill/>
              <a:ln w="9525">
                <a:noFill/>
                <a:miter lim="800000"/>
                <a:headEnd/>
                <a:tailEnd/>
              </a:ln>
            </p:spPr>
          </p:pic>
          <p:pic>
            <p:nvPicPr>
              <p:cNvPr id="42" name="Picture 678" descr="logo-małe"/>
              <p:cNvPicPr>
                <a:picLocks noChangeAspect="1" noChangeArrowheads="1"/>
              </p:cNvPicPr>
              <p:nvPr/>
            </p:nvPicPr>
            <p:blipFill>
              <a:blip r:embed="rId5" cstate="print"/>
              <a:srcRect/>
              <a:stretch>
                <a:fillRect/>
              </a:stretch>
            </p:blipFill>
            <p:spPr bwMode="auto">
              <a:xfrm>
                <a:off x="2290" y="3067"/>
                <a:ext cx="144" cy="216"/>
              </a:xfrm>
              <a:prstGeom prst="rect">
                <a:avLst/>
              </a:prstGeom>
              <a:noFill/>
              <a:ln w="9525">
                <a:noFill/>
                <a:miter lim="800000"/>
                <a:headEnd/>
                <a:tailEnd/>
              </a:ln>
            </p:spPr>
          </p:pic>
          <p:pic>
            <p:nvPicPr>
              <p:cNvPr id="43" name="Picture 679" descr="logo-małe"/>
              <p:cNvPicPr>
                <a:picLocks noChangeAspect="1" noChangeArrowheads="1"/>
              </p:cNvPicPr>
              <p:nvPr/>
            </p:nvPicPr>
            <p:blipFill>
              <a:blip r:embed="rId5" cstate="print"/>
              <a:srcRect/>
              <a:stretch>
                <a:fillRect/>
              </a:stretch>
            </p:blipFill>
            <p:spPr bwMode="auto">
              <a:xfrm>
                <a:off x="2471" y="3067"/>
                <a:ext cx="144" cy="216"/>
              </a:xfrm>
              <a:prstGeom prst="rect">
                <a:avLst/>
              </a:prstGeom>
              <a:noFill/>
              <a:ln w="9525">
                <a:noFill/>
                <a:miter lim="800000"/>
                <a:headEnd/>
                <a:tailEnd/>
              </a:ln>
            </p:spPr>
          </p:pic>
          <p:pic>
            <p:nvPicPr>
              <p:cNvPr id="44" name="Picture 680" descr="logo-małe"/>
              <p:cNvPicPr>
                <a:picLocks noChangeAspect="1" noChangeArrowheads="1"/>
              </p:cNvPicPr>
              <p:nvPr/>
            </p:nvPicPr>
            <p:blipFill>
              <a:blip r:embed="rId5" cstate="print"/>
              <a:srcRect/>
              <a:stretch>
                <a:fillRect/>
              </a:stretch>
            </p:blipFill>
            <p:spPr bwMode="auto">
              <a:xfrm>
                <a:off x="2237" y="3748"/>
                <a:ext cx="144" cy="216"/>
              </a:xfrm>
              <a:prstGeom prst="rect">
                <a:avLst/>
              </a:prstGeom>
              <a:noFill/>
              <a:ln w="9525">
                <a:noFill/>
                <a:miter lim="800000"/>
                <a:headEnd/>
                <a:tailEnd/>
              </a:ln>
            </p:spPr>
          </p:pic>
        </p:grpSp>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170531198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title"/>
          </p:nvPr>
        </p:nvSpPr>
        <p:spPr/>
        <p:txBody>
          <a:bodyPr/>
          <a:lstStyle/>
          <a:p>
            <a:pPr defTabSz="912813" eaLnBrk="1" hangingPunct="1"/>
            <a:r>
              <a:rPr lang="pl-PL" dirty="0" smtClean="0"/>
              <a:t>Studencka Uniwersytecka Poradnia Prawna w Gdańsku</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1288094982"/>
              </p:ext>
            </p:extLst>
          </p:nvPr>
        </p:nvGraphicFramePr>
        <p:xfrm>
          <a:off x="823913" y="2582863"/>
          <a:ext cx="3336925" cy="3316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051841573"/>
              </p:ext>
            </p:extLst>
          </p:nvPr>
        </p:nvGraphicFramePr>
        <p:xfrm>
          <a:off x="4860032" y="2492896"/>
          <a:ext cx="3787775" cy="3281363"/>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Text Box 11"/>
          <p:cNvSpPr txBox="1">
            <a:spLocks noChangeArrowheads="1"/>
          </p:cNvSpPr>
          <p:nvPr/>
        </p:nvSpPr>
        <p:spPr bwMode="auto">
          <a:xfrm>
            <a:off x="5868144" y="3284984"/>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28678" name="Text Box 12"/>
          <p:cNvSpPr txBox="1">
            <a:spLocks noChangeArrowheads="1"/>
          </p:cNvSpPr>
          <p:nvPr/>
        </p:nvSpPr>
        <p:spPr bwMode="auto">
          <a:xfrm>
            <a:off x="7740352" y="4221087"/>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28679" name="Text Box 17"/>
          <p:cNvSpPr txBox="1">
            <a:spLocks noChangeArrowheads="1"/>
          </p:cNvSpPr>
          <p:nvPr/>
        </p:nvSpPr>
        <p:spPr bwMode="auto">
          <a:xfrm>
            <a:off x="1043608" y="6130925"/>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28680" name="Text Box 18"/>
          <p:cNvSpPr txBox="1">
            <a:spLocks noChangeArrowheads="1"/>
          </p:cNvSpPr>
          <p:nvPr/>
        </p:nvSpPr>
        <p:spPr bwMode="auto">
          <a:xfrm>
            <a:off x="5292725" y="60213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
          <p:cNvSpPr>
            <a:spLocks noGrp="1" noChangeArrowheads="1"/>
          </p:cNvSpPr>
          <p:nvPr>
            <p:ph type="title"/>
          </p:nvPr>
        </p:nvSpPr>
        <p:spPr>
          <a:xfrm>
            <a:off x="971600" y="620688"/>
            <a:ext cx="8066087" cy="1143000"/>
          </a:xfrm>
          <a:noFill/>
        </p:spPr>
        <p:txBody>
          <a:bodyPr/>
          <a:lstStyle/>
          <a:p>
            <a:pPr defTabSz="912813" eaLnBrk="1" hangingPunct="1"/>
            <a:r>
              <a:rPr lang="pl-PL" sz="3000" dirty="0" smtClean="0"/>
              <a:t>Studencka Klinika Porad Prawnych</a:t>
            </a:r>
            <a:br>
              <a:rPr lang="pl-PL" sz="3000" dirty="0" smtClean="0"/>
            </a:br>
            <a:r>
              <a:rPr lang="pl-PL" sz="3000" dirty="0"/>
              <a:t>Wyższa Szkoła </a:t>
            </a:r>
            <a:r>
              <a:rPr lang="pl-PL" sz="3000" dirty="0" smtClean="0"/>
              <a:t>Bankowa w Gdańsku</a:t>
            </a:r>
          </a:p>
        </p:txBody>
      </p:sp>
      <p:graphicFrame>
        <p:nvGraphicFramePr>
          <p:cNvPr id="5" name="Object 8"/>
          <p:cNvGraphicFramePr>
            <a:graphicFrameLocks noGrp="1" noChangeAspect="1"/>
          </p:cNvGraphicFramePr>
          <p:nvPr>
            <p:extLst>
              <p:ext uri="{D42A27DB-BD31-4B8C-83A1-F6EECF244321}">
                <p14:modId xmlns:p14="http://schemas.microsoft.com/office/powerpoint/2010/main" val="2645344156"/>
              </p:ext>
            </p:extLst>
          </p:nvPr>
        </p:nvGraphicFramePr>
        <p:xfrm>
          <a:off x="749300" y="2543175"/>
          <a:ext cx="8185150" cy="4003675"/>
        </p:xfrm>
        <a:graphic>
          <a:graphicData uri="http://schemas.openxmlformats.org/drawingml/2006/chart">
            <c:chart xmlns:c="http://schemas.openxmlformats.org/drawingml/2006/chart" xmlns:r="http://schemas.openxmlformats.org/officeDocument/2006/relationships" r:id="rId2"/>
          </a:graphicData>
        </a:graphic>
      </p:graphicFrame>
      <p:sp>
        <p:nvSpPr>
          <p:cNvPr id="29700" name="Text Box 5"/>
          <p:cNvSpPr txBox="1">
            <a:spLocks noChangeArrowheads="1"/>
          </p:cNvSpPr>
          <p:nvPr/>
        </p:nvSpPr>
        <p:spPr bwMode="auto">
          <a:xfrm>
            <a:off x="7067789"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44</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23 </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3</a:t>
            </a:r>
            <a:endParaRPr lang="pl-PL" sz="1400" b="1" dirty="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type="title"/>
          </p:nvPr>
        </p:nvSpPr>
        <p:spPr>
          <a:xfrm>
            <a:off x="755576" y="620688"/>
            <a:ext cx="8388423" cy="1143000"/>
          </a:xfrm>
        </p:spPr>
        <p:txBody>
          <a:bodyPr/>
          <a:lstStyle/>
          <a:p>
            <a:pPr defTabSz="912813" eaLnBrk="1" hangingPunct="1"/>
            <a:r>
              <a:rPr lang="pl-PL" sz="2800" dirty="0" smtClean="0"/>
              <a:t>Studencka Klinika Porad Prawnych</a:t>
            </a:r>
            <a:br>
              <a:rPr lang="pl-PL" sz="2800" dirty="0" smtClean="0"/>
            </a:br>
            <a:r>
              <a:rPr lang="pl-PL" sz="2800" dirty="0"/>
              <a:t>Wyższa Szkoła </a:t>
            </a:r>
            <a:r>
              <a:rPr lang="pl-PL" sz="2800" dirty="0" smtClean="0"/>
              <a:t>Bankowa w Gdańsku 2011-2016</a:t>
            </a:r>
            <a:endParaRPr lang="pl-PL" sz="2400" dirty="0" smtClean="0"/>
          </a:p>
        </p:txBody>
      </p:sp>
      <p:graphicFrame>
        <p:nvGraphicFramePr>
          <p:cNvPr id="9" name="Object 7"/>
          <p:cNvGraphicFramePr>
            <a:graphicFrameLocks noChangeAspect="1"/>
          </p:cNvGraphicFramePr>
          <p:nvPr>
            <p:extLst>
              <p:ext uri="{D42A27DB-BD31-4B8C-83A1-F6EECF244321}">
                <p14:modId xmlns:p14="http://schemas.microsoft.com/office/powerpoint/2010/main" val="1976789595"/>
              </p:ext>
            </p:extLst>
          </p:nvPr>
        </p:nvGraphicFramePr>
        <p:xfrm>
          <a:off x="823913" y="2582863"/>
          <a:ext cx="3336925" cy="3316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432001131"/>
              </p:ext>
            </p:extLst>
          </p:nvPr>
        </p:nvGraphicFramePr>
        <p:xfrm>
          <a:off x="4694238" y="2400300"/>
          <a:ext cx="3787775" cy="3281363"/>
        </p:xfrm>
        <a:graphic>
          <a:graphicData uri="http://schemas.openxmlformats.org/drawingml/2006/chart">
            <c:chart xmlns:c="http://schemas.openxmlformats.org/drawingml/2006/chart" xmlns:r="http://schemas.openxmlformats.org/officeDocument/2006/relationships" r:id="rId3"/>
          </a:graphicData>
        </a:graphic>
      </p:graphicFrame>
      <p:sp>
        <p:nvSpPr>
          <p:cNvPr id="30725" name="Text Box 11"/>
          <p:cNvSpPr txBox="1">
            <a:spLocks noChangeArrowheads="1"/>
          </p:cNvSpPr>
          <p:nvPr/>
        </p:nvSpPr>
        <p:spPr bwMode="auto">
          <a:xfrm>
            <a:off x="5718918" y="3504717"/>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0726" name="Text Box 12"/>
          <p:cNvSpPr txBox="1">
            <a:spLocks noChangeArrowheads="1"/>
          </p:cNvSpPr>
          <p:nvPr/>
        </p:nvSpPr>
        <p:spPr bwMode="auto">
          <a:xfrm>
            <a:off x="7812881" y="4160726"/>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30727" name="Text Box 17"/>
          <p:cNvSpPr txBox="1">
            <a:spLocks noChangeArrowheads="1"/>
          </p:cNvSpPr>
          <p:nvPr/>
        </p:nvSpPr>
        <p:spPr bwMode="auto">
          <a:xfrm>
            <a:off x="1115616" y="6021388"/>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2011-2016</a:t>
            </a:r>
            <a:endParaRPr lang="pl-PL" sz="1400" b="1" dirty="0">
              <a:latin typeface="Arial" charset="0"/>
            </a:endParaRPr>
          </a:p>
        </p:txBody>
      </p:sp>
      <p:sp>
        <p:nvSpPr>
          <p:cNvPr id="30728" name="Text Box 18"/>
          <p:cNvSpPr txBox="1">
            <a:spLocks noChangeArrowheads="1"/>
          </p:cNvSpPr>
          <p:nvPr/>
        </p:nvSpPr>
        <p:spPr bwMode="auto">
          <a:xfrm>
            <a:off x="5292725" y="60213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2011-2016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8"/>
          <p:cNvGraphicFramePr>
            <a:graphicFrameLocks noGrp="1" noChangeAspect="1"/>
          </p:cNvGraphicFramePr>
          <p:nvPr>
            <p:ph type="chart" idx="1"/>
            <p:extLst>
              <p:ext uri="{D42A27DB-BD31-4B8C-83A1-F6EECF244321}">
                <p14:modId xmlns:p14="http://schemas.microsoft.com/office/powerpoint/2010/main" val="573183864"/>
              </p:ext>
            </p:extLst>
          </p:nvPr>
        </p:nvGraphicFramePr>
        <p:xfrm>
          <a:off x="763588" y="2501900"/>
          <a:ext cx="8343900"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Rectangle 2"/>
          <p:cNvSpPr>
            <a:spLocks noGrp="1" noChangeArrowheads="1"/>
          </p:cNvSpPr>
          <p:nvPr>
            <p:ph type="title"/>
          </p:nvPr>
        </p:nvSpPr>
        <p:spPr/>
        <p:txBody>
          <a:bodyPr/>
          <a:lstStyle/>
          <a:p>
            <a:pPr defTabSz="912813" eaLnBrk="1" hangingPunct="1"/>
            <a:r>
              <a:rPr lang="pl-PL" dirty="0" smtClean="0"/>
              <a:t>Studencka Poradnia Prawna </a:t>
            </a:r>
            <a:br>
              <a:rPr lang="pl-PL" dirty="0" smtClean="0"/>
            </a:br>
            <a:r>
              <a:rPr lang="pl-PL" dirty="0" smtClean="0"/>
              <a:t>w Katowicach</a:t>
            </a:r>
          </a:p>
        </p:txBody>
      </p:sp>
      <p:sp>
        <p:nvSpPr>
          <p:cNvPr id="31748" name="Text Box 5"/>
          <p:cNvSpPr txBox="1">
            <a:spLocks noChangeArrowheads="1"/>
          </p:cNvSpPr>
          <p:nvPr/>
        </p:nvSpPr>
        <p:spPr bwMode="auto">
          <a:xfrm>
            <a:off x="7086600" y="1676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444</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 92</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7</a:t>
            </a:r>
            <a:endParaRPr lang="pl-PL" sz="1400" b="1" dirty="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title"/>
          </p:nvPr>
        </p:nvSpPr>
        <p:spPr/>
        <p:txBody>
          <a:bodyPr/>
          <a:lstStyle/>
          <a:p>
            <a:pPr defTabSz="912813" eaLnBrk="1" hangingPunct="1"/>
            <a:r>
              <a:rPr lang="pl-PL" dirty="0" smtClean="0"/>
              <a:t>Studencka Poradnia Prawna </a:t>
            </a:r>
            <a:br>
              <a:rPr lang="pl-PL" dirty="0" smtClean="0"/>
            </a:br>
            <a:r>
              <a:rPr lang="pl-PL" dirty="0" smtClean="0"/>
              <a:t>w Katowicach</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3570435976"/>
              </p:ext>
            </p:extLst>
          </p:nvPr>
        </p:nvGraphicFramePr>
        <p:xfrm>
          <a:off x="823913" y="2582863"/>
          <a:ext cx="3265487" cy="3240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266997613"/>
              </p:ext>
            </p:extLst>
          </p:nvPr>
        </p:nvGraphicFramePr>
        <p:xfrm>
          <a:off x="5076825" y="2422525"/>
          <a:ext cx="3548063" cy="3332163"/>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Text Box 11"/>
          <p:cNvSpPr txBox="1">
            <a:spLocks noChangeArrowheads="1"/>
          </p:cNvSpPr>
          <p:nvPr/>
        </p:nvSpPr>
        <p:spPr bwMode="auto">
          <a:xfrm>
            <a:off x="7812360" y="342900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2774" name="Text Box 12"/>
          <p:cNvSpPr txBox="1">
            <a:spLocks noChangeArrowheads="1"/>
          </p:cNvSpPr>
          <p:nvPr/>
        </p:nvSpPr>
        <p:spPr bwMode="auto">
          <a:xfrm>
            <a:off x="7164288" y="4149080"/>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32775" name="Text Box 17"/>
          <p:cNvSpPr txBox="1">
            <a:spLocks noChangeArrowheads="1"/>
          </p:cNvSpPr>
          <p:nvPr/>
        </p:nvSpPr>
        <p:spPr bwMode="auto">
          <a:xfrm>
            <a:off x="1115616" y="5883496"/>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32776" name="Text Box 18"/>
          <p:cNvSpPr txBox="1">
            <a:spLocks noChangeArrowheads="1"/>
          </p:cNvSpPr>
          <p:nvPr/>
        </p:nvSpPr>
        <p:spPr bwMode="auto">
          <a:xfrm>
            <a:off x="5292725" y="592635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1"/>
          <p:cNvGraphicFramePr>
            <a:graphicFrameLocks noGrp="1" noChangeAspect="1"/>
          </p:cNvGraphicFramePr>
          <p:nvPr>
            <p:ph type="chart" idx="1"/>
            <p:extLst>
              <p:ext uri="{D42A27DB-BD31-4B8C-83A1-F6EECF244321}">
                <p14:modId xmlns:p14="http://schemas.microsoft.com/office/powerpoint/2010/main" val="1513748021"/>
              </p:ext>
            </p:extLst>
          </p:nvPr>
        </p:nvGraphicFramePr>
        <p:xfrm>
          <a:off x="836613" y="2620963"/>
          <a:ext cx="8154987" cy="4084637"/>
        </p:xfrm>
        <a:graphic>
          <a:graphicData uri="http://schemas.openxmlformats.org/drawingml/2006/chart">
            <c:chart xmlns:c="http://schemas.openxmlformats.org/drawingml/2006/chart" xmlns:r="http://schemas.openxmlformats.org/officeDocument/2006/relationships" r:id="rId2"/>
          </a:graphicData>
        </a:graphic>
      </p:graphicFrame>
      <p:sp>
        <p:nvSpPr>
          <p:cNvPr id="33795" name="Rectangle 2"/>
          <p:cNvSpPr>
            <a:spLocks noGrp="1" noChangeArrowheads="1"/>
          </p:cNvSpPr>
          <p:nvPr>
            <p:ph type="title"/>
          </p:nvPr>
        </p:nvSpPr>
        <p:spPr>
          <a:xfrm>
            <a:off x="900113" y="549275"/>
            <a:ext cx="8001000" cy="1143000"/>
          </a:xfrm>
        </p:spPr>
        <p:txBody>
          <a:bodyPr/>
          <a:lstStyle/>
          <a:p>
            <a:pPr defTabSz="912813" eaLnBrk="1" hangingPunct="1"/>
            <a:r>
              <a:rPr lang="pl-PL" sz="2800" dirty="0" smtClean="0"/>
              <a:t>Studencka Poradnia Prawna Krakowskiej Akademii im. Andrzeja Frycza-Modrzewskiego</a:t>
            </a:r>
          </a:p>
        </p:txBody>
      </p:sp>
      <p:sp>
        <p:nvSpPr>
          <p:cNvPr id="33796" name="Text Box 6"/>
          <p:cNvSpPr txBox="1">
            <a:spLocks noChangeArrowheads="1"/>
          </p:cNvSpPr>
          <p:nvPr/>
        </p:nvSpPr>
        <p:spPr bwMode="auto">
          <a:xfrm>
            <a:off x="7020272" y="1628800"/>
            <a:ext cx="2057400" cy="95410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166</a:t>
            </a:r>
          </a:p>
          <a:p>
            <a:pPr algn="r" defTabSz="912813">
              <a:spcBef>
                <a:spcPct val="50000"/>
              </a:spcBef>
            </a:pPr>
            <a:r>
              <a:rPr lang="pl-PL" sz="1400" b="1" dirty="0" smtClean="0">
                <a:solidFill>
                  <a:schemeClr val="tx2"/>
                </a:solidFill>
                <a:latin typeface="Arial" charset="0"/>
              </a:rPr>
              <a:t>Studentów</a:t>
            </a:r>
            <a:r>
              <a:rPr lang="pl-PL" sz="1400" b="1" dirty="0">
                <a:solidFill>
                  <a:schemeClr val="tx2"/>
                </a:solidFill>
                <a:latin typeface="Arial" charset="0"/>
              </a:rPr>
              <a:t>: </a:t>
            </a:r>
            <a:r>
              <a:rPr lang="pl-PL" sz="1400" b="1" dirty="0" smtClean="0">
                <a:solidFill>
                  <a:schemeClr val="tx2"/>
                </a:solidFill>
                <a:latin typeface="Arial" charset="0"/>
              </a:rPr>
              <a:t>62</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8</a:t>
            </a:r>
          </a:p>
        </p:txBody>
      </p:sp>
      <p:sp>
        <p:nvSpPr>
          <p:cNvPr id="6" name="Text Box 10"/>
          <p:cNvSpPr txBox="1">
            <a:spLocks noChangeArrowheads="1"/>
          </p:cNvSpPr>
          <p:nvPr/>
        </p:nvSpPr>
        <p:spPr bwMode="auto">
          <a:xfrm>
            <a:off x="2411760" y="2623552"/>
            <a:ext cx="6048672" cy="2308324"/>
          </a:xfrm>
          <a:prstGeom prst="rect">
            <a:avLst/>
          </a:prstGeom>
          <a:noFill/>
          <a:ln w="9525">
            <a:noFill/>
            <a:miter lim="800000"/>
            <a:headEnd/>
            <a:tailEnd/>
          </a:ln>
        </p:spPr>
        <p:txBody>
          <a:bodyPr wrap="square">
            <a:spAutoFit/>
          </a:bodyPr>
          <a:lstStyle/>
          <a:p>
            <a:pPr algn="just"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r>
              <a:rPr lang="pl-PL" sz="1200" b="1" dirty="0" smtClean="0">
                <a:solidFill>
                  <a:srgbClr val="003366"/>
                </a:solidFill>
                <a:latin typeface="Arial" charset="0"/>
                <a:cs typeface="Times New Roman" pitchFamily="18" charset="0"/>
              </a:rPr>
              <a:t>:</a:t>
            </a:r>
            <a:endParaRPr lang="pl-PL" sz="1200" b="1" dirty="0">
              <a:solidFill>
                <a:srgbClr val="003366"/>
              </a:solidFill>
              <a:latin typeface="Arial" charset="0"/>
            </a:endParaRPr>
          </a:p>
          <a:p>
            <a:pPr marL="90488" indent="-90488" algn="just">
              <a:buFont typeface="Arial" pitchFamily="34" charset="0"/>
              <a:buChar char="•"/>
              <a:defRPr/>
            </a:pPr>
            <a:r>
              <a:rPr lang="pl-PL" sz="1200" dirty="0" smtClean="0">
                <a:latin typeface="Arial" charset="0"/>
              </a:rPr>
              <a:t>zajęcie </a:t>
            </a:r>
            <a:r>
              <a:rPr lang="pl-PL" sz="1200" dirty="0">
                <a:latin typeface="Arial" charset="0"/>
              </a:rPr>
              <a:t>V miejsca w Ogólnopolskim Rankingu Studenckich Poradni </a:t>
            </a:r>
            <a:r>
              <a:rPr lang="pl-PL" sz="1200" dirty="0" smtClean="0">
                <a:latin typeface="Arial" charset="0"/>
              </a:rPr>
              <a:t>Prawnych,</a:t>
            </a:r>
            <a:endParaRPr lang="pl-PL" sz="1200" dirty="0">
              <a:latin typeface="Arial" charset="0"/>
            </a:endParaRPr>
          </a:p>
          <a:p>
            <a:pPr marL="90488" indent="-90488" algn="just">
              <a:buFont typeface="Arial" pitchFamily="34" charset="0"/>
              <a:buChar char="•"/>
              <a:defRPr/>
            </a:pPr>
            <a:r>
              <a:rPr lang="pl-PL" sz="1200" dirty="0" smtClean="0">
                <a:latin typeface="Arial" charset="0"/>
              </a:rPr>
              <a:t>współorganizowanie </a:t>
            </a:r>
            <a:r>
              <a:rPr lang="pl-PL" sz="1200" dirty="0">
                <a:latin typeface="Arial" charset="0"/>
              </a:rPr>
              <a:t>wraz z Europejskim Centrum Arbitrażu, cyklu wykładów poświęconych problematyce sądownictwa polubownego, pt. ,,AKADEMIA POLSKIEGO FORMU ARBITRAŻU</a:t>
            </a:r>
            <a:r>
              <a:rPr lang="pl-PL" sz="1200" dirty="0" smtClean="0">
                <a:latin typeface="Arial" charset="0"/>
              </a:rPr>
              <a:t>”,</a:t>
            </a:r>
            <a:endParaRPr lang="pl-PL" sz="1200" dirty="0">
              <a:latin typeface="Arial" charset="0"/>
            </a:endParaRPr>
          </a:p>
          <a:p>
            <a:pPr marL="90488" indent="-90488" algn="just">
              <a:buFont typeface="Arial" pitchFamily="34" charset="0"/>
              <a:buChar char="•"/>
              <a:defRPr/>
            </a:pPr>
            <a:r>
              <a:rPr lang="pl-PL" sz="1200" dirty="0" smtClean="0">
                <a:latin typeface="Arial" charset="0"/>
              </a:rPr>
              <a:t>zwiększenie </a:t>
            </a:r>
            <a:r>
              <a:rPr lang="pl-PL" sz="1200" dirty="0">
                <a:latin typeface="Arial" charset="0"/>
              </a:rPr>
              <a:t>liczby godzin dyżurów </a:t>
            </a:r>
            <a:r>
              <a:rPr lang="pl-PL" sz="1200" dirty="0" smtClean="0">
                <a:latin typeface="Arial" charset="0"/>
              </a:rPr>
              <a:t>Poradni,</a:t>
            </a:r>
            <a:endParaRPr lang="pl-PL" sz="1200" dirty="0">
              <a:latin typeface="Arial" charset="0"/>
            </a:endParaRPr>
          </a:p>
          <a:p>
            <a:pPr marL="90488" indent="-90488" algn="just">
              <a:buFont typeface="Arial" pitchFamily="34" charset="0"/>
              <a:buChar char="•"/>
              <a:defRPr/>
            </a:pPr>
            <a:r>
              <a:rPr lang="pl-PL" sz="1200" dirty="0" smtClean="0">
                <a:latin typeface="Arial" charset="0"/>
              </a:rPr>
              <a:t>pozyskanie </a:t>
            </a:r>
            <a:r>
              <a:rPr lang="pl-PL" sz="1200" dirty="0">
                <a:latin typeface="Arial" charset="0"/>
              </a:rPr>
              <a:t>nowego opiekuna dla sekcji prawa </a:t>
            </a:r>
            <a:r>
              <a:rPr lang="pl-PL" sz="1200" dirty="0" smtClean="0">
                <a:latin typeface="Arial" charset="0"/>
              </a:rPr>
              <a:t>karnego,</a:t>
            </a:r>
            <a:endParaRPr lang="pl-PL" sz="1200" dirty="0">
              <a:latin typeface="Arial" charset="0"/>
            </a:endParaRPr>
          </a:p>
          <a:p>
            <a:pPr marL="90488" indent="-90488" algn="just">
              <a:buFont typeface="Arial" pitchFamily="34" charset="0"/>
              <a:buChar char="•"/>
              <a:defRPr/>
            </a:pPr>
            <a:r>
              <a:rPr lang="pl-PL" sz="1200" dirty="0" smtClean="0">
                <a:latin typeface="Arial" charset="0"/>
              </a:rPr>
              <a:t>kontynuowanie </a:t>
            </a:r>
            <a:r>
              <a:rPr lang="pl-PL" sz="1200" dirty="0">
                <a:latin typeface="Arial" charset="0"/>
              </a:rPr>
              <a:t>współpracy z Aresztem Śledczym przy ul. Montelupich 7 w Krakowie, w którym    członkowie SPP odbywają swoje </a:t>
            </a:r>
            <a:r>
              <a:rPr lang="pl-PL" sz="1200" dirty="0" smtClean="0">
                <a:latin typeface="Arial" charset="0"/>
              </a:rPr>
              <a:t>dyżury,</a:t>
            </a:r>
            <a:endParaRPr lang="pl-PL" sz="1200" dirty="0">
              <a:latin typeface="Arial" charset="0"/>
            </a:endParaRPr>
          </a:p>
          <a:p>
            <a:pPr marL="90488" indent="-90488" algn="just">
              <a:buFont typeface="Arial" pitchFamily="34" charset="0"/>
              <a:buChar char="•"/>
              <a:defRPr/>
            </a:pPr>
            <a:r>
              <a:rPr lang="pl-PL" sz="1200" dirty="0" smtClean="0">
                <a:latin typeface="Arial" charset="0"/>
              </a:rPr>
              <a:t>rozpowszechnienie </a:t>
            </a:r>
            <a:r>
              <a:rPr lang="pl-PL" sz="1200" dirty="0">
                <a:latin typeface="Arial" charset="0"/>
              </a:rPr>
              <a:t>informacji o działalności Poradni, czynne uczestnictwo członków Poradni w organizowanych przez Uczelnię wydarzeniach.</a:t>
            </a:r>
          </a:p>
          <a:p>
            <a:pPr marL="90488" indent="-90488" algn="just">
              <a:buFont typeface="Arial" pitchFamily="34" charset="0"/>
              <a:buChar char="•"/>
              <a:defRPr/>
            </a:pPr>
            <a:endParaRPr lang="pl-PL" sz="1200" dirty="0">
              <a:latin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title"/>
          </p:nvPr>
        </p:nvSpPr>
        <p:spPr>
          <a:xfrm>
            <a:off x="1331913" y="692150"/>
            <a:ext cx="8001000" cy="1143000"/>
          </a:xfrm>
        </p:spPr>
        <p:txBody>
          <a:bodyPr/>
          <a:lstStyle/>
          <a:p>
            <a:pPr defTabSz="912813" eaLnBrk="1" hangingPunct="1"/>
            <a:r>
              <a:rPr lang="pl-PL" sz="2400" dirty="0" smtClean="0"/>
              <a:t>Studencka Poradnia Prawna Krakowskiej Akademii im. Andrzeja Frycza-Modrzewskiego </a:t>
            </a:r>
            <a:br>
              <a:rPr lang="pl-PL" sz="2400" dirty="0" smtClean="0"/>
            </a:br>
            <a:r>
              <a:rPr lang="pl-PL" sz="2400" dirty="0" smtClean="0"/>
              <a:t>w latach 2009-2016</a:t>
            </a:r>
            <a:endParaRPr lang="pl-PL" sz="2000" dirty="0" smtClean="0"/>
          </a:p>
        </p:txBody>
      </p:sp>
      <p:graphicFrame>
        <p:nvGraphicFramePr>
          <p:cNvPr id="9" name="Object 7"/>
          <p:cNvGraphicFramePr>
            <a:graphicFrameLocks noChangeAspect="1"/>
          </p:cNvGraphicFramePr>
          <p:nvPr>
            <p:extLst>
              <p:ext uri="{D42A27DB-BD31-4B8C-83A1-F6EECF244321}">
                <p14:modId xmlns:p14="http://schemas.microsoft.com/office/powerpoint/2010/main" val="3873140458"/>
              </p:ext>
            </p:extLst>
          </p:nvPr>
        </p:nvGraphicFramePr>
        <p:xfrm>
          <a:off x="823913" y="2582863"/>
          <a:ext cx="3265487" cy="3240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4025800077"/>
              </p:ext>
            </p:extLst>
          </p:nvPr>
        </p:nvGraphicFramePr>
        <p:xfrm>
          <a:off x="5229225" y="2422525"/>
          <a:ext cx="3395663" cy="3332163"/>
        </p:xfrm>
        <a:graphic>
          <a:graphicData uri="http://schemas.openxmlformats.org/drawingml/2006/chart">
            <c:chart xmlns:c="http://schemas.openxmlformats.org/drawingml/2006/chart" xmlns:r="http://schemas.openxmlformats.org/officeDocument/2006/relationships" r:id="rId3"/>
          </a:graphicData>
        </a:graphic>
      </p:graphicFrame>
      <p:sp>
        <p:nvSpPr>
          <p:cNvPr id="34821" name="Text Box 11"/>
          <p:cNvSpPr txBox="1">
            <a:spLocks noChangeArrowheads="1"/>
          </p:cNvSpPr>
          <p:nvPr/>
        </p:nvSpPr>
        <p:spPr bwMode="auto">
          <a:xfrm>
            <a:off x="6228184" y="2734017"/>
            <a:ext cx="1547664" cy="274637"/>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studenci</a:t>
            </a:r>
          </a:p>
        </p:txBody>
      </p:sp>
      <p:sp>
        <p:nvSpPr>
          <p:cNvPr id="34822" name="Text Box 12"/>
          <p:cNvSpPr txBox="1">
            <a:spLocks noChangeArrowheads="1"/>
          </p:cNvSpPr>
          <p:nvPr/>
        </p:nvSpPr>
        <p:spPr bwMode="auto">
          <a:xfrm>
            <a:off x="6403281" y="4070544"/>
            <a:ext cx="1294954" cy="27463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opiekunowie</a:t>
            </a:r>
          </a:p>
        </p:txBody>
      </p:sp>
      <p:sp>
        <p:nvSpPr>
          <p:cNvPr id="34823" name="Text Box 17"/>
          <p:cNvSpPr txBox="1">
            <a:spLocks noChangeArrowheads="1"/>
          </p:cNvSpPr>
          <p:nvPr/>
        </p:nvSpPr>
        <p:spPr bwMode="auto">
          <a:xfrm>
            <a:off x="1206751" y="6114547"/>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a:t>
            </a:r>
            <a:r>
              <a:rPr lang="pl-PL" sz="1400" b="1" dirty="0" smtClean="0">
                <a:latin typeface="Arial" charset="0"/>
              </a:rPr>
              <a:t>2009-2016</a:t>
            </a:r>
            <a:endParaRPr lang="pl-PL" sz="1400" b="1" dirty="0">
              <a:latin typeface="Arial" charset="0"/>
            </a:endParaRPr>
          </a:p>
        </p:txBody>
      </p:sp>
      <p:sp>
        <p:nvSpPr>
          <p:cNvPr id="34824" name="Text Box 18"/>
          <p:cNvSpPr txBox="1">
            <a:spLocks noChangeArrowheads="1"/>
          </p:cNvSpPr>
          <p:nvPr/>
        </p:nvSpPr>
        <p:spPr bwMode="auto">
          <a:xfrm>
            <a:off x="5292725" y="60213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2009-2016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idx="1"/>
            <p:extLst>
              <p:ext uri="{D42A27DB-BD31-4B8C-83A1-F6EECF244321}">
                <p14:modId xmlns:p14="http://schemas.microsoft.com/office/powerpoint/2010/main" val="384366711"/>
              </p:ext>
            </p:extLst>
          </p:nvPr>
        </p:nvGraphicFramePr>
        <p:xfrm>
          <a:off x="836613" y="2501900"/>
          <a:ext cx="8154987" cy="4084638"/>
        </p:xfrm>
        <a:graphic>
          <a:graphicData uri="http://schemas.openxmlformats.org/drawingml/2006/chart">
            <c:chart xmlns:c="http://schemas.openxmlformats.org/drawingml/2006/chart" xmlns:r="http://schemas.openxmlformats.org/officeDocument/2006/relationships" r:id="rId2"/>
          </a:graphicData>
        </a:graphic>
      </p:graphicFrame>
      <p:sp>
        <p:nvSpPr>
          <p:cNvPr id="35843" name="Rectangle 3"/>
          <p:cNvSpPr>
            <a:spLocks noGrp="1" noChangeArrowheads="1"/>
          </p:cNvSpPr>
          <p:nvPr>
            <p:ph type="title"/>
          </p:nvPr>
        </p:nvSpPr>
        <p:spPr/>
        <p:txBody>
          <a:bodyPr/>
          <a:lstStyle/>
          <a:p>
            <a:pPr defTabSz="912813" eaLnBrk="1" hangingPunct="1"/>
            <a:r>
              <a:rPr lang="pl-PL" dirty="0" smtClean="0"/>
              <a:t>Studencka Poradnia Prawna UJ </a:t>
            </a:r>
            <a:br>
              <a:rPr lang="pl-PL" dirty="0" smtClean="0"/>
            </a:br>
            <a:r>
              <a:rPr lang="pl-PL" dirty="0" smtClean="0"/>
              <a:t>w Krakowie</a:t>
            </a:r>
          </a:p>
        </p:txBody>
      </p:sp>
      <p:sp>
        <p:nvSpPr>
          <p:cNvPr id="31748" name="Text Box 4"/>
          <p:cNvSpPr txBox="1">
            <a:spLocks noChangeArrowheads="1"/>
          </p:cNvSpPr>
          <p:nvPr/>
        </p:nvSpPr>
        <p:spPr bwMode="auto">
          <a:xfrm>
            <a:off x="3671391" y="2620816"/>
            <a:ext cx="5472609" cy="2054409"/>
          </a:xfrm>
          <a:prstGeom prst="rect">
            <a:avLst/>
          </a:prstGeom>
          <a:noFill/>
          <a:ln w="9525">
            <a:noFill/>
            <a:miter lim="800000"/>
            <a:headEnd/>
            <a:tailEnd/>
          </a:ln>
        </p:spPr>
        <p:txBody>
          <a:bodyPr wrap="square">
            <a:spAutoFit/>
          </a:bodyPr>
          <a:lstStyle/>
          <a:p>
            <a:pPr algn="just"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r>
              <a:rPr lang="pl-PL" sz="1200" b="1" dirty="0" smtClean="0">
                <a:solidFill>
                  <a:srgbClr val="003366"/>
                </a:solidFill>
                <a:latin typeface="+mj-lt"/>
                <a:cs typeface="Times New Roman" pitchFamily="18" charset="0"/>
              </a:rPr>
              <a:t>:</a:t>
            </a:r>
          </a:p>
          <a:p>
            <a:pPr algn="just" defTabSz="912813">
              <a:spcBef>
                <a:spcPct val="50000"/>
              </a:spcBef>
              <a:defRPr/>
            </a:pPr>
            <a:endParaRPr lang="pl-PL" sz="500" b="1" dirty="0" smtClean="0">
              <a:solidFill>
                <a:srgbClr val="003366"/>
              </a:solidFill>
              <a:latin typeface="+mj-lt"/>
            </a:endParaRPr>
          </a:p>
          <a:p>
            <a:pPr marL="90488" indent="-90488" algn="just">
              <a:buFont typeface="Arial" pitchFamily="34" charset="0"/>
              <a:buChar char="•"/>
              <a:defRPr/>
            </a:pPr>
            <a:r>
              <a:rPr lang="pl-PL" sz="1200" dirty="0">
                <a:latin typeface="+mj-lt"/>
              </a:rPr>
              <a:t>całoroczny obligatoryjny kurs języka rosyjskiego dla studentów Sekcji Praw </a:t>
            </a:r>
            <a:r>
              <a:rPr lang="pl-PL" sz="1200" dirty="0" smtClean="0">
                <a:latin typeface="+mj-lt"/>
              </a:rPr>
              <a:t>- </a:t>
            </a:r>
            <a:r>
              <a:rPr lang="pl-PL" sz="1200" dirty="0">
                <a:latin typeface="+mj-lt"/>
              </a:rPr>
              <a:t>konsultacje z Narodowym Funduszem Zdrowia w zakresie spraw prowadzonych przez Sekcję Prawa </a:t>
            </a:r>
            <a:r>
              <a:rPr lang="pl-PL" sz="1200" dirty="0" smtClean="0">
                <a:latin typeface="+mj-lt"/>
              </a:rPr>
              <a:t>Medycznego,</a:t>
            </a:r>
            <a:endParaRPr lang="pl-PL" sz="1200" dirty="0">
              <a:latin typeface="+mj-lt"/>
            </a:endParaRPr>
          </a:p>
          <a:p>
            <a:pPr marL="90488" indent="-90488" algn="just">
              <a:buFont typeface="Arial" pitchFamily="34" charset="0"/>
              <a:buChar char="•"/>
              <a:defRPr/>
            </a:pPr>
            <a:r>
              <a:rPr lang="pl-PL" sz="1200" dirty="0" smtClean="0">
                <a:latin typeface="+mj-lt"/>
              </a:rPr>
              <a:t>współpraca </a:t>
            </a:r>
            <a:r>
              <a:rPr lang="pl-PL" sz="1200" dirty="0">
                <a:latin typeface="+mj-lt"/>
              </a:rPr>
              <a:t>z lekarzem w sprawach prowadzonych przez Sekcję Prawa </a:t>
            </a:r>
            <a:r>
              <a:rPr lang="pl-PL" sz="1200" dirty="0" smtClean="0">
                <a:latin typeface="+mj-lt"/>
              </a:rPr>
              <a:t>Medycznego,</a:t>
            </a:r>
            <a:endParaRPr lang="pl-PL" sz="1200" dirty="0">
              <a:latin typeface="+mj-lt"/>
            </a:endParaRPr>
          </a:p>
          <a:p>
            <a:pPr marL="90488" indent="-90488" algn="just">
              <a:buFont typeface="Arial" pitchFamily="34" charset="0"/>
              <a:buChar char="•"/>
              <a:defRPr/>
            </a:pPr>
            <a:r>
              <a:rPr lang="pl-PL" sz="1200" dirty="0" smtClean="0">
                <a:latin typeface="+mj-lt"/>
              </a:rPr>
              <a:t>współpraca </a:t>
            </a:r>
            <a:r>
              <a:rPr lang="pl-PL" sz="1200" dirty="0">
                <a:latin typeface="+mj-lt"/>
              </a:rPr>
              <a:t>z Aresztem Śledczym w Krakowie przy ul. Montelupich </a:t>
            </a:r>
            <a:r>
              <a:rPr lang="pl-PL" sz="1200" dirty="0" smtClean="0">
                <a:latin typeface="+mj-lt"/>
              </a:rPr>
              <a:t>7,</a:t>
            </a:r>
            <a:endParaRPr lang="pl-PL" sz="1200" dirty="0">
              <a:latin typeface="+mj-lt"/>
            </a:endParaRPr>
          </a:p>
          <a:p>
            <a:pPr marL="90488" indent="-90488" algn="just">
              <a:buFont typeface="Arial" pitchFamily="34" charset="0"/>
              <a:buChar char="•"/>
              <a:defRPr/>
            </a:pPr>
            <a:r>
              <a:rPr lang="pl-PL" sz="1200" dirty="0" smtClean="0">
                <a:latin typeface="+mj-lt"/>
              </a:rPr>
              <a:t>wyjazdy </a:t>
            </a:r>
            <a:r>
              <a:rPr lang="pl-PL" sz="1200" dirty="0">
                <a:latin typeface="+mj-lt"/>
              </a:rPr>
              <a:t>studentów Sekcji Praw Człowieka do ośrodków dla </a:t>
            </a:r>
            <a:r>
              <a:rPr lang="pl-PL" sz="1200" dirty="0" smtClean="0">
                <a:latin typeface="+mj-lt"/>
              </a:rPr>
              <a:t>cudzoziemców</a:t>
            </a:r>
            <a:r>
              <a:rPr lang="pl-PL" sz="1200" dirty="0">
                <a:latin typeface="+mj-lt"/>
              </a:rPr>
              <a:t>,</a:t>
            </a:r>
          </a:p>
          <a:p>
            <a:pPr marL="90488" indent="-90488" algn="just">
              <a:buFont typeface="Arial" pitchFamily="34" charset="0"/>
              <a:buChar char="•"/>
              <a:defRPr/>
            </a:pPr>
            <a:r>
              <a:rPr lang="pl-PL" sz="1200" dirty="0" smtClean="0">
                <a:latin typeface="+mj-lt"/>
              </a:rPr>
              <a:t>współpraca </a:t>
            </a:r>
            <a:r>
              <a:rPr lang="pl-PL" sz="1200" dirty="0">
                <a:latin typeface="+mj-lt"/>
              </a:rPr>
              <a:t>ze </a:t>
            </a:r>
            <a:r>
              <a:rPr lang="pl-PL" sz="1200" dirty="0" smtClean="0">
                <a:latin typeface="+mj-lt"/>
              </a:rPr>
              <a:t>stowarzyszeniem </a:t>
            </a:r>
            <a:r>
              <a:rPr lang="pl-PL" sz="1200" dirty="0">
                <a:latin typeface="+mj-lt"/>
              </a:rPr>
              <a:t>Korczakowska Republika Dziecięca </a:t>
            </a:r>
            <a:r>
              <a:rPr lang="pl-PL" sz="1200" dirty="0" err="1" smtClean="0">
                <a:latin typeface="+mj-lt"/>
              </a:rPr>
              <a:t>Dyliniarnia</a:t>
            </a:r>
            <a:r>
              <a:rPr lang="pl-PL" sz="1200" dirty="0" smtClean="0">
                <a:latin typeface="+mj-lt"/>
              </a:rPr>
              <a:t>.</a:t>
            </a:r>
            <a:endParaRPr lang="pl-PL" sz="1200" dirty="0">
              <a:latin typeface="+mj-lt"/>
            </a:endParaRPr>
          </a:p>
        </p:txBody>
      </p:sp>
      <p:sp>
        <p:nvSpPr>
          <p:cNvPr id="35845" name="Text Box 5"/>
          <p:cNvSpPr txBox="1">
            <a:spLocks noChangeArrowheads="1"/>
          </p:cNvSpPr>
          <p:nvPr/>
        </p:nvSpPr>
        <p:spPr bwMode="auto">
          <a:xfrm>
            <a:off x="7086600" y="1676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514</a:t>
            </a:r>
            <a:endParaRPr lang="pl-PL" sz="1400" b="1" dirty="0">
              <a:solidFill>
                <a:schemeClr val="tx2"/>
              </a:solidFill>
              <a:latin typeface="Arial" charset="0"/>
            </a:endParaRPr>
          </a:p>
          <a:p>
            <a:pPr algn="r" defTabSz="912813">
              <a:spcBef>
                <a:spcPct val="50000"/>
              </a:spcBef>
            </a:pPr>
            <a:r>
              <a:rPr lang="pl-PL" sz="1400" b="1" dirty="0" smtClean="0">
                <a:solidFill>
                  <a:schemeClr val="tx2"/>
                </a:solidFill>
                <a:latin typeface="Arial" charset="0"/>
              </a:rPr>
              <a:t>Studentów: 40</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26</a:t>
            </a:r>
            <a:endParaRPr lang="pl-PL" sz="1400" b="1" dirty="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8"/>
          <p:cNvGraphicFramePr>
            <a:graphicFrameLocks noChangeAspect="1"/>
          </p:cNvGraphicFramePr>
          <p:nvPr>
            <p:extLst>
              <p:ext uri="{D42A27DB-BD31-4B8C-83A1-F6EECF244321}">
                <p14:modId xmlns:p14="http://schemas.microsoft.com/office/powerpoint/2010/main" val="2671995972"/>
              </p:ext>
            </p:extLst>
          </p:nvPr>
        </p:nvGraphicFramePr>
        <p:xfrm>
          <a:off x="4766816" y="2276872"/>
          <a:ext cx="4147442" cy="3348038"/>
        </p:xfrm>
        <a:graphic>
          <a:graphicData uri="http://schemas.openxmlformats.org/drawingml/2006/chart">
            <c:chart xmlns:c="http://schemas.openxmlformats.org/drawingml/2006/chart" xmlns:r="http://schemas.openxmlformats.org/officeDocument/2006/relationships" r:id="rId2"/>
          </a:graphicData>
        </a:graphic>
      </p:graphicFrame>
      <p:sp>
        <p:nvSpPr>
          <p:cNvPr id="36868" name="Rectangle 3"/>
          <p:cNvSpPr>
            <a:spLocks noGrp="1" noChangeArrowheads="1"/>
          </p:cNvSpPr>
          <p:nvPr>
            <p:ph type="title"/>
          </p:nvPr>
        </p:nvSpPr>
        <p:spPr/>
        <p:txBody>
          <a:bodyPr/>
          <a:lstStyle/>
          <a:p>
            <a:pPr defTabSz="912813" eaLnBrk="1" hangingPunct="1"/>
            <a:r>
              <a:rPr lang="pl-PL" dirty="0"/>
              <a:t>Studencka Poradnia </a:t>
            </a:r>
            <a:r>
              <a:rPr lang="pl-PL" dirty="0" smtClean="0"/>
              <a:t>Prawna UJ </a:t>
            </a:r>
            <a:br>
              <a:rPr lang="pl-PL" dirty="0" smtClean="0"/>
            </a:br>
            <a:r>
              <a:rPr lang="pl-PL" dirty="0" smtClean="0"/>
              <a:t>w Krakowie</a:t>
            </a:r>
            <a:r>
              <a:rPr lang="pl-PL" sz="3200" dirty="0" smtClean="0"/>
              <a:t> 2003-2016</a:t>
            </a:r>
          </a:p>
        </p:txBody>
      </p:sp>
      <p:sp>
        <p:nvSpPr>
          <p:cNvPr id="36869" name="Text Box 11"/>
          <p:cNvSpPr txBox="1">
            <a:spLocks noChangeArrowheads="1"/>
          </p:cNvSpPr>
          <p:nvPr/>
        </p:nvSpPr>
        <p:spPr bwMode="auto">
          <a:xfrm>
            <a:off x="7668344" y="2355577"/>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6870" name="Text Box 12"/>
          <p:cNvSpPr txBox="1">
            <a:spLocks noChangeArrowheads="1"/>
          </p:cNvSpPr>
          <p:nvPr/>
        </p:nvSpPr>
        <p:spPr bwMode="auto">
          <a:xfrm>
            <a:off x="7466953" y="4524525"/>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36871" name="Text Box 17"/>
          <p:cNvSpPr txBox="1">
            <a:spLocks noChangeArrowheads="1"/>
          </p:cNvSpPr>
          <p:nvPr/>
        </p:nvSpPr>
        <p:spPr bwMode="auto">
          <a:xfrm>
            <a:off x="1331640" y="5914231"/>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36872" name="Text Box 18"/>
          <p:cNvSpPr txBox="1">
            <a:spLocks noChangeArrowheads="1"/>
          </p:cNvSpPr>
          <p:nvPr/>
        </p:nvSpPr>
        <p:spPr bwMode="auto">
          <a:xfrm>
            <a:off x="5602004" y="5771491"/>
            <a:ext cx="3095625" cy="522287"/>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graphicFrame>
        <p:nvGraphicFramePr>
          <p:cNvPr id="9" name="Wykres 9"/>
          <p:cNvGraphicFramePr>
            <a:graphicFrameLocks/>
          </p:cNvGraphicFramePr>
          <p:nvPr>
            <p:extLst>
              <p:ext uri="{D42A27DB-BD31-4B8C-83A1-F6EECF244321}">
                <p14:modId xmlns:p14="http://schemas.microsoft.com/office/powerpoint/2010/main" val="867774009"/>
              </p:ext>
            </p:extLst>
          </p:nvPr>
        </p:nvGraphicFramePr>
        <p:xfrm>
          <a:off x="806450" y="2400300"/>
          <a:ext cx="3765550" cy="33543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9"/>
          <p:cNvGraphicFramePr>
            <a:graphicFrameLocks noGrp="1" noChangeAspect="1"/>
          </p:cNvGraphicFramePr>
          <p:nvPr>
            <p:ph type="chart" idx="1"/>
            <p:extLst>
              <p:ext uri="{D42A27DB-BD31-4B8C-83A1-F6EECF244321}">
                <p14:modId xmlns:p14="http://schemas.microsoft.com/office/powerpoint/2010/main" val="3416759067"/>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Rectangle 2"/>
          <p:cNvSpPr>
            <a:spLocks noGrp="1" noChangeArrowheads="1"/>
          </p:cNvSpPr>
          <p:nvPr>
            <p:ph type="title"/>
          </p:nvPr>
        </p:nvSpPr>
        <p:spPr>
          <a:noFill/>
        </p:spPr>
        <p:txBody>
          <a:bodyPr/>
          <a:lstStyle/>
          <a:p>
            <a:pPr defTabSz="912813" eaLnBrk="1" hangingPunct="1"/>
            <a:r>
              <a:rPr lang="pl-PL" dirty="0" smtClean="0"/>
              <a:t>Uniwersytecka Poradnia Prawna </a:t>
            </a:r>
            <a:br>
              <a:rPr lang="pl-PL" dirty="0" smtClean="0"/>
            </a:br>
            <a:r>
              <a:rPr lang="pl-PL" dirty="0" smtClean="0"/>
              <a:t>w Lublinie (KUL)</a:t>
            </a:r>
          </a:p>
        </p:txBody>
      </p:sp>
      <p:sp>
        <p:nvSpPr>
          <p:cNvPr id="37892" name="Text Box 4"/>
          <p:cNvSpPr txBox="1">
            <a:spLocks noChangeArrowheads="1"/>
          </p:cNvSpPr>
          <p:nvPr/>
        </p:nvSpPr>
        <p:spPr bwMode="auto">
          <a:xfrm>
            <a:off x="7020272" y="1700808"/>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245</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229</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7</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1"/>
          <p:cNvGrpSpPr>
            <a:grpSpLocks/>
          </p:cNvGrpSpPr>
          <p:nvPr/>
        </p:nvGrpSpPr>
        <p:grpSpPr bwMode="auto">
          <a:xfrm>
            <a:off x="755650" y="2670175"/>
            <a:ext cx="8578850" cy="4575175"/>
            <a:chOff x="470" y="1682"/>
            <a:chExt cx="5404" cy="2882"/>
          </a:xfrm>
        </p:grpSpPr>
        <p:sp useBgFill="1">
          <p:nvSpPr>
            <p:cNvPr id="3" name="Text Box 682"/>
            <p:cNvSpPr txBox="1">
              <a:spLocks noChangeArrowheads="1"/>
            </p:cNvSpPr>
            <p:nvPr/>
          </p:nvSpPr>
          <p:spPr bwMode="auto">
            <a:xfrm>
              <a:off x="3742" y="2714"/>
              <a:ext cx="2132" cy="806"/>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2006/2007</a:t>
              </a:r>
            </a:p>
            <a:p>
              <a:pPr defTabSz="912813">
                <a:spcBef>
                  <a:spcPct val="50000"/>
                </a:spcBef>
              </a:pPr>
              <a:r>
                <a:rPr lang="pl-PL" sz="2000" dirty="0">
                  <a:solidFill>
                    <a:srgbClr val="003366"/>
                  </a:solidFill>
                  <a:latin typeface="Arial" charset="0"/>
                </a:rPr>
                <a:t>24 poradnie w 15 miastach</a:t>
              </a:r>
            </a:p>
          </p:txBody>
        </p:sp>
        <p:sp>
          <p:nvSpPr>
            <p:cNvPr id="4" name="AutoShape 683"/>
            <p:cNvSpPr>
              <a:spLocks noChangeArrowheads="1"/>
            </p:cNvSpPr>
            <p:nvPr/>
          </p:nvSpPr>
          <p:spPr bwMode="auto">
            <a:xfrm>
              <a:off x="2555" y="1684"/>
              <a:ext cx="960" cy="2880"/>
            </a:xfrm>
            <a:prstGeom prst="roundRect">
              <a:avLst>
                <a:gd name="adj" fmla="val 23773"/>
              </a:avLst>
            </a:prstGeom>
            <a:solidFill>
              <a:schemeClr val="accent1"/>
            </a:solidFill>
            <a:ln w="9525">
              <a:noFill/>
              <a:miter lim="800000"/>
              <a:headEnd/>
              <a:tailEnd/>
            </a:ln>
          </p:spPr>
          <p:txBody>
            <a:bodyPr wrap="none" anchor="ctr"/>
            <a:lstStyle/>
            <a:p>
              <a:pPr defTabSz="912813"/>
              <a:endParaRPr lang="en-US"/>
            </a:p>
          </p:txBody>
        </p:sp>
        <p:graphicFrame>
          <p:nvGraphicFramePr>
            <p:cNvPr id="5" name="Object 684"/>
            <p:cNvGraphicFramePr>
              <a:graphicFrameLocks noChangeAspect="1"/>
            </p:cNvGraphicFramePr>
            <p:nvPr/>
          </p:nvGraphicFramePr>
          <p:xfrm>
            <a:off x="518" y="1682"/>
            <a:ext cx="2736" cy="2642"/>
          </p:xfrm>
          <a:graphic>
            <a:graphicData uri="http://schemas.openxmlformats.org/presentationml/2006/ole">
              <mc:AlternateContent xmlns:mc="http://schemas.openxmlformats.org/markup-compatibility/2006">
                <mc:Choice xmlns:v="urn:schemas-microsoft-com:vml" Requires="v">
                  <p:oleObj spid="_x0000_s22619" name="Obraz - mapa bitowa" r:id="rId3" imgW="4420204" imgH="4266595" progId="PBrush">
                    <p:embed/>
                  </p:oleObj>
                </mc:Choice>
                <mc:Fallback>
                  <p:oleObj name="Obraz - mapa bitowa" r:id="rId3" imgW="4420204" imgH="4266595" progId="PBrush">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685" descr="logo-małe"/>
            <p:cNvPicPr>
              <a:picLocks noChangeAspect="1" noChangeArrowheads="1"/>
            </p:cNvPicPr>
            <p:nvPr/>
          </p:nvPicPr>
          <p:blipFill>
            <a:blip r:embed="rId5" cstate="print"/>
            <a:srcRect/>
            <a:stretch>
              <a:fillRect/>
            </a:stretch>
          </p:blipFill>
          <p:spPr bwMode="auto">
            <a:xfrm>
              <a:off x="1168" y="2626"/>
              <a:ext cx="144" cy="216"/>
            </a:xfrm>
            <a:prstGeom prst="rect">
              <a:avLst/>
            </a:prstGeom>
            <a:noFill/>
            <a:ln w="9525">
              <a:noFill/>
              <a:miter lim="800000"/>
              <a:headEnd/>
              <a:tailEnd/>
            </a:ln>
          </p:spPr>
        </p:pic>
        <p:pic>
          <p:nvPicPr>
            <p:cNvPr id="7" name="Picture 686" descr="logo-małe"/>
            <p:cNvPicPr>
              <a:picLocks noChangeAspect="1" noChangeArrowheads="1"/>
            </p:cNvPicPr>
            <p:nvPr/>
          </p:nvPicPr>
          <p:blipFill>
            <a:blip r:embed="rId5" cstate="print"/>
            <a:srcRect/>
            <a:stretch>
              <a:fillRect/>
            </a:stretch>
          </p:blipFill>
          <p:spPr bwMode="auto">
            <a:xfrm>
              <a:off x="606" y="2305"/>
              <a:ext cx="145" cy="216"/>
            </a:xfrm>
            <a:prstGeom prst="rect">
              <a:avLst/>
            </a:prstGeom>
            <a:noFill/>
            <a:ln w="9525">
              <a:noFill/>
              <a:miter lim="800000"/>
              <a:headEnd/>
              <a:tailEnd/>
            </a:ln>
          </p:spPr>
        </p:pic>
        <p:pic>
          <p:nvPicPr>
            <p:cNvPr id="8" name="Picture 687" descr="logo-małe"/>
            <p:cNvPicPr>
              <a:picLocks noChangeAspect="1" noChangeArrowheads="1"/>
            </p:cNvPicPr>
            <p:nvPr/>
          </p:nvPicPr>
          <p:blipFill>
            <a:blip r:embed="rId5" cstate="print"/>
            <a:srcRect/>
            <a:stretch>
              <a:fillRect/>
            </a:stretch>
          </p:blipFill>
          <p:spPr bwMode="auto">
            <a:xfrm>
              <a:off x="1665" y="1891"/>
              <a:ext cx="145" cy="217"/>
            </a:xfrm>
            <a:prstGeom prst="rect">
              <a:avLst/>
            </a:prstGeom>
            <a:noFill/>
            <a:ln w="9525">
              <a:noFill/>
              <a:miter lim="800000"/>
              <a:headEnd/>
              <a:tailEnd/>
            </a:ln>
          </p:spPr>
        </p:pic>
        <p:pic>
          <p:nvPicPr>
            <p:cNvPr id="9" name="Picture 688" descr="logo-małe"/>
            <p:cNvPicPr>
              <a:picLocks noChangeAspect="1" noChangeArrowheads="1"/>
            </p:cNvPicPr>
            <p:nvPr/>
          </p:nvPicPr>
          <p:blipFill>
            <a:blip r:embed="rId5" cstate="print"/>
            <a:srcRect/>
            <a:stretch>
              <a:fillRect/>
            </a:stretch>
          </p:blipFill>
          <p:spPr bwMode="auto">
            <a:xfrm>
              <a:off x="1709" y="2442"/>
              <a:ext cx="145" cy="216"/>
            </a:xfrm>
            <a:prstGeom prst="rect">
              <a:avLst/>
            </a:prstGeom>
            <a:noFill/>
            <a:ln w="9525">
              <a:noFill/>
              <a:miter lim="800000"/>
              <a:headEnd/>
              <a:tailEnd/>
            </a:ln>
          </p:spPr>
        </p:pic>
        <p:pic>
          <p:nvPicPr>
            <p:cNvPr id="10" name="Picture 689" descr="logo-małe"/>
            <p:cNvPicPr>
              <a:picLocks noChangeAspect="1" noChangeArrowheads="1"/>
            </p:cNvPicPr>
            <p:nvPr/>
          </p:nvPicPr>
          <p:blipFill>
            <a:blip r:embed="rId5" cstate="print"/>
            <a:srcRect/>
            <a:stretch>
              <a:fillRect/>
            </a:stretch>
          </p:blipFill>
          <p:spPr bwMode="auto">
            <a:xfrm>
              <a:off x="2945" y="2318"/>
              <a:ext cx="144" cy="216"/>
            </a:xfrm>
            <a:prstGeom prst="rect">
              <a:avLst/>
            </a:prstGeom>
            <a:noFill/>
            <a:ln w="9525">
              <a:noFill/>
              <a:miter lim="800000"/>
              <a:headEnd/>
              <a:tailEnd/>
            </a:ln>
          </p:spPr>
        </p:pic>
        <p:pic>
          <p:nvPicPr>
            <p:cNvPr id="11" name="Picture 690" descr="logo-małe"/>
            <p:cNvPicPr>
              <a:picLocks noChangeAspect="1" noChangeArrowheads="1"/>
            </p:cNvPicPr>
            <p:nvPr/>
          </p:nvPicPr>
          <p:blipFill>
            <a:blip r:embed="rId5" cstate="print"/>
            <a:srcRect/>
            <a:stretch>
              <a:fillRect/>
            </a:stretch>
          </p:blipFill>
          <p:spPr bwMode="auto">
            <a:xfrm>
              <a:off x="2769" y="2318"/>
              <a:ext cx="144" cy="216"/>
            </a:xfrm>
            <a:prstGeom prst="rect">
              <a:avLst/>
            </a:prstGeom>
            <a:noFill/>
            <a:ln w="9525">
              <a:noFill/>
              <a:miter lim="800000"/>
              <a:headEnd/>
              <a:tailEnd/>
            </a:ln>
          </p:spPr>
        </p:pic>
        <p:pic>
          <p:nvPicPr>
            <p:cNvPr id="12" name="Picture 691" descr="logo-małe"/>
            <p:cNvPicPr>
              <a:picLocks noChangeAspect="1" noChangeArrowheads="1"/>
            </p:cNvPicPr>
            <p:nvPr/>
          </p:nvPicPr>
          <p:blipFill>
            <a:blip r:embed="rId5" cstate="print"/>
            <a:srcRect/>
            <a:stretch>
              <a:fillRect/>
            </a:stretch>
          </p:blipFill>
          <p:spPr bwMode="auto">
            <a:xfrm>
              <a:off x="2813" y="3222"/>
              <a:ext cx="144" cy="217"/>
            </a:xfrm>
            <a:prstGeom prst="rect">
              <a:avLst/>
            </a:prstGeom>
            <a:noFill/>
            <a:ln w="9525">
              <a:noFill/>
              <a:miter lim="800000"/>
              <a:headEnd/>
              <a:tailEnd/>
            </a:ln>
          </p:spPr>
        </p:pic>
        <p:pic>
          <p:nvPicPr>
            <p:cNvPr id="13" name="Picture 692" descr="logo-małe"/>
            <p:cNvPicPr>
              <a:picLocks noChangeAspect="1" noChangeArrowheads="1"/>
            </p:cNvPicPr>
            <p:nvPr/>
          </p:nvPicPr>
          <p:blipFill>
            <a:blip r:embed="rId5" cstate="print"/>
            <a:srcRect/>
            <a:stretch>
              <a:fillRect/>
            </a:stretch>
          </p:blipFill>
          <p:spPr bwMode="auto">
            <a:xfrm>
              <a:off x="2630" y="3748"/>
              <a:ext cx="144" cy="216"/>
            </a:xfrm>
            <a:prstGeom prst="rect">
              <a:avLst/>
            </a:prstGeom>
            <a:noFill/>
            <a:ln w="9525">
              <a:noFill/>
              <a:miter lim="800000"/>
              <a:headEnd/>
              <a:tailEnd/>
            </a:ln>
          </p:spPr>
        </p:pic>
        <p:pic>
          <p:nvPicPr>
            <p:cNvPr id="14" name="Picture 693" descr="logo-małe"/>
            <p:cNvPicPr>
              <a:picLocks noChangeAspect="1" noChangeArrowheads="1"/>
            </p:cNvPicPr>
            <p:nvPr/>
          </p:nvPicPr>
          <p:blipFill>
            <a:blip r:embed="rId5" cstate="print"/>
            <a:srcRect/>
            <a:stretch>
              <a:fillRect/>
            </a:stretch>
          </p:blipFill>
          <p:spPr bwMode="auto">
            <a:xfrm>
              <a:off x="2105" y="3748"/>
              <a:ext cx="144" cy="216"/>
            </a:xfrm>
            <a:prstGeom prst="rect">
              <a:avLst/>
            </a:prstGeom>
            <a:noFill/>
            <a:ln w="9525">
              <a:noFill/>
              <a:miter lim="800000"/>
              <a:headEnd/>
              <a:tailEnd/>
            </a:ln>
          </p:spPr>
        </p:pic>
        <p:pic>
          <p:nvPicPr>
            <p:cNvPr id="15" name="Picture 694" descr="logo-małe"/>
            <p:cNvPicPr>
              <a:picLocks noChangeAspect="1" noChangeArrowheads="1"/>
            </p:cNvPicPr>
            <p:nvPr/>
          </p:nvPicPr>
          <p:blipFill>
            <a:blip r:embed="rId5" cstate="print"/>
            <a:srcRect/>
            <a:stretch>
              <a:fillRect/>
            </a:stretch>
          </p:blipFill>
          <p:spPr bwMode="auto">
            <a:xfrm>
              <a:off x="1754" y="3590"/>
              <a:ext cx="144" cy="216"/>
            </a:xfrm>
            <a:prstGeom prst="rect">
              <a:avLst/>
            </a:prstGeom>
            <a:noFill/>
            <a:ln w="9525">
              <a:noFill/>
              <a:miter lim="800000"/>
              <a:headEnd/>
              <a:tailEnd/>
            </a:ln>
          </p:spPr>
        </p:pic>
        <p:pic>
          <p:nvPicPr>
            <p:cNvPr id="16" name="Picture 695" descr="logo-małe"/>
            <p:cNvPicPr>
              <a:picLocks noChangeAspect="1" noChangeArrowheads="1"/>
            </p:cNvPicPr>
            <p:nvPr/>
          </p:nvPicPr>
          <p:blipFill>
            <a:blip r:embed="rId5" cstate="print"/>
            <a:srcRect/>
            <a:stretch>
              <a:fillRect/>
            </a:stretch>
          </p:blipFill>
          <p:spPr bwMode="auto">
            <a:xfrm>
              <a:off x="1489" y="3388"/>
              <a:ext cx="144" cy="216"/>
            </a:xfrm>
            <a:prstGeom prst="rect">
              <a:avLst/>
            </a:prstGeom>
            <a:noFill/>
            <a:ln w="9525">
              <a:noFill/>
              <a:miter lim="800000"/>
              <a:headEnd/>
              <a:tailEnd/>
            </a:ln>
          </p:spPr>
        </p:pic>
        <p:pic>
          <p:nvPicPr>
            <p:cNvPr id="17" name="Picture 696" descr="logo-małe"/>
            <p:cNvPicPr>
              <a:picLocks noChangeAspect="1" noChangeArrowheads="1"/>
            </p:cNvPicPr>
            <p:nvPr/>
          </p:nvPicPr>
          <p:blipFill>
            <a:blip r:embed="rId5" cstate="print"/>
            <a:srcRect/>
            <a:stretch>
              <a:fillRect/>
            </a:stretch>
          </p:blipFill>
          <p:spPr bwMode="auto">
            <a:xfrm>
              <a:off x="1886" y="3039"/>
              <a:ext cx="144" cy="216"/>
            </a:xfrm>
            <a:prstGeom prst="rect">
              <a:avLst/>
            </a:prstGeom>
            <a:noFill/>
            <a:ln w="9525">
              <a:noFill/>
              <a:miter lim="800000"/>
              <a:headEnd/>
              <a:tailEnd/>
            </a:ln>
          </p:spPr>
        </p:pic>
        <p:pic>
          <p:nvPicPr>
            <p:cNvPr id="18" name="Picture 697" descr="logo-małe"/>
            <p:cNvPicPr>
              <a:picLocks noChangeAspect="1" noChangeArrowheads="1"/>
            </p:cNvPicPr>
            <p:nvPr/>
          </p:nvPicPr>
          <p:blipFill>
            <a:blip r:embed="rId5" cstate="print"/>
            <a:srcRect/>
            <a:stretch>
              <a:fillRect/>
            </a:stretch>
          </p:blipFill>
          <p:spPr bwMode="auto">
            <a:xfrm>
              <a:off x="1092" y="3220"/>
              <a:ext cx="144" cy="216"/>
            </a:xfrm>
            <a:prstGeom prst="rect">
              <a:avLst/>
            </a:prstGeom>
            <a:noFill/>
            <a:ln w="9525">
              <a:noFill/>
              <a:miter lim="800000"/>
              <a:headEnd/>
              <a:tailEnd/>
            </a:ln>
          </p:spPr>
        </p:pic>
        <p:pic>
          <p:nvPicPr>
            <p:cNvPr id="19" name="Picture 698" descr="logo-małe"/>
            <p:cNvPicPr>
              <a:picLocks noChangeAspect="1" noChangeArrowheads="1"/>
            </p:cNvPicPr>
            <p:nvPr/>
          </p:nvPicPr>
          <p:blipFill>
            <a:blip r:embed="rId5" cstate="print"/>
            <a:srcRect/>
            <a:stretch>
              <a:fillRect/>
            </a:stretch>
          </p:blipFill>
          <p:spPr bwMode="auto">
            <a:xfrm>
              <a:off x="2989" y="3222"/>
              <a:ext cx="145" cy="217"/>
            </a:xfrm>
            <a:prstGeom prst="rect">
              <a:avLst/>
            </a:prstGeom>
            <a:noFill/>
            <a:ln w="9525">
              <a:noFill/>
              <a:miter lim="800000"/>
              <a:headEnd/>
              <a:tailEnd/>
            </a:ln>
          </p:spPr>
        </p:pic>
        <p:pic>
          <p:nvPicPr>
            <p:cNvPr id="20" name="Picture 699" descr="logo-małe"/>
            <p:cNvPicPr>
              <a:picLocks noChangeAspect="1" noChangeArrowheads="1"/>
            </p:cNvPicPr>
            <p:nvPr/>
          </p:nvPicPr>
          <p:blipFill>
            <a:blip r:embed="rId5" cstate="print"/>
            <a:srcRect/>
            <a:stretch>
              <a:fillRect/>
            </a:stretch>
          </p:blipFill>
          <p:spPr bwMode="auto">
            <a:xfrm>
              <a:off x="695" y="2764"/>
              <a:ext cx="144" cy="216"/>
            </a:xfrm>
            <a:prstGeom prst="rect">
              <a:avLst/>
            </a:prstGeom>
            <a:noFill/>
            <a:ln w="9525">
              <a:noFill/>
              <a:miter lim="800000"/>
              <a:headEnd/>
              <a:tailEnd/>
            </a:ln>
          </p:spPr>
        </p:pic>
        <p:sp>
          <p:nvSpPr>
            <p:cNvPr id="21" name="Text Box 700"/>
            <p:cNvSpPr txBox="1">
              <a:spLocks noChangeArrowheads="1"/>
            </p:cNvSpPr>
            <p:nvPr/>
          </p:nvSpPr>
          <p:spPr bwMode="auto">
            <a:xfrm>
              <a:off x="2582"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701"/>
            <p:cNvSpPr txBox="1">
              <a:spLocks noChangeArrowheads="1"/>
            </p:cNvSpPr>
            <p:nvPr/>
          </p:nvSpPr>
          <p:spPr bwMode="auto">
            <a:xfrm>
              <a:off x="2150"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702"/>
            <p:cNvSpPr txBox="1">
              <a:spLocks noChangeArrowheads="1"/>
            </p:cNvSpPr>
            <p:nvPr/>
          </p:nvSpPr>
          <p:spPr bwMode="auto">
            <a:xfrm>
              <a:off x="2630"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703"/>
            <p:cNvSpPr txBox="1">
              <a:spLocks noChangeArrowheads="1"/>
            </p:cNvSpPr>
            <p:nvPr/>
          </p:nvSpPr>
          <p:spPr bwMode="auto">
            <a:xfrm>
              <a:off x="2342"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704"/>
            <p:cNvSpPr txBox="1">
              <a:spLocks noChangeArrowheads="1"/>
            </p:cNvSpPr>
            <p:nvPr/>
          </p:nvSpPr>
          <p:spPr bwMode="auto">
            <a:xfrm>
              <a:off x="1862"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705"/>
            <p:cNvSpPr txBox="1">
              <a:spLocks noChangeArrowheads="1"/>
            </p:cNvSpPr>
            <p:nvPr/>
          </p:nvSpPr>
          <p:spPr bwMode="auto">
            <a:xfrm>
              <a:off x="1526"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706"/>
            <p:cNvSpPr txBox="1">
              <a:spLocks noChangeArrowheads="1"/>
            </p:cNvSpPr>
            <p:nvPr/>
          </p:nvSpPr>
          <p:spPr bwMode="auto">
            <a:xfrm>
              <a:off x="1190"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707"/>
            <p:cNvSpPr txBox="1">
              <a:spLocks noChangeArrowheads="1"/>
            </p:cNvSpPr>
            <p:nvPr/>
          </p:nvSpPr>
          <p:spPr bwMode="auto">
            <a:xfrm>
              <a:off x="854"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708"/>
            <p:cNvSpPr txBox="1">
              <a:spLocks noChangeArrowheads="1"/>
            </p:cNvSpPr>
            <p:nvPr/>
          </p:nvSpPr>
          <p:spPr bwMode="auto">
            <a:xfrm>
              <a:off x="1622"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709"/>
            <p:cNvSpPr txBox="1">
              <a:spLocks noChangeArrowheads="1"/>
            </p:cNvSpPr>
            <p:nvPr/>
          </p:nvSpPr>
          <p:spPr bwMode="auto">
            <a:xfrm>
              <a:off x="902"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710"/>
            <p:cNvSpPr txBox="1">
              <a:spLocks noChangeArrowheads="1"/>
            </p:cNvSpPr>
            <p:nvPr/>
          </p:nvSpPr>
          <p:spPr bwMode="auto">
            <a:xfrm>
              <a:off x="1430"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711"/>
            <p:cNvSpPr txBox="1">
              <a:spLocks noChangeArrowheads="1"/>
            </p:cNvSpPr>
            <p:nvPr/>
          </p:nvSpPr>
          <p:spPr bwMode="auto">
            <a:xfrm>
              <a:off x="1430"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712"/>
            <p:cNvSpPr txBox="1">
              <a:spLocks noChangeArrowheads="1"/>
            </p:cNvSpPr>
            <p:nvPr/>
          </p:nvSpPr>
          <p:spPr bwMode="auto">
            <a:xfrm>
              <a:off x="470"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713"/>
            <p:cNvSpPr txBox="1">
              <a:spLocks noChangeArrowheads="1"/>
            </p:cNvSpPr>
            <p:nvPr/>
          </p:nvSpPr>
          <p:spPr bwMode="auto">
            <a:xfrm>
              <a:off x="566" y="29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Słubice</a:t>
              </a:r>
            </a:p>
          </p:txBody>
        </p:sp>
        <p:pic>
          <p:nvPicPr>
            <p:cNvPr id="35" name="Picture 714" descr="logo-małe"/>
            <p:cNvPicPr>
              <a:picLocks noChangeAspect="1" noChangeArrowheads="1"/>
            </p:cNvPicPr>
            <p:nvPr/>
          </p:nvPicPr>
          <p:blipFill>
            <a:blip r:embed="rId5" cstate="print"/>
            <a:srcRect/>
            <a:stretch>
              <a:fillRect/>
            </a:stretch>
          </p:blipFill>
          <p:spPr bwMode="auto">
            <a:xfrm>
              <a:off x="2473" y="2081"/>
              <a:ext cx="144" cy="216"/>
            </a:xfrm>
            <a:prstGeom prst="rect">
              <a:avLst/>
            </a:prstGeom>
            <a:noFill/>
            <a:ln w="9525">
              <a:noFill/>
              <a:miter lim="800000"/>
              <a:headEnd/>
              <a:tailEnd/>
            </a:ln>
          </p:spPr>
        </p:pic>
        <p:pic>
          <p:nvPicPr>
            <p:cNvPr id="36" name="Picture 715" descr="logo-małe"/>
            <p:cNvPicPr>
              <a:picLocks noChangeAspect="1" noChangeArrowheads="1"/>
            </p:cNvPicPr>
            <p:nvPr/>
          </p:nvPicPr>
          <p:blipFill>
            <a:blip r:embed="rId5" cstate="print"/>
            <a:srcRect/>
            <a:stretch>
              <a:fillRect/>
            </a:stretch>
          </p:blipFill>
          <p:spPr bwMode="auto">
            <a:xfrm>
              <a:off x="2297" y="2081"/>
              <a:ext cx="144" cy="216"/>
            </a:xfrm>
            <a:prstGeom prst="rect">
              <a:avLst/>
            </a:prstGeom>
            <a:noFill/>
            <a:ln w="9525">
              <a:noFill/>
              <a:miter lim="800000"/>
              <a:headEnd/>
              <a:tailEnd/>
            </a:ln>
          </p:spPr>
        </p:pic>
        <p:sp>
          <p:nvSpPr>
            <p:cNvPr id="37" name="Text Box 716"/>
            <p:cNvSpPr txBox="1">
              <a:spLocks noChangeArrowheads="1"/>
            </p:cNvSpPr>
            <p:nvPr/>
          </p:nvSpPr>
          <p:spPr bwMode="auto">
            <a:xfrm>
              <a:off x="2110"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717" descr="logo-małe"/>
            <p:cNvPicPr>
              <a:picLocks noChangeAspect="1" noChangeArrowheads="1"/>
            </p:cNvPicPr>
            <p:nvPr/>
          </p:nvPicPr>
          <p:blipFill>
            <a:blip r:embed="rId5" cstate="print"/>
            <a:srcRect/>
            <a:stretch>
              <a:fillRect/>
            </a:stretch>
          </p:blipFill>
          <p:spPr bwMode="auto">
            <a:xfrm>
              <a:off x="2593" y="2715"/>
              <a:ext cx="144" cy="216"/>
            </a:xfrm>
            <a:prstGeom prst="rect">
              <a:avLst/>
            </a:prstGeom>
            <a:noFill/>
            <a:ln w="9525">
              <a:noFill/>
              <a:miter lim="800000"/>
              <a:headEnd/>
              <a:tailEnd/>
            </a:ln>
          </p:spPr>
        </p:pic>
        <p:pic>
          <p:nvPicPr>
            <p:cNvPr id="39" name="Picture 718" descr="logo-małe"/>
            <p:cNvPicPr>
              <a:picLocks noChangeAspect="1" noChangeArrowheads="1"/>
            </p:cNvPicPr>
            <p:nvPr/>
          </p:nvPicPr>
          <p:blipFill>
            <a:blip r:embed="rId5" cstate="print"/>
            <a:srcRect/>
            <a:stretch>
              <a:fillRect/>
            </a:stretch>
          </p:blipFill>
          <p:spPr bwMode="auto">
            <a:xfrm>
              <a:off x="2420" y="2715"/>
              <a:ext cx="144" cy="216"/>
            </a:xfrm>
            <a:prstGeom prst="rect">
              <a:avLst/>
            </a:prstGeom>
            <a:noFill/>
            <a:ln w="9525">
              <a:noFill/>
              <a:miter lim="800000"/>
              <a:headEnd/>
              <a:tailEnd/>
            </a:ln>
          </p:spPr>
        </p:pic>
        <p:pic>
          <p:nvPicPr>
            <p:cNvPr id="40" name="Picture 719" descr="logo-małe"/>
            <p:cNvPicPr>
              <a:picLocks noChangeAspect="1" noChangeArrowheads="1"/>
            </p:cNvPicPr>
            <p:nvPr/>
          </p:nvPicPr>
          <p:blipFill>
            <a:blip r:embed="rId5" cstate="print"/>
            <a:srcRect/>
            <a:stretch>
              <a:fillRect/>
            </a:stretch>
          </p:blipFill>
          <p:spPr bwMode="auto">
            <a:xfrm>
              <a:off x="2238" y="2715"/>
              <a:ext cx="144" cy="216"/>
            </a:xfrm>
            <a:prstGeom prst="rect">
              <a:avLst/>
            </a:prstGeom>
            <a:noFill/>
            <a:ln w="9525">
              <a:noFill/>
              <a:miter lim="800000"/>
              <a:headEnd/>
              <a:tailEnd/>
            </a:ln>
          </p:spPr>
        </p:pic>
        <p:pic>
          <p:nvPicPr>
            <p:cNvPr id="41" name="Picture 720" descr="logo-małe"/>
            <p:cNvPicPr>
              <a:picLocks noChangeAspect="1" noChangeArrowheads="1"/>
            </p:cNvPicPr>
            <p:nvPr/>
          </p:nvPicPr>
          <p:blipFill>
            <a:blip r:embed="rId5" cstate="print"/>
            <a:srcRect/>
            <a:stretch>
              <a:fillRect/>
            </a:stretch>
          </p:blipFill>
          <p:spPr bwMode="auto">
            <a:xfrm>
              <a:off x="2275" y="3748"/>
              <a:ext cx="144" cy="216"/>
            </a:xfrm>
            <a:prstGeom prst="rect">
              <a:avLst/>
            </a:prstGeom>
            <a:noFill/>
            <a:ln w="9525">
              <a:noFill/>
              <a:miter lim="800000"/>
              <a:headEnd/>
              <a:tailEnd/>
            </a:ln>
          </p:spPr>
        </p:pic>
        <p:pic>
          <p:nvPicPr>
            <p:cNvPr id="42" name="Picture 721" descr="logo-małe"/>
            <p:cNvPicPr>
              <a:picLocks noChangeAspect="1" noChangeArrowheads="1"/>
            </p:cNvPicPr>
            <p:nvPr/>
          </p:nvPicPr>
          <p:blipFill>
            <a:blip r:embed="rId5" cstate="print"/>
            <a:srcRect/>
            <a:stretch>
              <a:fillRect/>
            </a:stretch>
          </p:blipFill>
          <p:spPr bwMode="auto">
            <a:xfrm>
              <a:off x="2600" y="3067"/>
              <a:ext cx="144" cy="216"/>
            </a:xfrm>
            <a:prstGeom prst="rect">
              <a:avLst/>
            </a:prstGeom>
            <a:noFill/>
            <a:ln w="9525">
              <a:noFill/>
              <a:miter lim="800000"/>
              <a:headEnd/>
              <a:tailEnd/>
            </a:ln>
          </p:spPr>
        </p:pic>
        <p:pic>
          <p:nvPicPr>
            <p:cNvPr id="43" name="Picture 722" descr="logo-małe"/>
            <p:cNvPicPr>
              <a:picLocks noChangeAspect="1" noChangeArrowheads="1"/>
            </p:cNvPicPr>
            <p:nvPr/>
          </p:nvPicPr>
          <p:blipFill>
            <a:blip r:embed="rId5" cstate="print"/>
            <a:srcRect/>
            <a:stretch>
              <a:fillRect/>
            </a:stretch>
          </p:blipFill>
          <p:spPr bwMode="auto">
            <a:xfrm>
              <a:off x="2427" y="3067"/>
              <a:ext cx="144" cy="216"/>
            </a:xfrm>
            <a:prstGeom prst="rect">
              <a:avLst/>
            </a:prstGeom>
            <a:noFill/>
            <a:ln w="9525">
              <a:noFill/>
              <a:miter lim="800000"/>
              <a:headEnd/>
              <a:tailEnd/>
            </a:ln>
          </p:spPr>
        </p:pic>
        <p:pic>
          <p:nvPicPr>
            <p:cNvPr id="44" name="Picture 723" descr="logo-małe"/>
            <p:cNvPicPr>
              <a:picLocks noChangeAspect="1" noChangeArrowheads="1"/>
            </p:cNvPicPr>
            <p:nvPr/>
          </p:nvPicPr>
          <p:blipFill>
            <a:blip r:embed="rId5" cstate="print"/>
            <a:srcRect/>
            <a:stretch>
              <a:fillRect/>
            </a:stretch>
          </p:blipFill>
          <p:spPr bwMode="auto">
            <a:xfrm>
              <a:off x="2245" y="3067"/>
              <a:ext cx="144" cy="216"/>
            </a:xfrm>
            <a:prstGeom prst="rect">
              <a:avLst/>
            </a:prstGeom>
            <a:noFill/>
            <a:ln w="9525">
              <a:noFill/>
              <a:miter lim="800000"/>
              <a:headEnd/>
              <a:tailEnd/>
            </a:ln>
          </p:spPr>
        </p:pic>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93735011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title"/>
          </p:nvPr>
        </p:nvSpPr>
        <p:spPr>
          <a:noFill/>
        </p:spPr>
        <p:txBody>
          <a:bodyPr/>
          <a:lstStyle/>
          <a:p>
            <a:pPr defTabSz="912813" eaLnBrk="1" hangingPunct="1"/>
            <a:r>
              <a:rPr lang="pl-PL" dirty="0" smtClean="0"/>
              <a:t>Uniwersytecka Poradnia Prawna </a:t>
            </a:r>
            <a:br>
              <a:rPr lang="pl-PL" dirty="0" smtClean="0"/>
            </a:br>
            <a:r>
              <a:rPr lang="pl-PL" dirty="0" smtClean="0"/>
              <a:t>w Lublinie (KUL)</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1181624534"/>
              </p:ext>
            </p:extLst>
          </p:nvPr>
        </p:nvGraphicFramePr>
        <p:xfrm>
          <a:off x="874713" y="2633663"/>
          <a:ext cx="3214687" cy="2905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795590841"/>
              </p:ext>
            </p:extLst>
          </p:nvPr>
        </p:nvGraphicFramePr>
        <p:xfrm>
          <a:off x="5280025" y="2473325"/>
          <a:ext cx="3417888" cy="3208338"/>
        </p:xfrm>
        <a:graphic>
          <a:graphicData uri="http://schemas.openxmlformats.org/drawingml/2006/chart">
            <c:chart xmlns:c="http://schemas.openxmlformats.org/drawingml/2006/chart" xmlns:r="http://schemas.openxmlformats.org/officeDocument/2006/relationships" r:id="rId3"/>
          </a:graphicData>
        </a:graphic>
      </p:graphicFrame>
      <p:sp>
        <p:nvSpPr>
          <p:cNvPr id="38917" name="Text Box 11"/>
          <p:cNvSpPr txBox="1">
            <a:spLocks noChangeArrowheads="1"/>
          </p:cNvSpPr>
          <p:nvPr/>
        </p:nvSpPr>
        <p:spPr bwMode="auto">
          <a:xfrm>
            <a:off x="6588224" y="3206279"/>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8918" name="Text Box 12"/>
          <p:cNvSpPr txBox="1">
            <a:spLocks noChangeArrowheads="1"/>
          </p:cNvSpPr>
          <p:nvPr/>
        </p:nvSpPr>
        <p:spPr bwMode="auto">
          <a:xfrm>
            <a:off x="7957567" y="4149080"/>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38919" name="Text Box 17"/>
          <p:cNvSpPr txBox="1">
            <a:spLocks noChangeArrowheads="1"/>
          </p:cNvSpPr>
          <p:nvPr/>
        </p:nvSpPr>
        <p:spPr bwMode="auto">
          <a:xfrm>
            <a:off x="1115616" y="5857639"/>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38920" name="Text Box 18"/>
          <p:cNvSpPr txBox="1">
            <a:spLocks noChangeArrowheads="1"/>
          </p:cNvSpPr>
          <p:nvPr/>
        </p:nvSpPr>
        <p:spPr bwMode="auto">
          <a:xfrm>
            <a:off x="5377397" y="5848562"/>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p:cNvGraphicFramePr>
            <a:graphicFrameLocks noGrp="1" noChangeAspect="1"/>
          </p:cNvGraphicFramePr>
          <p:nvPr>
            <p:ph type="chart" idx="1"/>
            <p:extLst>
              <p:ext uri="{D42A27DB-BD31-4B8C-83A1-F6EECF244321}">
                <p14:modId xmlns:p14="http://schemas.microsoft.com/office/powerpoint/2010/main" val="539668393"/>
              </p:ext>
            </p:extLst>
          </p:nvPr>
        </p:nvGraphicFramePr>
        <p:xfrm>
          <a:off x="827584" y="2564904"/>
          <a:ext cx="8208912" cy="3974009"/>
        </p:xfrm>
        <a:graphic>
          <a:graphicData uri="http://schemas.openxmlformats.org/drawingml/2006/chart">
            <c:chart xmlns:c="http://schemas.openxmlformats.org/drawingml/2006/chart" xmlns:r="http://schemas.openxmlformats.org/officeDocument/2006/relationships" r:id="rId2"/>
          </a:graphicData>
        </a:graphic>
      </p:graphicFrame>
      <p:sp>
        <p:nvSpPr>
          <p:cNvPr id="39939" name="Rectangle 2"/>
          <p:cNvSpPr>
            <a:spLocks noGrp="1" noChangeArrowheads="1"/>
          </p:cNvSpPr>
          <p:nvPr>
            <p:ph type="title"/>
          </p:nvPr>
        </p:nvSpPr>
        <p:spPr/>
        <p:txBody>
          <a:bodyPr/>
          <a:lstStyle/>
          <a:p>
            <a:pPr defTabSz="912813" eaLnBrk="1" hangingPunct="1"/>
            <a:r>
              <a:rPr lang="pl-PL" smtClean="0"/>
              <a:t>Uniwersytecka Studencka Poradnia Prawna w Lublinie (UMCS)</a:t>
            </a:r>
          </a:p>
        </p:txBody>
      </p:sp>
      <p:sp>
        <p:nvSpPr>
          <p:cNvPr id="39940" name="Text Box 5"/>
          <p:cNvSpPr txBox="1">
            <a:spLocks noChangeArrowheads="1"/>
          </p:cNvSpPr>
          <p:nvPr/>
        </p:nvSpPr>
        <p:spPr bwMode="auto">
          <a:xfrm>
            <a:off x="7086600" y="1623533"/>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172</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23</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8</a:t>
            </a:r>
            <a:endParaRPr lang="pl-PL" sz="1400" b="1" dirty="0">
              <a:solidFill>
                <a:schemeClr val="tx2"/>
              </a:solidFill>
              <a:latin typeface="Arial" charset="0"/>
            </a:endParaRPr>
          </a:p>
        </p:txBody>
      </p:sp>
      <p:sp>
        <p:nvSpPr>
          <p:cNvPr id="35845" name="Text Box 11"/>
          <p:cNvSpPr txBox="1">
            <a:spLocks noChangeArrowheads="1"/>
          </p:cNvSpPr>
          <p:nvPr/>
        </p:nvSpPr>
        <p:spPr bwMode="auto">
          <a:xfrm>
            <a:off x="3419872" y="2852936"/>
            <a:ext cx="4895850" cy="1938992"/>
          </a:xfrm>
          <a:prstGeom prst="rect">
            <a:avLst/>
          </a:prstGeom>
          <a:noFill/>
          <a:ln w="9525">
            <a:noFill/>
            <a:miter lim="800000"/>
            <a:headEnd/>
            <a:tailEnd/>
          </a:ln>
        </p:spPr>
        <p:txBody>
          <a:bodyPr>
            <a:spAutoFit/>
          </a:bodyPr>
          <a:lstStyle/>
          <a:p>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r>
              <a:rPr lang="pl-PL" sz="1200" b="1" dirty="0" smtClean="0">
                <a:solidFill>
                  <a:srgbClr val="003366"/>
                </a:solidFill>
                <a:latin typeface="+mj-lt"/>
                <a:cs typeface="Times New Roman" pitchFamily="18" charset="0"/>
              </a:rPr>
              <a:t>:</a:t>
            </a:r>
          </a:p>
          <a:p>
            <a:pPr marL="171450" indent="-171450" defTabSz="912813">
              <a:spcBef>
                <a:spcPct val="50000"/>
              </a:spcBef>
              <a:buFontTx/>
              <a:buChar char="-"/>
              <a:defRPr/>
            </a:pPr>
            <a:r>
              <a:rPr lang="pl-PL" sz="1200" dirty="0" smtClean="0">
                <a:latin typeface="+mj-lt"/>
              </a:rPr>
              <a:t>utworzenie Sekcji </a:t>
            </a:r>
            <a:r>
              <a:rPr lang="pl-PL" sz="1200" dirty="0">
                <a:latin typeface="+mj-lt"/>
              </a:rPr>
              <a:t>Mediacji i Negocjacji, w ramach której Studenci Poradni przygotowują symulacje </a:t>
            </a:r>
            <a:r>
              <a:rPr lang="pl-PL" sz="1200" dirty="0" smtClean="0">
                <a:latin typeface="+mj-lt"/>
              </a:rPr>
              <a:t>mediacji</a:t>
            </a:r>
            <a:r>
              <a:rPr lang="pl-PL" sz="1200" dirty="0">
                <a:latin typeface="+mj-lt"/>
              </a:rPr>
              <a:t>,</a:t>
            </a:r>
            <a:endParaRPr lang="pl-PL" sz="1200" dirty="0" smtClean="0">
              <a:latin typeface="+mj-lt"/>
            </a:endParaRPr>
          </a:p>
          <a:p>
            <a:pPr marL="171450" indent="-171450" defTabSz="912813">
              <a:spcBef>
                <a:spcPct val="50000"/>
              </a:spcBef>
              <a:buFontTx/>
              <a:buChar char="-"/>
              <a:defRPr/>
            </a:pPr>
            <a:r>
              <a:rPr lang="pl-PL" sz="1200" dirty="0">
                <a:latin typeface="+mj-lt"/>
              </a:rPr>
              <a:t>p</a:t>
            </a:r>
            <a:r>
              <a:rPr lang="pl-PL" sz="1200" dirty="0" smtClean="0">
                <a:latin typeface="+mj-lt"/>
              </a:rPr>
              <a:t>rzeprowadzenie kursu </a:t>
            </a:r>
            <a:r>
              <a:rPr lang="pl-PL" sz="1200" dirty="0">
                <a:latin typeface="+mj-lt"/>
              </a:rPr>
              <a:t>pt.: „Zaawansowana znajomość </a:t>
            </a:r>
            <a:r>
              <a:rPr lang="pl-PL" sz="1200" dirty="0" err="1">
                <a:latin typeface="+mj-lt"/>
              </a:rPr>
              <a:t>Sip</a:t>
            </a:r>
            <a:r>
              <a:rPr lang="pl-PL" sz="1200" dirty="0">
                <a:latin typeface="+mj-lt"/>
              </a:rPr>
              <a:t> </a:t>
            </a:r>
            <a:r>
              <a:rPr lang="pl-PL" sz="1200" dirty="0" err="1">
                <a:latin typeface="+mj-lt"/>
              </a:rPr>
              <a:t>legalis</a:t>
            </a:r>
            <a:r>
              <a:rPr lang="pl-PL" sz="1200" dirty="0">
                <a:latin typeface="+mj-lt"/>
              </a:rPr>
              <a:t> atutem na rynku pracy</a:t>
            </a:r>
            <a:r>
              <a:rPr lang="pl-PL" sz="1200" dirty="0" smtClean="0">
                <a:latin typeface="+mj-lt"/>
              </a:rPr>
              <a:t>”,</a:t>
            </a:r>
          </a:p>
          <a:p>
            <a:pPr marL="171450" indent="-171450" defTabSz="912813">
              <a:spcBef>
                <a:spcPct val="50000"/>
              </a:spcBef>
              <a:buFontTx/>
              <a:buChar char="-"/>
              <a:defRPr/>
            </a:pPr>
            <a:r>
              <a:rPr lang="pl-PL" sz="1200" dirty="0" smtClean="0">
                <a:latin typeface="+mj-lt"/>
              </a:rPr>
              <a:t>w </a:t>
            </a:r>
            <a:r>
              <a:rPr lang="pl-PL" sz="1200" dirty="0">
                <a:latin typeface="+mj-lt"/>
              </a:rPr>
              <a:t>czerwcu studenci Poradni aktywnie uczestniczyli w V Lubelskich Dniach Seniora.</a:t>
            </a:r>
          </a:p>
          <a:p>
            <a:pPr defTabSz="912813">
              <a:spcBef>
                <a:spcPct val="50000"/>
              </a:spcBef>
              <a:defRPr/>
            </a:pPr>
            <a:endParaRPr lang="pl-PL" sz="1200" dirty="0">
              <a:latin typeface="+mj-l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type="title"/>
          </p:nvPr>
        </p:nvSpPr>
        <p:spPr/>
        <p:txBody>
          <a:bodyPr/>
          <a:lstStyle/>
          <a:p>
            <a:pPr defTabSz="912813" eaLnBrk="1" hangingPunct="1"/>
            <a:r>
              <a:rPr lang="pl-PL" dirty="0" smtClean="0"/>
              <a:t>Uniwersytecka Studencka Poradnia Prawna w Lublinie (UMCS)</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1747232419"/>
              </p:ext>
            </p:extLst>
          </p:nvPr>
        </p:nvGraphicFramePr>
        <p:xfrm>
          <a:off x="900113" y="2636654"/>
          <a:ext cx="3841303" cy="3443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460087150"/>
              </p:ext>
            </p:extLst>
          </p:nvPr>
        </p:nvGraphicFramePr>
        <p:xfrm>
          <a:off x="4828783" y="2557614"/>
          <a:ext cx="3909640" cy="3513287"/>
        </p:xfrm>
        <a:graphic>
          <a:graphicData uri="http://schemas.openxmlformats.org/drawingml/2006/chart">
            <c:chart xmlns:c="http://schemas.openxmlformats.org/drawingml/2006/chart" xmlns:r="http://schemas.openxmlformats.org/officeDocument/2006/relationships" r:id="rId3"/>
          </a:graphicData>
        </a:graphic>
      </p:graphicFrame>
      <p:sp>
        <p:nvSpPr>
          <p:cNvPr id="40965" name="Text Box 11"/>
          <p:cNvSpPr txBox="1">
            <a:spLocks noChangeArrowheads="1"/>
          </p:cNvSpPr>
          <p:nvPr/>
        </p:nvSpPr>
        <p:spPr bwMode="auto">
          <a:xfrm>
            <a:off x="7812360" y="2774231"/>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0966" name="Text Box 12"/>
          <p:cNvSpPr txBox="1">
            <a:spLocks noChangeArrowheads="1"/>
          </p:cNvSpPr>
          <p:nvPr/>
        </p:nvSpPr>
        <p:spPr bwMode="auto">
          <a:xfrm>
            <a:off x="7255896" y="4193439"/>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0967" name="Text Box 17"/>
          <p:cNvSpPr txBox="1">
            <a:spLocks noChangeArrowheads="1"/>
          </p:cNvSpPr>
          <p:nvPr/>
        </p:nvSpPr>
        <p:spPr bwMode="auto">
          <a:xfrm>
            <a:off x="1475656" y="6092825"/>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40968" name="Text Box 18"/>
          <p:cNvSpPr txBox="1">
            <a:spLocks noChangeArrowheads="1"/>
          </p:cNvSpPr>
          <p:nvPr/>
        </p:nvSpPr>
        <p:spPr bwMode="auto">
          <a:xfrm>
            <a:off x="5593854" y="6092824"/>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8"/>
          <p:cNvGraphicFramePr>
            <a:graphicFrameLocks noGrp="1" noChangeAspect="1"/>
          </p:cNvGraphicFramePr>
          <p:nvPr>
            <p:ph type="chart" idx="1"/>
            <p:extLst>
              <p:ext uri="{D42A27DB-BD31-4B8C-83A1-F6EECF244321}">
                <p14:modId xmlns:p14="http://schemas.microsoft.com/office/powerpoint/2010/main" val="1170978480"/>
              </p:ext>
            </p:extLst>
          </p:nvPr>
        </p:nvGraphicFramePr>
        <p:xfrm>
          <a:off x="889000" y="26749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41987" name="Rectangle 2"/>
          <p:cNvSpPr>
            <a:spLocks noGrp="1" noChangeArrowheads="1"/>
          </p:cNvSpPr>
          <p:nvPr>
            <p:ph type="title"/>
          </p:nvPr>
        </p:nvSpPr>
        <p:spPr/>
        <p:txBody>
          <a:bodyPr/>
          <a:lstStyle/>
          <a:p>
            <a:pPr defTabSz="912813" eaLnBrk="1" hangingPunct="1"/>
            <a:r>
              <a:rPr lang="pl-PL" smtClean="0"/>
              <a:t>Studencki Punkt Informacji Prawnej „Klinika Prawa” w Łodzi</a:t>
            </a:r>
          </a:p>
        </p:txBody>
      </p:sp>
      <p:sp>
        <p:nvSpPr>
          <p:cNvPr id="41988" name="Text Box 4"/>
          <p:cNvSpPr txBox="1">
            <a:spLocks noChangeArrowheads="1"/>
          </p:cNvSpPr>
          <p:nvPr/>
        </p:nvSpPr>
        <p:spPr bwMode="auto">
          <a:xfrm>
            <a:off x="7086600" y="1676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325</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86</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12</a:t>
            </a:r>
            <a:endParaRPr lang="pl-PL" sz="1400" b="1" dirty="0">
              <a:solidFill>
                <a:schemeClr val="tx2"/>
              </a:solidFill>
              <a:latin typeface="Arial" charset="0"/>
            </a:endParaRPr>
          </a:p>
        </p:txBody>
      </p:sp>
      <p:sp>
        <p:nvSpPr>
          <p:cNvPr id="37893" name="Text Box 11"/>
          <p:cNvSpPr txBox="1">
            <a:spLocks noChangeArrowheads="1"/>
          </p:cNvSpPr>
          <p:nvPr/>
        </p:nvSpPr>
        <p:spPr bwMode="auto">
          <a:xfrm>
            <a:off x="2987824" y="2492896"/>
            <a:ext cx="5871742" cy="3231654"/>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r>
              <a:rPr lang="pl-PL" sz="1200" b="1" dirty="0" smtClean="0">
                <a:solidFill>
                  <a:srgbClr val="003366"/>
                </a:solidFill>
                <a:latin typeface="Arial" charset="0"/>
                <a:cs typeface="Times New Roman" pitchFamily="18" charset="0"/>
              </a:rPr>
              <a:t>:</a:t>
            </a:r>
            <a:endParaRPr lang="pl-PL" sz="1200" dirty="0" smtClean="0">
              <a:latin typeface="Arial" charset="0"/>
            </a:endParaRPr>
          </a:p>
          <a:p>
            <a:pPr marL="90488" indent="-90488" defTabSz="912813">
              <a:buFontTx/>
              <a:buChar char="•"/>
              <a:defRPr/>
            </a:pPr>
            <a:endParaRPr lang="pl-PL" sz="1200" dirty="0">
              <a:latin typeface="Arial" charset="0"/>
            </a:endParaRPr>
          </a:p>
          <a:p>
            <a:pPr marL="90488" indent="-90488" defTabSz="912813">
              <a:buFontTx/>
              <a:buChar char="•"/>
              <a:defRPr/>
            </a:pPr>
            <a:r>
              <a:rPr lang="pl-PL" sz="1200" dirty="0" smtClean="0">
                <a:latin typeface="+mj-lt"/>
              </a:rPr>
              <a:t>zajęcie I miejsca w pierwszym rankingu Klinik Prawa,</a:t>
            </a:r>
          </a:p>
          <a:p>
            <a:pPr marL="90488" indent="-90488" defTabSz="912813">
              <a:buFontTx/>
              <a:buChar char="•"/>
              <a:defRPr/>
            </a:pPr>
            <a:r>
              <a:rPr lang="pl-PL" sz="1200" dirty="0">
                <a:latin typeface="+mj-lt"/>
              </a:rPr>
              <a:t>u</a:t>
            </a:r>
            <a:r>
              <a:rPr lang="pl-PL" sz="1200" dirty="0" smtClean="0">
                <a:latin typeface="+mj-lt"/>
              </a:rPr>
              <a:t>dział </a:t>
            </a:r>
            <a:r>
              <a:rPr lang="pl-PL" sz="1200" dirty="0">
                <a:latin typeface="+mj-lt"/>
              </a:rPr>
              <a:t>przedstawicieli Kliniki Prawa w konferencji GAJE w </a:t>
            </a:r>
            <a:r>
              <a:rPr lang="pl-PL" sz="1200" dirty="0" smtClean="0">
                <a:latin typeface="+mj-lt"/>
              </a:rPr>
              <a:t>Turcji</a:t>
            </a:r>
            <a:r>
              <a:rPr lang="pl-PL" sz="1200" dirty="0">
                <a:latin typeface="+mj-lt"/>
              </a:rPr>
              <a:t>,</a:t>
            </a:r>
            <a:endParaRPr lang="pl-PL" sz="1200" dirty="0" smtClean="0">
              <a:latin typeface="+mj-lt"/>
            </a:endParaRPr>
          </a:p>
          <a:p>
            <a:pPr marL="90488" indent="-90488" defTabSz="912813">
              <a:buFontTx/>
              <a:buChar char="•"/>
              <a:defRPr/>
            </a:pPr>
            <a:r>
              <a:rPr lang="pl-PL" sz="1200" dirty="0">
                <a:latin typeface="+mj-lt"/>
              </a:rPr>
              <a:t>rozpoczęcie funkcjonowania punktu zamiejscowego Kliniki Prawa </a:t>
            </a:r>
            <a:r>
              <a:rPr lang="pl-PL" sz="1200" dirty="0" smtClean="0">
                <a:latin typeface="+mj-lt"/>
              </a:rPr>
              <a:t/>
            </a:r>
            <a:br>
              <a:rPr lang="pl-PL" sz="1200" dirty="0" smtClean="0">
                <a:latin typeface="+mj-lt"/>
              </a:rPr>
            </a:br>
            <a:r>
              <a:rPr lang="pl-PL" sz="1200" dirty="0" smtClean="0">
                <a:latin typeface="+mj-lt"/>
              </a:rPr>
              <a:t>w </a:t>
            </a:r>
            <a:r>
              <a:rPr lang="pl-PL" sz="1200" dirty="0">
                <a:latin typeface="+mj-lt"/>
              </a:rPr>
              <a:t>Konstantynowie </a:t>
            </a:r>
            <a:r>
              <a:rPr lang="pl-PL" sz="1200" dirty="0" smtClean="0">
                <a:latin typeface="+mj-lt"/>
              </a:rPr>
              <a:t>Łódzkim;</a:t>
            </a:r>
          </a:p>
          <a:p>
            <a:pPr marL="90488" indent="-90488" defTabSz="912813">
              <a:buFontTx/>
              <a:buChar char="•"/>
              <a:defRPr/>
            </a:pPr>
            <a:r>
              <a:rPr lang="pl-PL" sz="1200" dirty="0">
                <a:latin typeface="+mj-lt"/>
              </a:rPr>
              <a:t>utworzenie Sekcji Praw </a:t>
            </a:r>
            <a:r>
              <a:rPr lang="pl-PL" sz="1200" dirty="0" smtClean="0">
                <a:latin typeface="+mj-lt"/>
              </a:rPr>
              <a:t>Ucznia,</a:t>
            </a:r>
          </a:p>
          <a:p>
            <a:pPr marL="90488" indent="-90488" defTabSz="912813">
              <a:buFontTx/>
              <a:buChar char="•"/>
              <a:defRPr/>
            </a:pPr>
            <a:r>
              <a:rPr lang="pl-PL" sz="1200" dirty="0">
                <a:latin typeface="+mj-lt"/>
              </a:rPr>
              <a:t>VI </a:t>
            </a:r>
            <a:r>
              <a:rPr lang="pl-PL" sz="1200" dirty="0" smtClean="0">
                <a:latin typeface="+mj-lt"/>
              </a:rPr>
              <a:t>edycja programu </a:t>
            </a:r>
            <a:r>
              <a:rPr lang="pl-PL" sz="1200" dirty="0">
                <a:latin typeface="+mj-lt"/>
              </a:rPr>
              <a:t>Znam </a:t>
            </a:r>
            <a:r>
              <a:rPr lang="pl-PL" sz="1200" dirty="0" smtClean="0">
                <a:latin typeface="+mj-lt"/>
              </a:rPr>
              <a:t>Swoje Prawa,</a:t>
            </a:r>
          </a:p>
          <a:p>
            <a:pPr marL="90488" indent="-90488" defTabSz="912813">
              <a:buFontTx/>
              <a:buChar char="•"/>
              <a:defRPr/>
            </a:pPr>
            <a:r>
              <a:rPr lang="pl-PL" sz="1200" dirty="0">
                <a:latin typeface="+mj-lt"/>
              </a:rPr>
              <a:t>p</a:t>
            </a:r>
            <a:r>
              <a:rPr lang="pl-PL" sz="1200" dirty="0" smtClean="0">
                <a:latin typeface="+mj-lt"/>
              </a:rPr>
              <a:t>ublikacja „Etyki </a:t>
            </a:r>
            <a:r>
              <a:rPr lang="pl-PL" sz="1200" dirty="0">
                <a:latin typeface="+mj-lt"/>
              </a:rPr>
              <a:t>adwokackiej i radcowskiej. Komentarz, orzecznictwo i </a:t>
            </a:r>
            <a:r>
              <a:rPr lang="pl-PL" sz="1200" dirty="0" smtClean="0">
                <a:latin typeface="+mj-lt"/>
              </a:rPr>
              <a:t>kazusy” </a:t>
            </a:r>
            <a:br>
              <a:rPr lang="pl-PL" sz="1200" dirty="0" smtClean="0">
                <a:latin typeface="+mj-lt"/>
              </a:rPr>
            </a:br>
            <a:r>
              <a:rPr lang="pl-PL" sz="1200" dirty="0" smtClean="0">
                <a:latin typeface="+mj-lt"/>
              </a:rPr>
              <a:t>M</a:t>
            </a:r>
            <a:r>
              <a:rPr lang="pl-PL" sz="1200" dirty="0">
                <a:latin typeface="+mj-lt"/>
              </a:rPr>
              <a:t>. Król (red</a:t>
            </a:r>
            <a:r>
              <a:rPr lang="pl-PL" sz="1200" dirty="0" smtClean="0">
                <a:latin typeface="+mj-lt"/>
              </a:rPr>
              <a:t>.),</a:t>
            </a:r>
          </a:p>
          <a:p>
            <a:pPr marL="90488" indent="-90488" defTabSz="912813">
              <a:buFontTx/>
              <a:buChar char="•"/>
              <a:defRPr/>
            </a:pPr>
            <a:r>
              <a:rPr lang="pl-PL" sz="1200" dirty="0">
                <a:latin typeface="+mj-lt"/>
              </a:rPr>
              <a:t>p</a:t>
            </a:r>
            <a:r>
              <a:rPr lang="pl-PL" sz="1200" dirty="0" smtClean="0">
                <a:latin typeface="+mj-lt"/>
              </a:rPr>
              <a:t>rezentacja </a:t>
            </a:r>
            <a:r>
              <a:rPr lang="pl-PL" sz="1200" dirty="0">
                <a:latin typeface="+mj-lt"/>
              </a:rPr>
              <a:t>symulacji rozprawy sądowej przygotowanej przez studentów Kliniki </a:t>
            </a:r>
            <a:r>
              <a:rPr lang="pl-PL" sz="1200" dirty="0" smtClean="0">
                <a:latin typeface="+mj-lt"/>
              </a:rPr>
              <a:t/>
            </a:r>
            <a:br>
              <a:rPr lang="pl-PL" sz="1200" dirty="0" smtClean="0">
                <a:latin typeface="+mj-lt"/>
              </a:rPr>
            </a:br>
            <a:r>
              <a:rPr lang="pl-PL" sz="1200" dirty="0" smtClean="0">
                <a:latin typeface="+mj-lt"/>
              </a:rPr>
              <a:t>w </a:t>
            </a:r>
            <a:r>
              <a:rPr lang="pl-PL" sz="1200" dirty="0">
                <a:latin typeface="+mj-lt"/>
              </a:rPr>
              <a:t>ramach XV Festiwalu Nauki, Techniki i Sztuki w </a:t>
            </a:r>
            <a:r>
              <a:rPr lang="pl-PL" sz="1200" dirty="0" smtClean="0">
                <a:latin typeface="+mj-lt"/>
              </a:rPr>
              <a:t>Łodzi,</a:t>
            </a:r>
          </a:p>
          <a:p>
            <a:pPr marL="90488" indent="-90488" defTabSz="912813">
              <a:buFontTx/>
              <a:buChar char="•"/>
              <a:defRPr/>
            </a:pPr>
            <a:r>
              <a:rPr lang="pl-PL" sz="1200" dirty="0">
                <a:latin typeface="+mj-lt"/>
              </a:rPr>
              <a:t>p</a:t>
            </a:r>
            <a:r>
              <a:rPr lang="pl-PL" sz="1200" dirty="0" smtClean="0">
                <a:latin typeface="+mj-lt"/>
              </a:rPr>
              <a:t>rzyjęcie </a:t>
            </a:r>
            <a:r>
              <a:rPr lang="pl-PL" sz="1200" dirty="0">
                <a:latin typeface="+mj-lt"/>
              </a:rPr>
              <a:t>gości z Turcji wśród których znajdowali się sędziowie i pracownicy naukowi uniwersytetów.</a:t>
            </a:r>
            <a:endParaRPr lang="pl-PL" sz="1200" dirty="0" smtClean="0">
              <a:latin typeface="+mj-lt"/>
            </a:endParaRPr>
          </a:p>
          <a:p>
            <a:pPr marL="171450" indent="-171450" defTabSz="912813">
              <a:buFont typeface="Arial" panose="020B0604020202020204" pitchFamily="34" charset="0"/>
              <a:buChar char="•"/>
              <a:defRPr/>
            </a:pPr>
            <a:endParaRPr lang="pl-PL" sz="1200" dirty="0">
              <a:latin typeface="+mj-lt"/>
            </a:endParaRPr>
          </a:p>
          <a:p>
            <a:pPr marL="90488" indent="-90488" defTabSz="912813">
              <a:buFontTx/>
              <a:buChar char="•"/>
              <a:defRPr/>
            </a:pPr>
            <a:endParaRPr lang="pl-PL" sz="1200" dirty="0" smtClean="0">
              <a:latin typeface="+mj-lt"/>
            </a:endParaRPr>
          </a:p>
          <a:p>
            <a:pPr marL="90488" indent="-90488" defTabSz="912813">
              <a:buFontTx/>
              <a:buChar char="•"/>
              <a:defRPr/>
            </a:pPr>
            <a:endParaRPr lang="pl-PL" sz="1200" dirty="0" smtClean="0">
              <a:latin typeface="+mj-lt"/>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a:lstStyle/>
          <a:p>
            <a:pPr defTabSz="912813" eaLnBrk="1" hangingPunct="1"/>
            <a:r>
              <a:rPr lang="pl-PL" dirty="0" smtClean="0"/>
              <a:t>Studencki Punkt Informacji Prawnej „Klinika Prawa” w Łodzi</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3849947086"/>
              </p:ext>
            </p:extLst>
          </p:nvPr>
        </p:nvGraphicFramePr>
        <p:xfrm>
          <a:off x="971600" y="2477106"/>
          <a:ext cx="3481263" cy="3330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257298070"/>
              </p:ext>
            </p:extLst>
          </p:nvPr>
        </p:nvGraphicFramePr>
        <p:xfrm>
          <a:off x="5146874" y="2411678"/>
          <a:ext cx="3528392" cy="3461408"/>
        </p:xfrm>
        <a:graphic>
          <a:graphicData uri="http://schemas.openxmlformats.org/drawingml/2006/chart">
            <c:chart xmlns:c="http://schemas.openxmlformats.org/drawingml/2006/chart" xmlns:r="http://schemas.openxmlformats.org/officeDocument/2006/relationships" r:id="rId3"/>
          </a:graphicData>
        </a:graphic>
      </p:graphicFrame>
      <p:sp>
        <p:nvSpPr>
          <p:cNvPr id="43013" name="Text Box 11"/>
          <p:cNvSpPr txBox="1">
            <a:spLocks noChangeArrowheads="1"/>
          </p:cNvSpPr>
          <p:nvPr/>
        </p:nvSpPr>
        <p:spPr bwMode="auto">
          <a:xfrm>
            <a:off x="6156176" y="2655937"/>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3014" name="Text Box 12"/>
          <p:cNvSpPr txBox="1">
            <a:spLocks noChangeArrowheads="1"/>
          </p:cNvSpPr>
          <p:nvPr/>
        </p:nvSpPr>
        <p:spPr bwMode="auto">
          <a:xfrm>
            <a:off x="7524328" y="4005064"/>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3015" name="Text Box 17"/>
          <p:cNvSpPr txBox="1">
            <a:spLocks noChangeArrowheads="1"/>
          </p:cNvSpPr>
          <p:nvPr/>
        </p:nvSpPr>
        <p:spPr bwMode="auto">
          <a:xfrm>
            <a:off x="1187624" y="5949950"/>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43016" name="Text Box 18"/>
          <p:cNvSpPr txBox="1">
            <a:spLocks noChangeArrowheads="1"/>
          </p:cNvSpPr>
          <p:nvPr/>
        </p:nvSpPr>
        <p:spPr bwMode="auto">
          <a:xfrm>
            <a:off x="5399855" y="5990173"/>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7"/>
          <p:cNvGraphicFramePr>
            <a:graphicFrameLocks noGrp="1" noChangeAspect="1"/>
          </p:cNvGraphicFramePr>
          <p:nvPr>
            <p:ph type="chart" idx="1"/>
            <p:extLst>
              <p:ext uri="{D42A27DB-BD31-4B8C-83A1-F6EECF244321}">
                <p14:modId xmlns:p14="http://schemas.microsoft.com/office/powerpoint/2010/main" val="2532331400"/>
              </p:ext>
            </p:extLst>
          </p:nvPr>
        </p:nvGraphicFramePr>
        <p:xfrm>
          <a:off x="990600" y="25225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44035" name="Rectangle 2"/>
          <p:cNvSpPr>
            <a:spLocks noGrp="1" noChangeArrowheads="1"/>
          </p:cNvSpPr>
          <p:nvPr>
            <p:ph type="title"/>
          </p:nvPr>
        </p:nvSpPr>
        <p:spPr/>
        <p:txBody>
          <a:bodyPr/>
          <a:lstStyle/>
          <a:p>
            <a:pPr defTabSz="912813" eaLnBrk="1" hangingPunct="1"/>
            <a:r>
              <a:rPr lang="pl-PL" smtClean="0">
                <a:cs typeface="Times New Roman" pitchFamily="18" charset="0"/>
              </a:rPr>
              <a:t>Studencka Poradnia Prawna</a:t>
            </a:r>
            <a:r>
              <a:rPr lang="pl-PL" smtClean="0"/>
              <a:t> </a:t>
            </a:r>
            <a:br>
              <a:rPr lang="pl-PL" smtClean="0"/>
            </a:br>
            <a:r>
              <a:rPr lang="pl-PL" smtClean="0">
                <a:cs typeface="Times New Roman" pitchFamily="18" charset="0"/>
              </a:rPr>
              <a:t>w Olsztynie (UW-M)</a:t>
            </a:r>
            <a:endParaRPr lang="pl-PL" smtClean="0"/>
          </a:p>
        </p:txBody>
      </p:sp>
      <p:sp>
        <p:nvSpPr>
          <p:cNvPr id="44036" name="Text Box 5"/>
          <p:cNvSpPr txBox="1">
            <a:spLocks noChangeArrowheads="1"/>
          </p:cNvSpPr>
          <p:nvPr/>
        </p:nvSpPr>
        <p:spPr bwMode="auto">
          <a:xfrm>
            <a:off x="6860693" y="2492375"/>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348</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130</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5</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349341367"/>
              </p:ext>
            </p:extLst>
          </p:nvPr>
        </p:nvGraphicFramePr>
        <p:xfrm>
          <a:off x="874713" y="2633663"/>
          <a:ext cx="3502025" cy="3192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185005456"/>
              </p:ext>
            </p:extLst>
          </p:nvPr>
        </p:nvGraphicFramePr>
        <p:xfrm>
          <a:off x="4910137" y="2400300"/>
          <a:ext cx="3908425"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5060" name="Text Box 7"/>
          <p:cNvSpPr txBox="1">
            <a:spLocks noChangeArrowheads="1"/>
          </p:cNvSpPr>
          <p:nvPr/>
        </p:nvSpPr>
        <p:spPr bwMode="auto">
          <a:xfrm>
            <a:off x="6228184" y="314096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5061" name="Text Box 8"/>
          <p:cNvSpPr txBox="1">
            <a:spLocks noChangeArrowheads="1"/>
          </p:cNvSpPr>
          <p:nvPr/>
        </p:nvSpPr>
        <p:spPr bwMode="auto">
          <a:xfrm>
            <a:off x="7667625" y="4221163"/>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5062" name="Rectangle 10"/>
          <p:cNvSpPr>
            <a:spLocks noGrp="1" noChangeArrowheads="1"/>
          </p:cNvSpPr>
          <p:nvPr>
            <p:ph type="title"/>
          </p:nvPr>
        </p:nvSpPr>
        <p:spPr>
          <a:noFill/>
        </p:spPr>
        <p:txBody>
          <a:bodyPr/>
          <a:lstStyle/>
          <a:p>
            <a:pPr defTabSz="912813" eaLnBrk="1" hangingPunct="1"/>
            <a:r>
              <a:rPr lang="pl-PL" dirty="0" smtClean="0"/>
              <a:t>Studencka Poradnia Prawna </a:t>
            </a:r>
            <a:br>
              <a:rPr lang="pl-PL" dirty="0" smtClean="0"/>
            </a:br>
            <a:r>
              <a:rPr lang="pl-PL" dirty="0" smtClean="0"/>
              <a:t>w Olsztynie (UW-M) 2004-2016</a:t>
            </a:r>
          </a:p>
        </p:txBody>
      </p:sp>
      <p:sp>
        <p:nvSpPr>
          <p:cNvPr id="45063" name="Text Box 13"/>
          <p:cNvSpPr txBox="1">
            <a:spLocks noChangeArrowheads="1"/>
          </p:cNvSpPr>
          <p:nvPr/>
        </p:nvSpPr>
        <p:spPr bwMode="auto">
          <a:xfrm>
            <a:off x="1259632" y="5865369"/>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2004-2016</a:t>
            </a:r>
            <a:endParaRPr lang="pl-PL" sz="1400" b="1" dirty="0">
              <a:latin typeface="Arial" charset="0"/>
            </a:endParaRPr>
          </a:p>
        </p:txBody>
      </p:sp>
      <p:sp>
        <p:nvSpPr>
          <p:cNvPr id="45064" name="Text Box 14"/>
          <p:cNvSpPr txBox="1">
            <a:spLocks noChangeArrowheads="1"/>
          </p:cNvSpPr>
          <p:nvPr/>
        </p:nvSpPr>
        <p:spPr bwMode="auto">
          <a:xfrm>
            <a:off x="5435600" y="5841206"/>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2004-2016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p:cNvGraphicFramePr>
            <a:graphicFrameLocks noGrp="1" noChangeAspect="1"/>
          </p:cNvGraphicFramePr>
          <p:nvPr>
            <p:ph type="chart" idx="1"/>
            <p:extLst>
              <p:ext uri="{D42A27DB-BD31-4B8C-83A1-F6EECF244321}">
                <p14:modId xmlns:p14="http://schemas.microsoft.com/office/powerpoint/2010/main" val="1388544626"/>
              </p:ext>
            </p:extLst>
          </p:nvPr>
        </p:nvGraphicFramePr>
        <p:xfrm>
          <a:off x="827584" y="2400300"/>
          <a:ext cx="8265616"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Rectangle 2"/>
          <p:cNvSpPr>
            <a:spLocks noGrp="1" noChangeArrowheads="1"/>
          </p:cNvSpPr>
          <p:nvPr>
            <p:ph type="title"/>
          </p:nvPr>
        </p:nvSpPr>
        <p:spPr>
          <a:xfrm>
            <a:off x="827088" y="692150"/>
            <a:ext cx="8001000" cy="1143000"/>
          </a:xfrm>
        </p:spPr>
        <p:txBody>
          <a:bodyPr/>
          <a:lstStyle/>
          <a:p>
            <a:pPr defTabSz="912813" eaLnBrk="1" hangingPunct="1"/>
            <a:r>
              <a:rPr lang="pl-PL" dirty="0" smtClean="0"/>
              <a:t>Uniwersytecka Studencka Poradnia Prawna "Klinika Prawa" w Opolu</a:t>
            </a:r>
          </a:p>
        </p:txBody>
      </p:sp>
      <p:sp>
        <p:nvSpPr>
          <p:cNvPr id="46084" name="Text Box 5"/>
          <p:cNvSpPr txBox="1">
            <a:spLocks noChangeArrowheads="1"/>
          </p:cNvSpPr>
          <p:nvPr/>
        </p:nvSpPr>
        <p:spPr bwMode="auto">
          <a:xfrm>
            <a:off x="7088832" y="1679284"/>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321</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137</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9</a:t>
            </a:r>
          </a:p>
        </p:txBody>
      </p:sp>
      <p:sp>
        <p:nvSpPr>
          <p:cNvPr id="54277" name="Text Box 8"/>
          <p:cNvSpPr txBox="1">
            <a:spLocks noChangeArrowheads="1"/>
          </p:cNvSpPr>
          <p:nvPr/>
        </p:nvSpPr>
        <p:spPr bwMode="auto">
          <a:xfrm>
            <a:off x="2915816" y="2621622"/>
            <a:ext cx="5760640" cy="2308324"/>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r>
              <a:rPr lang="pl-PL" sz="1200" b="1" dirty="0" smtClean="0">
                <a:solidFill>
                  <a:srgbClr val="003366"/>
                </a:solidFill>
                <a:latin typeface="Arial" charset="0"/>
                <a:cs typeface="Times New Roman" pitchFamily="18" charset="0"/>
              </a:rPr>
              <a:t>:</a:t>
            </a:r>
          </a:p>
          <a:p>
            <a:pPr defTabSz="912813">
              <a:spcBef>
                <a:spcPct val="50000"/>
              </a:spcBef>
              <a:defRPr/>
            </a:pPr>
            <a:endParaRPr lang="pl-PL" sz="800" b="1" dirty="0">
              <a:solidFill>
                <a:srgbClr val="003366"/>
              </a:solidFill>
              <a:latin typeface="Arial" charset="0"/>
            </a:endParaRPr>
          </a:p>
          <a:p>
            <a:pPr marL="171450" indent="-171450" defTabSz="912813">
              <a:spcBef>
                <a:spcPct val="50000"/>
              </a:spcBef>
              <a:buFont typeface="Arial" panose="020B0604020202020204" pitchFamily="34" charset="0"/>
              <a:buChar char="•"/>
              <a:defRPr/>
            </a:pPr>
            <a:r>
              <a:rPr lang="pl-PL" sz="1200" dirty="0" smtClean="0">
                <a:latin typeface="Arial" charset="0"/>
              </a:rPr>
              <a:t>szkolenia: „Stres </a:t>
            </a:r>
            <a:r>
              <a:rPr lang="pl-PL" sz="1200" dirty="0">
                <a:latin typeface="Arial" charset="0"/>
              </a:rPr>
              <a:t>i formy radzenia sobie z nim”, </a:t>
            </a:r>
            <a:r>
              <a:rPr lang="pl-PL" sz="1200" dirty="0" smtClean="0">
                <a:latin typeface="Arial" charset="0"/>
              </a:rPr>
              <a:t>„Wystąpienia </a:t>
            </a:r>
            <a:r>
              <a:rPr lang="pl-PL" sz="1200" dirty="0">
                <a:latin typeface="Arial" charset="0"/>
              </a:rPr>
              <a:t>publiczne</a:t>
            </a:r>
            <a:r>
              <a:rPr lang="pl-PL" sz="1200" dirty="0" smtClean="0">
                <a:latin typeface="Arial" charset="0"/>
              </a:rPr>
              <a:t>”, „</a:t>
            </a:r>
            <a:r>
              <a:rPr lang="pl-PL" sz="1200" dirty="0">
                <a:latin typeface="Arial" charset="0"/>
              </a:rPr>
              <a:t>Komunikacja interpersonalna</a:t>
            </a:r>
            <a:r>
              <a:rPr lang="pl-PL" sz="1200" dirty="0" smtClean="0">
                <a:latin typeface="Arial" charset="0"/>
              </a:rPr>
              <a:t>”,</a:t>
            </a:r>
          </a:p>
          <a:p>
            <a:pPr marL="171450" indent="-171450" defTabSz="912813">
              <a:spcBef>
                <a:spcPct val="50000"/>
              </a:spcBef>
              <a:buFont typeface="Arial" panose="020B0604020202020204" pitchFamily="34" charset="0"/>
              <a:buChar char="•"/>
              <a:defRPr/>
            </a:pPr>
            <a:r>
              <a:rPr lang="pl-PL" sz="1200" dirty="0" smtClean="0">
                <a:latin typeface="Arial" charset="0"/>
              </a:rPr>
              <a:t>kontynuacja </a:t>
            </a:r>
            <a:r>
              <a:rPr lang="pl-PL" sz="1200" dirty="0">
                <a:latin typeface="Arial" charset="0"/>
              </a:rPr>
              <a:t>porozumienia pomiędzy Kliniką Prawa a Powiatowym Urzędem Pracy w Opolu, w ramach którego podjęta została współpraca polegająca na świadczeniu bezpłatnej pomocy prawnej przez studentów </a:t>
            </a:r>
            <a:r>
              <a:rPr lang="pl-PL" sz="1200" dirty="0" err="1">
                <a:latin typeface="Arial" charset="0"/>
              </a:rPr>
              <a:t>WPiA</a:t>
            </a:r>
            <a:r>
              <a:rPr lang="pl-PL" sz="1200" dirty="0">
                <a:latin typeface="Arial" charset="0"/>
              </a:rPr>
              <a:t> UO osobom skierowanym przez </a:t>
            </a:r>
            <a:r>
              <a:rPr lang="pl-PL" sz="1200" dirty="0" smtClean="0">
                <a:latin typeface="Arial" charset="0"/>
              </a:rPr>
              <a:t>PUP,</a:t>
            </a:r>
            <a:endParaRPr lang="pl-PL" sz="1200" dirty="0">
              <a:latin typeface="Arial" charset="0"/>
            </a:endParaRPr>
          </a:p>
          <a:p>
            <a:pPr marL="171450" indent="-171450" defTabSz="912813">
              <a:spcBef>
                <a:spcPct val="50000"/>
              </a:spcBef>
              <a:buFont typeface="Arial" panose="020B0604020202020204" pitchFamily="34" charset="0"/>
              <a:buChar char="•"/>
              <a:defRPr/>
            </a:pPr>
            <a:r>
              <a:rPr lang="pl-PL" sz="1200" dirty="0" smtClean="0">
                <a:latin typeface="Arial" charset="0"/>
              </a:rPr>
              <a:t>współpraca </a:t>
            </a:r>
            <a:r>
              <a:rPr lang="pl-PL" sz="1200" dirty="0">
                <a:latin typeface="Arial" charset="0"/>
              </a:rPr>
              <a:t>z Miejskim Ośrodkiem Pomocy Społecznej w </a:t>
            </a:r>
            <a:r>
              <a:rPr lang="pl-PL" sz="1200" dirty="0" smtClean="0">
                <a:latin typeface="Arial" charset="0"/>
              </a:rPr>
              <a:t>Opolu.</a:t>
            </a:r>
            <a:endParaRPr lang="pl-PL" sz="1200" dirty="0">
              <a:latin typeface="Arial" charset="0"/>
            </a:endParaRPr>
          </a:p>
          <a:p>
            <a:pPr marL="171450" indent="-171450" defTabSz="912813">
              <a:spcBef>
                <a:spcPct val="50000"/>
              </a:spcBef>
              <a:buFont typeface="Arial" panose="020B0604020202020204" pitchFamily="34" charset="0"/>
              <a:buChar char="•"/>
              <a:defRPr/>
            </a:pPr>
            <a:endParaRPr lang="pl-PL" sz="1200" dirty="0">
              <a:latin typeface="Arial"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type="title"/>
          </p:nvPr>
        </p:nvSpPr>
        <p:spPr>
          <a:xfrm>
            <a:off x="827584" y="762000"/>
            <a:ext cx="8316416" cy="1143000"/>
          </a:xfrm>
          <a:noFill/>
        </p:spPr>
        <p:txBody>
          <a:bodyPr/>
          <a:lstStyle/>
          <a:p>
            <a:pPr defTabSz="912813" eaLnBrk="1" hangingPunct="1"/>
            <a:r>
              <a:rPr lang="pl-PL" sz="3200" dirty="0" smtClean="0"/>
              <a:t>Uniwersytecka Studencka Poradnia Prawna "Klinika Prawa" w Opolu</a:t>
            </a:r>
            <a:r>
              <a:rPr lang="pl-PL" sz="28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701527731"/>
              </p:ext>
            </p:extLst>
          </p:nvPr>
        </p:nvGraphicFramePr>
        <p:xfrm>
          <a:off x="874713" y="2633664"/>
          <a:ext cx="3625279" cy="3167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81732641"/>
              </p:ext>
            </p:extLst>
          </p:nvPr>
        </p:nvGraphicFramePr>
        <p:xfrm>
          <a:off x="4716016" y="2597150"/>
          <a:ext cx="4032448"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7109" name="Text Box 11"/>
          <p:cNvSpPr txBox="1">
            <a:spLocks noChangeArrowheads="1"/>
          </p:cNvSpPr>
          <p:nvPr/>
        </p:nvSpPr>
        <p:spPr bwMode="auto">
          <a:xfrm>
            <a:off x="5652120" y="352642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7110" name="Text Box 12"/>
          <p:cNvSpPr txBox="1">
            <a:spLocks noChangeArrowheads="1"/>
          </p:cNvSpPr>
          <p:nvPr/>
        </p:nvSpPr>
        <p:spPr bwMode="auto">
          <a:xfrm>
            <a:off x="7402116" y="4508097"/>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7111" name="Text Box 17"/>
          <p:cNvSpPr txBox="1">
            <a:spLocks noChangeArrowheads="1"/>
          </p:cNvSpPr>
          <p:nvPr/>
        </p:nvSpPr>
        <p:spPr bwMode="auto">
          <a:xfrm>
            <a:off x="1475656" y="5949950"/>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47112" name="Text Box 18"/>
          <p:cNvSpPr txBox="1">
            <a:spLocks noChangeArrowheads="1"/>
          </p:cNvSpPr>
          <p:nvPr/>
        </p:nvSpPr>
        <p:spPr bwMode="auto">
          <a:xfrm>
            <a:off x="5472460" y="5993606"/>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445270342"/>
              </p:ext>
            </p:extLst>
          </p:nvPr>
        </p:nvGraphicFramePr>
        <p:xfrm>
          <a:off x="735013" y="24717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48131" name="Rectangle 3"/>
          <p:cNvSpPr>
            <a:spLocks noGrp="1" noChangeArrowheads="1"/>
          </p:cNvSpPr>
          <p:nvPr>
            <p:ph type="title"/>
          </p:nvPr>
        </p:nvSpPr>
        <p:spPr/>
        <p:txBody>
          <a:bodyPr/>
          <a:lstStyle/>
          <a:p>
            <a:pPr defTabSz="912813" eaLnBrk="1" hangingPunct="1"/>
            <a:r>
              <a:rPr lang="pl-PL" dirty="0" smtClean="0"/>
              <a:t>Studencka Uniwersytecka Poradnia Prawna w Poznaniu</a:t>
            </a:r>
          </a:p>
        </p:txBody>
      </p:sp>
      <p:sp>
        <p:nvSpPr>
          <p:cNvPr id="48132" name="Text Box 4"/>
          <p:cNvSpPr txBox="1">
            <a:spLocks noChangeArrowheads="1"/>
          </p:cNvSpPr>
          <p:nvPr/>
        </p:nvSpPr>
        <p:spPr bwMode="auto">
          <a:xfrm>
            <a:off x="7088832" y="1610816"/>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179</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85</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12</a:t>
            </a:r>
            <a:endParaRPr lang="pl-PL" sz="1400" b="1" dirty="0">
              <a:solidFill>
                <a:schemeClr val="tx2"/>
              </a:solidFill>
              <a:latin typeface="Arial" charset="0"/>
            </a:endParaRPr>
          </a:p>
        </p:txBody>
      </p:sp>
      <p:sp>
        <p:nvSpPr>
          <p:cNvPr id="6" name="Text Box 8"/>
          <p:cNvSpPr txBox="1">
            <a:spLocks noChangeArrowheads="1"/>
          </p:cNvSpPr>
          <p:nvPr/>
        </p:nvSpPr>
        <p:spPr bwMode="auto">
          <a:xfrm>
            <a:off x="2627784" y="2924944"/>
            <a:ext cx="5616624" cy="1015663"/>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r>
              <a:rPr lang="pl-PL" sz="1200" b="1" dirty="0" smtClean="0">
                <a:solidFill>
                  <a:srgbClr val="003366"/>
                </a:solidFill>
                <a:latin typeface="Arial" charset="0"/>
                <a:cs typeface="Times New Roman" pitchFamily="18" charset="0"/>
              </a:rPr>
              <a:t>:</a:t>
            </a:r>
          </a:p>
          <a:p>
            <a:pPr defTabSz="912813">
              <a:spcBef>
                <a:spcPct val="50000"/>
              </a:spcBef>
              <a:defRPr/>
            </a:pPr>
            <a:endParaRPr lang="pl-PL" sz="800" b="1" dirty="0">
              <a:solidFill>
                <a:srgbClr val="003366"/>
              </a:solidFill>
              <a:latin typeface="Arial" charset="0"/>
            </a:endParaRPr>
          </a:p>
          <a:p>
            <a:pPr marL="90488" indent="-90488" algn="just" defTabSz="912813">
              <a:spcBef>
                <a:spcPts val="0"/>
              </a:spcBef>
              <a:buFontTx/>
              <a:buChar char="•"/>
              <a:defRPr/>
            </a:pPr>
            <a:r>
              <a:rPr lang="pl-PL" sz="1200" dirty="0">
                <a:latin typeface="+mj-lt"/>
              </a:rPr>
              <a:t>z</a:t>
            </a:r>
            <a:r>
              <a:rPr lang="pl-PL" sz="1200" dirty="0" smtClean="0">
                <a:latin typeface="+mj-lt"/>
              </a:rPr>
              <a:t>ajęcie </a:t>
            </a:r>
            <a:r>
              <a:rPr lang="pl-PL" sz="1200" dirty="0">
                <a:latin typeface="+mj-lt"/>
              </a:rPr>
              <a:t>19 miejsca w rankingu Studenckich Uniwersyteckich Poradni Prawnych organizowanym przez Fundację Uniwersyteckich Poradni Prawnych </a:t>
            </a:r>
            <a:r>
              <a:rPr lang="pl-PL" sz="1200" dirty="0" smtClean="0">
                <a:latin typeface="+mj-lt"/>
              </a:rPr>
              <a:t/>
            </a:r>
            <a:br>
              <a:rPr lang="pl-PL" sz="1200" dirty="0" smtClean="0">
                <a:latin typeface="+mj-lt"/>
              </a:rPr>
            </a:br>
            <a:r>
              <a:rPr lang="pl-PL" sz="1200" dirty="0" smtClean="0">
                <a:latin typeface="+mj-lt"/>
              </a:rPr>
              <a:t>z </a:t>
            </a:r>
            <a:r>
              <a:rPr lang="pl-PL" sz="1200" dirty="0">
                <a:latin typeface="+mj-lt"/>
              </a:rPr>
              <a:t>„</a:t>
            </a:r>
            <a:r>
              <a:rPr lang="pl-PL" sz="1200" dirty="0" smtClean="0">
                <a:latin typeface="+mj-lt"/>
              </a:rPr>
              <a:t>Rzeczpospolitą”.</a:t>
            </a:r>
            <a:endParaRPr lang="pl-PL" sz="1200" dirty="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46125" y="2655888"/>
            <a:ext cx="8578850" cy="4589462"/>
            <a:chOff x="470" y="17"/>
            <a:chExt cx="5404" cy="2891"/>
          </a:xfrm>
        </p:grpSpPr>
        <p:sp>
          <p:nvSpPr>
            <p:cNvPr id="3" name="AutoShape 516"/>
            <p:cNvSpPr>
              <a:spLocks noChangeArrowheads="1"/>
            </p:cNvSpPr>
            <p:nvPr/>
          </p:nvSpPr>
          <p:spPr bwMode="auto">
            <a:xfrm>
              <a:off x="2562" y="28"/>
              <a:ext cx="960" cy="2880"/>
            </a:xfrm>
            <a:prstGeom prst="roundRect">
              <a:avLst>
                <a:gd name="adj" fmla="val 2377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useBgFill="1">
          <p:nvSpPr>
            <p:cNvPr id="4" name="Text Box 517"/>
            <p:cNvSpPr txBox="1">
              <a:spLocks noChangeArrowheads="1"/>
            </p:cNvSpPr>
            <p:nvPr/>
          </p:nvSpPr>
          <p:spPr bwMode="auto">
            <a:xfrm>
              <a:off x="3742" y="1049"/>
              <a:ext cx="2132" cy="80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altLang="pl-PL">
                  <a:solidFill>
                    <a:srgbClr val="003366"/>
                  </a:solidFill>
                  <a:latin typeface="Arial" charset="0"/>
                </a:rPr>
                <a:t>Rok akademicki 2007/2008</a:t>
              </a:r>
            </a:p>
            <a:p>
              <a:pPr>
                <a:spcBef>
                  <a:spcPct val="50000"/>
                </a:spcBef>
              </a:pPr>
              <a:r>
                <a:rPr lang="pl-PL" altLang="pl-PL" sz="2000">
                  <a:solidFill>
                    <a:srgbClr val="003366"/>
                  </a:solidFill>
                  <a:latin typeface="Arial" charset="0"/>
                </a:rPr>
                <a:t>25 poradni w 15 miastach</a:t>
              </a:r>
            </a:p>
          </p:txBody>
        </p:sp>
        <p:graphicFrame>
          <p:nvGraphicFramePr>
            <p:cNvPr id="5" name="Object 518"/>
            <p:cNvGraphicFramePr>
              <a:graphicFrameLocks noChangeAspect="1"/>
            </p:cNvGraphicFramePr>
            <p:nvPr/>
          </p:nvGraphicFramePr>
          <p:xfrm>
            <a:off x="518" y="17"/>
            <a:ext cx="2736" cy="2642"/>
          </p:xfrm>
          <a:graphic>
            <a:graphicData uri="http://schemas.openxmlformats.org/presentationml/2006/ole">
              <mc:AlternateContent xmlns:mc="http://schemas.openxmlformats.org/markup-compatibility/2006">
                <mc:Choice xmlns:v="urn:schemas-microsoft-com:vml" Requires="v">
                  <p:oleObj spid="_x0000_s26713" name="Obraz - mapa bitowa" r:id="rId3" imgW="4420204" imgH="4266595" progId="PBrush">
                    <p:embed/>
                  </p:oleObj>
                </mc:Choice>
                <mc:Fallback>
                  <p:oleObj name="Obraz - mapa bitowa" r:id="rId3" imgW="4420204" imgH="4266595" progId="PBrush">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 y="17"/>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8" y="9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20"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 y="640"/>
              <a:ext cx="145" cy="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21"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5" y="226"/>
              <a:ext cx="145" cy="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22"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 y="777"/>
              <a:ext cx="145" cy="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23"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5" y="65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24"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9" y="65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25"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3" y="1557"/>
              <a:ext cx="144" cy="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26"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0"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27"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5"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28"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4" y="1925"/>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29"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9" y="172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30"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 y="1374"/>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31"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 y="1555"/>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32"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9" y="1557"/>
              <a:ext cx="145" cy="2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33"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 y="1099"/>
              <a:ext cx="144" cy="2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34"/>
            <p:cNvSpPr txBox="1">
              <a:spLocks noChangeArrowheads="1"/>
            </p:cNvSpPr>
            <p:nvPr/>
          </p:nvSpPr>
          <p:spPr bwMode="auto">
            <a:xfrm>
              <a:off x="2582" y="835"/>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Słubice</a:t>
              </a:r>
            </a:p>
          </p:txBody>
        </p:sp>
        <p:pic>
          <p:nvPicPr>
            <p:cNvPr id="35" name="Picture 548"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3" y="416"/>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49"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 y="416"/>
              <a:ext cx="144" cy="216"/>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50"/>
            <p:cNvSpPr txBox="1">
              <a:spLocks noChangeArrowheads="1"/>
            </p:cNvSpPr>
            <p:nvPr/>
          </p:nvSpPr>
          <p:spPr bwMode="auto">
            <a:xfrm>
              <a:off x="2110" y="59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Olsztyn</a:t>
              </a:r>
            </a:p>
          </p:txBody>
        </p:sp>
        <p:pic>
          <p:nvPicPr>
            <p:cNvPr id="38" name="Picture 551"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5"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52"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0"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53"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7"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54"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5"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55"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56"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8"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57"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9"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58"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1" y="1061"/>
              <a:ext cx="144" cy="216"/>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67415837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title"/>
          </p:nvPr>
        </p:nvSpPr>
        <p:spPr/>
        <p:txBody>
          <a:bodyPr/>
          <a:lstStyle/>
          <a:p>
            <a:pPr defTabSz="912813" eaLnBrk="1" hangingPunct="1"/>
            <a:r>
              <a:rPr lang="pl-PL" dirty="0" smtClean="0"/>
              <a:t>Studencka Uniwersytecka Poradnia Prawna w Poznaniu</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1431746950"/>
              </p:ext>
            </p:extLst>
          </p:nvPr>
        </p:nvGraphicFramePr>
        <p:xfrm>
          <a:off x="874713" y="2633663"/>
          <a:ext cx="3409950" cy="3265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014941181"/>
              </p:ext>
            </p:extLst>
          </p:nvPr>
        </p:nvGraphicFramePr>
        <p:xfrm>
          <a:off x="5172656" y="2569741"/>
          <a:ext cx="3548831" cy="3289300"/>
        </p:xfrm>
        <a:graphic>
          <a:graphicData uri="http://schemas.openxmlformats.org/drawingml/2006/chart">
            <c:chart xmlns:c="http://schemas.openxmlformats.org/drawingml/2006/chart" xmlns:r="http://schemas.openxmlformats.org/officeDocument/2006/relationships" r:id="rId3"/>
          </a:graphicData>
        </a:graphic>
      </p:graphicFrame>
      <p:sp>
        <p:nvSpPr>
          <p:cNvPr id="49157" name="Text Box 11"/>
          <p:cNvSpPr txBox="1">
            <a:spLocks noChangeArrowheads="1"/>
          </p:cNvSpPr>
          <p:nvPr/>
        </p:nvSpPr>
        <p:spPr bwMode="auto">
          <a:xfrm>
            <a:off x="5796136" y="2780928"/>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9158" name="Text Box 12"/>
          <p:cNvSpPr txBox="1">
            <a:spLocks noChangeArrowheads="1"/>
          </p:cNvSpPr>
          <p:nvPr/>
        </p:nvSpPr>
        <p:spPr bwMode="auto">
          <a:xfrm>
            <a:off x="7308304" y="4077072"/>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9159" name="Text Box 17"/>
          <p:cNvSpPr txBox="1">
            <a:spLocks noChangeArrowheads="1"/>
          </p:cNvSpPr>
          <p:nvPr/>
        </p:nvSpPr>
        <p:spPr bwMode="auto">
          <a:xfrm>
            <a:off x="1187624" y="6021388"/>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49160" name="Text Box 18"/>
          <p:cNvSpPr txBox="1">
            <a:spLocks noChangeArrowheads="1"/>
          </p:cNvSpPr>
          <p:nvPr/>
        </p:nvSpPr>
        <p:spPr bwMode="auto">
          <a:xfrm>
            <a:off x="5652120" y="6021388"/>
            <a:ext cx="3095625" cy="522287"/>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p:cNvGraphicFramePr>
            <a:graphicFrameLocks noGrp="1" noChangeAspect="1"/>
          </p:cNvGraphicFramePr>
          <p:nvPr>
            <p:ph type="chart" idx="1"/>
            <p:extLst>
              <p:ext uri="{D42A27DB-BD31-4B8C-83A1-F6EECF244321}">
                <p14:modId xmlns:p14="http://schemas.microsoft.com/office/powerpoint/2010/main" val="445737270"/>
              </p:ext>
            </p:extLst>
          </p:nvPr>
        </p:nvGraphicFramePr>
        <p:xfrm>
          <a:off x="863600" y="2471738"/>
          <a:ext cx="8229600" cy="3983037"/>
        </p:xfrm>
        <a:graphic>
          <a:graphicData uri="http://schemas.openxmlformats.org/drawingml/2006/chart">
            <c:chart xmlns:c="http://schemas.openxmlformats.org/drawingml/2006/chart" xmlns:r="http://schemas.openxmlformats.org/officeDocument/2006/relationships" r:id="rId2"/>
          </a:graphicData>
        </a:graphic>
      </p:graphicFrame>
      <p:sp>
        <p:nvSpPr>
          <p:cNvPr id="50179" name="Rectangle 2"/>
          <p:cNvSpPr>
            <a:spLocks noGrp="1" noChangeArrowheads="1"/>
          </p:cNvSpPr>
          <p:nvPr>
            <p:ph type="title"/>
          </p:nvPr>
        </p:nvSpPr>
        <p:spPr/>
        <p:txBody>
          <a:bodyPr/>
          <a:lstStyle/>
          <a:p>
            <a:pPr defTabSz="912813" eaLnBrk="1" hangingPunct="1"/>
            <a:r>
              <a:rPr lang="pl-PL" dirty="0" smtClean="0"/>
              <a:t>Uniwersytecka Poradnia Prawna </a:t>
            </a:r>
            <a:br>
              <a:rPr lang="pl-PL" dirty="0" smtClean="0"/>
            </a:br>
            <a:r>
              <a:rPr lang="pl-PL" dirty="0" smtClean="0"/>
              <a:t>w Rzeszowie</a:t>
            </a:r>
          </a:p>
        </p:txBody>
      </p:sp>
      <p:sp>
        <p:nvSpPr>
          <p:cNvPr id="50180" name="Text Box 4"/>
          <p:cNvSpPr txBox="1">
            <a:spLocks noChangeArrowheads="1"/>
          </p:cNvSpPr>
          <p:nvPr/>
        </p:nvSpPr>
        <p:spPr bwMode="auto">
          <a:xfrm>
            <a:off x="7086600" y="1700808"/>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163</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49</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15</a:t>
            </a:r>
            <a:endParaRPr lang="pl-PL" sz="1400" b="1" dirty="0">
              <a:solidFill>
                <a:schemeClr val="tx2"/>
              </a:solidFill>
              <a:latin typeface="Arial" charset="0"/>
            </a:endParaRPr>
          </a:p>
        </p:txBody>
      </p:sp>
      <p:sp>
        <p:nvSpPr>
          <p:cNvPr id="46085" name="Text Box 8"/>
          <p:cNvSpPr txBox="1">
            <a:spLocks noChangeArrowheads="1"/>
          </p:cNvSpPr>
          <p:nvPr/>
        </p:nvSpPr>
        <p:spPr bwMode="auto">
          <a:xfrm>
            <a:off x="2960282" y="2492896"/>
            <a:ext cx="5184775" cy="2031325"/>
          </a:xfrm>
          <a:prstGeom prst="rect">
            <a:avLst/>
          </a:prstGeom>
          <a:noFill/>
          <a:ln w="9525">
            <a:noFill/>
            <a:miter lim="800000"/>
            <a:headEnd/>
            <a:tailEnd/>
          </a:ln>
        </p:spPr>
        <p:txBody>
          <a:bodyPr>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r>
              <a:rPr lang="pl-PL" sz="1200" b="1" dirty="0" smtClean="0">
                <a:solidFill>
                  <a:srgbClr val="003366"/>
                </a:solidFill>
                <a:latin typeface="Arial" charset="0"/>
                <a:cs typeface="Times New Roman" pitchFamily="18" charset="0"/>
              </a:rPr>
              <a:t>:</a:t>
            </a:r>
          </a:p>
          <a:p>
            <a:pPr defTabSz="912813">
              <a:spcBef>
                <a:spcPct val="50000"/>
              </a:spcBef>
              <a:defRPr/>
            </a:pPr>
            <a:endParaRPr lang="pl-PL" sz="1200" b="1" dirty="0">
              <a:solidFill>
                <a:srgbClr val="003366"/>
              </a:solidFill>
              <a:latin typeface="Arial" charset="0"/>
            </a:endParaRPr>
          </a:p>
          <a:p>
            <a:pPr marL="90488" indent="-90488" defTabSz="912813">
              <a:spcBef>
                <a:spcPts val="0"/>
              </a:spcBef>
              <a:buFontTx/>
              <a:buChar char="•"/>
              <a:defRPr/>
            </a:pPr>
            <a:r>
              <a:rPr lang="pl-PL" sz="1200" dirty="0">
                <a:latin typeface="+mj-lt"/>
              </a:rPr>
              <a:t>c</a:t>
            </a:r>
            <a:r>
              <a:rPr lang="pl-PL" sz="1200" dirty="0" smtClean="0">
                <a:latin typeface="+mj-lt"/>
              </a:rPr>
              <a:t>ykl </a:t>
            </a:r>
            <a:r>
              <a:rPr lang="pl-PL" sz="1200" dirty="0">
                <a:latin typeface="+mj-lt"/>
              </a:rPr>
              <a:t>szkoleń </a:t>
            </a:r>
            <a:r>
              <a:rPr lang="pl-PL" sz="1200" dirty="0" err="1">
                <a:latin typeface="+mj-lt"/>
              </a:rPr>
              <a:t>Street</a:t>
            </a:r>
            <a:r>
              <a:rPr lang="pl-PL" sz="1200" dirty="0">
                <a:latin typeface="+mj-lt"/>
              </a:rPr>
              <a:t> Law w szkłach </a:t>
            </a:r>
            <a:r>
              <a:rPr lang="pl-PL" sz="1200" dirty="0" smtClean="0">
                <a:latin typeface="+mj-lt"/>
              </a:rPr>
              <a:t>średnich,</a:t>
            </a:r>
          </a:p>
          <a:p>
            <a:pPr marL="90488" indent="-90488" defTabSz="912813">
              <a:spcBef>
                <a:spcPts val="0"/>
              </a:spcBef>
              <a:buFontTx/>
              <a:buChar char="•"/>
              <a:defRPr/>
            </a:pPr>
            <a:r>
              <a:rPr lang="pl-PL" sz="1200" dirty="0">
                <a:latin typeface="+mj-lt"/>
              </a:rPr>
              <a:t>p</a:t>
            </a:r>
            <a:r>
              <a:rPr lang="pl-PL" sz="1200" dirty="0" smtClean="0">
                <a:latin typeface="+mj-lt"/>
              </a:rPr>
              <a:t>rezentacja </a:t>
            </a:r>
            <a:r>
              <a:rPr lang="pl-PL" sz="1200" dirty="0">
                <a:latin typeface="+mj-lt"/>
              </a:rPr>
              <a:t>działalności i promocja UPP podczas Festiwalu </a:t>
            </a:r>
            <a:r>
              <a:rPr lang="pl-PL" sz="1200" dirty="0" smtClean="0">
                <a:latin typeface="+mj-lt"/>
              </a:rPr>
              <a:t>Kół,</a:t>
            </a:r>
            <a:endParaRPr lang="pl-PL" sz="1200" dirty="0">
              <a:latin typeface="+mj-lt"/>
            </a:endParaRPr>
          </a:p>
          <a:p>
            <a:pPr marL="90488" indent="-90488" defTabSz="912813">
              <a:spcBef>
                <a:spcPts val="0"/>
              </a:spcBef>
              <a:buFontTx/>
              <a:buChar char="•"/>
              <a:defRPr/>
            </a:pPr>
            <a:r>
              <a:rPr lang="pl-PL" sz="1200" dirty="0">
                <a:latin typeface="+mj-lt"/>
              </a:rPr>
              <a:t>n</a:t>
            </a:r>
            <a:r>
              <a:rPr lang="pl-PL" sz="1200" dirty="0" smtClean="0">
                <a:latin typeface="+mj-lt"/>
              </a:rPr>
              <a:t>aukowych </a:t>
            </a:r>
            <a:r>
              <a:rPr lang="pl-PL" sz="1200" dirty="0">
                <a:latin typeface="+mj-lt"/>
              </a:rPr>
              <a:t>Uniwersytetu Rzeszowskiego (12. 04. 2016r</a:t>
            </a:r>
            <a:r>
              <a:rPr lang="pl-PL" sz="1200" dirty="0" smtClean="0">
                <a:latin typeface="+mj-lt"/>
              </a:rPr>
              <a:t>.),</a:t>
            </a:r>
            <a:endParaRPr lang="pl-PL" sz="1200" dirty="0">
              <a:latin typeface="+mj-lt"/>
            </a:endParaRPr>
          </a:p>
          <a:p>
            <a:pPr marL="90488" indent="-90488" defTabSz="912813">
              <a:spcBef>
                <a:spcPts val="0"/>
              </a:spcBef>
              <a:buFontTx/>
              <a:buChar char="•"/>
              <a:defRPr/>
            </a:pPr>
            <a:r>
              <a:rPr lang="pl-PL" sz="1200" dirty="0">
                <a:latin typeface="+mj-lt"/>
              </a:rPr>
              <a:t>d</a:t>
            </a:r>
            <a:r>
              <a:rPr lang="pl-PL" sz="1200" dirty="0" smtClean="0">
                <a:latin typeface="+mj-lt"/>
              </a:rPr>
              <a:t>yżury </a:t>
            </a:r>
            <a:r>
              <a:rPr lang="pl-PL" sz="1200" dirty="0">
                <a:latin typeface="+mj-lt"/>
              </a:rPr>
              <a:t>wyjazdowe w kościele pw. Bł. Ks. J. </a:t>
            </a:r>
            <a:r>
              <a:rPr lang="pl-PL" sz="1200" dirty="0" smtClean="0">
                <a:latin typeface="+mj-lt"/>
              </a:rPr>
              <a:t>Popiełuszki,</a:t>
            </a:r>
            <a:endParaRPr lang="pl-PL" sz="1200" dirty="0">
              <a:latin typeface="+mj-lt"/>
            </a:endParaRPr>
          </a:p>
          <a:p>
            <a:pPr marL="90488" indent="-90488" defTabSz="912813">
              <a:spcBef>
                <a:spcPts val="0"/>
              </a:spcBef>
              <a:buFontTx/>
              <a:buChar char="•"/>
              <a:defRPr/>
            </a:pPr>
            <a:r>
              <a:rPr lang="pl-PL" sz="1200" dirty="0" smtClean="0">
                <a:latin typeface="+mj-lt"/>
              </a:rPr>
              <a:t>współpraca </a:t>
            </a:r>
            <a:r>
              <a:rPr lang="pl-PL" sz="1200" dirty="0">
                <a:latin typeface="+mj-lt"/>
              </a:rPr>
              <a:t>z akademickim radiem </a:t>
            </a:r>
            <a:r>
              <a:rPr lang="pl-PL" sz="1200" dirty="0" smtClean="0">
                <a:latin typeface="+mj-lt"/>
              </a:rPr>
              <a:t>Feniks.fm,</a:t>
            </a:r>
            <a:endParaRPr lang="pl-PL" sz="1200" dirty="0">
              <a:latin typeface="+mj-lt"/>
            </a:endParaRPr>
          </a:p>
          <a:p>
            <a:pPr marL="90488" indent="-90488" defTabSz="912813">
              <a:spcBef>
                <a:spcPts val="0"/>
              </a:spcBef>
              <a:buFontTx/>
              <a:buChar char="•"/>
              <a:defRPr/>
            </a:pPr>
            <a:r>
              <a:rPr lang="pl-PL" sz="1200" dirty="0">
                <a:latin typeface="+mj-lt"/>
              </a:rPr>
              <a:t>przygotowywanie autorskiej Audycji </a:t>
            </a:r>
            <a:r>
              <a:rPr lang="pl-PL" sz="1200" dirty="0" err="1">
                <a:latin typeface="+mj-lt"/>
              </a:rPr>
              <a:t>PoPrawnej</a:t>
            </a:r>
            <a:r>
              <a:rPr lang="pl-PL" sz="1200" dirty="0">
                <a:latin typeface="+mj-lt"/>
              </a:rPr>
              <a:t> przez </a:t>
            </a:r>
            <a:r>
              <a:rPr lang="pl-PL" sz="1200" dirty="0" smtClean="0">
                <a:latin typeface="+mj-lt"/>
              </a:rPr>
              <a:t>członków zarządu </a:t>
            </a:r>
            <a:r>
              <a:rPr lang="pl-PL" sz="1200" dirty="0">
                <a:latin typeface="+mj-lt"/>
              </a:rPr>
              <a:t>Uniwersyteckiej Poradni Prawnej, od października 2015r</a:t>
            </a:r>
            <a:r>
              <a:rPr lang="pl-PL" sz="1200" dirty="0" smtClean="0">
                <a:latin typeface="+mj-lt"/>
              </a:rPr>
              <a:t>.,</a:t>
            </a:r>
            <a:endParaRPr lang="pl-PL" sz="1200" dirty="0">
              <a:latin typeface="+mj-lt"/>
            </a:endParaRPr>
          </a:p>
          <a:p>
            <a:pPr marL="90488" indent="-90488" defTabSz="912813">
              <a:spcBef>
                <a:spcPts val="0"/>
              </a:spcBef>
              <a:buFontTx/>
              <a:buChar char="•"/>
              <a:defRPr/>
            </a:pPr>
            <a:r>
              <a:rPr lang="pl-PL" sz="1200" dirty="0">
                <a:latin typeface="+mj-lt"/>
              </a:rPr>
              <a:t>u</a:t>
            </a:r>
            <a:r>
              <a:rPr lang="pl-PL" sz="1200" dirty="0" smtClean="0">
                <a:latin typeface="+mj-lt"/>
              </a:rPr>
              <a:t>tworzenie </a:t>
            </a:r>
            <a:r>
              <a:rPr lang="pl-PL" sz="1200" dirty="0">
                <a:latin typeface="+mj-lt"/>
              </a:rPr>
              <a:t>Kroniki Poradni.</a:t>
            </a:r>
            <a:endParaRPr lang="pl-PL" sz="1200" dirty="0" smtClean="0">
              <a:latin typeface="+mj-l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type="title"/>
          </p:nvPr>
        </p:nvSpPr>
        <p:spPr/>
        <p:txBody>
          <a:bodyPr/>
          <a:lstStyle/>
          <a:p>
            <a:pPr defTabSz="912813" eaLnBrk="1" hangingPunct="1"/>
            <a:r>
              <a:rPr lang="pl-PL" dirty="0" smtClean="0"/>
              <a:t>Uniwersytecka Poradnia Prawna </a:t>
            </a:r>
            <a:br>
              <a:rPr lang="pl-PL" dirty="0" smtClean="0"/>
            </a:br>
            <a:r>
              <a:rPr lang="pl-PL" dirty="0" smtClean="0"/>
              <a:t>w Rzeszowie</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1596997889"/>
              </p:ext>
            </p:extLst>
          </p:nvPr>
        </p:nvGraphicFramePr>
        <p:xfrm>
          <a:off x="971550" y="2618160"/>
          <a:ext cx="3219450" cy="3192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759129105"/>
              </p:ext>
            </p:extLst>
          </p:nvPr>
        </p:nvGraphicFramePr>
        <p:xfrm>
          <a:off x="4983163" y="2473325"/>
          <a:ext cx="3425825" cy="3289300"/>
        </p:xfrm>
        <a:graphic>
          <a:graphicData uri="http://schemas.openxmlformats.org/drawingml/2006/chart">
            <c:chart xmlns:c="http://schemas.openxmlformats.org/drawingml/2006/chart" xmlns:r="http://schemas.openxmlformats.org/officeDocument/2006/relationships" r:id="rId3"/>
          </a:graphicData>
        </a:graphic>
      </p:graphicFrame>
      <p:sp>
        <p:nvSpPr>
          <p:cNvPr id="51205" name="Text Box 11"/>
          <p:cNvSpPr txBox="1">
            <a:spLocks noChangeArrowheads="1"/>
          </p:cNvSpPr>
          <p:nvPr/>
        </p:nvSpPr>
        <p:spPr bwMode="auto">
          <a:xfrm>
            <a:off x="5796136" y="3284984"/>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1206" name="Text Box 12"/>
          <p:cNvSpPr txBox="1">
            <a:spLocks noChangeArrowheads="1"/>
          </p:cNvSpPr>
          <p:nvPr/>
        </p:nvSpPr>
        <p:spPr bwMode="auto">
          <a:xfrm>
            <a:off x="6975774" y="4117975"/>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51207" name="Text Box 17"/>
          <p:cNvSpPr txBox="1">
            <a:spLocks noChangeArrowheads="1"/>
          </p:cNvSpPr>
          <p:nvPr/>
        </p:nvSpPr>
        <p:spPr bwMode="auto">
          <a:xfrm>
            <a:off x="1187624" y="5964372"/>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51208" name="Text Box 18"/>
          <p:cNvSpPr txBox="1">
            <a:spLocks noChangeArrowheads="1"/>
          </p:cNvSpPr>
          <p:nvPr/>
        </p:nvSpPr>
        <p:spPr bwMode="auto">
          <a:xfrm>
            <a:off x="5609662" y="5964372"/>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p:cNvGraphicFramePr>
            <a:graphicFrameLocks noGrp="1" noChangeAspect="1"/>
          </p:cNvGraphicFramePr>
          <p:nvPr>
            <p:ph type="chart" idx="1"/>
            <p:extLst>
              <p:ext uri="{D42A27DB-BD31-4B8C-83A1-F6EECF244321}">
                <p14:modId xmlns:p14="http://schemas.microsoft.com/office/powerpoint/2010/main" val="2617097296"/>
              </p:ext>
            </p:extLst>
          </p:nvPr>
        </p:nvGraphicFramePr>
        <p:xfrm>
          <a:off x="889000" y="2552700"/>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52227" name="Rectangle 2"/>
          <p:cNvSpPr>
            <a:spLocks noGrp="1" noChangeArrowheads="1"/>
          </p:cNvSpPr>
          <p:nvPr>
            <p:ph type="title"/>
          </p:nvPr>
        </p:nvSpPr>
        <p:spPr/>
        <p:txBody>
          <a:bodyPr/>
          <a:lstStyle/>
          <a:p>
            <a:pPr defTabSz="912813" eaLnBrk="1" hangingPunct="1"/>
            <a:r>
              <a:rPr lang="pl-PL" dirty="0" smtClean="0"/>
              <a:t>Koło Naukowe Studencka Poradnia Prawa w Słubicach</a:t>
            </a:r>
          </a:p>
        </p:txBody>
      </p:sp>
      <p:sp>
        <p:nvSpPr>
          <p:cNvPr id="52228" name="Text Box 5"/>
          <p:cNvSpPr txBox="1">
            <a:spLocks noChangeArrowheads="1"/>
          </p:cNvSpPr>
          <p:nvPr/>
        </p:nvSpPr>
        <p:spPr bwMode="auto">
          <a:xfrm>
            <a:off x="7086600"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266</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20</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3</a:t>
            </a:r>
            <a:endParaRPr lang="pl-PL" sz="1400" b="1" dirty="0">
              <a:solidFill>
                <a:schemeClr val="tx2"/>
              </a:solidFill>
              <a:latin typeface="Arial" charset="0"/>
            </a:endParaRPr>
          </a:p>
        </p:txBody>
      </p:sp>
      <p:sp>
        <p:nvSpPr>
          <p:cNvPr id="17413" name="Text Box 8"/>
          <p:cNvSpPr txBox="1">
            <a:spLocks noChangeArrowheads="1"/>
          </p:cNvSpPr>
          <p:nvPr/>
        </p:nvSpPr>
        <p:spPr bwMode="auto">
          <a:xfrm>
            <a:off x="2955084" y="3284984"/>
            <a:ext cx="4105275" cy="923330"/>
          </a:xfrm>
          <a:prstGeom prst="rect">
            <a:avLst/>
          </a:prstGeom>
          <a:noFill/>
          <a:ln w="9525">
            <a:noFill/>
            <a:miter lim="800000"/>
            <a:headEnd/>
            <a:tailEnd/>
          </a:ln>
        </p:spPr>
        <p:txBody>
          <a:bodyPr>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r>
              <a:rPr lang="pl-PL" sz="1200" b="1" dirty="0" smtClean="0">
                <a:solidFill>
                  <a:srgbClr val="003366"/>
                </a:solidFill>
                <a:latin typeface="Arial" charset="0"/>
                <a:cs typeface="Times New Roman" pitchFamily="18" charset="0"/>
              </a:rPr>
              <a:t>:</a:t>
            </a:r>
          </a:p>
          <a:p>
            <a:pPr defTabSz="912813">
              <a:spcBef>
                <a:spcPct val="50000"/>
              </a:spcBef>
              <a:defRPr/>
            </a:pPr>
            <a:endParaRPr lang="pl-PL" sz="1200" b="1" dirty="0">
              <a:solidFill>
                <a:srgbClr val="003366"/>
              </a:solidFill>
              <a:latin typeface="Arial" charset="0"/>
              <a:cs typeface="Times New Roman" pitchFamily="18" charset="0"/>
            </a:endParaRPr>
          </a:p>
          <a:p>
            <a:pPr marL="90488" indent="-90488">
              <a:buFont typeface="Arial" pitchFamily="34" charset="0"/>
              <a:buChar char="•"/>
              <a:defRPr/>
            </a:pPr>
            <a:r>
              <a:rPr lang="pl-PL" sz="1200" dirty="0" smtClean="0">
                <a:latin typeface="+mj-lt"/>
              </a:rPr>
              <a:t>zajęcie 10</a:t>
            </a:r>
            <a:r>
              <a:rPr lang="pl-PL" sz="1200" dirty="0">
                <a:latin typeface="+mj-lt"/>
              </a:rPr>
              <a:t>. </a:t>
            </a:r>
            <a:r>
              <a:rPr lang="pl-PL" sz="1200" dirty="0" smtClean="0">
                <a:latin typeface="+mj-lt"/>
              </a:rPr>
              <a:t>miejsca </a:t>
            </a:r>
            <a:r>
              <a:rPr lang="pl-PL" sz="1200" dirty="0">
                <a:latin typeface="+mj-lt"/>
              </a:rPr>
              <a:t>w Polsce w pierwszym Rankingu Studenckich Poradni </a:t>
            </a:r>
            <a:r>
              <a:rPr lang="pl-PL" sz="1200" dirty="0" smtClean="0">
                <a:latin typeface="+mj-lt"/>
              </a:rPr>
              <a:t>Prawnych.</a:t>
            </a:r>
            <a:endParaRPr lang="pl-PL" sz="1200" dirty="0">
              <a:latin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type="title"/>
          </p:nvPr>
        </p:nvSpPr>
        <p:spPr/>
        <p:txBody>
          <a:bodyPr/>
          <a:lstStyle/>
          <a:p>
            <a:pPr defTabSz="912813" eaLnBrk="1" hangingPunct="1"/>
            <a:r>
              <a:rPr lang="pl-PL" dirty="0" smtClean="0"/>
              <a:t>Koło Naukowe Studencka Poradnia Prawa w Słubicach</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673795619"/>
              </p:ext>
            </p:extLst>
          </p:nvPr>
        </p:nvGraphicFramePr>
        <p:xfrm>
          <a:off x="874713" y="2633663"/>
          <a:ext cx="3146425"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503051211"/>
              </p:ext>
            </p:extLst>
          </p:nvPr>
        </p:nvGraphicFramePr>
        <p:xfrm>
          <a:off x="5054600" y="2473325"/>
          <a:ext cx="3354388" cy="3289300"/>
        </p:xfrm>
        <a:graphic>
          <a:graphicData uri="http://schemas.openxmlformats.org/drawingml/2006/chart">
            <c:chart xmlns:c="http://schemas.openxmlformats.org/drawingml/2006/chart" xmlns:r="http://schemas.openxmlformats.org/officeDocument/2006/relationships" r:id="rId3"/>
          </a:graphicData>
        </a:graphic>
      </p:graphicFrame>
      <p:sp>
        <p:nvSpPr>
          <p:cNvPr id="53253" name="Text Box 11"/>
          <p:cNvSpPr txBox="1">
            <a:spLocks noChangeArrowheads="1"/>
          </p:cNvSpPr>
          <p:nvPr/>
        </p:nvSpPr>
        <p:spPr bwMode="auto">
          <a:xfrm>
            <a:off x="7308304" y="2636912"/>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3254" name="Text Box 12"/>
          <p:cNvSpPr txBox="1">
            <a:spLocks noChangeArrowheads="1"/>
          </p:cNvSpPr>
          <p:nvPr/>
        </p:nvSpPr>
        <p:spPr bwMode="auto">
          <a:xfrm>
            <a:off x="6948264" y="4149080"/>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53255" name="Text Box 17"/>
          <p:cNvSpPr txBox="1">
            <a:spLocks noChangeArrowheads="1"/>
          </p:cNvSpPr>
          <p:nvPr/>
        </p:nvSpPr>
        <p:spPr bwMode="auto">
          <a:xfrm>
            <a:off x="1115616" y="5964620"/>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53256" name="Text Box 18"/>
          <p:cNvSpPr txBox="1">
            <a:spLocks noChangeArrowheads="1"/>
          </p:cNvSpPr>
          <p:nvPr/>
        </p:nvSpPr>
        <p:spPr bwMode="auto">
          <a:xfrm>
            <a:off x="5219700" y="5949950"/>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9"/>
          <p:cNvGraphicFramePr>
            <a:graphicFrameLocks noGrp="1" noChangeAspect="1"/>
          </p:cNvGraphicFramePr>
          <p:nvPr>
            <p:ph type="chart" idx="1"/>
            <p:extLst>
              <p:ext uri="{D42A27DB-BD31-4B8C-83A1-F6EECF244321}">
                <p14:modId xmlns:p14="http://schemas.microsoft.com/office/powerpoint/2010/main" val="1655998168"/>
              </p:ext>
            </p:extLst>
          </p:nvPr>
        </p:nvGraphicFramePr>
        <p:xfrm>
          <a:off x="887413" y="2552700"/>
          <a:ext cx="8178800" cy="3986213"/>
        </p:xfrm>
        <a:graphic>
          <a:graphicData uri="http://schemas.openxmlformats.org/drawingml/2006/chart">
            <c:chart xmlns:c="http://schemas.openxmlformats.org/drawingml/2006/chart" xmlns:r="http://schemas.openxmlformats.org/officeDocument/2006/relationships" r:id="rId2"/>
          </a:graphicData>
        </a:graphic>
      </p:graphicFrame>
      <p:sp>
        <p:nvSpPr>
          <p:cNvPr id="54275" name="Rectangle 2"/>
          <p:cNvSpPr>
            <a:spLocks noGrp="1" noChangeArrowheads="1"/>
          </p:cNvSpPr>
          <p:nvPr>
            <p:ph type="title"/>
          </p:nvPr>
        </p:nvSpPr>
        <p:spPr>
          <a:xfrm>
            <a:off x="685800" y="762000"/>
            <a:ext cx="8207375" cy="1143000"/>
          </a:xfrm>
        </p:spPr>
        <p:txBody>
          <a:bodyPr/>
          <a:lstStyle/>
          <a:p>
            <a:pPr defTabSz="912813" eaLnBrk="1" hangingPunct="1"/>
            <a:r>
              <a:rPr lang="pl-PL" sz="3200" dirty="0" smtClean="0"/>
              <a:t>Centrum Edukacji Prawnej – „Studencka Poradnia Prawna” w Szczecinie</a:t>
            </a:r>
          </a:p>
        </p:txBody>
      </p:sp>
      <p:sp>
        <p:nvSpPr>
          <p:cNvPr id="54276" name="Text Box 5"/>
          <p:cNvSpPr txBox="1">
            <a:spLocks noChangeArrowheads="1"/>
          </p:cNvSpPr>
          <p:nvPr/>
        </p:nvSpPr>
        <p:spPr bwMode="auto">
          <a:xfrm>
            <a:off x="7086600" y="1676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91</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46</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8</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title"/>
          </p:nvPr>
        </p:nvSpPr>
        <p:spPr>
          <a:xfrm>
            <a:off x="685800" y="762000"/>
            <a:ext cx="8207375" cy="1143000"/>
          </a:xfrm>
        </p:spPr>
        <p:txBody>
          <a:bodyPr/>
          <a:lstStyle/>
          <a:p>
            <a:pPr defTabSz="912813" eaLnBrk="1" hangingPunct="1"/>
            <a:r>
              <a:rPr lang="pl-PL" sz="3200" dirty="0" smtClean="0"/>
              <a:t>Centrum Edukacji Prawnej – „Studencka Poradnia Prawna” w Szczecinie</a:t>
            </a:r>
            <a:r>
              <a:rPr lang="pl-PL" sz="28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3031262477"/>
              </p:ext>
            </p:extLst>
          </p:nvPr>
        </p:nvGraphicFramePr>
        <p:xfrm>
          <a:off x="876300" y="2687638"/>
          <a:ext cx="3335660" cy="3040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216763856"/>
              </p:ext>
            </p:extLst>
          </p:nvPr>
        </p:nvGraphicFramePr>
        <p:xfrm>
          <a:off x="4572000" y="2473325"/>
          <a:ext cx="3836989" cy="3289300"/>
        </p:xfrm>
        <a:graphic>
          <a:graphicData uri="http://schemas.openxmlformats.org/drawingml/2006/chart">
            <c:chart xmlns:c="http://schemas.openxmlformats.org/drawingml/2006/chart" xmlns:r="http://schemas.openxmlformats.org/officeDocument/2006/relationships" r:id="rId3"/>
          </a:graphicData>
        </a:graphic>
      </p:graphicFrame>
      <p:sp>
        <p:nvSpPr>
          <p:cNvPr id="55301" name="Text Box 11"/>
          <p:cNvSpPr txBox="1">
            <a:spLocks noChangeArrowheads="1"/>
          </p:cNvSpPr>
          <p:nvPr/>
        </p:nvSpPr>
        <p:spPr bwMode="auto">
          <a:xfrm>
            <a:off x="7618092" y="2687638"/>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5302" name="Text Box 12"/>
          <p:cNvSpPr txBox="1">
            <a:spLocks noChangeArrowheads="1"/>
          </p:cNvSpPr>
          <p:nvPr/>
        </p:nvSpPr>
        <p:spPr bwMode="auto">
          <a:xfrm>
            <a:off x="6192043" y="4028228"/>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55303" name="Text Box 17"/>
          <p:cNvSpPr txBox="1">
            <a:spLocks noChangeArrowheads="1"/>
          </p:cNvSpPr>
          <p:nvPr/>
        </p:nvSpPr>
        <p:spPr bwMode="auto">
          <a:xfrm>
            <a:off x="1043608" y="5967900"/>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55304" name="Text Box 18"/>
          <p:cNvSpPr txBox="1">
            <a:spLocks noChangeArrowheads="1"/>
          </p:cNvSpPr>
          <p:nvPr/>
        </p:nvSpPr>
        <p:spPr bwMode="auto">
          <a:xfrm>
            <a:off x="5219700" y="5949950"/>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p:cNvGraphicFramePr>
            <a:graphicFrameLocks noGrp="1" noChangeAspect="1"/>
          </p:cNvGraphicFramePr>
          <p:nvPr>
            <p:ph type="chart" idx="1"/>
            <p:extLst>
              <p:ext uri="{D42A27DB-BD31-4B8C-83A1-F6EECF244321}">
                <p14:modId xmlns:p14="http://schemas.microsoft.com/office/powerpoint/2010/main" val="3519712538"/>
              </p:ext>
            </p:extLst>
          </p:nvPr>
        </p:nvGraphicFramePr>
        <p:xfrm>
          <a:off x="889000" y="2552700"/>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56323" name="Rectangle 2"/>
          <p:cNvSpPr>
            <a:spLocks noGrp="1" noChangeArrowheads="1"/>
          </p:cNvSpPr>
          <p:nvPr>
            <p:ph type="title"/>
          </p:nvPr>
        </p:nvSpPr>
        <p:spPr/>
        <p:txBody>
          <a:bodyPr/>
          <a:lstStyle/>
          <a:p>
            <a:pPr defTabSz="912813" eaLnBrk="1" hangingPunct="1"/>
            <a:r>
              <a:rPr lang="pl-PL" smtClean="0"/>
              <a:t>Uniwersytecka Poradnia Prawna </a:t>
            </a:r>
            <a:br>
              <a:rPr lang="pl-PL" smtClean="0"/>
            </a:br>
            <a:r>
              <a:rPr lang="pl-PL" smtClean="0"/>
              <a:t>w Toruniu</a:t>
            </a:r>
          </a:p>
        </p:txBody>
      </p:sp>
      <p:sp>
        <p:nvSpPr>
          <p:cNvPr id="56324" name="Text Box 5"/>
          <p:cNvSpPr txBox="1">
            <a:spLocks noChangeArrowheads="1"/>
          </p:cNvSpPr>
          <p:nvPr/>
        </p:nvSpPr>
        <p:spPr bwMode="auto">
          <a:xfrm>
            <a:off x="6979096"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173</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41</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11</a:t>
            </a:r>
            <a:endParaRPr lang="pl-PL" sz="1400" b="1" dirty="0">
              <a:solidFill>
                <a:schemeClr val="tx2"/>
              </a:solidFill>
              <a:latin typeface="Arial" charset="0"/>
            </a:endParaRPr>
          </a:p>
        </p:txBody>
      </p:sp>
      <p:sp>
        <p:nvSpPr>
          <p:cNvPr id="52229" name="Text Box 10"/>
          <p:cNvSpPr txBox="1">
            <a:spLocks noChangeArrowheads="1"/>
          </p:cNvSpPr>
          <p:nvPr/>
        </p:nvSpPr>
        <p:spPr bwMode="auto">
          <a:xfrm>
            <a:off x="3275856" y="2924944"/>
            <a:ext cx="4608512" cy="1661993"/>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a:pPr defTabSz="912813">
              <a:spcBef>
                <a:spcPct val="50000"/>
              </a:spcBef>
              <a:defRPr/>
            </a:pPr>
            <a:endParaRPr lang="pl-PL" sz="1200" b="1" dirty="0">
              <a:solidFill>
                <a:srgbClr val="003366"/>
              </a:solidFill>
              <a:latin typeface="+mj-lt"/>
            </a:endParaRPr>
          </a:p>
          <a:p>
            <a:pPr marL="90488" indent="-90488">
              <a:buFont typeface="Arial" pitchFamily="34" charset="0"/>
              <a:buChar char="•"/>
              <a:defRPr/>
            </a:pPr>
            <a:r>
              <a:rPr lang="pl-PL" sz="1200" dirty="0" smtClean="0">
                <a:latin typeface="+mj-lt"/>
              </a:rPr>
              <a:t>Wzrost zainteresowania </a:t>
            </a:r>
            <a:r>
              <a:rPr lang="pl-PL" sz="1200" dirty="0">
                <a:latin typeface="+mj-lt"/>
              </a:rPr>
              <a:t>studentów członkostwem w Poradni,</a:t>
            </a:r>
          </a:p>
          <a:p>
            <a:pPr marL="90488" indent="-90488">
              <a:buFont typeface="Arial" pitchFamily="34" charset="0"/>
              <a:buChar char="•"/>
              <a:defRPr/>
            </a:pPr>
            <a:r>
              <a:rPr lang="pl-PL" sz="1200" dirty="0" smtClean="0">
                <a:latin typeface="+mj-lt"/>
              </a:rPr>
              <a:t>rozpoznawalność </a:t>
            </a:r>
            <a:r>
              <a:rPr lang="pl-PL" sz="1200" dirty="0">
                <a:latin typeface="+mj-lt"/>
              </a:rPr>
              <a:t>i świadomość o istnieniu Poradni wśród mieszkańców Torunia,</a:t>
            </a:r>
          </a:p>
          <a:p>
            <a:pPr marL="90488" indent="-90488">
              <a:buFont typeface="Arial" pitchFamily="34" charset="0"/>
              <a:buChar char="•"/>
              <a:defRPr/>
            </a:pPr>
            <a:r>
              <a:rPr lang="pl-PL" sz="1200" dirty="0" smtClean="0">
                <a:latin typeface="+mj-lt"/>
              </a:rPr>
              <a:t>zdobyte </a:t>
            </a:r>
            <a:r>
              <a:rPr lang="pl-PL" sz="1200" dirty="0">
                <a:latin typeface="+mj-lt"/>
              </a:rPr>
              <a:t>zaufanie, skutkujące polecaniem naszym usług przez zadowolonych klientów oraz ponownymi prośbami o udzielenie porady </a:t>
            </a:r>
            <a:r>
              <a:rPr lang="pl-PL" sz="1200" dirty="0" smtClean="0">
                <a:latin typeface="+mj-lt"/>
              </a:rPr>
              <a:t>prawnej.</a:t>
            </a:r>
            <a:endParaRPr lang="pl-PL" sz="1200" dirty="0">
              <a:latin typeface="+mj-lt"/>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Grp="1" noChangeArrowheads="1"/>
          </p:cNvSpPr>
          <p:nvPr>
            <p:ph type="title"/>
          </p:nvPr>
        </p:nvSpPr>
        <p:spPr/>
        <p:txBody>
          <a:bodyPr/>
          <a:lstStyle/>
          <a:p>
            <a:pPr defTabSz="912813" eaLnBrk="1" hangingPunct="1"/>
            <a:r>
              <a:rPr lang="pl-PL" dirty="0" smtClean="0"/>
              <a:t>Uniwersytecka Poradnia Prawna </a:t>
            </a:r>
            <a:br>
              <a:rPr lang="pl-PL" dirty="0" smtClean="0"/>
            </a:br>
            <a:r>
              <a:rPr lang="pl-PL" dirty="0" smtClean="0"/>
              <a:t>w Toruniu</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2418236481"/>
              </p:ext>
            </p:extLst>
          </p:nvPr>
        </p:nvGraphicFramePr>
        <p:xfrm>
          <a:off x="1187624" y="2455004"/>
          <a:ext cx="3286125" cy="3259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742673264"/>
              </p:ext>
            </p:extLst>
          </p:nvPr>
        </p:nvGraphicFramePr>
        <p:xfrm>
          <a:off x="4967312" y="2478023"/>
          <a:ext cx="3600400" cy="3213100"/>
        </p:xfrm>
        <a:graphic>
          <a:graphicData uri="http://schemas.openxmlformats.org/drawingml/2006/chart">
            <c:chart xmlns:c="http://schemas.openxmlformats.org/drawingml/2006/chart" xmlns:r="http://schemas.openxmlformats.org/officeDocument/2006/relationships" r:id="rId3"/>
          </a:graphicData>
        </a:graphic>
      </p:graphicFrame>
      <p:sp>
        <p:nvSpPr>
          <p:cNvPr id="57349" name="Text Box 11"/>
          <p:cNvSpPr txBox="1">
            <a:spLocks noChangeArrowheads="1"/>
          </p:cNvSpPr>
          <p:nvPr/>
        </p:nvSpPr>
        <p:spPr bwMode="auto">
          <a:xfrm>
            <a:off x="6660232" y="270892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7350" name="Text Box 12"/>
          <p:cNvSpPr txBox="1">
            <a:spLocks noChangeArrowheads="1"/>
          </p:cNvSpPr>
          <p:nvPr/>
        </p:nvSpPr>
        <p:spPr bwMode="auto">
          <a:xfrm>
            <a:off x="7164288" y="3809936"/>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57351" name="Text Box 17"/>
          <p:cNvSpPr txBox="1">
            <a:spLocks noChangeArrowheads="1"/>
          </p:cNvSpPr>
          <p:nvPr/>
        </p:nvSpPr>
        <p:spPr bwMode="auto">
          <a:xfrm>
            <a:off x="1331640" y="5834659"/>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57352" name="Text Box 18"/>
          <p:cNvSpPr txBox="1">
            <a:spLocks noChangeArrowheads="1"/>
          </p:cNvSpPr>
          <p:nvPr/>
        </p:nvSpPr>
        <p:spPr bwMode="auto">
          <a:xfrm>
            <a:off x="5364088" y="5834659"/>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3742572062"/>
              </p:ext>
            </p:extLst>
          </p:nvPr>
        </p:nvGraphicFramePr>
        <p:xfrm>
          <a:off x="836613" y="2501900"/>
          <a:ext cx="8154987" cy="4079875"/>
        </p:xfrm>
        <a:graphic>
          <a:graphicData uri="http://schemas.openxmlformats.org/drawingml/2006/chart">
            <c:chart xmlns:c="http://schemas.openxmlformats.org/drawingml/2006/chart" xmlns:r="http://schemas.openxmlformats.org/officeDocument/2006/relationships" r:id="rId2"/>
          </a:graphicData>
        </a:graphic>
      </p:graphicFrame>
      <p:sp>
        <p:nvSpPr>
          <p:cNvPr id="60419" name="Rectangle 3"/>
          <p:cNvSpPr>
            <a:spLocks noGrp="1" noChangeArrowheads="1"/>
          </p:cNvSpPr>
          <p:nvPr>
            <p:ph type="title"/>
          </p:nvPr>
        </p:nvSpPr>
        <p:spPr>
          <a:xfrm>
            <a:off x="931863" y="548680"/>
            <a:ext cx="8001000" cy="1143000"/>
          </a:xfrm>
        </p:spPr>
        <p:txBody>
          <a:bodyPr/>
          <a:lstStyle/>
          <a:p>
            <a:pPr defTabSz="912813" eaLnBrk="1" hangingPunct="1"/>
            <a:r>
              <a:rPr lang="pl-PL" sz="3000" dirty="0" smtClean="0"/>
              <a:t>Koło Naukowe „Studencka Poradnia Prawna” (UKSW </a:t>
            </a:r>
            <a:r>
              <a:rPr lang="pl-PL" sz="3000" dirty="0" err="1"/>
              <a:t>WPiA</a:t>
            </a:r>
            <a:r>
              <a:rPr lang="pl-PL" sz="3000" dirty="0"/>
              <a:t> w </a:t>
            </a:r>
            <a:r>
              <a:rPr lang="pl-PL" sz="3000" dirty="0" smtClean="0"/>
              <a:t>Warszawie)</a:t>
            </a:r>
          </a:p>
        </p:txBody>
      </p:sp>
      <p:sp>
        <p:nvSpPr>
          <p:cNvPr id="60420" name="Text Box 5"/>
          <p:cNvSpPr txBox="1">
            <a:spLocks noChangeArrowheads="1"/>
          </p:cNvSpPr>
          <p:nvPr/>
        </p:nvSpPr>
        <p:spPr bwMode="auto">
          <a:xfrm>
            <a:off x="7086600" y="1682825"/>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88</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57</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7</a:t>
            </a:r>
            <a:endParaRPr lang="pl-PL" sz="1400" b="1" dirty="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45678" y="2636912"/>
            <a:ext cx="8434388" cy="4589462"/>
            <a:chOff x="470" y="17"/>
            <a:chExt cx="5313" cy="2891"/>
          </a:xfrm>
        </p:grpSpPr>
        <p:sp>
          <p:nvSpPr>
            <p:cNvPr id="3" name="AutoShape 516"/>
            <p:cNvSpPr>
              <a:spLocks noChangeArrowheads="1"/>
            </p:cNvSpPr>
            <p:nvPr/>
          </p:nvSpPr>
          <p:spPr bwMode="auto">
            <a:xfrm>
              <a:off x="2562" y="28"/>
              <a:ext cx="960" cy="2880"/>
            </a:xfrm>
            <a:prstGeom prst="roundRect">
              <a:avLst>
                <a:gd name="adj" fmla="val 23773"/>
              </a:avLst>
            </a:prstGeom>
            <a:solidFill>
              <a:schemeClr val="accent1"/>
            </a:solidFill>
            <a:ln w="9525">
              <a:noFill/>
              <a:miter lim="800000"/>
              <a:headEnd/>
              <a:tailEnd/>
            </a:ln>
          </p:spPr>
          <p:txBody>
            <a:bodyPr wrap="none" anchor="ctr"/>
            <a:lstStyle/>
            <a:p>
              <a:pPr defTabSz="912813"/>
              <a:endParaRPr lang="en-US"/>
            </a:p>
          </p:txBody>
        </p:sp>
        <p:sp useBgFill="1">
          <p:nvSpPr>
            <p:cNvPr id="4" name="Text Box 517"/>
            <p:cNvSpPr txBox="1">
              <a:spLocks noChangeArrowheads="1"/>
            </p:cNvSpPr>
            <p:nvPr/>
          </p:nvSpPr>
          <p:spPr bwMode="auto">
            <a:xfrm>
              <a:off x="3651" y="1049"/>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2008/2009 i 2009/2010</a:t>
              </a:r>
            </a:p>
            <a:p>
              <a:pPr defTabSz="912813">
                <a:spcBef>
                  <a:spcPct val="50000"/>
                </a:spcBef>
              </a:pPr>
              <a:r>
                <a:rPr lang="pl-PL" sz="2000" dirty="0">
                  <a:solidFill>
                    <a:srgbClr val="003366"/>
                  </a:solidFill>
                  <a:latin typeface="Arial" charset="0"/>
                </a:rPr>
                <a:t>25 poradni w 15 miastach</a:t>
              </a:r>
            </a:p>
          </p:txBody>
        </p:sp>
        <p:graphicFrame>
          <p:nvGraphicFramePr>
            <p:cNvPr id="5" name="Object 169"/>
            <p:cNvGraphicFramePr>
              <a:graphicFrameLocks noChangeAspect="1"/>
            </p:cNvGraphicFramePr>
            <p:nvPr/>
          </p:nvGraphicFramePr>
          <p:xfrm>
            <a:off x="518" y="17"/>
            <a:ext cx="2736" cy="2642"/>
          </p:xfrm>
          <a:graphic>
            <a:graphicData uri="http://schemas.openxmlformats.org/presentationml/2006/ole">
              <mc:AlternateContent xmlns:mc="http://schemas.openxmlformats.org/markup-compatibility/2006">
                <mc:Choice xmlns:v="urn:schemas-microsoft-com:vml" Requires="v">
                  <p:oleObj spid="_x0000_s25690" name="Obraz - mapa bitowa" r:id="rId3" imgW="4420204" imgH="4266595" progId="PBrush">
                    <p:embed/>
                  </p:oleObj>
                </mc:Choice>
                <mc:Fallback>
                  <p:oleObj name="Obraz - mapa bitowa" r:id="rId3" imgW="4420204" imgH="4266595" progId="PBrush">
                    <p:embed/>
                    <p:pic>
                      <p:nvPicPr>
                        <p:cNvPr id="0"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 y="17"/>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5" cstate="print"/>
            <a:srcRect/>
            <a:stretch>
              <a:fillRect/>
            </a:stretch>
          </p:blipFill>
          <p:spPr bwMode="auto">
            <a:xfrm>
              <a:off x="1168" y="961"/>
              <a:ext cx="144" cy="216"/>
            </a:xfrm>
            <a:prstGeom prst="rect">
              <a:avLst/>
            </a:prstGeom>
            <a:noFill/>
            <a:ln w="9525">
              <a:noFill/>
              <a:miter lim="800000"/>
              <a:headEnd/>
              <a:tailEnd/>
            </a:ln>
          </p:spPr>
        </p:pic>
        <p:pic>
          <p:nvPicPr>
            <p:cNvPr id="7" name="Picture 520" descr="logo-małe"/>
            <p:cNvPicPr>
              <a:picLocks noChangeAspect="1" noChangeArrowheads="1"/>
            </p:cNvPicPr>
            <p:nvPr/>
          </p:nvPicPr>
          <p:blipFill>
            <a:blip r:embed="rId5" cstate="print"/>
            <a:srcRect/>
            <a:stretch>
              <a:fillRect/>
            </a:stretch>
          </p:blipFill>
          <p:spPr bwMode="auto">
            <a:xfrm>
              <a:off x="606" y="640"/>
              <a:ext cx="145" cy="216"/>
            </a:xfrm>
            <a:prstGeom prst="rect">
              <a:avLst/>
            </a:prstGeom>
            <a:noFill/>
            <a:ln w="9525">
              <a:noFill/>
              <a:miter lim="800000"/>
              <a:headEnd/>
              <a:tailEnd/>
            </a:ln>
          </p:spPr>
        </p:pic>
        <p:pic>
          <p:nvPicPr>
            <p:cNvPr id="8" name="Picture 521" descr="logo-małe"/>
            <p:cNvPicPr>
              <a:picLocks noChangeAspect="1" noChangeArrowheads="1"/>
            </p:cNvPicPr>
            <p:nvPr/>
          </p:nvPicPr>
          <p:blipFill>
            <a:blip r:embed="rId5" cstate="print"/>
            <a:srcRect/>
            <a:stretch>
              <a:fillRect/>
            </a:stretch>
          </p:blipFill>
          <p:spPr bwMode="auto">
            <a:xfrm>
              <a:off x="1665" y="226"/>
              <a:ext cx="145" cy="217"/>
            </a:xfrm>
            <a:prstGeom prst="rect">
              <a:avLst/>
            </a:prstGeom>
            <a:noFill/>
            <a:ln w="9525">
              <a:noFill/>
              <a:miter lim="800000"/>
              <a:headEnd/>
              <a:tailEnd/>
            </a:ln>
          </p:spPr>
        </p:pic>
        <p:pic>
          <p:nvPicPr>
            <p:cNvPr id="9" name="Picture 522" descr="logo-małe"/>
            <p:cNvPicPr>
              <a:picLocks noChangeAspect="1" noChangeArrowheads="1"/>
            </p:cNvPicPr>
            <p:nvPr/>
          </p:nvPicPr>
          <p:blipFill>
            <a:blip r:embed="rId5" cstate="print"/>
            <a:srcRect/>
            <a:stretch>
              <a:fillRect/>
            </a:stretch>
          </p:blipFill>
          <p:spPr bwMode="auto">
            <a:xfrm>
              <a:off x="1709" y="777"/>
              <a:ext cx="145" cy="216"/>
            </a:xfrm>
            <a:prstGeom prst="rect">
              <a:avLst/>
            </a:prstGeom>
            <a:noFill/>
            <a:ln w="9525">
              <a:noFill/>
              <a:miter lim="800000"/>
              <a:headEnd/>
              <a:tailEnd/>
            </a:ln>
          </p:spPr>
        </p:pic>
        <p:pic>
          <p:nvPicPr>
            <p:cNvPr id="10" name="Picture 523" descr="logo-małe"/>
            <p:cNvPicPr>
              <a:picLocks noChangeAspect="1" noChangeArrowheads="1"/>
            </p:cNvPicPr>
            <p:nvPr/>
          </p:nvPicPr>
          <p:blipFill>
            <a:blip r:embed="rId5" cstate="print"/>
            <a:srcRect/>
            <a:stretch>
              <a:fillRect/>
            </a:stretch>
          </p:blipFill>
          <p:spPr bwMode="auto">
            <a:xfrm>
              <a:off x="2945" y="653"/>
              <a:ext cx="144" cy="216"/>
            </a:xfrm>
            <a:prstGeom prst="rect">
              <a:avLst/>
            </a:prstGeom>
            <a:noFill/>
            <a:ln w="9525">
              <a:noFill/>
              <a:miter lim="800000"/>
              <a:headEnd/>
              <a:tailEnd/>
            </a:ln>
          </p:spPr>
        </p:pic>
        <p:pic>
          <p:nvPicPr>
            <p:cNvPr id="11" name="Picture 524" descr="logo-małe"/>
            <p:cNvPicPr>
              <a:picLocks noChangeAspect="1" noChangeArrowheads="1"/>
            </p:cNvPicPr>
            <p:nvPr/>
          </p:nvPicPr>
          <p:blipFill>
            <a:blip r:embed="rId5" cstate="print"/>
            <a:srcRect/>
            <a:stretch>
              <a:fillRect/>
            </a:stretch>
          </p:blipFill>
          <p:spPr bwMode="auto">
            <a:xfrm>
              <a:off x="2769" y="653"/>
              <a:ext cx="144" cy="216"/>
            </a:xfrm>
            <a:prstGeom prst="rect">
              <a:avLst/>
            </a:prstGeom>
            <a:noFill/>
            <a:ln w="9525">
              <a:noFill/>
              <a:miter lim="800000"/>
              <a:headEnd/>
              <a:tailEnd/>
            </a:ln>
          </p:spPr>
        </p:pic>
        <p:pic>
          <p:nvPicPr>
            <p:cNvPr id="12" name="Picture 525" descr="logo-małe"/>
            <p:cNvPicPr>
              <a:picLocks noChangeAspect="1" noChangeArrowheads="1"/>
            </p:cNvPicPr>
            <p:nvPr/>
          </p:nvPicPr>
          <p:blipFill>
            <a:blip r:embed="rId5" cstate="print"/>
            <a:srcRect/>
            <a:stretch>
              <a:fillRect/>
            </a:stretch>
          </p:blipFill>
          <p:spPr bwMode="auto">
            <a:xfrm>
              <a:off x="2813" y="1557"/>
              <a:ext cx="144" cy="217"/>
            </a:xfrm>
            <a:prstGeom prst="rect">
              <a:avLst/>
            </a:prstGeom>
            <a:noFill/>
            <a:ln w="9525">
              <a:noFill/>
              <a:miter lim="800000"/>
              <a:headEnd/>
              <a:tailEnd/>
            </a:ln>
          </p:spPr>
        </p:pic>
        <p:pic>
          <p:nvPicPr>
            <p:cNvPr id="13" name="Picture 526" descr="logo-małe"/>
            <p:cNvPicPr>
              <a:picLocks noChangeAspect="1" noChangeArrowheads="1"/>
            </p:cNvPicPr>
            <p:nvPr/>
          </p:nvPicPr>
          <p:blipFill>
            <a:blip r:embed="rId5" cstate="print"/>
            <a:srcRect/>
            <a:stretch>
              <a:fillRect/>
            </a:stretch>
          </p:blipFill>
          <p:spPr bwMode="auto">
            <a:xfrm>
              <a:off x="2630" y="2083"/>
              <a:ext cx="144" cy="216"/>
            </a:xfrm>
            <a:prstGeom prst="rect">
              <a:avLst/>
            </a:prstGeom>
            <a:noFill/>
            <a:ln w="9525">
              <a:noFill/>
              <a:miter lim="800000"/>
              <a:headEnd/>
              <a:tailEnd/>
            </a:ln>
          </p:spPr>
        </p:pic>
        <p:pic>
          <p:nvPicPr>
            <p:cNvPr id="14" name="Picture 527" descr="logo-małe"/>
            <p:cNvPicPr>
              <a:picLocks noChangeAspect="1" noChangeArrowheads="1"/>
            </p:cNvPicPr>
            <p:nvPr/>
          </p:nvPicPr>
          <p:blipFill>
            <a:blip r:embed="rId5" cstate="print"/>
            <a:srcRect/>
            <a:stretch>
              <a:fillRect/>
            </a:stretch>
          </p:blipFill>
          <p:spPr bwMode="auto">
            <a:xfrm>
              <a:off x="2105" y="2083"/>
              <a:ext cx="144" cy="216"/>
            </a:xfrm>
            <a:prstGeom prst="rect">
              <a:avLst/>
            </a:prstGeom>
            <a:noFill/>
            <a:ln w="9525">
              <a:noFill/>
              <a:miter lim="800000"/>
              <a:headEnd/>
              <a:tailEnd/>
            </a:ln>
          </p:spPr>
        </p:pic>
        <p:pic>
          <p:nvPicPr>
            <p:cNvPr id="15" name="Picture 528" descr="logo-małe"/>
            <p:cNvPicPr>
              <a:picLocks noChangeAspect="1" noChangeArrowheads="1"/>
            </p:cNvPicPr>
            <p:nvPr/>
          </p:nvPicPr>
          <p:blipFill>
            <a:blip r:embed="rId5" cstate="print"/>
            <a:srcRect/>
            <a:stretch>
              <a:fillRect/>
            </a:stretch>
          </p:blipFill>
          <p:spPr bwMode="auto">
            <a:xfrm>
              <a:off x="1754" y="1925"/>
              <a:ext cx="144" cy="216"/>
            </a:xfrm>
            <a:prstGeom prst="rect">
              <a:avLst/>
            </a:prstGeom>
            <a:noFill/>
            <a:ln w="9525">
              <a:noFill/>
              <a:miter lim="800000"/>
              <a:headEnd/>
              <a:tailEnd/>
            </a:ln>
          </p:spPr>
        </p:pic>
        <p:pic>
          <p:nvPicPr>
            <p:cNvPr id="16" name="Picture 529" descr="logo-małe"/>
            <p:cNvPicPr>
              <a:picLocks noChangeAspect="1" noChangeArrowheads="1"/>
            </p:cNvPicPr>
            <p:nvPr/>
          </p:nvPicPr>
          <p:blipFill>
            <a:blip r:embed="rId5" cstate="print"/>
            <a:srcRect/>
            <a:stretch>
              <a:fillRect/>
            </a:stretch>
          </p:blipFill>
          <p:spPr bwMode="auto">
            <a:xfrm>
              <a:off x="1489" y="1723"/>
              <a:ext cx="144" cy="216"/>
            </a:xfrm>
            <a:prstGeom prst="rect">
              <a:avLst/>
            </a:prstGeom>
            <a:noFill/>
            <a:ln w="9525">
              <a:noFill/>
              <a:miter lim="800000"/>
              <a:headEnd/>
              <a:tailEnd/>
            </a:ln>
          </p:spPr>
        </p:pic>
        <p:pic>
          <p:nvPicPr>
            <p:cNvPr id="17" name="Picture 530" descr="logo-małe"/>
            <p:cNvPicPr>
              <a:picLocks noChangeAspect="1" noChangeArrowheads="1"/>
            </p:cNvPicPr>
            <p:nvPr/>
          </p:nvPicPr>
          <p:blipFill>
            <a:blip r:embed="rId5" cstate="print"/>
            <a:srcRect/>
            <a:stretch>
              <a:fillRect/>
            </a:stretch>
          </p:blipFill>
          <p:spPr bwMode="auto">
            <a:xfrm>
              <a:off x="1886" y="1374"/>
              <a:ext cx="144" cy="216"/>
            </a:xfrm>
            <a:prstGeom prst="rect">
              <a:avLst/>
            </a:prstGeom>
            <a:noFill/>
            <a:ln w="9525">
              <a:noFill/>
              <a:miter lim="800000"/>
              <a:headEnd/>
              <a:tailEnd/>
            </a:ln>
          </p:spPr>
        </p:pic>
        <p:pic>
          <p:nvPicPr>
            <p:cNvPr id="18" name="Picture 531" descr="logo-małe"/>
            <p:cNvPicPr>
              <a:picLocks noChangeAspect="1" noChangeArrowheads="1"/>
            </p:cNvPicPr>
            <p:nvPr/>
          </p:nvPicPr>
          <p:blipFill>
            <a:blip r:embed="rId5" cstate="print"/>
            <a:srcRect/>
            <a:stretch>
              <a:fillRect/>
            </a:stretch>
          </p:blipFill>
          <p:spPr bwMode="auto">
            <a:xfrm>
              <a:off x="1092" y="1555"/>
              <a:ext cx="144" cy="216"/>
            </a:xfrm>
            <a:prstGeom prst="rect">
              <a:avLst/>
            </a:prstGeom>
            <a:noFill/>
            <a:ln w="9525">
              <a:noFill/>
              <a:miter lim="800000"/>
              <a:headEnd/>
              <a:tailEnd/>
            </a:ln>
          </p:spPr>
        </p:pic>
        <p:pic>
          <p:nvPicPr>
            <p:cNvPr id="19" name="Picture 532" descr="logo-małe"/>
            <p:cNvPicPr>
              <a:picLocks noChangeAspect="1" noChangeArrowheads="1"/>
            </p:cNvPicPr>
            <p:nvPr/>
          </p:nvPicPr>
          <p:blipFill>
            <a:blip r:embed="rId5" cstate="print"/>
            <a:srcRect/>
            <a:stretch>
              <a:fillRect/>
            </a:stretch>
          </p:blipFill>
          <p:spPr bwMode="auto">
            <a:xfrm>
              <a:off x="2989" y="1557"/>
              <a:ext cx="145" cy="217"/>
            </a:xfrm>
            <a:prstGeom prst="rect">
              <a:avLst/>
            </a:prstGeom>
            <a:noFill/>
            <a:ln w="9525">
              <a:noFill/>
              <a:miter lim="800000"/>
              <a:headEnd/>
              <a:tailEnd/>
            </a:ln>
          </p:spPr>
        </p:pic>
        <p:pic>
          <p:nvPicPr>
            <p:cNvPr id="20" name="Picture 533" descr="logo-małe"/>
            <p:cNvPicPr>
              <a:picLocks noChangeAspect="1" noChangeArrowheads="1"/>
            </p:cNvPicPr>
            <p:nvPr/>
          </p:nvPicPr>
          <p:blipFill>
            <a:blip r:embed="rId5" cstate="print"/>
            <a:srcRect/>
            <a:stretch>
              <a:fillRect/>
            </a:stretch>
          </p:blipFill>
          <p:spPr bwMode="auto">
            <a:xfrm>
              <a:off x="695" y="1099"/>
              <a:ext cx="144" cy="216"/>
            </a:xfrm>
            <a:prstGeom prst="rect">
              <a:avLst/>
            </a:prstGeom>
            <a:noFill/>
            <a:ln w="9525">
              <a:noFill/>
              <a:miter lim="800000"/>
              <a:headEnd/>
              <a:tailEnd/>
            </a:ln>
          </p:spPr>
        </p:pic>
        <p:sp>
          <p:nvSpPr>
            <p:cNvPr id="21" name="Text Box 534"/>
            <p:cNvSpPr txBox="1">
              <a:spLocks noChangeArrowheads="1"/>
            </p:cNvSpPr>
            <p:nvPr/>
          </p:nvSpPr>
          <p:spPr bwMode="auto">
            <a:xfrm>
              <a:off x="2582" y="83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Słubice</a:t>
              </a:r>
            </a:p>
          </p:txBody>
        </p:sp>
        <p:pic>
          <p:nvPicPr>
            <p:cNvPr id="35" name="Picture 548" descr="logo-małe"/>
            <p:cNvPicPr>
              <a:picLocks noChangeAspect="1" noChangeArrowheads="1"/>
            </p:cNvPicPr>
            <p:nvPr/>
          </p:nvPicPr>
          <p:blipFill>
            <a:blip r:embed="rId5" cstate="print"/>
            <a:srcRect/>
            <a:stretch>
              <a:fillRect/>
            </a:stretch>
          </p:blipFill>
          <p:spPr bwMode="auto">
            <a:xfrm>
              <a:off x="2473" y="416"/>
              <a:ext cx="144" cy="216"/>
            </a:xfrm>
            <a:prstGeom prst="rect">
              <a:avLst/>
            </a:prstGeom>
            <a:noFill/>
            <a:ln w="9525">
              <a:noFill/>
              <a:miter lim="800000"/>
              <a:headEnd/>
              <a:tailEnd/>
            </a:ln>
          </p:spPr>
        </p:pic>
        <p:pic>
          <p:nvPicPr>
            <p:cNvPr id="36" name="Picture 549" descr="logo-małe"/>
            <p:cNvPicPr>
              <a:picLocks noChangeAspect="1" noChangeArrowheads="1"/>
            </p:cNvPicPr>
            <p:nvPr/>
          </p:nvPicPr>
          <p:blipFill>
            <a:blip r:embed="rId5" cstate="print"/>
            <a:srcRect/>
            <a:stretch>
              <a:fillRect/>
            </a:stretch>
          </p:blipFill>
          <p:spPr bwMode="auto">
            <a:xfrm>
              <a:off x="2297" y="416"/>
              <a:ext cx="144" cy="216"/>
            </a:xfrm>
            <a:prstGeom prst="rect">
              <a:avLst/>
            </a:prstGeom>
            <a:noFill/>
            <a:ln w="9525">
              <a:noFill/>
              <a:miter lim="800000"/>
              <a:headEnd/>
              <a:tailEnd/>
            </a:ln>
          </p:spPr>
        </p:pic>
        <p:sp>
          <p:nvSpPr>
            <p:cNvPr id="37" name="Text Box 550"/>
            <p:cNvSpPr txBox="1">
              <a:spLocks noChangeArrowheads="1"/>
            </p:cNvSpPr>
            <p:nvPr/>
          </p:nvSpPr>
          <p:spPr bwMode="auto">
            <a:xfrm>
              <a:off x="2110" y="59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551" descr="logo-małe"/>
            <p:cNvPicPr>
              <a:picLocks noChangeAspect="1" noChangeArrowheads="1"/>
            </p:cNvPicPr>
            <p:nvPr/>
          </p:nvPicPr>
          <p:blipFill>
            <a:blip r:embed="rId5" cstate="print"/>
            <a:srcRect/>
            <a:stretch>
              <a:fillRect/>
            </a:stretch>
          </p:blipFill>
          <p:spPr bwMode="auto">
            <a:xfrm>
              <a:off x="2275" y="2083"/>
              <a:ext cx="144" cy="216"/>
            </a:xfrm>
            <a:prstGeom prst="rect">
              <a:avLst/>
            </a:prstGeom>
            <a:noFill/>
            <a:ln w="9525">
              <a:noFill/>
              <a:miter lim="800000"/>
              <a:headEnd/>
              <a:tailEnd/>
            </a:ln>
          </p:spPr>
        </p:pic>
        <p:pic>
          <p:nvPicPr>
            <p:cNvPr id="39" name="Picture 552" descr="logo-małe"/>
            <p:cNvPicPr>
              <a:picLocks noChangeAspect="1" noChangeArrowheads="1"/>
            </p:cNvPicPr>
            <p:nvPr/>
          </p:nvPicPr>
          <p:blipFill>
            <a:blip r:embed="rId5" cstate="print"/>
            <a:srcRect/>
            <a:stretch>
              <a:fillRect/>
            </a:stretch>
          </p:blipFill>
          <p:spPr bwMode="auto">
            <a:xfrm>
              <a:off x="2600" y="1402"/>
              <a:ext cx="144" cy="216"/>
            </a:xfrm>
            <a:prstGeom prst="rect">
              <a:avLst/>
            </a:prstGeom>
            <a:noFill/>
            <a:ln w="9525">
              <a:noFill/>
              <a:miter lim="800000"/>
              <a:headEnd/>
              <a:tailEnd/>
            </a:ln>
          </p:spPr>
        </p:pic>
        <p:pic>
          <p:nvPicPr>
            <p:cNvPr id="40" name="Picture 553" descr="logo-małe"/>
            <p:cNvPicPr>
              <a:picLocks noChangeAspect="1" noChangeArrowheads="1"/>
            </p:cNvPicPr>
            <p:nvPr/>
          </p:nvPicPr>
          <p:blipFill>
            <a:blip r:embed="rId5" cstate="print"/>
            <a:srcRect/>
            <a:stretch>
              <a:fillRect/>
            </a:stretch>
          </p:blipFill>
          <p:spPr bwMode="auto">
            <a:xfrm>
              <a:off x="2427" y="1402"/>
              <a:ext cx="144" cy="216"/>
            </a:xfrm>
            <a:prstGeom prst="rect">
              <a:avLst/>
            </a:prstGeom>
            <a:noFill/>
            <a:ln w="9525">
              <a:noFill/>
              <a:miter lim="800000"/>
              <a:headEnd/>
              <a:tailEnd/>
            </a:ln>
          </p:spPr>
        </p:pic>
        <p:pic>
          <p:nvPicPr>
            <p:cNvPr id="41" name="Picture 554" descr="logo-małe"/>
            <p:cNvPicPr>
              <a:picLocks noChangeAspect="1" noChangeArrowheads="1"/>
            </p:cNvPicPr>
            <p:nvPr/>
          </p:nvPicPr>
          <p:blipFill>
            <a:blip r:embed="rId5" cstate="print"/>
            <a:srcRect/>
            <a:stretch>
              <a:fillRect/>
            </a:stretch>
          </p:blipFill>
          <p:spPr bwMode="auto">
            <a:xfrm>
              <a:off x="2245" y="1402"/>
              <a:ext cx="144" cy="216"/>
            </a:xfrm>
            <a:prstGeom prst="rect">
              <a:avLst/>
            </a:prstGeom>
            <a:noFill/>
            <a:ln w="9525">
              <a:noFill/>
              <a:miter lim="800000"/>
              <a:headEnd/>
              <a:tailEnd/>
            </a:ln>
          </p:spPr>
        </p:pic>
        <p:pic>
          <p:nvPicPr>
            <p:cNvPr id="42" name="Picture 555" descr="logo-małe"/>
            <p:cNvPicPr>
              <a:picLocks noChangeAspect="1" noChangeArrowheads="1"/>
            </p:cNvPicPr>
            <p:nvPr/>
          </p:nvPicPr>
          <p:blipFill>
            <a:blip r:embed="rId5" cstate="print"/>
            <a:srcRect/>
            <a:stretch>
              <a:fillRect/>
            </a:stretch>
          </p:blipFill>
          <p:spPr bwMode="auto">
            <a:xfrm>
              <a:off x="2154" y="1061"/>
              <a:ext cx="144" cy="216"/>
            </a:xfrm>
            <a:prstGeom prst="rect">
              <a:avLst/>
            </a:prstGeom>
            <a:noFill/>
            <a:ln w="9525">
              <a:noFill/>
              <a:miter lim="800000"/>
              <a:headEnd/>
              <a:tailEnd/>
            </a:ln>
          </p:spPr>
        </p:pic>
        <p:pic>
          <p:nvPicPr>
            <p:cNvPr id="43" name="Picture 556" descr="logo-małe"/>
            <p:cNvPicPr>
              <a:picLocks noChangeAspect="1" noChangeArrowheads="1"/>
            </p:cNvPicPr>
            <p:nvPr/>
          </p:nvPicPr>
          <p:blipFill>
            <a:blip r:embed="rId5" cstate="print"/>
            <a:srcRect/>
            <a:stretch>
              <a:fillRect/>
            </a:stretch>
          </p:blipFill>
          <p:spPr bwMode="auto">
            <a:xfrm>
              <a:off x="2328" y="1061"/>
              <a:ext cx="144" cy="216"/>
            </a:xfrm>
            <a:prstGeom prst="rect">
              <a:avLst/>
            </a:prstGeom>
            <a:noFill/>
            <a:ln w="9525">
              <a:noFill/>
              <a:miter lim="800000"/>
              <a:headEnd/>
              <a:tailEnd/>
            </a:ln>
          </p:spPr>
        </p:pic>
        <p:pic>
          <p:nvPicPr>
            <p:cNvPr id="44" name="Picture 557" descr="logo-małe"/>
            <p:cNvPicPr>
              <a:picLocks noChangeAspect="1" noChangeArrowheads="1"/>
            </p:cNvPicPr>
            <p:nvPr/>
          </p:nvPicPr>
          <p:blipFill>
            <a:blip r:embed="rId5" cstate="print"/>
            <a:srcRect/>
            <a:stretch>
              <a:fillRect/>
            </a:stretch>
          </p:blipFill>
          <p:spPr bwMode="auto">
            <a:xfrm>
              <a:off x="2509" y="1061"/>
              <a:ext cx="144" cy="216"/>
            </a:xfrm>
            <a:prstGeom prst="rect">
              <a:avLst/>
            </a:prstGeom>
            <a:noFill/>
            <a:ln w="9525">
              <a:noFill/>
              <a:miter lim="800000"/>
              <a:headEnd/>
              <a:tailEnd/>
            </a:ln>
          </p:spPr>
        </p:pic>
        <p:pic>
          <p:nvPicPr>
            <p:cNvPr id="45" name="Picture 558" descr="logo-małe"/>
            <p:cNvPicPr>
              <a:picLocks noChangeAspect="1" noChangeArrowheads="1"/>
            </p:cNvPicPr>
            <p:nvPr/>
          </p:nvPicPr>
          <p:blipFill>
            <a:blip r:embed="rId5" cstate="print"/>
            <a:srcRect/>
            <a:stretch>
              <a:fillRect/>
            </a:stretch>
          </p:blipFill>
          <p:spPr bwMode="auto">
            <a:xfrm>
              <a:off x="2691" y="1061"/>
              <a:ext cx="144" cy="216"/>
            </a:xfrm>
            <a:prstGeom prst="rect">
              <a:avLst/>
            </a:prstGeom>
            <a:noFill/>
            <a:ln w="9525">
              <a:noFill/>
              <a:miter lim="800000"/>
              <a:headEnd/>
              <a:tailEnd/>
            </a:ln>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3501448722"/>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extLst>
              <p:ext uri="{D42A27DB-BD31-4B8C-83A1-F6EECF244321}">
                <p14:modId xmlns:p14="http://schemas.microsoft.com/office/powerpoint/2010/main" val="625791733"/>
              </p:ext>
            </p:extLst>
          </p:nvPr>
        </p:nvGraphicFramePr>
        <p:xfrm>
          <a:off x="874712" y="2633663"/>
          <a:ext cx="3193231"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841359320"/>
              </p:ext>
            </p:extLst>
          </p:nvPr>
        </p:nvGraphicFramePr>
        <p:xfrm>
          <a:off x="4932040" y="2650432"/>
          <a:ext cx="3600400" cy="3010593"/>
        </p:xfrm>
        <a:graphic>
          <a:graphicData uri="http://schemas.openxmlformats.org/drawingml/2006/chart">
            <c:chart xmlns:c="http://schemas.openxmlformats.org/drawingml/2006/chart" xmlns:r="http://schemas.openxmlformats.org/officeDocument/2006/relationships" r:id="rId3"/>
          </a:graphicData>
        </a:graphic>
      </p:graphicFrame>
      <p:sp>
        <p:nvSpPr>
          <p:cNvPr id="61444" name="Text Box 11"/>
          <p:cNvSpPr txBox="1">
            <a:spLocks noChangeArrowheads="1"/>
          </p:cNvSpPr>
          <p:nvPr/>
        </p:nvSpPr>
        <p:spPr bwMode="auto">
          <a:xfrm>
            <a:off x="6445249" y="2780928"/>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1445" name="Text Box 12"/>
          <p:cNvSpPr txBox="1">
            <a:spLocks noChangeArrowheads="1"/>
          </p:cNvSpPr>
          <p:nvPr/>
        </p:nvSpPr>
        <p:spPr bwMode="auto">
          <a:xfrm>
            <a:off x="7884368" y="4437112"/>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1446" name="Rectangle 16"/>
          <p:cNvSpPr>
            <a:spLocks noGrp="1" noChangeArrowheads="1"/>
          </p:cNvSpPr>
          <p:nvPr>
            <p:ph type="title"/>
          </p:nvPr>
        </p:nvSpPr>
        <p:spPr>
          <a:xfrm>
            <a:off x="683568" y="764704"/>
            <a:ext cx="8460432" cy="1143000"/>
          </a:xfrm>
          <a:noFill/>
        </p:spPr>
        <p:txBody>
          <a:bodyPr/>
          <a:lstStyle/>
          <a:p>
            <a:pPr defTabSz="912813" eaLnBrk="1" hangingPunct="1"/>
            <a:r>
              <a:rPr lang="pl-PL" sz="3000" dirty="0" smtClean="0"/>
              <a:t>Koło Naukowe „Studencka Poradnia Prawna” (UKSW </a:t>
            </a:r>
            <a:r>
              <a:rPr lang="pl-PL" sz="3000" dirty="0" err="1" smtClean="0"/>
              <a:t>WPiA</a:t>
            </a:r>
            <a:r>
              <a:rPr lang="pl-PL" sz="3000" dirty="0" smtClean="0"/>
              <a:t> w Warszawie) 2012-2016</a:t>
            </a:r>
          </a:p>
        </p:txBody>
      </p:sp>
      <p:sp>
        <p:nvSpPr>
          <p:cNvPr id="61447" name="Text Box 17"/>
          <p:cNvSpPr txBox="1">
            <a:spLocks noChangeArrowheads="1"/>
          </p:cNvSpPr>
          <p:nvPr/>
        </p:nvSpPr>
        <p:spPr bwMode="auto">
          <a:xfrm>
            <a:off x="1115616" y="5874866"/>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2012-2016</a:t>
            </a:r>
            <a:endParaRPr lang="pl-PL" sz="1400" b="1" dirty="0">
              <a:latin typeface="Arial" charset="0"/>
            </a:endParaRPr>
          </a:p>
        </p:txBody>
      </p:sp>
      <p:sp>
        <p:nvSpPr>
          <p:cNvPr id="61448" name="Text Box 18"/>
          <p:cNvSpPr txBox="1">
            <a:spLocks noChangeArrowheads="1"/>
          </p:cNvSpPr>
          <p:nvPr/>
        </p:nvSpPr>
        <p:spPr bwMode="auto">
          <a:xfrm>
            <a:off x="5472906" y="585936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2012-2016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388659016"/>
              </p:ext>
            </p:extLst>
          </p:nvPr>
        </p:nvGraphicFramePr>
        <p:xfrm>
          <a:off x="836613" y="2501900"/>
          <a:ext cx="8154987" cy="4079875"/>
        </p:xfrm>
        <a:graphic>
          <a:graphicData uri="http://schemas.openxmlformats.org/drawingml/2006/chart">
            <c:chart xmlns:c="http://schemas.openxmlformats.org/drawingml/2006/chart" xmlns:r="http://schemas.openxmlformats.org/officeDocument/2006/relationships" r:id="rId2"/>
          </a:graphicData>
        </a:graphic>
      </p:graphicFrame>
      <p:sp>
        <p:nvSpPr>
          <p:cNvPr id="60419" name="Rectangle 3"/>
          <p:cNvSpPr>
            <a:spLocks noGrp="1" noChangeArrowheads="1"/>
          </p:cNvSpPr>
          <p:nvPr>
            <p:ph type="title"/>
          </p:nvPr>
        </p:nvSpPr>
        <p:spPr>
          <a:xfrm>
            <a:off x="931863" y="620688"/>
            <a:ext cx="8001000" cy="1143000"/>
          </a:xfrm>
        </p:spPr>
        <p:txBody>
          <a:bodyPr/>
          <a:lstStyle/>
          <a:p>
            <a:pPr defTabSz="912813" eaLnBrk="1" hangingPunct="1"/>
            <a:r>
              <a:rPr lang="pl-PL" sz="3400" dirty="0"/>
              <a:t>Koło Naukowe „Studencka </a:t>
            </a:r>
            <a:r>
              <a:rPr lang="pl-PL" sz="3400" dirty="0" smtClean="0"/>
              <a:t>Poradnia Prawna</a:t>
            </a:r>
            <a:r>
              <a:rPr lang="pl-PL" sz="3400" dirty="0"/>
              <a:t>” (UKSW WPK w </a:t>
            </a:r>
            <a:r>
              <a:rPr lang="pl-PL" sz="3400" dirty="0" smtClean="0"/>
              <a:t>Warszawie) </a:t>
            </a:r>
          </a:p>
        </p:txBody>
      </p:sp>
      <p:sp>
        <p:nvSpPr>
          <p:cNvPr id="60420" name="Text Box 5"/>
          <p:cNvSpPr txBox="1">
            <a:spLocks noChangeArrowheads="1"/>
          </p:cNvSpPr>
          <p:nvPr/>
        </p:nvSpPr>
        <p:spPr bwMode="auto">
          <a:xfrm>
            <a:off x="7086600" y="1700808"/>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15</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13</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2</a:t>
            </a:r>
            <a:endParaRPr lang="pl-PL" sz="1400" b="1" dirty="0">
              <a:solidFill>
                <a:schemeClr val="tx2"/>
              </a:solidFill>
              <a:latin typeface="Arial" charset="0"/>
            </a:endParaRPr>
          </a:p>
        </p:txBody>
      </p:sp>
    </p:spTree>
    <p:extLst>
      <p:ext uri="{BB962C8B-B14F-4D97-AF65-F5344CB8AC3E}">
        <p14:creationId xmlns:p14="http://schemas.microsoft.com/office/powerpoint/2010/main" val="428427810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extLst>
              <p:ext uri="{D42A27DB-BD31-4B8C-83A1-F6EECF244321}">
                <p14:modId xmlns:p14="http://schemas.microsoft.com/office/powerpoint/2010/main" val="3924460833"/>
              </p:ext>
            </p:extLst>
          </p:nvPr>
        </p:nvGraphicFramePr>
        <p:xfrm>
          <a:off x="827088" y="2633486"/>
          <a:ext cx="3193231"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828256919"/>
              </p:ext>
            </p:extLst>
          </p:nvPr>
        </p:nvGraphicFramePr>
        <p:xfrm>
          <a:off x="4932040" y="2650432"/>
          <a:ext cx="3600400" cy="3010593"/>
        </p:xfrm>
        <a:graphic>
          <a:graphicData uri="http://schemas.openxmlformats.org/drawingml/2006/chart">
            <c:chart xmlns:c="http://schemas.openxmlformats.org/drawingml/2006/chart" xmlns:r="http://schemas.openxmlformats.org/officeDocument/2006/relationships" r:id="rId3"/>
          </a:graphicData>
        </a:graphic>
      </p:graphicFrame>
      <p:sp>
        <p:nvSpPr>
          <p:cNvPr id="61444" name="Text Box 11"/>
          <p:cNvSpPr txBox="1">
            <a:spLocks noChangeArrowheads="1"/>
          </p:cNvSpPr>
          <p:nvPr/>
        </p:nvSpPr>
        <p:spPr bwMode="auto">
          <a:xfrm>
            <a:off x="7596336" y="3140968"/>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1445" name="Text Box 12"/>
          <p:cNvSpPr txBox="1">
            <a:spLocks noChangeArrowheads="1"/>
          </p:cNvSpPr>
          <p:nvPr/>
        </p:nvSpPr>
        <p:spPr bwMode="auto">
          <a:xfrm>
            <a:off x="7488920" y="449069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1446" name="Rectangle 16"/>
          <p:cNvSpPr>
            <a:spLocks noGrp="1" noChangeArrowheads="1"/>
          </p:cNvSpPr>
          <p:nvPr>
            <p:ph type="title"/>
          </p:nvPr>
        </p:nvSpPr>
        <p:spPr>
          <a:xfrm>
            <a:off x="899592" y="836712"/>
            <a:ext cx="8001000" cy="1143000"/>
          </a:xfrm>
          <a:noFill/>
        </p:spPr>
        <p:txBody>
          <a:bodyPr/>
          <a:lstStyle/>
          <a:p>
            <a:pPr defTabSz="912813" eaLnBrk="1" hangingPunct="1"/>
            <a:r>
              <a:rPr lang="pl-PL" sz="2900" dirty="0" smtClean="0"/>
              <a:t>Koło Naukowe „Studencka Poradnia Prawna” (UKSW WPK w Warszawie) </a:t>
            </a:r>
            <a:br>
              <a:rPr lang="pl-PL" sz="2900" dirty="0" smtClean="0"/>
            </a:br>
            <a:r>
              <a:rPr lang="pl-PL" sz="2900" dirty="0" smtClean="0"/>
              <a:t>w latach 2006-2016</a:t>
            </a:r>
          </a:p>
        </p:txBody>
      </p:sp>
      <p:sp>
        <p:nvSpPr>
          <p:cNvPr id="61447" name="Text Box 17"/>
          <p:cNvSpPr txBox="1">
            <a:spLocks noChangeArrowheads="1"/>
          </p:cNvSpPr>
          <p:nvPr/>
        </p:nvSpPr>
        <p:spPr bwMode="auto">
          <a:xfrm>
            <a:off x="1043608" y="5949950"/>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a:t>
            </a:r>
            <a:r>
              <a:rPr lang="pl-PL" sz="1400" b="1" dirty="0" smtClean="0">
                <a:latin typeface="Arial" charset="0"/>
              </a:rPr>
              <a:t>2006-2016</a:t>
            </a:r>
            <a:endParaRPr lang="pl-PL" sz="1400" b="1" dirty="0">
              <a:latin typeface="Arial" charset="0"/>
            </a:endParaRPr>
          </a:p>
        </p:txBody>
      </p:sp>
      <p:sp>
        <p:nvSpPr>
          <p:cNvPr id="61448" name="Text Box 18"/>
          <p:cNvSpPr txBox="1">
            <a:spLocks noChangeArrowheads="1"/>
          </p:cNvSpPr>
          <p:nvPr/>
        </p:nvSpPr>
        <p:spPr bwMode="auto">
          <a:xfrm>
            <a:off x="5472906" y="5840412"/>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2006-2016</a:t>
            </a:r>
            <a:endParaRPr lang="pl-PL" sz="1400" b="1" dirty="0">
              <a:latin typeface="Arial" charset="0"/>
            </a:endParaRPr>
          </a:p>
        </p:txBody>
      </p:sp>
    </p:spTree>
    <p:extLst>
      <p:ext uri="{BB962C8B-B14F-4D97-AF65-F5344CB8AC3E}">
        <p14:creationId xmlns:p14="http://schemas.microsoft.com/office/powerpoint/2010/main" val="225194404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3562151865"/>
              </p:ext>
            </p:extLst>
          </p:nvPr>
        </p:nvGraphicFramePr>
        <p:xfrm>
          <a:off x="806450" y="2543175"/>
          <a:ext cx="8053388"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62467" name="Rectangle 3"/>
          <p:cNvSpPr>
            <a:spLocks noGrp="1" noChangeArrowheads="1"/>
          </p:cNvSpPr>
          <p:nvPr>
            <p:ph type="title"/>
          </p:nvPr>
        </p:nvSpPr>
        <p:spPr>
          <a:xfrm>
            <a:off x="899592" y="692696"/>
            <a:ext cx="8001000" cy="1143000"/>
          </a:xfrm>
        </p:spPr>
        <p:txBody>
          <a:bodyPr/>
          <a:lstStyle/>
          <a:p>
            <a:pPr defTabSz="912813" eaLnBrk="1" hangingPunct="1"/>
            <a:r>
              <a:rPr lang="pl-PL" dirty="0" smtClean="0"/>
              <a:t>Klinika Prawa, Studencki Ośrodek Pomocy Prawnej w Warszawie</a:t>
            </a:r>
          </a:p>
        </p:txBody>
      </p:sp>
      <p:sp>
        <p:nvSpPr>
          <p:cNvPr id="62468" name="Text Box 5"/>
          <p:cNvSpPr txBox="1">
            <a:spLocks noChangeArrowheads="1"/>
          </p:cNvSpPr>
          <p:nvPr/>
        </p:nvSpPr>
        <p:spPr bwMode="auto">
          <a:xfrm>
            <a:off x="7051104" y="1700808"/>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823</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143</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10</a:t>
            </a:r>
            <a:endParaRPr lang="pl-PL" sz="1400" b="1" dirty="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defTabSz="912813" eaLnBrk="1" hangingPunct="1"/>
            <a:r>
              <a:rPr lang="pl-PL" sz="3200" dirty="0" smtClean="0"/>
              <a:t>Klinika Prawa, Studencki Ośrodek Pomocy Prawnej w Warszawie</a:t>
            </a:r>
            <a:r>
              <a:rPr lang="pl-PL" sz="2800" dirty="0" smtClean="0"/>
              <a:t> 2003-2016</a:t>
            </a:r>
          </a:p>
        </p:txBody>
      </p:sp>
      <p:graphicFrame>
        <p:nvGraphicFramePr>
          <p:cNvPr id="9" name="Object 3"/>
          <p:cNvGraphicFramePr>
            <a:graphicFrameLocks noChangeAspect="1"/>
          </p:cNvGraphicFramePr>
          <p:nvPr>
            <p:extLst>
              <p:ext uri="{D42A27DB-BD31-4B8C-83A1-F6EECF244321}">
                <p14:modId xmlns:p14="http://schemas.microsoft.com/office/powerpoint/2010/main" val="2559520755"/>
              </p:ext>
            </p:extLst>
          </p:nvPr>
        </p:nvGraphicFramePr>
        <p:xfrm>
          <a:off x="874712" y="2633663"/>
          <a:ext cx="3625279" cy="3192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77827394"/>
              </p:ext>
            </p:extLst>
          </p:nvPr>
        </p:nvGraphicFramePr>
        <p:xfrm>
          <a:off x="4818000" y="2580406"/>
          <a:ext cx="4002472" cy="3281363"/>
        </p:xfrm>
        <a:graphic>
          <a:graphicData uri="http://schemas.openxmlformats.org/drawingml/2006/chart">
            <c:chart xmlns:c="http://schemas.openxmlformats.org/drawingml/2006/chart" xmlns:r="http://schemas.openxmlformats.org/officeDocument/2006/relationships" r:id="rId3"/>
          </a:graphicData>
        </a:graphic>
      </p:graphicFrame>
      <p:sp>
        <p:nvSpPr>
          <p:cNvPr id="63493" name="Text Box 5"/>
          <p:cNvSpPr txBox="1">
            <a:spLocks noChangeArrowheads="1"/>
          </p:cNvSpPr>
          <p:nvPr/>
        </p:nvSpPr>
        <p:spPr bwMode="auto">
          <a:xfrm>
            <a:off x="6013483" y="2888318"/>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3494" name="Text Box 6"/>
          <p:cNvSpPr txBox="1">
            <a:spLocks noChangeArrowheads="1"/>
          </p:cNvSpPr>
          <p:nvPr/>
        </p:nvSpPr>
        <p:spPr bwMode="auto">
          <a:xfrm>
            <a:off x="7452320" y="4358407"/>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3495" name="Text Box 11"/>
          <p:cNvSpPr txBox="1">
            <a:spLocks noChangeArrowheads="1"/>
          </p:cNvSpPr>
          <p:nvPr/>
        </p:nvSpPr>
        <p:spPr bwMode="auto">
          <a:xfrm>
            <a:off x="1403648" y="5929333"/>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63496" name="Text Box 12"/>
          <p:cNvSpPr txBox="1">
            <a:spLocks noChangeArrowheads="1"/>
          </p:cNvSpPr>
          <p:nvPr/>
        </p:nvSpPr>
        <p:spPr bwMode="auto">
          <a:xfrm>
            <a:off x="5471864" y="5917158"/>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p:cNvGraphicFramePr>
            <a:graphicFrameLocks noGrp="1" noChangeAspect="1"/>
          </p:cNvGraphicFramePr>
          <p:nvPr>
            <p:ph type="chart" idx="1"/>
            <p:extLst>
              <p:ext uri="{D42A27DB-BD31-4B8C-83A1-F6EECF244321}">
                <p14:modId xmlns:p14="http://schemas.microsoft.com/office/powerpoint/2010/main" val="2312125227"/>
              </p:ext>
            </p:extLst>
          </p:nvPr>
        </p:nvGraphicFramePr>
        <p:xfrm>
          <a:off x="879476" y="2506261"/>
          <a:ext cx="8053387"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64515" name="Rectangle 2"/>
          <p:cNvSpPr>
            <a:spLocks noGrp="1" noChangeArrowheads="1"/>
          </p:cNvSpPr>
          <p:nvPr>
            <p:ph type="title"/>
          </p:nvPr>
        </p:nvSpPr>
        <p:spPr/>
        <p:txBody>
          <a:bodyPr/>
          <a:lstStyle/>
          <a:p>
            <a:pPr defTabSz="912813" eaLnBrk="1" hangingPunct="1"/>
            <a:r>
              <a:rPr lang="pl-PL" smtClean="0"/>
              <a:t>Fundacja Academia Iuris </a:t>
            </a:r>
            <a:br>
              <a:rPr lang="pl-PL" smtClean="0"/>
            </a:br>
            <a:r>
              <a:rPr lang="pl-PL" smtClean="0"/>
              <a:t>w Warszawie</a:t>
            </a:r>
          </a:p>
        </p:txBody>
      </p:sp>
      <p:sp>
        <p:nvSpPr>
          <p:cNvPr id="64516" name="Text Box 5"/>
          <p:cNvSpPr txBox="1">
            <a:spLocks noChangeArrowheads="1"/>
          </p:cNvSpPr>
          <p:nvPr/>
        </p:nvSpPr>
        <p:spPr bwMode="auto">
          <a:xfrm>
            <a:off x="7086600"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1825</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192</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3</a:t>
            </a:r>
            <a:r>
              <a:rPr lang="pl-PL" sz="1400" b="1" dirty="0" smtClean="0">
                <a:solidFill>
                  <a:schemeClr val="tx2"/>
                </a:solidFill>
                <a:latin typeface="Arial" charset="0"/>
              </a:rPr>
              <a:t>3</a:t>
            </a:r>
            <a:endParaRPr lang="pl-PL" sz="1400" b="1" dirty="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title"/>
          </p:nvPr>
        </p:nvSpPr>
        <p:spPr/>
        <p:txBody>
          <a:bodyPr/>
          <a:lstStyle/>
          <a:p>
            <a:pPr defTabSz="912813" eaLnBrk="1" hangingPunct="1"/>
            <a:r>
              <a:rPr lang="pl-PL" dirty="0" smtClean="0"/>
              <a:t>Fundacja </a:t>
            </a:r>
            <a:r>
              <a:rPr lang="pl-PL" dirty="0" err="1" smtClean="0"/>
              <a:t>Academia</a:t>
            </a:r>
            <a:r>
              <a:rPr lang="pl-PL" dirty="0" smtClean="0"/>
              <a:t> Iuris </a:t>
            </a:r>
            <a:br>
              <a:rPr lang="pl-PL" dirty="0" smtClean="0"/>
            </a:br>
            <a:r>
              <a:rPr lang="pl-PL" dirty="0" smtClean="0"/>
              <a:t>w Warszawie</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4208955935"/>
              </p:ext>
            </p:extLst>
          </p:nvPr>
        </p:nvGraphicFramePr>
        <p:xfrm>
          <a:off x="874712" y="2633663"/>
          <a:ext cx="3697287" cy="3192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282151051"/>
              </p:ext>
            </p:extLst>
          </p:nvPr>
        </p:nvGraphicFramePr>
        <p:xfrm>
          <a:off x="4921683" y="2538213"/>
          <a:ext cx="3897597" cy="3208338"/>
        </p:xfrm>
        <a:graphic>
          <a:graphicData uri="http://schemas.openxmlformats.org/drawingml/2006/chart">
            <c:chart xmlns:c="http://schemas.openxmlformats.org/drawingml/2006/chart" xmlns:r="http://schemas.openxmlformats.org/officeDocument/2006/relationships" r:id="rId3"/>
          </a:graphicData>
        </a:graphic>
      </p:graphicFrame>
      <p:sp>
        <p:nvSpPr>
          <p:cNvPr id="65541" name="Text Box 11"/>
          <p:cNvSpPr txBox="1">
            <a:spLocks noChangeArrowheads="1"/>
          </p:cNvSpPr>
          <p:nvPr/>
        </p:nvSpPr>
        <p:spPr bwMode="auto">
          <a:xfrm>
            <a:off x="7740299" y="2582588"/>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5542" name="Text Box 12"/>
          <p:cNvSpPr txBox="1">
            <a:spLocks noChangeArrowheads="1"/>
          </p:cNvSpPr>
          <p:nvPr/>
        </p:nvSpPr>
        <p:spPr bwMode="auto">
          <a:xfrm>
            <a:off x="7668344" y="4005064"/>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5543" name="Text Box 17"/>
          <p:cNvSpPr txBox="1">
            <a:spLocks noChangeArrowheads="1"/>
          </p:cNvSpPr>
          <p:nvPr/>
        </p:nvSpPr>
        <p:spPr bwMode="auto">
          <a:xfrm>
            <a:off x="1403648" y="5951516"/>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65544" name="Text Box 18"/>
          <p:cNvSpPr txBox="1">
            <a:spLocks noChangeArrowheads="1"/>
          </p:cNvSpPr>
          <p:nvPr/>
        </p:nvSpPr>
        <p:spPr bwMode="auto">
          <a:xfrm>
            <a:off x="5220143" y="5842772"/>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idx="1"/>
            <p:extLst>
              <p:ext uri="{D42A27DB-BD31-4B8C-83A1-F6EECF244321}">
                <p14:modId xmlns:p14="http://schemas.microsoft.com/office/powerpoint/2010/main" val="832552940"/>
              </p:ext>
            </p:extLst>
          </p:nvPr>
        </p:nvGraphicFramePr>
        <p:xfrm>
          <a:off x="806450"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66563" name="Rectangle 3"/>
          <p:cNvSpPr>
            <a:spLocks noGrp="1" noChangeArrowheads="1"/>
          </p:cNvSpPr>
          <p:nvPr>
            <p:ph type="title"/>
          </p:nvPr>
        </p:nvSpPr>
        <p:spPr>
          <a:xfrm>
            <a:off x="899592" y="692696"/>
            <a:ext cx="8001000" cy="1143000"/>
          </a:xfrm>
          <a:noFill/>
        </p:spPr>
        <p:txBody>
          <a:bodyPr/>
          <a:lstStyle/>
          <a:p>
            <a:pPr defTabSz="912813" eaLnBrk="1" hangingPunct="1"/>
            <a:r>
              <a:rPr lang="pl-PL" sz="2800" dirty="0" smtClean="0"/>
              <a:t>Studencka Poradnia Prawna Akademii </a:t>
            </a:r>
            <a:br>
              <a:rPr lang="pl-PL" sz="2800" dirty="0" smtClean="0"/>
            </a:br>
            <a:r>
              <a:rPr lang="pl-PL" sz="2800" dirty="0" smtClean="0"/>
              <a:t>Leona Koźmińskiego w Warszawie</a:t>
            </a:r>
          </a:p>
        </p:txBody>
      </p:sp>
      <p:sp>
        <p:nvSpPr>
          <p:cNvPr id="66564" name="Text Box 5"/>
          <p:cNvSpPr txBox="1">
            <a:spLocks noChangeArrowheads="1"/>
          </p:cNvSpPr>
          <p:nvPr/>
        </p:nvSpPr>
        <p:spPr bwMode="auto">
          <a:xfrm>
            <a:off x="7086600" y="1628800"/>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142</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59</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5</a:t>
            </a:r>
            <a:endParaRPr lang="pl-PL" sz="1400" b="1" dirty="0">
              <a:solidFill>
                <a:schemeClr val="tx2"/>
              </a:solidFill>
              <a:latin typeface="Arial" charset="0"/>
            </a:endParaRPr>
          </a:p>
        </p:txBody>
      </p:sp>
      <p:sp>
        <p:nvSpPr>
          <p:cNvPr id="31749" name="Text Box 10"/>
          <p:cNvSpPr txBox="1">
            <a:spLocks noChangeArrowheads="1"/>
          </p:cNvSpPr>
          <p:nvPr/>
        </p:nvSpPr>
        <p:spPr bwMode="auto">
          <a:xfrm>
            <a:off x="3059832" y="2996952"/>
            <a:ext cx="5688632" cy="1015663"/>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r>
              <a:rPr lang="pl-PL" sz="1200" b="1" dirty="0" smtClean="0">
                <a:solidFill>
                  <a:srgbClr val="003366"/>
                </a:solidFill>
                <a:latin typeface="Arial" charset="0"/>
                <a:cs typeface="Times New Roman" pitchFamily="18" charset="0"/>
              </a:rPr>
              <a:t>:</a:t>
            </a:r>
          </a:p>
          <a:p>
            <a:pPr defTabSz="912813">
              <a:spcBef>
                <a:spcPct val="50000"/>
              </a:spcBef>
              <a:defRPr/>
            </a:pPr>
            <a:r>
              <a:rPr lang="pl-PL" sz="1200" dirty="0" smtClean="0">
                <a:latin typeface="+mn-lt"/>
                <a:ea typeface="Times New Roman" panose="02020603050405020304" pitchFamily="18" charset="0"/>
              </a:rPr>
              <a:t>- organizacja szkoleń i warsztatów,</a:t>
            </a:r>
          </a:p>
          <a:p>
            <a:pPr defTabSz="912813">
              <a:spcBef>
                <a:spcPct val="50000"/>
              </a:spcBef>
              <a:defRPr/>
            </a:pPr>
            <a:r>
              <a:rPr lang="pl-PL" sz="1200" dirty="0" smtClean="0">
                <a:latin typeface="+mn-lt"/>
                <a:ea typeface="Times New Roman" panose="02020603050405020304" pitchFamily="18" charset="0"/>
              </a:rPr>
              <a:t>- organizacja XXIV OKUPP.</a:t>
            </a:r>
          </a:p>
          <a:p>
            <a:pPr marL="90488" indent="-90488">
              <a:buFont typeface="Arial" pitchFamily="34" charset="0"/>
              <a:buChar char="•"/>
              <a:defRPr/>
            </a:pPr>
            <a:endParaRPr lang="pl-PL" sz="1200" dirty="0">
              <a:latin typeface="+mj-lt"/>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1690708725"/>
              </p:ext>
            </p:extLst>
          </p:nvPr>
        </p:nvGraphicFramePr>
        <p:xfrm>
          <a:off x="874713" y="2633663"/>
          <a:ext cx="3408536"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781060841"/>
              </p:ext>
            </p:extLst>
          </p:nvPr>
        </p:nvGraphicFramePr>
        <p:xfrm>
          <a:off x="4860032" y="2580630"/>
          <a:ext cx="3711093" cy="3136900"/>
        </p:xfrm>
        <a:graphic>
          <a:graphicData uri="http://schemas.openxmlformats.org/drawingml/2006/chart">
            <c:chart xmlns:c="http://schemas.openxmlformats.org/drawingml/2006/chart" xmlns:r="http://schemas.openxmlformats.org/officeDocument/2006/relationships" r:id="rId3"/>
          </a:graphicData>
        </a:graphic>
      </p:graphicFrame>
      <p:sp>
        <p:nvSpPr>
          <p:cNvPr id="67588" name="Text Box 7"/>
          <p:cNvSpPr txBox="1">
            <a:spLocks noChangeArrowheads="1"/>
          </p:cNvSpPr>
          <p:nvPr/>
        </p:nvSpPr>
        <p:spPr bwMode="auto">
          <a:xfrm>
            <a:off x="6874941" y="2708919"/>
            <a:ext cx="1150938" cy="274637"/>
          </a:xfrm>
          <a:prstGeom prst="rect">
            <a:avLst/>
          </a:prstGeom>
          <a:noFill/>
          <a:ln w="9525">
            <a:noFill/>
            <a:miter lim="800000"/>
            <a:headEnd/>
            <a:tailEnd/>
          </a:ln>
        </p:spPr>
        <p:txBody>
          <a:bodyPr>
            <a:spAutoFit/>
          </a:bodyPr>
          <a:lstStyle/>
          <a:p>
            <a:pPr algn="ctr" defTabSz="912813">
              <a:spcBef>
                <a:spcPct val="50000"/>
              </a:spcBef>
            </a:pPr>
            <a:r>
              <a:rPr lang="pl-PL" sz="1200" b="1" dirty="0">
                <a:latin typeface="Arial" charset="0"/>
              </a:rPr>
              <a:t>studenci</a:t>
            </a:r>
          </a:p>
        </p:txBody>
      </p:sp>
      <p:sp>
        <p:nvSpPr>
          <p:cNvPr id="67589" name="Text Box 8"/>
          <p:cNvSpPr txBox="1">
            <a:spLocks noChangeArrowheads="1"/>
          </p:cNvSpPr>
          <p:nvPr/>
        </p:nvSpPr>
        <p:spPr bwMode="auto">
          <a:xfrm>
            <a:off x="7236296" y="4149080"/>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7590" name="Rectangle 10"/>
          <p:cNvSpPr>
            <a:spLocks noGrp="1" noChangeArrowheads="1"/>
          </p:cNvSpPr>
          <p:nvPr>
            <p:ph type="title"/>
          </p:nvPr>
        </p:nvSpPr>
        <p:spPr>
          <a:xfrm>
            <a:off x="914400" y="846138"/>
            <a:ext cx="8001000" cy="1143000"/>
          </a:xfrm>
          <a:noFill/>
        </p:spPr>
        <p:txBody>
          <a:bodyPr/>
          <a:lstStyle/>
          <a:p>
            <a:pPr defTabSz="912813" eaLnBrk="1" hangingPunct="1"/>
            <a:r>
              <a:rPr lang="pl-PL" sz="2800" dirty="0" smtClean="0"/>
              <a:t>Studencka Poradnia Prawna Akademii </a:t>
            </a:r>
            <a:br>
              <a:rPr lang="pl-PL" sz="2800" dirty="0" smtClean="0"/>
            </a:br>
            <a:r>
              <a:rPr lang="pl-PL" sz="2800" dirty="0" smtClean="0"/>
              <a:t>Leona Koźmińskiego w Warszawie 2004-2016</a:t>
            </a:r>
          </a:p>
        </p:txBody>
      </p:sp>
      <p:sp>
        <p:nvSpPr>
          <p:cNvPr id="67591" name="Text Box 11"/>
          <p:cNvSpPr txBox="1">
            <a:spLocks noChangeArrowheads="1"/>
          </p:cNvSpPr>
          <p:nvPr/>
        </p:nvSpPr>
        <p:spPr bwMode="auto">
          <a:xfrm>
            <a:off x="1187624" y="5876925"/>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2004-2016</a:t>
            </a:r>
            <a:endParaRPr lang="pl-PL" sz="1400" b="1" dirty="0">
              <a:latin typeface="Arial" charset="0"/>
            </a:endParaRPr>
          </a:p>
        </p:txBody>
      </p:sp>
      <p:sp>
        <p:nvSpPr>
          <p:cNvPr id="67592" name="Text Box 12"/>
          <p:cNvSpPr txBox="1">
            <a:spLocks noChangeArrowheads="1"/>
          </p:cNvSpPr>
          <p:nvPr/>
        </p:nvSpPr>
        <p:spPr bwMode="auto">
          <a:xfrm>
            <a:off x="5291609" y="5863689"/>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2004-2016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idx="1"/>
            <p:extLst>
              <p:ext uri="{D42A27DB-BD31-4B8C-83A1-F6EECF244321}">
                <p14:modId xmlns:p14="http://schemas.microsoft.com/office/powerpoint/2010/main" val="2038428291"/>
              </p:ext>
            </p:extLst>
          </p:nvPr>
        </p:nvGraphicFramePr>
        <p:xfrm>
          <a:off x="755576" y="2543175"/>
          <a:ext cx="8337624"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68611" name="Rectangle 3"/>
          <p:cNvSpPr>
            <a:spLocks noGrp="1" noChangeArrowheads="1"/>
          </p:cNvSpPr>
          <p:nvPr>
            <p:ph type="title"/>
          </p:nvPr>
        </p:nvSpPr>
        <p:spPr>
          <a:xfrm>
            <a:off x="914400" y="846138"/>
            <a:ext cx="8001000" cy="1143000"/>
          </a:xfrm>
        </p:spPr>
        <p:txBody>
          <a:bodyPr/>
          <a:lstStyle/>
          <a:p>
            <a:pPr defTabSz="912813" eaLnBrk="1" hangingPunct="1"/>
            <a:r>
              <a:rPr lang="pl-PL" sz="2900" dirty="0" smtClean="0"/>
              <a:t>Studencka Poradnia Prawna </a:t>
            </a:r>
            <a:br>
              <a:rPr lang="pl-PL" sz="2900" dirty="0" smtClean="0"/>
            </a:br>
            <a:r>
              <a:rPr lang="pl-PL" sz="2900" dirty="0" smtClean="0"/>
              <a:t>Uczelnia Łazarskiego w Warszawie</a:t>
            </a:r>
          </a:p>
        </p:txBody>
      </p:sp>
      <p:sp>
        <p:nvSpPr>
          <p:cNvPr id="62468" name="Text Box 4"/>
          <p:cNvSpPr txBox="1">
            <a:spLocks noChangeArrowheads="1"/>
          </p:cNvSpPr>
          <p:nvPr/>
        </p:nvSpPr>
        <p:spPr bwMode="auto">
          <a:xfrm>
            <a:off x="2339752" y="2924944"/>
            <a:ext cx="5976664" cy="1754326"/>
          </a:xfrm>
          <a:prstGeom prst="rect">
            <a:avLst/>
          </a:prstGeom>
          <a:noFill/>
          <a:ln w="9525">
            <a:noFill/>
            <a:miter lim="800000"/>
            <a:headEnd/>
            <a:tailEnd/>
          </a:ln>
        </p:spPr>
        <p:txBody>
          <a:bodyPr wrap="square">
            <a:spAutoFit/>
          </a:bodyPr>
          <a:lstStyle/>
          <a:p>
            <a:pPr defTabSz="1811338">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endParaRPr lang="pl-PL" sz="1200" b="1" dirty="0">
              <a:solidFill>
                <a:srgbClr val="003366"/>
              </a:solidFill>
              <a:latin typeface="Arial" charset="0"/>
            </a:endParaRPr>
          </a:p>
          <a:p>
            <a:pPr marL="90488" indent="-90488" defTabSz="1811338">
              <a:spcBef>
                <a:spcPct val="50000"/>
              </a:spcBef>
              <a:buFontTx/>
              <a:buChar char="•"/>
              <a:defRPr/>
            </a:pPr>
            <a:r>
              <a:rPr lang="pl-PL" sz="1200" dirty="0" smtClean="0">
                <a:latin typeface="+mj-lt"/>
              </a:rPr>
              <a:t>organizacja </a:t>
            </a:r>
            <a:r>
              <a:rPr lang="pl-PL" sz="1200" dirty="0">
                <a:latin typeface="+mj-lt"/>
              </a:rPr>
              <a:t>kolejnego dnia bezpłatnych porad prawnych wraz z Klubem Absolwenta Uczelni </a:t>
            </a:r>
            <a:r>
              <a:rPr lang="pl-PL" sz="1200" dirty="0" smtClean="0">
                <a:latin typeface="+mj-lt"/>
              </a:rPr>
              <a:t>Łazarskiego,</a:t>
            </a:r>
          </a:p>
          <a:p>
            <a:pPr marL="90488" indent="-90488" defTabSz="1811338">
              <a:spcBef>
                <a:spcPct val="50000"/>
              </a:spcBef>
              <a:buFontTx/>
              <a:buChar char="•"/>
              <a:defRPr/>
            </a:pPr>
            <a:r>
              <a:rPr lang="pl-PL" sz="1200" dirty="0" smtClean="0">
                <a:latin typeface="+mj-lt"/>
              </a:rPr>
              <a:t>potrzymanie </a:t>
            </a:r>
            <a:r>
              <a:rPr lang="pl-PL" sz="1200" dirty="0">
                <a:latin typeface="+mj-lt"/>
              </a:rPr>
              <a:t>współpracy z MOPS w Pruszkowie – udzielanie porad </a:t>
            </a:r>
            <a:r>
              <a:rPr lang="pl-PL" sz="1200" dirty="0" smtClean="0">
                <a:latin typeface="+mj-lt"/>
              </a:rPr>
              <a:t>prawnych,</a:t>
            </a:r>
            <a:endParaRPr lang="pl-PL" sz="1200" dirty="0">
              <a:latin typeface="+mj-lt"/>
            </a:endParaRPr>
          </a:p>
          <a:p>
            <a:pPr marL="90488" indent="-90488" defTabSz="1811338">
              <a:spcBef>
                <a:spcPct val="50000"/>
              </a:spcBef>
              <a:buFontTx/>
              <a:buChar char="•"/>
              <a:defRPr/>
            </a:pPr>
            <a:r>
              <a:rPr lang="pl-PL" sz="1200" dirty="0" smtClean="0">
                <a:latin typeface="+mj-lt"/>
              </a:rPr>
              <a:t>warsztaty </a:t>
            </a:r>
            <a:r>
              <a:rPr lang="pl-PL" sz="1200" dirty="0" err="1">
                <a:latin typeface="+mj-lt"/>
              </a:rPr>
              <a:t>Street</a:t>
            </a:r>
            <a:r>
              <a:rPr lang="pl-PL" sz="1200" dirty="0">
                <a:latin typeface="+mj-lt"/>
              </a:rPr>
              <a:t> </a:t>
            </a:r>
            <a:r>
              <a:rPr lang="pl-PL" sz="1200" dirty="0" smtClean="0">
                <a:latin typeface="+mj-lt"/>
              </a:rPr>
              <a:t>Law dla 3065 </a:t>
            </a:r>
            <a:r>
              <a:rPr lang="pl-PL" sz="1200" dirty="0">
                <a:latin typeface="+mj-lt"/>
              </a:rPr>
              <a:t>uczniów szkół </a:t>
            </a:r>
            <a:r>
              <a:rPr lang="pl-PL" sz="1200" dirty="0" smtClean="0">
                <a:latin typeface="+mj-lt"/>
              </a:rPr>
              <a:t>średnich,</a:t>
            </a:r>
            <a:endParaRPr lang="pl-PL" sz="1200" dirty="0">
              <a:latin typeface="+mj-lt"/>
            </a:endParaRPr>
          </a:p>
          <a:p>
            <a:pPr marL="90488" indent="-90488" defTabSz="1811338">
              <a:spcBef>
                <a:spcPct val="50000"/>
              </a:spcBef>
              <a:buFontTx/>
              <a:buChar char="•"/>
              <a:defRPr/>
            </a:pPr>
            <a:r>
              <a:rPr lang="pl-PL" sz="1200" dirty="0">
                <a:latin typeface="+mj-lt"/>
              </a:rPr>
              <a:t>s</a:t>
            </a:r>
            <a:r>
              <a:rPr lang="pl-PL" sz="1200" dirty="0" smtClean="0">
                <a:latin typeface="+mj-lt"/>
              </a:rPr>
              <a:t>ymulacja </a:t>
            </a:r>
            <a:r>
              <a:rPr lang="pl-PL" sz="1200" dirty="0">
                <a:latin typeface="+mj-lt"/>
              </a:rPr>
              <a:t>rozprawy procesowej symulacja przygotowywana wraz z uczniami pobliskiej </a:t>
            </a:r>
            <a:r>
              <a:rPr lang="pl-PL" sz="1200" dirty="0" err="1">
                <a:latin typeface="+mj-lt"/>
              </a:rPr>
              <a:t>Multischool</a:t>
            </a:r>
            <a:r>
              <a:rPr lang="pl-PL" sz="1200" dirty="0">
                <a:latin typeface="+mj-lt"/>
              </a:rPr>
              <a:t> w ramach </a:t>
            </a:r>
            <a:r>
              <a:rPr lang="pl-PL" sz="1200" dirty="0" err="1">
                <a:latin typeface="+mj-lt"/>
              </a:rPr>
              <a:t>Street</a:t>
            </a:r>
            <a:r>
              <a:rPr lang="pl-PL" sz="1200" dirty="0">
                <a:latin typeface="+mj-lt"/>
              </a:rPr>
              <a:t> Law. </a:t>
            </a:r>
          </a:p>
        </p:txBody>
      </p:sp>
      <p:sp>
        <p:nvSpPr>
          <p:cNvPr id="68613" name="Text Box 5"/>
          <p:cNvSpPr txBox="1">
            <a:spLocks noChangeArrowheads="1"/>
          </p:cNvSpPr>
          <p:nvPr/>
        </p:nvSpPr>
        <p:spPr bwMode="auto">
          <a:xfrm>
            <a:off x="7101573"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352</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35</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9</a:t>
            </a:r>
            <a:endParaRPr lang="pl-PL" sz="1400" b="1" dirty="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55650" y="2673351"/>
            <a:ext cx="8569325" cy="4572000"/>
            <a:chOff x="470" y="28"/>
            <a:chExt cx="5404" cy="2880"/>
          </a:xfrm>
        </p:grpSpPr>
        <p:sp>
          <p:nvSpPr>
            <p:cNvPr id="3" name="AutoShape 516"/>
            <p:cNvSpPr>
              <a:spLocks noChangeArrowheads="1"/>
            </p:cNvSpPr>
            <p:nvPr/>
          </p:nvSpPr>
          <p:spPr bwMode="auto">
            <a:xfrm>
              <a:off x="2562" y="28"/>
              <a:ext cx="960" cy="2880"/>
            </a:xfrm>
            <a:prstGeom prst="roundRect">
              <a:avLst>
                <a:gd name="adj" fmla="val 2377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pl-PL"/>
            </a:p>
          </p:txBody>
        </p:sp>
        <p:sp useBgFill="1">
          <p:nvSpPr>
            <p:cNvPr id="4" name="Text Box 517"/>
            <p:cNvSpPr txBox="1">
              <a:spLocks noChangeArrowheads="1"/>
            </p:cNvSpPr>
            <p:nvPr/>
          </p:nvSpPr>
          <p:spPr bwMode="auto">
            <a:xfrm>
              <a:off x="3742" y="1049"/>
              <a:ext cx="2132" cy="80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a:solidFill>
                    <a:srgbClr val="003366"/>
                  </a:solidFill>
                  <a:latin typeface="Arial" charset="0"/>
                </a:rPr>
                <a:t>Rok akademicki 2010/2011</a:t>
              </a:r>
            </a:p>
            <a:p>
              <a:pPr eaLnBrk="1" hangingPunct="1">
                <a:spcBef>
                  <a:spcPct val="50000"/>
                </a:spcBef>
              </a:pPr>
              <a:r>
                <a:rPr lang="pl-PL" altLang="pl-PL" sz="2000">
                  <a:solidFill>
                    <a:srgbClr val="003366"/>
                  </a:solidFill>
                  <a:latin typeface="Arial" charset="0"/>
                </a:rPr>
                <a:t>25 poradni w 15 miastach</a:t>
              </a:r>
            </a:p>
          </p:txBody>
        </p:sp>
        <p:graphicFrame>
          <p:nvGraphicFramePr>
            <p:cNvPr id="5" name="Object 518"/>
            <p:cNvGraphicFramePr>
              <a:graphicFrameLocks noChangeAspect="1"/>
            </p:cNvGraphicFramePr>
            <p:nvPr/>
          </p:nvGraphicFramePr>
          <p:xfrm>
            <a:off x="538" y="37"/>
            <a:ext cx="2695" cy="2601"/>
          </p:xfrm>
          <a:graphic>
            <a:graphicData uri="http://schemas.openxmlformats.org/presentationml/2006/ole">
              <mc:AlternateContent xmlns:mc="http://schemas.openxmlformats.org/markup-compatibility/2006">
                <mc:Choice xmlns:v="urn:schemas-microsoft-com:vml" Requires="v">
                  <p:oleObj spid="_x0000_s28761" name="Bitmap Image" r:id="rId3" imgW="4352381" imgH="4200000" progId="PBrush">
                    <p:embed/>
                  </p:oleObj>
                </mc:Choice>
                <mc:Fallback>
                  <p:oleObj name="Bitmap Image" r:id="rId3" imgW="4352381" imgH="4200000" progId="PBrush">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 y="37"/>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8" y="9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 y="640"/>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8" y="242"/>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 y="777"/>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5" y="65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9" y="65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3" y="1557"/>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0" y="208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5" y="208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4" y="192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9" y="172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 y="137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 y="155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9" y="1557"/>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 y="109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p:cNvSpPr txBox="1">
              <a:spLocks noChangeArrowheads="1"/>
            </p:cNvSpPr>
            <p:nvPr/>
          </p:nvSpPr>
          <p:spPr bwMode="auto">
            <a:xfrm>
              <a:off x="2582" y="835"/>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Słubice</a:t>
              </a:r>
            </a:p>
          </p:txBody>
        </p:sp>
        <p:pic>
          <p:nvPicPr>
            <p:cNvPr id="35" name="Picture 548"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9" y="36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p:cNvSpPr txBox="1">
              <a:spLocks noChangeArrowheads="1"/>
            </p:cNvSpPr>
            <p:nvPr/>
          </p:nvSpPr>
          <p:spPr bwMode="auto">
            <a:xfrm>
              <a:off x="2110" y="59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7" y="24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0"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7"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5"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8"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9"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1"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27507760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1779920056"/>
              </p:ext>
            </p:extLst>
          </p:nvPr>
        </p:nvGraphicFramePr>
        <p:xfrm>
          <a:off x="874713" y="2633663"/>
          <a:ext cx="3409255"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867643910"/>
              </p:ext>
            </p:extLst>
          </p:nvPr>
        </p:nvGraphicFramePr>
        <p:xfrm>
          <a:off x="5076056" y="2473325"/>
          <a:ext cx="3671069" cy="3213100"/>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Text Box 7"/>
          <p:cNvSpPr txBox="1">
            <a:spLocks noChangeArrowheads="1"/>
          </p:cNvSpPr>
          <p:nvPr/>
        </p:nvSpPr>
        <p:spPr bwMode="auto">
          <a:xfrm>
            <a:off x="7667625" y="3141663"/>
            <a:ext cx="1150938" cy="274637"/>
          </a:xfrm>
          <a:prstGeom prst="rect">
            <a:avLst/>
          </a:prstGeom>
          <a:noFill/>
          <a:ln w="9525">
            <a:noFill/>
            <a:miter lim="800000"/>
            <a:headEnd/>
            <a:tailEnd/>
          </a:ln>
        </p:spPr>
        <p:txBody>
          <a:bodyPr>
            <a:spAutoFit/>
          </a:bodyPr>
          <a:lstStyle/>
          <a:p>
            <a:pPr defTabSz="912813">
              <a:spcBef>
                <a:spcPct val="50000"/>
              </a:spcBef>
            </a:pPr>
            <a:r>
              <a:rPr lang="pl-PL" sz="1200" b="1">
                <a:latin typeface="Arial" charset="0"/>
              </a:rPr>
              <a:t>studenci</a:t>
            </a:r>
          </a:p>
        </p:txBody>
      </p:sp>
      <p:sp>
        <p:nvSpPr>
          <p:cNvPr id="69637" name="Text Box 8"/>
          <p:cNvSpPr txBox="1">
            <a:spLocks noChangeArrowheads="1"/>
          </p:cNvSpPr>
          <p:nvPr/>
        </p:nvSpPr>
        <p:spPr bwMode="auto">
          <a:xfrm>
            <a:off x="6300192" y="4293095"/>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9638" name="Rectangle 10"/>
          <p:cNvSpPr>
            <a:spLocks noGrp="1" noChangeArrowheads="1"/>
          </p:cNvSpPr>
          <p:nvPr>
            <p:ph type="title"/>
          </p:nvPr>
        </p:nvSpPr>
        <p:spPr>
          <a:xfrm>
            <a:off x="914400" y="846138"/>
            <a:ext cx="8001000" cy="1143000"/>
          </a:xfrm>
          <a:noFill/>
        </p:spPr>
        <p:txBody>
          <a:bodyPr/>
          <a:lstStyle/>
          <a:p>
            <a:pPr defTabSz="912813" eaLnBrk="1" hangingPunct="1"/>
            <a:r>
              <a:rPr lang="pl-PL" sz="2800" dirty="0" smtClean="0"/>
              <a:t>Studencka Poradnia Prawna </a:t>
            </a:r>
            <a:br>
              <a:rPr lang="pl-PL" sz="2800" dirty="0" smtClean="0"/>
            </a:br>
            <a:r>
              <a:rPr lang="pl-PL" sz="2800" dirty="0" smtClean="0"/>
              <a:t>Uczelnia Łazarskiego w Warszawie 2004-2016</a:t>
            </a:r>
          </a:p>
        </p:txBody>
      </p:sp>
      <p:sp>
        <p:nvSpPr>
          <p:cNvPr id="69639" name="Text Box 11"/>
          <p:cNvSpPr txBox="1">
            <a:spLocks noChangeArrowheads="1"/>
          </p:cNvSpPr>
          <p:nvPr/>
        </p:nvSpPr>
        <p:spPr bwMode="auto">
          <a:xfrm>
            <a:off x="1115616" y="5876924"/>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2004-2016</a:t>
            </a:r>
            <a:endParaRPr lang="pl-PL" sz="1400" b="1" dirty="0">
              <a:latin typeface="Arial" charset="0"/>
            </a:endParaRPr>
          </a:p>
        </p:txBody>
      </p:sp>
      <p:sp>
        <p:nvSpPr>
          <p:cNvPr id="69640" name="Text Box 12"/>
          <p:cNvSpPr txBox="1">
            <a:spLocks noChangeArrowheads="1"/>
          </p:cNvSpPr>
          <p:nvPr/>
        </p:nvSpPr>
        <p:spPr bwMode="auto">
          <a:xfrm>
            <a:off x="5452231" y="5876924"/>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2004-2016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idx="1"/>
            <p:extLst>
              <p:ext uri="{D42A27DB-BD31-4B8C-83A1-F6EECF244321}">
                <p14:modId xmlns:p14="http://schemas.microsoft.com/office/powerpoint/2010/main" val="2935128417"/>
              </p:ext>
            </p:extLst>
          </p:nvPr>
        </p:nvGraphicFramePr>
        <p:xfrm>
          <a:off x="755576" y="2543175"/>
          <a:ext cx="8337624"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68611" name="Rectangle 3"/>
          <p:cNvSpPr>
            <a:spLocks noGrp="1" noChangeArrowheads="1"/>
          </p:cNvSpPr>
          <p:nvPr>
            <p:ph type="title"/>
          </p:nvPr>
        </p:nvSpPr>
        <p:spPr>
          <a:xfrm>
            <a:off x="914400" y="846138"/>
            <a:ext cx="8001000" cy="1143000"/>
          </a:xfrm>
        </p:spPr>
        <p:txBody>
          <a:bodyPr/>
          <a:lstStyle/>
          <a:p>
            <a:pPr defTabSz="912813" eaLnBrk="1" hangingPunct="1"/>
            <a:r>
              <a:rPr lang="pl-PL" sz="2900" dirty="0" smtClean="0"/>
              <a:t>Studencka Poradnia Prawna </a:t>
            </a:r>
            <a:br>
              <a:rPr lang="pl-PL" sz="2900" dirty="0" smtClean="0"/>
            </a:br>
            <a:r>
              <a:rPr lang="pl-PL" sz="2900" dirty="0" smtClean="0"/>
              <a:t>przy Uniwersytecie SWPS</a:t>
            </a:r>
          </a:p>
        </p:txBody>
      </p:sp>
      <p:sp>
        <p:nvSpPr>
          <p:cNvPr id="68613" name="Text Box 5"/>
          <p:cNvSpPr txBox="1">
            <a:spLocks noChangeArrowheads="1"/>
          </p:cNvSpPr>
          <p:nvPr/>
        </p:nvSpPr>
        <p:spPr bwMode="auto">
          <a:xfrm>
            <a:off x="7071899" y="1573773"/>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57</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18</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3</a:t>
            </a:r>
            <a:endParaRPr lang="pl-PL" sz="1400" b="1" dirty="0">
              <a:solidFill>
                <a:schemeClr val="tx2"/>
              </a:solidFill>
              <a:latin typeface="Arial" charset="0"/>
            </a:endParaRPr>
          </a:p>
        </p:txBody>
      </p:sp>
    </p:spTree>
    <p:extLst>
      <p:ext uri="{BB962C8B-B14F-4D97-AF65-F5344CB8AC3E}">
        <p14:creationId xmlns:p14="http://schemas.microsoft.com/office/powerpoint/2010/main" val="85871756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203636469"/>
              </p:ext>
            </p:extLst>
          </p:nvPr>
        </p:nvGraphicFramePr>
        <p:xfrm>
          <a:off x="874713" y="2633663"/>
          <a:ext cx="3409255"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312064145"/>
              </p:ext>
            </p:extLst>
          </p:nvPr>
        </p:nvGraphicFramePr>
        <p:xfrm>
          <a:off x="5076056" y="2473325"/>
          <a:ext cx="3671069" cy="3213100"/>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Text Box 7"/>
          <p:cNvSpPr txBox="1">
            <a:spLocks noChangeArrowheads="1"/>
          </p:cNvSpPr>
          <p:nvPr/>
        </p:nvSpPr>
        <p:spPr bwMode="auto">
          <a:xfrm>
            <a:off x="7667625" y="3141663"/>
            <a:ext cx="1150938" cy="274637"/>
          </a:xfrm>
          <a:prstGeom prst="rect">
            <a:avLst/>
          </a:prstGeom>
          <a:noFill/>
          <a:ln w="9525">
            <a:noFill/>
            <a:miter lim="800000"/>
            <a:headEnd/>
            <a:tailEnd/>
          </a:ln>
        </p:spPr>
        <p:txBody>
          <a:bodyPr>
            <a:spAutoFit/>
          </a:bodyPr>
          <a:lstStyle/>
          <a:p>
            <a:pPr defTabSz="912813">
              <a:spcBef>
                <a:spcPct val="50000"/>
              </a:spcBef>
            </a:pPr>
            <a:r>
              <a:rPr lang="pl-PL" sz="1200" b="1">
                <a:latin typeface="Arial" charset="0"/>
              </a:rPr>
              <a:t>studenci</a:t>
            </a:r>
          </a:p>
        </p:txBody>
      </p:sp>
      <p:sp>
        <p:nvSpPr>
          <p:cNvPr id="69637" name="Text Box 8"/>
          <p:cNvSpPr txBox="1">
            <a:spLocks noChangeArrowheads="1"/>
          </p:cNvSpPr>
          <p:nvPr/>
        </p:nvSpPr>
        <p:spPr bwMode="auto">
          <a:xfrm>
            <a:off x="7000043" y="401628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9638" name="Rectangle 10"/>
          <p:cNvSpPr>
            <a:spLocks noGrp="1" noChangeArrowheads="1"/>
          </p:cNvSpPr>
          <p:nvPr>
            <p:ph type="title"/>
          </p:nvPr>
        </p:nvSpPr>
        <p:spPr>
          <a:xfrm>
            <a:off x="914400" y="846138"/>
            <a:ext cx="8001000" cy="1143000"/>
          </a:xfrm>
          <a:noFill/>
        </p:spPr>
        <p:txBody>
          <a:bodyPr/>
          <a:lstStyle/>
          <a:p>
            <a:pPr defTabSz="912813" eaLnBrk="1" hangingPunct="1"/>
            <a:r>
              <a:rPr lang="pl-PL" sz="2800" dirty="0"/>
              <a:t>Studencka Poradnia Prawna </a:t>
            </a:r>
            <a:br>
              <a:rPr lang="pl-PL" sz="2800" dirty="0"/>
            </a:br>
            <a:r>
              <a:rPr lang="pl-PL" sz="2800" dirty="0"/>
              <a:t>przy Uniwersytecie </a:t>
            </a:r>
            <a:r>
              <a:rPr lang="pl-PL" sz="2800" dirty="0" smtClean="0"/>
              <a:t>SWPS 2014-2016</a:t>
            </a:r>
          </a:p>
        </p:txBody>
      </p:sp>
      <p:sp>
        <p:nvSpPr>
          <p:cNvPr id="69639" name="Text Box 11"/>
          <p:cNvSpPr txBox="1">
            <a:spLocks noChangeArrowheads="1"/>
          </p:cNvSpPr>
          <p:nvPr/>
        </p:nvSpPr>
        <p:spPr bwMode="auto">
          <a:xfrm>
            <a:off x="1115616" y="5876924"/>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2014-2016</a:t>
            </a:r>
            <a:endParaRPr lang="pl-PL" sz="1400" b="1" dirty="0">
              <a:latin typeface="Arial" charset="0"/>
            </a:endParaRPr>
          </a:p>
        </p:txBody>
      </p:sp>
      <p:sp>
        <p:nvSpPr>
          <p:cNvPr id="69640" name="Text Box 12"/>
          <p:cNvSpPr txBox="1">
            <a:spLocks noChangeArrowheads="1"/>
          </p:cNvSpPr>
          <p:nvPr/>
        </p:nvSpPr>
        <p:spPr bwMode="auto">
          <a:xfrm>
            <a:off x="5452231" y="5876924"/>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2014-2016</a:t>
            </a:r>
            <a:endParaRPr lang="pl-PL" sz="1400" b="1" dirty="0">
              <a:latin typeface="Arial" charset="0"/>
            </a:endParaRPr>
          </a:p>
        </p:txBody>
      </p:sp>
    </p:spTree>
    <p:extLst>
      <p:ext uri="{BB962C8B-B14F-4D97-AF65-F5344CB8AC3E}">
        <p14:creationId xmlns:p14="http://schemas.microsoft.com/office/powerpoint/2010/main" val="367371968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1"/>
          <p:cNvGraphicFramePr>
            <a:graphicFrameLocks noGrp="1" noChangeAspect="1"/>
          </p:cNvGraphicFramePr>
          <p:nvPr>
            <p:ph type="chart" idx="1"/>
            <p:extLst>
              <p:ext uri="{D42A27DB-BD31-4B8C-83A1-F6EECF244321}">
                <p14:modId xmlns:p14="http://schemas.microsoft.com/office/powerpoint/2010/main" val="3560741975"/>
              </p:ext>
            </p:extLst>
          </p:nvPr>
        </p:nvGraphicFramePr>
        <p:xfrm>
          <a:off x="1041400" y="2616200"/>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72707" name="Rectangle 2"/>
          <p:cNvSpPr>
            <a:spLocks noGrp="1" noChangeArrowheads="1"/>
          </p:cNvSpPr>
          <p:nvPr>
            <p:ph type="title"/>
          </p:nvPr>
        </p:nvSpPr>
        <p:spPr/>
        <p:txBody>
          <a:bodyPr/>
          <a:lstStyle/>
          <a:p>
            <a:pPr defTabSz="912813" eaLnBrk="1" hangingPunct="1"/>
            <a:r>
              <a:rPr lang="pl-PL" smtClean="0"/>
              <a:t>Uniwersytecka Poradnia Prawna  we Wrocławiu</a:t>
            </a:r>
          </a:p>
        </p:txBody>
      </p:sp>
      <p:sp>
        <p:nvSpPr>
          <p:cNvPr id="72708" name="Text Box 7"/>
          <p:cNvSpPr txBox="1">
            <a:spLocks noChangeArrowheads="1"/>
          </p:cNvSpPr>
          <p:nvPr/>
        </p:nvSpPr>
        <p:spPr bwMode="auto">
          <a:xfrm>
            <a:off x="7086600"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732</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110</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68</a:t>
            </a:r>
            <a:endParaRPr lang="pl-PL" sz="1400" b="1" dirty="0">
              <a:solidFill>
                <a:schemeClr val="tx2"/>
              </a:solidFill>
              <a:latin typeface="Arial" charset="0"/>
            </a:endParaRPr>
          </a:p>
        </p:txBody>
      </p:sp>
      <p:sp>
        <p:nvSpPr>
          <p:cNvPr id="66565" name="Text Box 10"/>
          <p:cNvSpPr txBox="1">
            <a:spLocks noChangeArrowheads="1"/>
          </p:cNvSpPr>
          <p:nvPr/>
        </p:nvSpPr>
        <p:spPr bwMode="auto">
          <a:xfrm>
            <a:off x="2771800" y="2420888"/>
            <a:ext cx="5884068" cy="1292662"/>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p>
          <a:p>
            <a:pPr defTabSz="912813">
              <a:spcBef>
                <a:spcPct val="50000"/>
              </a:spcBef>
              <a:defRPr/>
            </a:pPr>
            <a:endParaRPr lang="pl-PL" sz="1200" b="1" dirty="0" smtClean="0">
              <a:solidFill>
                <a:srgbClr val="003366"/>
              </a:solidFill>
              <a:latin typeface="+mj-lt"/>
            </a:endParaRPr>
          </a:p>
          <a:p>
            <a:pPr marL="90488" indent="-90488">
              <a:buFont typeface="Arial" pitchFamily="34" charset="0"/>
              <a:buChar char="•"/>
              <a:defRPr/>
            </a:pPr>
            <a:r>
              <a:rPr lang="pl-PL" sz="1200" dirty="0" smtClean="0">
                <a:latin typeface="+mj-lt"/>
              </a:rPr>
              <a:t>prowadzenie projektu STREET LAW w liceach,</a:t>
            </a:r>
          </a:p>
          <a:p>
            <a:pPr marL="90488" indent="-90488">
              <a:buFont typeface="Arial" pitchFamily="34" charset="0"/>
              <a:buChar char="•"/>
              <a:defRPr/>
            </a:pPr>
            <a:r>
              <a:rPr lang="pl-PL" sz="1200" dirty="0" smtClean="0">
                <a:latin typeface="+mj-lt"/>
              </a:rPr>
              <a:t>przeprowadzenie </a:t>
            </a:r>
            <a:r>
              <a:rPr lang="pl-PL" sz="1200" dirty="0">
                <a:latin typeface="+mj-lt"/>
              </a:rPr>
              <a:t>symulacji rozprawy sądowej w ramach Dni Otwartych Wydziału Prawa, Administracji i Ekonomii Uniwersytetu Wrocławskiego dla przybyłych </a:t>
            </a:r>
            <a:r>
              <a:rPr lang="pl-PL" sz="1200" dirty="0" smtClean="0">
                <a:latin typeface="+mj-lt"/>
              </a:rPr>
              <a:t>licealistów.</a:t>
            </a:r>
            <a:endParaRPr lang="pl-PL" sz="1200" dirty="0">
              <a:latin typeface="+mj-lt"/>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3"/>
          <p:cNvSpPr>
            <a:spLocks noGrp="1" noChangeArrowheads="1"/>
          </p:cNvSpPr>
          <p:nvPr>
            <p:ph type="title"/>
          </p:nvPr>
        </p:nvSpPr>
        <p:spPr/>
        <p:txBody>
          <a:bodyPr/>
          <a:lstStyle/>
          <a:p>
            <a:pPr defTabSz="912813" eaLnBrk="1" hangingPunct="1"/>
            <a:r>
              <a:rPr lang="pl-PL" dirty="0" smtClean="0"/>
              <a:t>Uniwersytecka Poradnia Prawna  we Wrocławiu</a:t>
            </a:r>
            <a:r>
              <a:rPr lang="pl-PL" sz="3200" dirty="0" smtClean="0"/>
              <a:t> 2003-2016</a:t>
            </a:r>
          </a:p>
        </p:txBody>
      </p:sp>
      <p:graphicFrame>
        <p:nvGraphicFramePr>
          <p:cNvPr id="9" name="Object 7"/>
          <p:cNvGraphicFramePr>
            <a:graphicFrameLocks noChangeAspect="1"/>
          </p:cNvGraphicFramePr>
          <p:nvPr>
            <p:extLst>
              <p:ext uri="{D42A27DB-BD31-4B8C-83A1-F6EECF244321}">
                <p14:modId xmlns:p14="http://schemas.microsoft.com/office/powerpoint/2010/main" val="69499289"/>
              </p:ext>
            </p:extLst>
          </p:nvPr>
        </p:nvGraphicFramePr>
        <p:xfrm>
          <a:off x="874713" y="2633663"/>
          <a:ext cx="3625279"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561443766"/>
              </p:ext>
            </p:extLst>
          </p:nvPr>
        </p:nvGraphicFramePr>
        <p:xfrm>
          <a:off x="5004048" y="2721615"/>
          <a:ext cx="3854625" cy="3148012"/>
        </p:xfrm>
        <a:graphic>
          <a:graphicData uri="http://schemas.openxmlformats.org/drawingml/2006/chart">
            <c:chart xmlns:c="http://schemas.openxmlformats.org/drawingml/2006/chart" xmlns:r="http://schemas.openxmlformats.org/officeDocument/2006/relationships" r:id="rId3"/>
          </a:graphicData>
        </a:graphic>
      </p:graphicFrame>
      <p:sp>
        <p:nvSpPr>
          <p:cNvPr id="73733" name="Text Box 11"/>
          <p:cNvSpPr txBox="1">
            <a:spLocks noChangeArrowheads="1"/>
          </p:cNvSpPr>
          <p:nvPr/>
        </p:nvSpPr>
        <p:spPr bwMode="auto">
          <a:xfrm>
            <a:off x="5796136" y="3147665"/>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3734" name="Text Box 12"/>
          <p:cNvSpPr txBox="1">
            <a:spLocks noChangeArrowheads="1"/>
          </p:cNvSpPr>
          <p:nvPr/>
        </p:nvSpPr>
        <p:spPr bwMode="auto">
          <a:xfrm>
            <a:off x="6804248" y="4287044"/>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73735" name="Text Box 17"/>
          <p:cNvSpPr txBox="1">
            <a:spLocks noChangeArrowheads="1"/>
          </p:cNvSpPr>
          <p:nvPr/>
        </p:nvSpPr>
        <p:spPr bwMode="auto">
          <a:xfrm>
            <a:off x="1331640" y="5833960"/>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2003-2016</a:t>
            </a:r>
            <a:endParaRPr lang="pl-PL" sz="1400" b="1" dirty="0">
              <a:latin typeface="Arial" charset="0"/>
            </a:endParaRPr>
          </a:p>
        </p:txBody>
      </p:sp>
      <p:sp>
        <p:nvSpPr>
          <p:cNvPr id="73736" name="Text Box 18"/>
          <p:cNvSpPr txBox="1">
            <a:spLocks noChangeArrowheads="1"/>
          </p:cNvSpPr>
          <p:nvPr/>
        </p:nvSpPr>
        <p:spPr bwMode="auto">
          <a:xfrm>
            <a:off x="5652120" y="5760244"/>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2003-2016</a:t>
            </a:r>
            <a:endParaRPr lang="pl-PL" sz="1400" b="1" dirty="0">
              <a:latin typeface="Arial"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3259482136"/>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3"/>
          </a:graphicData>
        </a:graphic>
      </p:graphicFrame>
      <p:sp>
        <p:nvSpPr>
          <p:cNvPr id="70659" name="Rectangle 3"/>
          <p:cNvSpPr>
            <a:spLocks noGrp="1" noChangeArrowheads="1"/>
          </p:cNvSpPr>
          <p:nvPr>
            <p:ph type="title"/>
          </p:nvPr>
        </p:nvSpPr>
        <p:spPr>
          <a:xfrm>
            <a:off x="914400" y="846138"/>
            <a:ext cx="8001000" cy="1143000"/>
          </a:xfrm>
        </p:spPr>
        <p:txBody>
          <a:bodyPr/>
          <a:lstStyle/>
          <a:p>
            <a:r>
              <a:rPr lang="pl-PL" sz="2900" dirty="0"/>
              <a:t>Studenckie Biuro Porad Prawnych </a:t>
            </a:r>
            <a:br>
              <a:rPr lang="pl-PL" sz="2900" dirty="0"/>
            </a:br>
            <a:r>
              <a:rPr lang="pl-PL" sz="2900" dirty="0"/>
              <a:t>Wyższa Szkoła Prawa i Administracji</a:t>
            </a:r>
            <a:br>
              <a:rPr lang="pl-PL" sz="2900" dirty="0"/>
            </a:br>
            <a:r>
              <a:rPr lang="pl-PL" sz="2900" dirty="0"/>
              <a:t>Rzeszowska Szkoła Wyższa</a:t>
            </a:r>
          </a:p>
        </p:txBody>
      </p:sp>
      <p:sp>
        <p:nvSpPr>
          <p:cNvPr id="70660" name="Text Box 5"/>
          <p:cNvSpPr txBox="1">
            <a:spLocks noChangeArrowheads="1"/>
          </p:cNvSpPr>
          <p:nvPr/>
        </p:nvSpPr>
        <p:spPr bwMode="auto">
          <a:xfrm>
            <a:off x="6732588" y="2565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a:t>
            </a:r>
            <a:r>
              <a:rPr lang="pl-PL" sz="1400" b="1" dirty="0" smtClean="0">
                <a:solidFill>
                  <a:schemeClr val="tx2"/>
                </a:solidFill>
                <a:latin typeface="Arial" charset="0"/>
              </a:rPr>
              <a:t>151</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Studentów: </a:t>
            </a:r>
            <a:r>
              <a:rPr lang="pl-PL" sz="1400" b="1" dirty="0" smtClean="0">
                <a:solidFill>
                  <a:schemeClr val="tx2"/>
                </a:solidFill>
                <a:latin typeface="Arial" charset="0"/>
              </a:rPr>
              <a:t>36</a:t>
            </a:r>
            <a:endParaRPr lang="pl-PL" sz="1400" b="1" dirty="0">
              <a:solidFill>
                <a:schemeClr val="tx2"/>
              </a:solidFill>
              <a:latin typeface="Arial" charset="0"/>
            </a:endParaRPr>
          </a:p>
          <a:p>
            <a:pPr algn="r" defTabSz="912813">
              <a:spcBef>
                <a:spcPct val="50000"/>
              </a:spcBef>
            </a:pPr>
            <a:r>
              <a:rPr lang="pl-PL" sz="1400" b="1" dirty="0">
                <a:solidFill>
                  <a:schemeClr val="tx2"/>
                </a:solidFill>
                <a:latin typeface="Arial" charset="0"/>
              </a:rPr>
              <a:t>Opiekunów: </a:t>
            </a:r>
            <a:r>
              <a:rPr lang="pl-PL" sz="1400" b="1" dirty="0" smtClean="0">
                <a:solidFill>
                  <a:schemeClr val="tx2"/>
                </a:solidFill>
                <a:latin typeface="Arial" charset="0"/>
              </a:rPr>
              <a:t>4</a:t>
            </a:r>
            <a:endParaRPr lang="pl-PL" sz="1400" b="1" dirty="0">
              <a:solidFill>
                <a:schemeClr val="tx2"/>
              </a:solidFill>
              <a:latin typeface="Arial" charset="0"/>
            </a:endParaRPr>
          </a:p>
        </p:txBody>
      </p:sp>
    </p:spTree>
    <p:extLst>
      <p:ext uri="{BB962C8B-B14F-4D97-AF65-F5344CB8AC3E}">
        <p14:creationId xmlns:p14="http://schemas.microsoft.com/office/powerpoint/2010/main" val="279507436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Text Box 11"/>
          <p:cNvSpPr txBox="1">
            <a:spLocks noChangeArrowheads="1"/>
          </p:cNvSpPr>
          <p:nvPr/>
        </p:nvSpPr>
        <p:spPr bwMode="auto">
          <a:xfrm>
            <a:off x="1475656" y="5962238"/>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a:t>
            </a:r>
            <a:r>
              <a:rPr lang="pl-PL" sz="1400" b="1" dirty="0" smtClean="0">
                <a:latin typeface="Arial" charset="0"/>
              </a:rPr>
              <a:t>2013-2016</a:t>
            </a:r>
            <a:endParaRPr lang="pl-PL" sz="1400" b="1" dirty="0">
              <a:latin typeface="Arial" charset="0"/>
            </a:endParaRPr>
          </a:p>
        </p:txBody>
      </p:sp>
      <p:sp>
        <p:nvSpPr>
          <p:cNvPr id="71688" name="Text Box 12"/>
          <p:cNvSpPr txBox="1">
            <a:spLocks noChangeArrowheads="1"/>
          </p:cNvSpPr>
          <p:nvPr/>
        </p:nvSpPr>
        <p:spPr bwMode="auto">
          <a:xfrm>
            <a:off x="5543871" y="5949950"/>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a:t>
            </a:r>
            <a:r>
              <a:rPr lang="pl-PL" sz="1400" b="1" dirty="0" smtClean="0">
                <a:latin typeface="Arial" charset="0"/>
              </a:rPr>
              <a:t>2013-2016</a:t>
            </a:r>
            <a:endParaRPr lang="pl-PL" sz="1400" b="1" dirty="0">
              <a:latin typeface="Arial" charset="0"/>
            </a:endParaRPr>
          </a:p>
        </p:txBody>
      </p:sp>
      <p:graphicFrame>
        <p:nvGraphicFramePr>
          <p:cNvPr id="11" name="Object 7"/>
          <p:cNvGraphicFramePr>
            <a:graphicFrameLocks noChangeAspect="1"/>
          </p:cNvGraphicFramePr>
          <p:nvPr>
            <p:extLst>
              <p:ext uri="{D42A27DB-BD31-4B8C-83A1-F6EECF244321}">
                <p14:modId xmlns:p14="http://schemas.microsoft.com/office/powerpoint/2010/main" val="1001729233"/>
              </p:ext>
            </p:extLst>
          </p:nvPr>
        </p:nvGraphicFramePr>
        <p:xfrm>
          <a:off x="874713" y="2633663"/>
          <a:ext cx="3625279"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Object 8"/>
          <p:cNvGraphicFramePr>
            <a:graphicFrameLocks noChangeAspect="1"/>
          </p:cNvGraphicFramePr>
          <p:nvPr>
            <p:extLst>
              <p:ext uri="{D42A27DB-BD31-4B8C-83A1-F6EECF244321}">
                <p14:modId xmlns:p14="http://schemas.microsoft.com/office/powerpoint/2010/main" val="2291478756"/>
              </p:ext>
            </p:extLst>
          </p:nvPr>
        </p:nvGraphicFramePr>
        <p:xfrm>
          <a:off x="5004048" y="2721615"/>
          <a:ext cx="3854625" cy="314801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3"/>
          <p:cNvSpPr>
            <a:spLocks noGrp="1" noChangeArrowheads="1"/>
          </p:cNvSpPr>
          <p:nvPr>
            <p:ph type="title"/>
          </p:nvPr>
        </p:nvSpPr>
        <p:spPr>
          <a:xfrm>
            <a:off x="914400" y="846138"/>
            <a:ext cx="8001000" cy="1143000"/>
          </a:xfrm>
        </p:spPr>
        <p:txBody>
          <a:bodyPr/>
          <a:lstStyle/>
          <a:p>
            <a:r>
              <a:rPr lang="pl-PL" sz="2900" dirty="0"/>
              <a:t>Studenckie Biuro Porad Prawnych </a:t>
            </a:r>
            <a:br>
              <a:rPr lang="pl-PL" sz="2900" dirty="0"/>
            </a:br>
            <a:r>
              <a:rPr lang="pl-PL" sz="2900" dirty="0"/>
              <a:t>Wyższa Szkoła Prawa i Administracji</a:t>
            </a:r>
            <a:br>
              <a:rPr lang="pl-PL" sz="2900" dirty="0"/>
            </a:br>
            <a:r>
              <a:rPr lang="pl-PL" sz="2900" dirty="0"/>
              <a:t>Rzeszowska Szkoła Wyższa</a:t>
            </a:r>
          </a:p>
        </p:txBody>
      </p:sp>
    </p:spTree>
    <p:extLst>
      <p:ext uri="{BB962C8B-B14F-4D97-AF65-F5344CB8AC3E}">
        <p14:creationId xmlns:p14="http://schemas.microsoft.com/office/powerpoint/2010/main" val="52203482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defTabSz="912813" eaLnBrk="1" hangingPunct="1"/>
            <a:r>
              <a:rPr lang="pl-PL" smtClean="0"/>
              <a:t>Czas załatwiania spraw klientów poradni</a:t>
            </a:r>
          </a:p>
        </p:txBody>
      </p:sp>
      <p:graphicFrame>
        <p:nvGraphicFramePr>
          <p:cNvPr id="4" name="Object 4"/>
          <p:cNvGraphicFramePr>
            <a:graphicFrameLocks noChangeAspect="1"/>
          </p:cNvGraphicFramePr>
          <p:nvPr>
            <p:extLst>
              <p:ext uri="{D42A27DB-BD31-4B8C-83A1-F6EECF244321}">
                <p14:modId xmlns:p14="http://schemas.microsoft.com/office/powerpoint/2010/main" val="2149631436"/>
              </p:ext>
            </p:extLst>
          </p:nvPr>
        </p:nvGraphicFramePr>
        <p:xfrm>
          <a:off x="1691680" y="2276872"/>
          <a:ext cx="6303963" cy="4185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79337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899592" y="762000"/>
            <a:ext cx="8015808" cy="1143000"/>
          </a:xfrm>
        </p:spPr>
        <p:txBody>
          <a:bodyPr/>
          <a:lstStyle/>
          <a:p>
            <a:pPr defTabSz="912813" eaLnBrk="1" hangingPunct="1"/>
            <a:r>
              <a:rPr lang="pl-PL" dirty="0" smtClean="0"/>
              <a:t>Źródła wiedzy o poradniach</a:t>
            </a:r>
            <a:endParaRPr lang="pl-PL" dirty="0" smtClean="0">
              <a:solidFill>
                <a:schemeClr val="accent1">
                  <a:lumMod val="75000"/>
                </a:schemeClr>
              </a:solidFill>
            </a:endParaRPr>
          </a:p>
        </p:txBody>
      </p:sp>
      <p:graphicFrame>
        <p:nvGraphicFramePr>
          <p:cNvPr id="4" name="Wykres 5"/>
          <p:cNvGraphicFramePr>
            <a:graphicFrameLocks/>
          </p:cNvGraphicFramePr>
          <p:nvPr>
            <p:extLst>
              <p:ext uri="{D42A27DB-BD31-4B8C-83A1-F6EECF244321}">
                <p14:modId xmlns:p14="http://schemas.microsoft.com/office/powerpoint/2010/main" val="3408338403"/>
              </p:ext>
            </p:extLst>
          </p:nvPr>
        </p:nvGraphicFramePr>
        <p:xfrm>
          <a:off x="1619672" y="263691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67845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defTabSz="912813" eaLnBrk="1" hangingPunct="1"/>
            <a:r>
              <a:rPr lang="pl-PL" sz="3200" smtClean="0"/>
              <a:t>Czy klienci poradni korzystali wcześniej z profesjonalnej pomocy prawnej?</a:t>
            </a:r>
            <a:endParaRPr lang="pl-PL" smtClean="0"/>
          </a:p>
        </p:txBody>
      </p:sp>
      <p:sp>
        <p:nvSpPr>
          <p:cNvPr id="76805" name="Text Box 11"/>
          <p:cNvSpPr txBox="1">
            <a:spLocks noChangeArrowheads="1"/>
          </p:cNvSpPr>
          <p:nvPr/>
        </p:nvSpPr>
        <p:spPr bwMode="auto">
          <a:xfrm>
            <a:off x="1676400" y="2514600"/>
            <a:ext cx="2971800" cy="457200"/>
          </a:xfrm>
          <a:prstGeom prst="rect">
            <a:avLst/>
          </a:prstGeom>
          <a:noFill/>
          <a:ln w="9525">
            <a:noFill/>
            <a:miter lim="800000"/>
            <a:headEnd/>
            <a:tailEnd/>
          </a:ln>
        </p:spPr>
        <p:txBody>
          <a:bodyPr>
            <a:spAutoFit/>
          </a:bodyPr>
          <a:lstStyle/>
          <a:p>
            <a:pPr algn="ctr" defTabSz="912813">
              <a:spcBef>
                <a:spcPct val="50000"/>
              </a:spcBef>
            </a:pPr>
            <a:r>
              <a:rPr lang="pl-PL">
                <a:latin typeface="Arial" charset="0"/>
              </a:rPr>
              <a:t>Kobiety</a:t>
            </a:r>
          </a:p>
        </p:txBody>
      </p:sp>
      <p:sp>
        <p:nvSpPr>
          <p:cNvPr id="76806" name="Text Box 12"/>
          <p:cNvSpPr txBox="1">
            <a:spLocks noChangeArrowheads="1"/>
          </p:cNvSpPr>
          <p:nvPr/>
        </p:nvSpPr>
        <p:spPr bwMode="auto">
          <a:xfrm>
            <a:off x="5105400" y="2514600"/>
            <a:ext cx="2667000" cy="457200"/>
          </a:xfrm>
          <a:prstGeom prst="rect">
            <a:avLst/>
          </a:prstGeom>
          <a:noFill/>
          <a:ln w="9525">
            <a:noFill/>
            <a:miter lim="800000"/>
            <a:headEnd/>
            <a:tailEnd/>
          </a:ln>
        </p:spPr>
        <p:txBody>
          <a:bodyPr>
            <a:spAutoFit/>
          </a:bodyPr>
          <a:lstStyle/>
          <a:p>
            <a:pPr algn="ctr" defTabSz="912813">
              <a:spcBef>
                <a:spcPct val="50000"/>
              </a:spcBef>
            </a:pPr>
            <a:r>
              <a:rPr lang="pl-PL">
                <a:latin typeface="Arial" charset="0"/>
              </a:rPr>
              <a:t>Mężczyźni</a:t>
            </a:r>
          </a:p>
        </p:txBody>
      </p:sp>
      <p:graphicFrame>
        <p:nvGraphicFramePr>
          <p:cNvPr id="7" name="Wykres 7"/>
          <p:cNvGraphicFramePr>
            <a:graphicFrameLocks/>
          </p:cNvGraphicFramePr>
          <p:nvPr>
            <p:extLst>
              <p:ext uri="{D42A27DB-BD31-4B8C-83A1-F6EECF244321}">
                <p14:modId xmlns:p14="http://schemas.microsoft.com/office/powerpoint/2010/main" val="1584407514"/>
              </p:ext>
            </p:extLst>
          </p:nvPr>
        </p:nvGraphicFramePr>
        <p:xfrm>
          <a:off x="900113" y="3284538"/>
          <a:ext cx="3671887" cy="3313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9"/>
          <p:cNvGraphicFramePr>
            <a:graphicFrameLocks/>
          </p:cNvGraphicFramePr>
          <p:nvPr>
            <p:extLst>
              <p:ext uri="{D42A27DB-BD31-4B8C-83A1-F6EECF244321}">
                <p14:modId xmlns:p14="http://schemas.microsoft.com/office/powerpoint/2010/main" val="2984944297"/>
              </p:ext>
            </p:extLst>
          </p:nvPr>
        </p:nvGraphicFramePr>
        <p:xfrm>
          <a:off x="4644008" y="3284984"/>
          <a:ext cx="3744912" cy="3313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3163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6125" y="2687638"/>
            <a:ext cx="8578850" cy="4594225"/>
            <a:chOff x="470" y="1738"/>
            <a:chExt cx="5404" cy="2894"/>
          </a:xfrm>
        </p:grpSpPr>
        <p:sp>
          <p:nvSpPr>
            <p:cNvPr id="3" name="AutoShape 516"/>
            <p:cNvSpPr>
              <a:spLocks noChangeArrowheads="1"/>
            </p:cNvSpPr>
            <p:nvPr/>
          </p:nvSpPr>
          <p:spPr bwMode="auto">
            <a:xfrm>
              <a:off x="2562" y="1752"/>
              <a:ext cx="960" cy="2880"/>
            </a:xfrm>
            <a:prstGeom prst="roundRect">
              <a:avLst>
                <a:gd name="adj" fmla="val 2377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pl-PL"/>
            </a:p>
          </p:txBody>
        </p:sp>
        <p:sp useBgFill="1">
          <p:nvSpPr>
            <p:cNvPr id="4" name="Text Box 517"/>
            <p:cNvSpPr txBox="1">
              <a:spLocks noChangeArrowheads="1"/>
            </p:cNvSpPr>
            <p:nvPr/>
          </p:nvSpPr>
          <p:spPr bwMode="auto">
            <a:xfrm>
              <a:off x="3742" y="2750"/>
              <a:ext cx="2132" cy="80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a:solidFill>
                    <a:srgbClr val="003366"/>
                  </a:solidFill>
                  <a:latin typeface="Arial" charset="0"/>
                </a:rPr>
                <a:t>Rok akademicki 2011/2012</a:t>
              </a:r>
            </a:p>
            <a:p>
              <a:pPr eaLnBrk="1" hangingPunct="1">
                <a:spcBef>
                  <a:spcPct val="50000"/>
                </a:spcBef>
              </a:pPr>
              <a:r>
                <a:rPr lang="pl-PL" altLang="pl-PL" sz="2000">
                  <a:solidFill>
                    <a:srgbClr val="003366"/>
                  </a:solidFill>
                  <a:latin typeface="Arial" charset="0"/>
                </a:rPr>
                <a:t>25 poradni w 16 miastach</a:t>
              </a:r>
            </a:p>
          </p:txBody>
        </p:sp>
        <p:graphicFrame>
          <p:nvGraphicFramePr>
            <p:cNvPr id="5" name="Object 518"/>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spid="_x0000_s29785" name="Bitmap Image" r:id="rId3" imgW="4352381" imgH="4200000" progId="PBrush">
                    <p:embed/>
                  </p:oleObj>
                </mc:Choice>
                <mc:Fallback>
                  <p:oleObj name="Bitmap Image" r:id="rId3" imgW="4352381" imgH="4200000" progId="PBrush">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8" y="26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 y="2341"/>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2" y="1943"/>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 y="2478"/>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5"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9"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3" y="3258"/>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0"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5"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4" y="362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9" y="342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 y="307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 y="325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9" y="3258"/>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 y="280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p:cNvSpPr txBox="1">
              <a:spLocks noChangeArrowheads="1"/>
            </p:cNvSpPr>
            <p:nvPr/>
          </p:nvSpPr>
          <p:spPr bwMode="auto">
            <a:xfrm>
              <a:off x="2582" y="253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293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344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378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3592"/>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341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325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282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265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210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250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298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Słubice</a:t>
              </a:r>
            </a:p>
          </p:txBody>
        </p:sp>
        <p:pic>
          <p:nvPicPr>
            <p:cNvPr id="35" name="Picture 548"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9" y="206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p:cNvSpPr txBox="1">
              <a:spLocks noChangeArrowheads="1"/>
            </p:cNvSpPr>
            <p:nvPr/>
          </p:nvSpPr>
          <p:spPr bwMode="auto">
            <a:xfrm>
              <a:off x="2110" y="229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2" y="193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0"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7"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5"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8"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9"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1"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smtClean="0"/>
              <a:t>Poradnie w Polsce 2003-2016</a:t>
            </a:r>
          </a:p>
        </p:txBody>
      </p:sp>
    </p:spTree>
    <p:extLst>
      <p:ext uri="{BB962C8B-B14F-4D97-AF65-F5344CB8AC3E}">
        <p14:creationId xmlns:p14="http://schemas.microsoft.com/office/powerpoint/2010/main" val="150316075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noFill/>
        </p:spPr>
        <p:txBody>
          <a:bodyPr/>
          <a:lstStyle/>
          <a:p>
            <a:pPr defTabSz="912813" eaLnBrk="1" hangingPunct="1"/>
            <a:r>
              <a:rPr lang="pl-PL" sz="3200" dirty="0" smtClean="0"/>
              <a:t>Czego najbardziej poradnia potrzebuje w najbliższym czasie, aby się rozwijać?</a:t>
            </a:r>
          </a:p>
        </p:txBody>
      </p:sp>
      <p:sp>
        <p:nvSpPr>
          <p:cNvPr id="87043" name="Text Box 5"/>
          <p:cNvSpPr txBox="1">
            <a:spLocks noChangeArrowheads="1"/>
          </p:cNvSpPr>
          <p:nvPr/>
        </p:nvSpPr>
        <p:spPr bwMode="auto">
          <a:xfrm>
            <a:off x="1331913" y="2306638"/>
            <a:ext cx="6337300" cy="4588949"/>
          </a:xfrm>
          <a:prstGeom prst="rect">
            <a:avLst/>
          </a:prstGeom>
          <a:noFill/>
          <a:ln w="9525">
            <a:noFill/>
            <a:miter lim="800000"/>
            <a:headEnd/>
            <a:tailEnd/>
          </a:ln>
        </p:spPr>
        <p:txBody>
          <a:bodyPr>
            <a:spAutoFit/>
          </a:bodyPr>
          <a:lstStyle/>
          <a:p>
            <a:pPr marL="455613" indent="-455613" algn="just" defTabSz="912813">
              <a:lnSpc>
                <a:spcPct val="120000"/>
              </a:lnSpc>
              <a:spcBef>
                <a:spcPct val="25000"/>
              </a:spcBef>
            </a:pPr>
            <a:r>
              <a:rPr lang="pl-PL" sz="1200" b="1" dirty="0">
                <a:latin typeface="Arial" charset="0"/>
              </a:rPr>
              <a:t>Pomoc w bieżącej działalności </a:t>
            </a:r>
            <a:r>
              <a:rPr lang="pl-PL" sz="1200" dirty="0">
                <a:latin typeface="Arial" charset="0"/>
              </a:rPr>
              <a:t>– polepszenie wyposażenia technicznego w komputer, projektor, ksero, faks, niszczarka oraz sprzęt pomocny do udzielania porad </a:t>
            </a:r>
            <a:br>
              <a:rPr lang="pl-PL" sz="1200" dirty="0">
                <a:latin typeface="Arial" charset="0"/>
              </a:rPr>
            </a:br>
            <a:r>
              <a:rPr lang="pl-PL" sz="1200" dirty="0">
                <a:latin typeface="Arial" charset="0"/>
              </a:rPr>
              <a:t>w ośrodkach poza stałą siedzibą; finansowanie bieżącego korzystania</a:t>
            </a:r>
            <a:r>
              <a:rPr lang="pl-PL" sz="1200" dirty="0" smtClean="0">
                <a:latin typeface="Arial" charset="0"/>
              </a:rPr>
              <a:t>, zmiany pomieszczenia napraw i </a:t>
            </a:r>
            <a:r>
              <a:rPr lang="pl-PL" sz="1200" dirty="0">
                <a:latin typeface="Arial" charset="0"/>
              </a:rPr>
              <a:t>modernizacji istniejącego wyposażenia, uzyskanie dostępu do Internetu, licencje na oprogramowanie typu LEX, </a:t>
            </a:r>
            <a:r>
              <a:rPr lang="pl-PL" sz="1200" dirty="0" err="1">
                <a:latin typeface="Arial" charset="0"/>
              </a:rPr>
              <a:t>Legalis</a:t>
            </a:r>
            <a:r>
              <a:rPr lang="pl-PL" sz="1200" dirty="0">
                <a:latin typeface="Arial" charset="0"/>
              </a:rPr>
              <a:t> itp. – </a:t>
            </a:r>
            <a:r>
              <a:rPr lang="pl-PL" sz="1200" b="1" dirty="0" smtClean="0">
                <a:latin typeface="Arial" charset="0"/>
              </a:rPr>
              <a:t>5</a:t>
            </a:r>
            <a:endParaRPr lang="pl-PL" sz="1200" dirty="0">
              <a:latin typeface="Arial" charset="0"/>
            </a:endParaRPr>
          </a:p>
          <a:p>
            <a:pPr marL="455613" indent="-455613" algn="just" defTabSz="912813">
              <a:lnSpc>
                <a:spcPct val="120000"/>
              </a:lnSpc>
              <a:spcBef>
                <a:spcPct val="25000"/>
              </a:spcBef>
            </a:pPr>
            <a:r>
              <a:rPr lang="pl-PL" sz="1200" b="1" dirty="0">
                <a:latin typeface="Arial" charset="0"/>
              </a:rPr>
              <a:t>Środków finansowych </a:t>
            </a:r>
            <a:r>
              <a:rPr lang="pl-PL" sz="1200" dirty="0">
                <a:latin typeface="Arial" charset="0"/>
              </a:rPr>
              <a:t>służących umożliwieniu studentom pracy w wyjazdowych punktach udzielania porad, organizacji seminariów i konferencji, </a:t>
            </a:r>
            <a:r>
              <a:rPr lang="pl-PL" sz="1200" dirty="0" smtClean="0">
                <a:latin typeface="Arial" charset="0"/>
              </a:rPr>
              <a:t>organizacji corocznej symulacji rozprawy, dofinansowania </a:t>
            </a:r>
            <a:r>
              <a:rPr lang="pl-PL" sz="1200" dirty="0">
                <a:latin typeface="Arial" charset="0"/>
              </a:rPr>
              <a:t>wynagrodzeń dla pracowników i współpracujących </a:t>
            </a:r>
            <a:r>
              <a:rPr lang="pl-PL" sz="1200" dirty="0" smtClean="0">
                <a:latin typeface="Arial" charset="0"/>
              </a:rPr>
              <a:t>praktyków – </a:t>
            </a:r>
            <a:r>
              <a:rPr lang="pl-PL" sz="1200" b="1" dirty="0" smtClean="0">
                <a:latin typeface="Arial" charset="0"/>
              </a:rPr>
              <a:t>6</a:t>
            </a:r>
            <a:endParaRPr lang="pl-PL" sz="1200" b="1" dirty="0">
              <a:latin typeface="Arial" charset="0"/>
            </a:endParaRPr>
          </a:p>
          <a:p>
            <a:pPr marL="455613" indent="-455613" algn="just" defTabSz="912813">
              <a:lnSpc>
                <a:spcPct val="120000"/>
              </a:lnSpc>
              <a:spcBef>
                <a:spcPct val="25000"/>
              </a:spcBef>
            </a:pPr>
            <a:r>
              <a:rPr lang="pl-PL" sz="1200" b="1" dirty="0">
                <a:latin typeface="Arial" charset="0"/>
              </a:rPr>
              <a:t>Szkoleń </a:t>
            </a:r>
            <a:r>
              <a:rPr lang="pl-PL" sz="1200" dirty="0">
                <a:latin typeface="Arial" charset="0"/>
              </a:rPr>
              <a:t>dla studentów, dotyczących pracy z klientem, w szczególności psychologicznych, rozwijających interaktywne metody nauczania </a:t>
            </a:r>
            <a:r>
              <a:rPr lang="pl-PL" sz="1200" dirty="0" smtClean="0">
                <a:latin typeface="Arial" charset="0"/>
              </a:rPr>
              <a:t>klinicznego</a:t>
            </a:r>
            <a:r>
              <a:rPr lang="pl-PL" sz="1200" b="1" dirty="0" smtClean="0">
                <a:latin typeface="Arial" charset="0"/>
              </a:rPr>
              <a:t> 3</a:t>
            </a:r>
            <a:endParaRPr lang="pl-PL" sz="1200" b="1" dirty="0">
              <a:latin typeface="Arial" charset="0"/>
            </a:endParaRPr>
          </a:p>
          <a:p>
            <a:pPr marL="455613" indent="-455613" algn="just" defTabSz="912813">
              <a:lnSpc>
                <a:spcPct val="120000"/>
              </a:lnSpc>
              <a:spcBef>
                <a:spcPct val="25000"/>
              </a:spcBef>
            </a:pPr>
            <a:r>
              <a:rPr lang="pl-PL" sz="1200" b="1" dirty="0">
                <a:latin typeface="Arial" charset="0"/>
              </a:rPr>
              <a:t>Literatury fachowej</a:t>
            </a:r>
            <a:r>
              <a:rPr lang="pl-PL" sz="1200" dirty="0">
                <a:latin typeface="Arial" charset="0"/>
              </a:rPr>
              <a:t>, a w tym w szczególności: zbiorów ustaw, komentarzy, wzorów pism, elektronicznych zbiorów przepisów – </a:t>
            </a:r>
            <a:r>
              <a:rPr lang="pl-PL" sz="1200" b="1" dirty="0" smtClean="0">
                <a:latin typeface="Arial" charset="0"/>
              </a:rPr>
              <a:t>2</a:t>
            </a:r>
            <a:endParaRPr lang="pl-PL" sz="1200" b="1" dirty="0">
              <a:latin typeface="Arial" charset="0"/>
            </a:endParaRPr>
          </a:p>
          <a:p>
            <a:pPr marL="455613" indent="-455613" algn="just" defTabSz="912813">
              <a:lnSpc>
                <a:spcPct val="120000"/>
              </a:lnSpc>
              <a:spcBef>
                <a:spcPct val="25000"/>
              </a:spcBef>
            </a:pPr>
            <a:r>
              <a:rPr lang="pl-PL" sz="1200" b="1" dirty="0">
                <a:latin typeface="Arial" charset="0"/>
              </a:rPr>
              <a:t>Wsparcia uczelni i środowiska prawniczego </a:t>
            </a:r>
            <a:r>
              <a:rPr lang="pl-PL" sz="1200" dirty="0">
                <a:latin typeface="Arial" charset="0"/>
              </a:rPr>
              <a:t>mającego na celu zwiększenie kadry naukowej zatrudnionej w poradni, </a:t>
            </a:r>
            <a:r>
              <a:rPr lang="pl-PL" sz="1200" dirty="0" smtClean="0">
                <a:latin typeface="Arial" charset="0"/>
              </a:rPr>
              <a:t>zwiększenie </a:t>
            </a:r>
            <a:r>
              <a:rPr lang="pl-PL" sz="1200" dirty="0">
                <a:latin typeface="Arial" charset="0"/>
              </a:rPr>
              <a:t>akceptacji w </a:t>
            </a:r>
            <a:r>
              <a:rPr lang="pl-PL" sz="1200" dirty="0" smtClean="0">
                <a:latin typeface="Arial" charset="0"/>
              </a:rPr>
              <a:t>środowisku, przekazanie odpowiedniego pomieszczenia </a:t>
            </a:r>
            <a:r>
              <a:rPr lang="pl-PL" sz="1200" dirty="0">
                <a:latin typeface="Arial" charset="0"/>
              </a:rPr>
              <a:t>– </a:t>
            </a:r>
            <a:r>
              <a:rPr lang="pl-PL" sz="1200" b="1" dirty="0" smtClean="0">
                <a:latin typeface="Arial" charset="0"/>
              </a:rPr>
              <a:t>6</a:t>
            </a:r>
          </a:p>
          <a:p>
            <a:pPr marL="455613" indent="-455613" algn="just" defTabSz="912813">
              <a:lnSpc>
                <a:spcPct val="120000"/>
              </a:lnSpc>
              <a:spcBef>
                <a:spcPct val="25000"/>
              </a:spcBef>
            </a:pPr>
            <a:r>
              <a:rPr lang="pl-PL" sz="1200" b="1" dirty="0">
                <a:latin typeface="Arial" charset="0"/>
              </a:rPr>
              <a:t>Środków </a:t>
            </a:r>
            <a:r>
              <a:rPr lang="pl-PL" sz="1200" b="1" dirty="0" smtClean="0">
                <a:latin typeface="Arial" charset="0"/>
              </a:rPr>
              <a:t>finansowych </a:t>
            </a:r>
            <a:r>
              <a:rPr lang="pl-PL" sz="1200" dirty="0" smtClean="0">
                <a:latin typeface="Arial" charset="0"/>
              </a:rPr>
              <a:t>na reklamę poradni </a:t>
            </a:r>
            <a:r>
              <a:rPr lang="pl-PL" sz="1200" dirty="0">
                <a:latin typeface="Arial" charset="0"/>
              </a:rPr>
              <a:t>– </a:t>
            </a:r>
            <a:r>
              <a:rPr lang="pl-PL" sz="1200" b="1" dirty="0" smtClean="0">
                <a:latin typeface="Arial" charset="0"/>
              </a:rPr>
              <a:t>1</a:t>
            </a:r>
            <a:endParaRPr lang="pl-PL" sz="1200" dirty="0">
              <a:latin typeface="Arial" charset="0"/>
            </a:endParaRPr>
          </a:p>
          <a:p>
            <a:pPr marL="455613" indent="-455613" algn="just" defTabSz="912813">
              <a:lnSpc>
                <a:spcPct val="120000"/>
              </a:lnSpc>
              <a:spcBef>
                <a:spcPct val="25000"/>
              </a:spcBef>
            </a:pPr>
            <a:r>
              <a:rPr lang="pl-PL" sz="1200" b="1" dirty="0" smtClean="0">
                <a:latin typeface="Arial" charset="0"/>
              </a:rPr>
              <a:t>Szkoleń </a:t>
            </a:r>
            <a:r>
              <a:rPr lang="pl-PL" sz="1200" dirty="0">
                <a:latin typeface="Arial" charset="0"/>
              </a:rPr>
              <a:t>dla opiekunów – </a:t>
            </a:r>
            <a:r>
              <a:rPr lang="pl-PL" sz="1200" b="1" dirty="0" smtClean="0">
                <a:latin typeface="Arial" charset="0"/>
              </a:rPr>
              <a:t>3</a:t>
            </a:r>
          </a:p>
          <a:p>
            <a:pPr marL="455613" indent="-455613" algn="r" defTabSz="912813">
              <a:spcBef>
                <a:spcPct val="25000"/>
              </a:spcBef>
            </a:pPr>
            <a:r>
              <a:rPr lang="pl-PL" sz="1200" i="1" dirty="0" smtClean="0">
                <a:latin typeface="Arial" charset="0"/>
              </a:rPr>
              <a:t>(Poradnie udzielały kilku odpowiedzi)</a:t>
            </a:r>
            <a:endParaRPr lang="pl-PL" sz="1200" i="1" dirty="0">
              <a:latin typeface="Arial" charset="0"/>
            </a:endParaRPr>
          </a:p>
        </p:txBody>
      </p:sp>
    </p:spTree>
    <p:extLst>
      <p:ext uri="{BB962C8B-B14F-4D97-AF65-F5344CB8AC3E}">
        <p14:creationId xmlns:p14="http://schemas.microsoft.com/office/powerpoint/2010/main" val="2760032956"/>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p:spPr>
        <p:txBody>
          <a:bodyPr/>
          <a:lstStyle/>
          <a:p>
            <a:pPr defTabSz="912813" eaLnBrk="1" hangingPunct="1"/>
            <a:r>
              <a:rPr lang="pl-PL" dirty="0" smtClean="0"/>
              <a:t>Osiągnięcia Fundacji Uniwersyteckich </a:t>
            </a:r>
            <a:r>
              <a:rPr lang="pl-PL" dirty="0" smtClean="0">
                <a:solidFill>
                  <a:schemeClr val="accent2">
                    <a:lumMod val="50000"/>
                  </a:schemeClr>
                </a:solidFill>
              </a:rPr>
              <a:t>Por</a:t>
            </a:r>
            <a:r>
              <a:rPr lang="pl-PL" dirty="0" smtClean="0"/>
              <a:t>adni Prawnych</a:t>
            </a:r>
          </a:p>
        </p:txBody>
      </p:sp>
      <p:sp>
        <p:nvSpPr>
          <p:cNvPr id="88067" name="Text Box 3"/>
          <p:cNvSpPr txBox="1">
            <a:spLocks noChangeArrowheads="1"/>
          </p:cNvSpPr>
          <p:nvPr/>
        </p:nvSpPr>
        <p:spPr bwMode="auto">
          <a:xfrm>
            <a:off x="827088" y="2276475"/>
            <a:ext cx="5905500" cy="4579715"/>
          </a:xfrm>
          <a:prstGeom prst="rect">
            <a:avLst/>
          </a:prstGeom>
          <a:noFill/>
          <a:ln w="9525">
            <a:noFill/>
            <a:miter lim="800000"/>
            <a:headEnd/>
            <a:tailEnd/>
          </a:ln>
        </p:spPr>
        <p:txBody>
          <a:bodyPr>
            <a:spAutoFit/>
          </a:bodyPr>
          <a:lstStyle/>
          <a:p>
            <a:pPr marL="455613" indent="-455613" algn="just" defTabSz="912813">
              <a:lnSpc>
                <a:spcPct val="120000"/>
              </a:lnSpc>
            </a:pPr>
            <a:r>
              <a:rPr lang="pl-PL" sz="1200" dirty="0" smtClean="0">
                <a:latin typeface="Arial" charset="0"/>
              </a:rPr>
              <a:t>Fundacja otrzymała w 2004 roku </a:t>
            </a:r>
            <a:r>
              <a:rPr lang="pl-PL" sz="1200" b="1" dirty="0" smtClean="0">
                <a:latin typeface="Arial" charset="0"/>
              </a:rPr>
              <a:t>wyróżnienie w Konkursie </a:t>
            </a:r>
            <a:r>
              <a:rPr lang="pl-PL" sz="1200" dirty="0" smtClean="0">
                <a:latin typeface="Arial" charset="0"/>
              </a:rPr>
              <a:t>Na Najlepszą Inicjatywę Obywatelską Pro Publico Bono.</a:t>
            </a:r>
          </a:p>
          <a:p>
            <a:pPr marL="455613" indent="-455613" algn="just" defTabSz="912813">
              <a:lnSpc>
                <a:spcPct val="120000"/>
              </a:lnSpc>
            </a:pPr>
            <a:r>
              <a:rPr lang="pl-PL" sz="1200" dirty="0" smtClean="0">
                <a:latin typeface="Arial" charset="0"/>
              </a:rPr>
              <a:t>Od 2005 roku posiada </a:t>
            </a:r>
            <a:r>
              <a:rPr lang="pl-PL" sz="1200" b="1" dirty="0" smtClean="0">
                <a:latin typeface="Arial" charset="0"/>
              </a:rPr>
              <a:t>statusu organizacji pożytku publicznego</a:t>
            </a:r>
            <a:r>
              <a:rPr lang="pl-PL" sz="1200" dirty="0" smtClean="0">
                <a:latin typeface="Arial" charset="0"/>
              </a:rPr>
              <a:t>.</a:t>
            </a:r>
          </a:p>
          <a:p>
            <a:pPr marL="455613" indent="-455613" algn="just" defTabSz="912813">
              <a:lnSpc>
                <a:spcPct val="120000"/>
              </a:lnSpc>
            </a:pPr>
            <a:r>
              <a:rPr lang="pl-PL" sz="1200" dirty="0" smtClean="0">
                <a:latin typeface="Arial" charset="0"/>
              </a:rPr>
              <a:t>Otrzymała </a:t>
            </a:r>
            <a:r>
              <a:rPr lang="pl-PL" sz="1200" dirty="0">
                <a:latin typeface="Arial" charset="0"/>
              </a:rPr>
              <a:t>od ELSA Poland tytuł „</a:t>
            </a:r>
            <a:r>
              <a:rPr lang="pl-PL" sz="1200" b="1" dirty="0">
                <a:latin typeface="Arial" charset="0"/>
              </a:rPr>
              <a:t>Mecenas Edukacji Prawniczej roku 2006 i 2007</a:t>
            </a:r>
            <a:r>
              <a:rPr lang="pl-PL" sz="1200" dirty="0" smtClean="0">
                <a:latin typeface="Arial" charset="0"/>
              </a:rPr>
              <a:t>”.</a:t>
            </a:r>
            <a:endParaRPr lang="pl-PL" sz="1200" dirty="0">
              <a:latin typeface="Arial" charset="0"/>
            </a:endParaRPr>
          </a:p>
          <a:p>
            <a:pPr marL="455613" indent="-455613" algn="just" defTabSz="912813">
              <a:lnSpc>
                <a:spcPct val="120000"/>
              </a:lnSpc>
              <a:spcBef>
                <a:spcPct val="25000"/>
              </a:spcBef>
            </a:pPr>
            <a:r>
              <a:rPr lang="pl-PL" sz="1200" dirty="0" smtClean="0">
                <a:latin typeface="Arial" charset="0"/>
              </a:rPr>
              <a:t>Przekazała dotychczas studenckim poradniom </a:t>
            </a:r>
            <a:r>
              <a:rPr lang="pl-PL" sz="1200" b="1" dirty="0" smtClean="0">
                <a:latin typeface="Arial" charset="0"/>
              </a:rPr>
              <a:t>środki finansowe</a:t>
            </a:r>
            <a:r>
              <a:rPr lang="pl-PL" sz="1200" dirty="0" smtClean="0">
                <a:latin typeface="Arial" charset="0"/>
              </a:rPr>
              <a:t> o łącznej wartości około 590 000 zł. oraz </a:t>
            </a:r>
            <a:r>
              <a:rPr lang="pl-PL" sz="1200" b="1" dirty="0" smtClean="0">
                <a:latin typeface="Arial" charset="0"/>
              </a:rPr>
              <a:t>środki rzeczowe</a:t>
            </a:r>
            <a:r>
              <a:rPr lang="pl-PL" sz="1200" dirty="0" smtClean="0">
                <a:latin typeface="Arial" charset="0"/>
              </a:rPr>
              <a:t> o wartości około 2 442 352 zł..</a:t>
            </a:r>
          </a:p>
          <a:p>
            <a:pPr marL="455613" indent="-455613" algn="just" defTabSz="912813">
              <a:lnSpc>
                <a:spcPct val="120000"/>
              </a:lnSpc>
              <a:spcBef>
                <a:spcPct val="25000"/>
              </a:spcBef>
            </a:pPr>
            <a:r>
              <a:rPr lang="pl-PL" sz="1200" dirty="0" smtClean="0">
                <a:latin typeface="Arial" charset="0"/>
              </a:rPr>
              <a:t>Wydała pierwszy w Polsce i regionie </a:t>
            </a:r>
            <a:r>
              <a:rPr lang="pl-PL" sz="1200" b="1" dirty="0" smtClean="0">
                <a:latin typeface="Arial" charset="0"/>
              </a:rPr>
              <a:t>podręcznik </a:t>
            </a:r>
            <a:r>
              <a:rPr lang="pl-PL" sz="1200" dirty="0" smtClean="0">
                <a:latin typeface="Arial" charset="0"/>
              </a:rPr>
              <a:t>„Studencka Poradnia Prawna. Idea, organizacja, metodologia”, (przetłumaczony także na język angielski </a:t>
            </a:r>
            <a:br>
              <a:rPr lang="pl-PL" sz="1200" dirty="0" smtClean="0">
                <a:latin typeface="Arial" charset="0"/>
              </a:rPr>
            </a:br>
            <a:r>
              <a:rPr lang="pl-PL" sz="1200" dirty="0" smtClean="0">
                <a:latin typeface="Arial" charset="0"/>
              </a:rPr>
              <a:t>i chiński) oraz wydała serię 17 podręczników i książek adresowanych do studentów i opiekunów w Studenckich Poradniach Prawnych.</a:t>
            </a:r>
            <a:endParaRPr lang="pl-PL" sz="1200" dirty="0">
              <a:latin typeface="Arial" charset="0"/>
            </a:endParaRPr>
          </a:p>
          <a:p>
            <a:pPr marL="455613" indent="-455613" algn="just" defTabSz="912813">
              <a:lnSpc>
                <a:spcPct val="120000"/>
              </a:lnSpc>
              <a:spcBef>
                <a:spcPct val="25000"/>
              </a:spcBef>
            </a:pPr>
            <a:r>
              <a:rPr lang="pl-PL" sz="1200" dirty="0">
                <a:latin typeface="Arial" charset="0"/>
              </a:rPr>
              <a:t>Zorganizowała dotychczas </a:t>
            </a:r>
            <a:r>
              <a:rPr lang="pl-PL" sz="1200" dirty="0" smtClean="0">
                <a:latin typeface="Arial" charset="0"/>
              </a:rPr>
              <a:t>26</a:t>
            </a:r>
            <a:r>
              <a:rPr lang="pl-PL" sz="1200" b="1" dirty="0" smtClean="0">
                <a:latin typeface="Arial" charset="0"/>
              </a:rPr>
              <a:t> Ogólnopolskich Konferencji </a:t>
            </a:r>
            <a:r>
              <a:rPr lang="pl-PL" sz="1200" b="1" dirty="0">
                <a:latin typeface="Arial" charset="0"/>
              </a:rPr>
              <a:t>Uniwersyteckich Poradni Prawnych </a:t>
            </a:r>
            <a:r>
              <a:rPr lang="pl-PL" sz="1200" dirty="0">
                <a:latin typeface="Arial" charset="0"/>
              </a:rPr>
              <a:t>oraz </a:t>
            </a:r>
            <a:r>
              <a:rPr lang="pl-PL" sz="1200" dirty="0" smtClean="0">
                <a:latin typeface="Arial" charset="0"/>
              </a:rPr>
              <a:t>kilkanaście szkoleń </a:t>
            </a:r>
            <a:r>
              <a:rPr lang="pl-PL" sz="1200" dirty="0">
                <a:latin typeface="Arial" charset="0"/>
              </a:rPr>
              <a:t>specjalistycznych; </a:t>
            </a:r>
          </a:p>
          <a:p>
            <a:pPr marL="455613" indent="-455613" algn="just" defTabSz="912813">
              <a:lnSpc>
                <a:spcPct val="120000"/>
              </a:lnSpc>
              <a:spcBef>
                <a:spcPct val="25000"/>
              </a:spcBef>
            </a:pPr>
            <a:r>
              <a:rPr lang="pl-PL" sz="1200" dirty="0" smtClean="0">
                <a:latin typeface="Arial" charset="0"/>
              </a:rPr>
              <a:t>Aktywnie uczestniczy w budowaniu silnego ruchu klinicznego w Europie Środkowo-Wschodniej i w krajach transformacji ustrojowej m.in. na </a:t>
            </a:r>
            <a:r>
              <a:rPr lang="pl-PL" sz="1200" b="1" dirty="0" smtClean="0">
                <a:latin typeface="Arial" charset="0"/>
              </a:rPr>
              <a:t>Ukrainie, Białorusi, Uzbekistanie, Chinach, Rosji, Serbii i Gruzji.</a:t>
            </a:r>
          </a:p>
          <a:p>
            <a:pPr marL="455613" indent="-455613" algn="just" defTabSz="912813">
              <a:lnSpc>
                <a:spcPct val="120000"/>
              </a:lnSpc>
              <a:spcBef>
                <a:spcPct val="25000"/>
              </a:spcBef>
            </a:pPr>
            <a:r>
              <a:rPr lang="pl-PL" sz="1200" dirty="0" smtClean="0">
                <a:latin typeface="Arial" charset="0"/>
              </a:rPr>
              <a:t>Od </a:t>
            </a:r>
            <a:r>
              <a:rPr lang="pl-PL" sz="1200" dirty="0">
                <a:latin typeface="Arial" charset="0"/>
              </a:rPr>
              <a:t>stycznia 2008 uruchomiła </a:t>
            </a:r>
            <a:r>
              <a:rPr lang="pl-PL" sz="1200" b="1" dirty="0">
                <a:latin typeface="Arial" charset="0"/>
              </a:rPr>
              <a:t>Centrum Pro Bono</a:t>
            </a:r>
            <a:r>
              <a:rPr lang="pl-PL" sz="1200" dirty="0">
                <a:latin typeface="Arial" charset="0"/>
              </a:rPr>
              <a:t>, program mający na celu łączenie  pomocy prawnej oferowanej pro bono przez kancelarie prawne potrzebującym organizacjom pozarządowym.</a:t>
            </a:r>
            <a:r>
              <a:rPr lang="pl-PL" sz="1200" b="1" dirty="0">
                <a:latin typeface="Arial" charset="0"/>
              </a:rPr>
              <a:t> </a:t>
            </a:r>
            <a:endParaRPr lang="pl-PL" sz="1200" b="1" dirty="0" smtClean="0">
              <a:latin typeface="Arial" charset="0"/>
            </a:endParaRPr>
          </a:p>
          <a:p>
            <a:pPr marL="455613" indent="-455613" algn="just" defTabSz="912813">
              <a:lnSpc>
                <a:spcPct val="120000"/>
              </a:lnSpc>
              <a:spcBef>
                <a:spcPct val="25000"/>
              </a:spcBef>
            </a:pPr>
            <a:r>
              <a:rPr lang="pl-PL" sz="1200" dirty="0" smtClean="0">
                <a:latin typeface="Arial" charset="0"/>
              </a:rPr>
              <a:t>Od trzynastu lat jest organizatorem prestiżowego </a:t>
            </a:r>
            <a:r>
              <a:rPr lang="pl-PL" sz="1200" b="1" dirty="0" smtClean="0">
                <a:latin typeface="Arial" charset="0"/>
              </a:rPr>
              <a:t>Konkursu Prawnik Pro Bono</a:t>
            </a:r>
            <a:r>
              <a:rPr lang="pl-PL" sz="1200" dirty="0" smtClean="0">
                <a:latin typeface="Arial" charset="0"/>
              </a:rPr>
              <a:t>.</a:t>
            </a:r>
          </a:p>
        </p:txBody>
      </p:sp>
      <p:pic>
        <p:nvPicPr>
          <p:cNvPr id="88068" name="Picture 4" descr="Logo Organizacji Pożytku Publicznego"/>
          <p:cNvPicPr>
            <a:picLocks noGrp="1" noChangeAspect="1" noChangeArrowheads="1"/>
          </p:cNvPicPr>
          <p:nvPr>
            <p:ph sz="quarter" idx="3"/>
          </p:nvPr>
        </p:nvPicPr>
        <p:blipFill>
          <a:blip r:embed="rId2" cstate="print"/>
          <a:srcRect t="3989" b="7535"/>
          <a:stretch>
            <a:fillRect/>
          </a:stretch>
        </p:blipFill>
        <p:spPr>
          <a:xfrm>
            <a:off x="6732588" y="2344919"/>
            <a:ext cx="2411411" cy="2081857"/>
          </a:xfrm>
          <a:noFill/>
        </p:spPr>
      </p:pic>
      <p:pic>
        <p:nvPicPr>
          <p:cNvPr id="88069" name="Picture 5" descr="Medal Pro Bono dla Fundacji"/>
          <p:cNvPicPr>
            <a:picLocks noChangeAspect="1" noChangeArrowheads="1"/>
          </p:cNvPicPr>
          <p:nvPr/>
        </p:nvPicPr>
        <p:blipFill>
          <a:blip r:embed="rId3" cstate="print"/>
          <a:srcRect/>
          <a:stretch>
            <a:fillRect/>
          </a:stretch>
        </p:blipFill>
        <p:spPr bwMode="auto">
          <a:xfrm>
            <a:off x="6804248" y="4509120"/>
            <a:ext cx="2339975" cy="2339975"/>
          </a:xfrm>
          <a:prstGeom prst="rect">
            <a:avLst/>
          </a:prstGeom>
          <a:noFill/>
          <a:ln w="9525">
            <a:noFill/>
            <a:miter lim="800000"/>
            <a:headEnd/>
            <a:tailEnd/>
          </a:ln>
        </p:spPr>
      </p:pic>
    </p:spTree>
    <p:extLst>
      <p:ext uri="{BB962C8B-B14F-4D97-AF65-F5344CB8AC3E}">
        <p14:creationId xmlns:p14="http://schemas.microsoft.com/office/powerpoint/2010/main" val="26592860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pPr defTabSz="912813" eaLnBrk="1" hangingPunct="1"/>
            <a:r>
              <a:rPr lang="pl-PL" dirty="0" smtClean="0"/>
              <a:t>Osiągnięcia Fundacji Uniwersyteckich Poradni Prawnych</a:t>
            </a:r>
          </a:p>
        </p:txBody>
      </p:sp>
      <p:sp>
        <p:nvSpPr>
          <p:cNvPr id="89091" name="Text Box 3"/>
          <p:cNvSpPr txBox="1">
            <a:spLocks noChangeArrowheads="1"/>
          </p:cNvSpPr>
          <p:nvPr/>
        </p:nvSpPr>
        <p:spPr bwMode="auto">
          <a:xfrm>
            <a:off x="827584" y="2348880"/>
            <a:ext cx="8064896" cy="1791260"/>
          </a:xfrm>
          <a:prstGeom prst="rect">
            <a:avLst/>
          </a:prstGeom>
          <a:noFill/>
          <a:ln w="9525">
            <a:noFill/>
            <a:miter lim="800000"/>
            <a:headEnd/>
            <a:tailEnd/>
          </a:ln>
        </p:spPr>
        <p:txBody>
          <a:bodyPr wrap="square">
            <a:spAutoFit/>
          </a:bodyPr>
          <a:lstStyle/>
          <a:p>
            <a:pPr algn="just" defTabSz="912813">
              <a:lnSpc>
                <a:spcPct val="120000"/>
              </a:lnSpc>
              <a:defRPr/>
            </a:pPr>
            <a:r>
              <a:rPr lang="pl-PL" sz="1200" dirty="0" smtClean="0">
                <a:latin typeface="Arial" charset="0"/>
              </a:rPr>
              <a:t>W październiku 2015 </a:t>
            </a:r>
            <a:r>
              <a:rPr lang="pl-PL" sz="1200" dirty="0">
                <a:latin typeface="Arial" charset="0"/>
              </a:rPr>
              <a:t>roku Fundacja </a:t>
            </a:r>
            <a:r>
              <a:rPr lang="pl-PL" sz="1200" dirty="0" smtClean="0">
                <a:latin typeface="Arial" charset="0"/>
              </a:rPr>
              <a:t>podpisała porozumienie z </a:t>
            </a:r>
            <a:r>
              <a:rPr lang="pl-PL" sz="1200" b="1" dirty="0" smtClean="0">
                <a:latin typeface="Arial" charset="0"/>
              </a:rPr>
              <a:t>Kancelarią Prezydenta Rzeczpospolitej Polskiej. </a:t>
            </a:r>
            <a:r>
              <a:rPr lang="pl-PL" sz="1200" dirty="0" smtClean="0">
                <a:latin typeface="Arial" charset="0"/>
              </a:rPr>
              <a:t>Na podstawie </a:t>
            </a:r>
            <a:r>
              <a:rPr lang="pl-PL" sz="1200" dirty="0">
                <a:latin typeface="Arial" charset="0"/>
              </a:rPr>
              <a:t>Porozumienia - Biuro Interwencyjnej Pomocy Prawnej Kancelarii Prezydenta Rzeczypospolitej Polskiej deklaruje poparcie dla rozwoju studenckich poradni </a:t>
            </a:r>
            <a:r>
              <a:rPr lang="pl-PL" sz="1200" dirty="0" smtClean="0">
                <a:latin typeface="Arial" charset="0"/>
              </a:rPr>
              <a:t>prawnych, </a:t>
            </a:r>
            <a:r>
              <a:rPr lang="pl-PL" sz="1200" dirty="0">
                <a:latin typeface="Arial" charset="0"/>
              </a:rPr>
              <a:t>jako formy kształcenia oraz pomocy osobom najuboższym</a:t>
            </a:r>
            <a:r>
              <a:rPr lang="pl-PL" sz="1200" dirty="0" smtClean="0">
                <a:latin typeface="Arial" charset="0"/>
              </a:rPr>
              <a:t>.</a:t>
            </a:r>
          </a:p>
          <a:p>
            <a:pPr algn="just" defTabSz="912813">
              <a:lnSpc>
                <a:spcPct val="120000"/>
              </a:lnSpc>
              <a:defRPr/>
            </a:pPr>
            <a:endParaRPr lang="pl-PL" sz="800" dirty="0">
              <a:latin typeface="Arial" charset="0"/>
            </a:endParaRPr>
          </a:p>
          <a:p>
            <a:pPr algn="just" defTabSz="912813">
              <a:lnSpc>
                <a:spcPct val="120000"/>
              </a:lnSpc>
              <a:defRPr/>
            </a:pPr>
            <a:r>
              <a:rPr lang="pl-PL" sz="1200" dirty="0" smtClean="0">
                <a:latin typeface="Arial" charset="0"/>
              </a:rPr>
              <a:t>W maju 2016 roku Fundacja odnowiła porozumienie o współpracy z </a:t>
            </a:r>
            <a:r>
              <a:rPr lang="pl-PL" sz="1200" b="1" dirty="0" smtClean="0">
                <a:latin typeface="Arial" charset="0"/>
              </a:rPr>
              <a:t>Rzecznikiem Praw Obywatelskich. </a:t>
            </a:r>
            <a:r>
              <a:rPr lang="pl-PL" sz="1200" dirty="0" smtClean="0">
                <a:latin typeface="Arial" charset="0"/>
              </a:rPr>
              <a:t>Porozumienie ma na </a:t>
            </a:r>
            <a:r>
              <a:rPr lang="pl-PL" sz="1200" dirty="0">
                <a:latin typeface="Arial" charset="0"/>
              </a:rPr>
              <a:t>celu </a:t>
            </a:r>
            <a:r>
              <a:rPr lang="pl-PL" sz="1200" dirty="0" smtClean="0">
                <a:latin typeface="Arial" charset="0"/>
              </a:rPr>
              <a:t>zwiększenie </a:t>
            </a:r>
            <a:r>
              <a:rPr lang="pl-PL" sz="1200" dirty="0">
                <a:latin typeface="Arial" charset="0"/>
              </a:rPr>
              <a:t>dostępu każdej osoby do informacji o jej prawach, możliwości uzyskania niezbędnej pomocy w ich dochodzeniu oraz przysługujących środkach ochrony.</a:t>
            </a:r>
          </a:p>
        </p:txBody>
      </p:sp>
      <p:pic>
        <p:nvPicPr>
          <p:cNvPr id="30722" name="Picture 2" descr="http://www.fupp.org.pl/images/photo/KPRP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82" y="4123033"/>
            <a:ext cx="3929958" cy="261833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fupp.org.pl/images/foto/fupp_rp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366" y="4123033"/>
            <a:ext cx="3491114" cy="261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982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pPr defTabSz="912813" eaLnBrk="1" hangingPunct="1"/>
            <a:r>
              <a:rPr lang="pl-PL" dirty="0" smtClean="0"/>
              <a:t>Osiągnięcia Fundacji Uniwersyteckich Poradni Prawnych</a:t>
            </a:r>
          </a:p>
        </p:txBody>
      </p:sp>
      <p:sp>
        <p:nvSpPr>
          <p:cNvPr id="89091" name="Text Box 3"/>
          <p:cNvSpPr txBox="1">
            <a:spLocks noChangeArrowheads="1"/>
          </p:cNvSpPr>
          <p:nvPr/>
        </p:nvSpPr>
        <p:spPr bwMode="auto">
          <a:xfrm>
            <a:off x="827584" y="2348880"/>
            <a:ext cx="6840760" cy="1421928"/>
          </a:xfrm>
          <a:prstGeom prst="rect">
            <a:avLst/>
          </a:prstGeom>
          <a:noFill/>
          <a:ln w="9525">
            <a:noFill/>
            <a:miter lim="800000"/>
            <a:headEnd/>
            <a:tailEnd/>
          </a:ln>
        </p:spPr>
        <p:txBody>
          <a:bodyPr wrap="square">
            <a:spAutoFit/>
          </a:bodyPr>
          <a:lstStyle/>
          <a:p>
            <a:pPr marL="455613" indent="-455613" algn="just" defTabSz="912813">
              <a:lnSpc>
                <a:spcPct val="120000"/>
              </a:lnSpc>
              <a:defRPr/>
            </a:pPr>
            <a:r>
              <a:rPr lang="pl-PL" sz="1200" dirty="0">
                <a:latin typeface="Arial" charset="0"/>
              </a:rPr>
              <a:t>	W 2013 roku Fundacja oraz prowadzone przez nią Centrum Pro Bono otrzymało nagrodę za </a:t>
            </a:r>
            <a:r>
              <a:rPr lang="pl-PL" sz="1200" b="1" dirty="0">
                <a:latin typeface="Arial" charset="0"/>
              </a:rPr>
              <a:t>najlepsze partnerstwo społeczne roku</a:t>
            </a:r>
            <a:r>
              <a:rPr lang="pl-PL" sz="1200" dirty="0">
                <a:latin typeface="Arial" charset="0"/>
              </a:rPr>
              <a:t>.</a:t>
            </a:r>
            <a:r>
              <a:rPr lang="pl-PL" sz="1200" dirty="0"/>
              <a:t> </a:t>
            </a:r>
            <a:r>
              <a:rPr lang="pl-PL" sz="1200" dirty="0">
                <a:latin typeface="+mj-lt"/>
              </a:rPr>
              <a:t>Organizatorem Konkursu jest Program Narodów Zjednoczonych ds. Rozwoju, Biuro Projektowe w Polsce, partnerem konkursu jest Krajowy Ośrodek Europejskiego Funduszu Społecznego (KOEFS). Konkurs jest finansowany ze środków Europejskiego Funduszu Społecznego w ramach Programu Operacyjnego Kapitał Ludzki 2007-2013.</a:t>
            </a:r>
            <a:endParaRPr lang="pl-PL" sz="1200" b="1" dirty="0">
              <a:latin typeface="+mj-lt"/>
            </a:endParaRPr>
          </a:p>
        </p:txBody>
      </p:sp>
      <p:pic>
        <p:nvPicPr>
          <p:cNvPr id="89092" name="Obraz 7" descr="1395213_597419730323140_924827861_n.jpg"/>
          <p:cNvPicPr>
            <a:picLocks noChangeAspect="1"/>
          </p:cNvPicPr>
          <p:nvPr/>
        </p:nvPicPr>
        <p:blipFill>
          <a:blip r:embed="rId2" cstate="print"/>
          <a:srcRect/>
          <a:stretch>
            <a:fillRect/>
          </a:stretch>
        </p:blipFill>
        <p:spPr bwMode="auto">
          <a:xfrm>
            <a:off x="5148064" y="3933824"/>
            <a:ext cx="3775925" cy="2519511"/>
          </a:xfrm>
          <a:prstGeom prst="rect">
            <a:avLst/>
          </a:prstGeom>
          <a:noFill/>
          <a:ln w="9525">
            <a:noFill/>
            <a:miter lim="800000"/>
            <a:headEnd/>
            <a:tailEnd/>
          </a:ln>
        </p:spPr>
      </p:pic>
      <p:pic>
        <p:nvPicPr>
          <p:cNvPr id="39940" name="Picture 4" descr="http://www.fupp.org.pl/foto/partnerstwo_3.jpg"/>
          <p:cNvPicPr>
            <a:picLocks noChangeAspect="1" noChangeArrowheads="1"/>
          </p:cNvPicPr>
          <p:nvPr/>
        </p:nvPicPr>
        <p:blipFill>
          <a:blip r:embed="rId3" cstate="print"/>
          <a:srcRect/>
          <a:stretch>
            <a:fillRect/>
          </a:stretch>
        </p:blipFill>
        <p:spPr bwMode="auto">
          <a:xfrm>
            <a:off x="1113864" y="3933056"/>
            <a:ext cx="3746168" cy="2509640"/>
          </a:xfrm>
          <a:prstGeom prst="rect">
            <a:avLst/>
          </a:prstGeom>
          <a:noFill/>
        </p:spPr>
      </p:pic>
    </p:spTree>
    <p:extLst>
      <p:ext uri="{BB962C8B-B14F-4D97-AF65-F5344CB8AC3E}">
        <p14:creationId xmlns:p14="http://schemas.microsoft.com/office/powerpoint/2010/main" val="35894106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pPr defTabSz="912813" eaLnBrk="1" hangingPunct="1"/>
            <a:r>
              <a:rPr lang="pl-PL" dirty="0" smtClean="0"/>
              <a:t>Osiągnięcia Fundacji Uniwersyteckich Poradni Prawnych</a:t>
            </a:r>
          </a:p>
        </p:txBody>
      </p:sp>
      <p:sp>
        <p:nvSpPr>
          <p:cNvPr id="89091" name="Text Box 3"/>
          <p:cNvSpPr txBox="1">
            <a:spLocks noChangeArrowheads="1"/>
          </p:cNvSpPr>
          <p:nvPr/>
        </p:nvSpPr>
        <p:spPr bwMode="auto">
          <a:xfrm>
            <a:off x="827584" y="2348880"/>
            <a:ext cx="6840760" cy="1200329"/>
          </a:xfrm>
          <a:prstGeom prst="rect">
            <a:avLst/>
          </a:prstGeom>
          <a:noFill/>
          <a:ln w="9525">
            <a:noFill/>
            <a:miter lim="800000"/>
            <a:headEnd/>
            <a:tailEnd/>
          </a:ln>
        </p:spPr>
        <p:txBody>
          <a:bodyPr wrap="square">
            <a:spAutoFit/>
          </a:bodyPr>
          <a:lstStyle/>
          <a:p>
            <a:pPr marL="455613" indent="-455613" algn="just" defTabSz="912813">
              <a:lnSpc>
                <a:spcPct val="120000"/>
              </a:lnSpc>
              <a:defRPr/>
            </a:pPr>
            <a:r>
              <a:rPr lang="pl-PL" sz="1200" dirty="0">
                <a:latin typeface="Arial" charset="0"/>
              </a:rPr>
              <a:t>	</a:t>
            </a:r>
            <a:r>
              <a:rPr lang="pl-PL" sz="1200" dirty="0">
                <a:latin typeface="+mj-lt"/>
              </a:rPr>
              <a:t>Z dumą informujemy, że </a:t>
            </a:r>
            <a:r>
              <a:rPr lang="pl-PL" sz="1200" dirty="0" smtClean="0">
                <a:latin typeface="+mj-lt"/>
              </a:rPr>
              <a:t>na jesieni 2014 roku </a:t>
            </a:r>
            <a:r>
              <a:rPr lang="pl-PL" sz="1200" b="1" dirty="0" smtClean="0">
                <a:latin typeface="+mj-lt"/>
              </a:rPr>
              <a:t>Prezydent </a:t>
            </a:r>
            <a:r>
              <a:rPr lang="pl-PL" sz="1200" b="1" dirty="0">
                <a:latin typeface="+mj-lt"/>
              </a:rPr>
              <a:t>Rzeczpospolitej Polskiej za zasługi dla </a:t>
            </a:r>
            <a:r>
              <a:rPr lang="pl-PL" sz="1200" b="1" dirty="0" smtClean="0">
                <a:latin typeface="+mj-lt"/>
              </a:rPr>
              <a:t>rozwoju i </a:t>
            </a:r>
            <a:r>
              <a:rPr lang="pl-PL" sz="1200" b="1" dirty="0">
                <a:latin typeface="+mj-lt"/>
              </a:rPr>
              <a:t>budowy ruchu </a:t>
            </a:r>
            <a:r>
              <a:rPr lang="pl-PL" sz="1200" b="1" dirty="0" smtClean="0">
                <a:latin typeface="+mj-lt"/>
              </a:rPr>
              <a:t>klinik </a:t>
            </a:r>
            <a:r>
              <a:rPr lang="pl-PL" sz="1200" b="1" dirty="0">
                <a:latin typeface="+mj-lt"/>
              </a:rPr>
              <a:t>prawa w Polsce odznaczył </a:t>
            </a:r>
            <a:r>
              <a:rPr lang="pl-PL" sz="1200" b="1" dirty="0" smtClean="0">
                <a:latin typeface="+mj-lt"/>
              </a:rPr>
              <a:t/>
            </a:r>
            <a:br>
              <a:rPr lang="pl-PL" sz="1200" b="1" dirty="0" smtClean="0">
                <a:latin typeface="+mj-lt"/>
              </a:rPr>
            </a:br>
            <a:r>
              <a:rPr lang="pl-PL" sz="1200" dirty="0" smtClean="0">
                <a:latin typeface="+mj-lt"/>
              </a:rPr>
              <a:t>Filipa Czernickiego </a:t>
            </a:r>
            <a:r>
              <a:rPr lang="pl-PL" sz="1200" dirty="0">
                <a:latin typeface="+mj-lt"/>
              </a:rPr>
              <a:t>oraz Łukasza Bojarskiego </a:t>
            </a:r>
            <a:r>
              <a:rPr lang="pl-PL" sz="1200" b="1" dirty="0">
                <a:latin typeface="+mj-lt"/>
              </a:rPr>
              <a:t>Złotymi Krzyżami Zasługi</a:t>
            </a:r>
            <a:r>
              <a:rPr lang="pl-PL" sz="1200" dirty="0">
                <a:latin typeface="+mj-lt"/>
              </a:rPr>
              <a:t>, zaś dr Izabelę Kraśnicką, adw. Filipa Wejmana, Prof. Pawła Wilińskiego oraz Grzegorza Wiaderka - </a:t>
            </a:r>
            <a:r>
              <a:rPr lang="pl-PL" sz="1200" b="1" dirty="0">
                <a:latin typeface="+mj-lt"/>
              </a:rPr>
              <a:t>Brązowymi Krzyżami Zasługi</a:t>
            </a:r>
            <a:r>
              <a:rPr lang="pl-PL" sz="1200" dirty="0">
                <a:latin typeface="+mj-lt"/>
              </a:rPr>
              <a:t>.</a:t>
            </a:r>
          </a:p>
        </p:txBody>
      </p:sp>
      <p:pic>
        <p:nvPicPr>
          <p:cNvPr id="20511" name="Picture 31" descr="http://www.fupp.org.pl/images/foto/krzyz_zaslug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3" t="10102" r="5389" b="5853"/>
          <a:stretch/>
        </p:blipFill>
        <p:spPr bwMode="auto">
          <a:xfrm>
            <a:off x="1979712" y="3494638"/>
            <a:ext cx="5030713" cy="317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7001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C:\Users\FUPP\Desktop\Centrum PB\raport roczny\2013\loga\Dentons_Logo_Purple_RGB_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551" y="4337050"/>
            <a:ext cx="1839353" cy="671136"/>
          </a:xfrm>
          <a:prstGeom prst="rect">
            <a:avLst/>
          </a:prstGeom>
          <a:noFill/>
          <a:ln>
            <a:noFill/>
          </a:ln>
        </p:spPr>
      </p:pic>
      <p:pic>
        <p:nvPicPr>
          <p:cNvPr id="87042" name="Picture 2" descr="l_pa">
            <a:hlinkClick r:id="rId3" tooltip="Polsko-Amerykańska Fundacja Wolności"/>
          </p:cNvPr>
          <p:cNvPicPr>
            <a:picLocks noChangeAspect="1" noChangeArrowheads="1"/>
          </p:cNvPicPr>
          <p:nvPr/>
        </p:nvPicPr>
        <p:blipFill>
          <a:blip r:embed="rId4" cstate="print"/>
          <a:srcRect/>
          <a:stretch>
            <a:fillRect/>
          </a:stretch>
        </p:blipFill>
        <p:spPr bwMode="auto">
          <a:xfrm>
            <a:off x="2773363" y="2636838"/>
            <a:ext cx="4751387" cy="720725"/>
          </a:xfrm>
          <a:prstGeom prst="rect">
            <a:avLst/>
          </a:prstGeom>
          <a:noFill/>
          <a:ln w="9525">
            <a:noFill/>
            <a:miter lim="800000"/>
            <a:headEnd/>
            <a:tailEnd/>
          </a:ln>
        </p:spPr>
      </p:pic>
      <p:pic>
        <p:nvPicPr>
          <p:cNvPr id="87043" name="Picture 6" descr="fsb_logo">
            <a:hlinkClick r:id="rId5" tooltip="Fundacja Batorego"/>
          </p:cNvPr>
          <p:cNvPicPr>
            <a:picLocks noChangeAspect="1" noChangeArrowheads="1"/>
          </p:cNvPicPr>
          <p:nvPr/>
        </p:nvPicPr>
        <p:blipFill>
          <a:blip r:embed="rId6" cstate="print"/>
          <a:srcRect/>
          <a:stretch>
            <a:fillRect/>
          </a:stretch>
        </p:blipFill>
        <p:spPr bwMode="auto">
          <a:xfrm>
            <a:off x="757238" y="2492375"/>
            <a:ext cx="1943100" cy="1458913"/>
          </a:xfrm>
          <a:prstGeom prst="rect">
            <a:avLst/>
          </a:prstGeom>
          <a:noFill/>
          <a:ln w="9525">
            <a:noFill/>
            <a:miter lim="800000"/>
            <a:headEnd/>
            <a:tailEnd/>
          </a:ln>
        </p:spPr>
      </p:pic>
      <p:pic>
        <p:nvPicPr>
          <p:cNvPr id="87044" name="Picture 22" descr="Eversheds"/>
          <p:cNvPicPr>
            <a:picLocks noChangeAspect="1" noChangeArrowheads="1"/>
          </p:cNvPicPr>
          <p:nvPr/>
        </p:nvPicPr>
        <p:blipFill>
          <a:blip r:embed="rId7" cstate="print"/>
          <a:srcRect/>
          <a:stretch>
            <a:fillRect/>
          </a:stretch>
        </p:blipFill>
        <p:spPr bwMode="auto">
          <a:xfrm>
            <a:off x="3563888" y="4420625"/>
            <a:ext cx="4392487" cy="612780"/>
          </a:xfrm>
          <a:prstGeom prst="rect">
            <a:avLst/>
          </a:prstGeom>
          <a:noFill/>
          <a:ln w="9525">
            <a:noFill/>
            <a:miter lim="800000"/>
            <a:headEnd/>
            <a:tailEnd/>
          </a:ln>
        </p:spPr>
      </p:pic>
      <p:pic>
        <p:nvPicPr>
          <p:cNvPr id="87045" name="Picture 3"/>
          <p:cNvPicPr>
            <a:picLocks noChangeAspect="1" noChangeArrowheads="1"/>
          </p:cNvPicPr>
          <p:nvPr/>
        </p:nvPicPr>
        <p:blipFill>
          <a:blip r:embed="rId8" cstate="print"/>
          <a:srcRect/>
          <a:stretch>
            <a:fillRect/>
          </a:stretch>
        </p:blipFill>
        <p:spPr bwMode="auto">
          <a:xfrm>
            <a:off x="5795963" y="4756150"/>
            <a:ext cx="1092200" cy="1120775"/>
          </a:xfrm>
          <a:prstGeom prst="rect">
            <a:avLst/>
          </a:prstGeom>
          <a:noFill/>
          <a:ln w="9525">
            <a:noFill/>
            <a:miter lim="800000"/>
            <a:headEnd/>
            <a:tailEnd/>
          </a:ln>
        </p:spPr>
      </p:pic>
      <p:sp>
        <p:nvSpPr>
          <p:cNvPr id="87046" name="Rectangle 4"/>
          <p:cNvSpPr>
            <a:spLocks noGrp="1" noChangeArrowheads="1"/>
          </p:cNvSpPr>
          <p:nvPr>
            <p:ph type="title"/>
          </p:nvPr>
        </p:nvSpPr>
        <p:spPr>
          <a:noFill/>
        </p:spPr>
        <p:txBody>
          <a:bodyPr/>
          <a:lstStyle/>
          <a:p>
            <a:pPr defTabSz="912813" eaLnBrk="1" hangingPunct="1"/>
            <a:r>
              <a:rPr lang="pl-PL" smtClean="0"/>
              <a:t>Sponsorzy Fundacji Uniwersyteckich Poradni Prawnych</a:t>
            </a:r>
            <a:endParaRPr lang="en-US" smtClean="0"/>
          </a:p>
        </p:txBody>
      </p:sp>
      <p:sp>
        <p:nvSpPr>
          <p:cNvPr id="87047" name="Rectangle 5"/>
          <p:cNvSpPr>
            <a:spLocks noChangeArrowheads="1"/>
          </p:cNvSpPr>
          <p:nvPr/>
        </p:nvSpPr>
        <p:spPr bwMode="auto">
          <a:xfrm>
            <a:off x="900113" y="2276475"/>
            <a:ext cx="8001000" cy="3733800"/>
          </a:xfrm>
          <a:prstGeom prst="rect">
            <a:avLst/>
          </a:prstGeom>
          <a:noFill/>
          <a:ln w="9525">
            <a:noFill/>
            <a:miter lim="800000"/>
            <a:headEnd/>
            <a:tailEnd/>
          </a:ln>
        </p:spPr>
        <p:txBody>
          <a:bodyPr/>
          <a:lstStyle/>
          <a:p>
            <a:pPr marL="341313" indent="-341313" algn="ctr" defTabSz="912813">
              <a:spcBef>
                <a:spcPct val="20000"/>
              </a:spcBef>
              <a:buClr>
                <a:schemeClr val="tx1"/>
              </a:buClr>
              <a:buSzPct val="75000"/>
              <a:buFont typeface="Wingdings" pitchFamily="2" charset="2"/>
              <a:buNone/>
            </a:pPr>
            <a:r>
              <a:rPr lang="en-US" sz="1600" b="1" u="sng">
                <a:solidFill>
                  <a:schemeClr val="tx2"/>
                </a:solidFill>
                <a:latin typeface="Arial" charset="0"/>
              </a:rPr>
              <a:t>SPONSORZY INSTYTUCJONALNI</a:t>
            </a:r>
            <a:r>
              <a:rPr lang="en-US" sz="1600" b="1">
                <a:solidFill>
                  <a:schemeClr val="tx2"/>
                </a:solidFill>
                <a:latin typeface="Arial" charset="0"/>
              </a:rPr>
              <a:t> </a:t>
            </a:r>
            <a:endParaRPr lang="pl-PL" sz="1600" b="1">
              <a:solidFill>
                <a:schemeClr val="tx2"/>
              </a:solidFill>
              <a:latin typeface="Arial" charset="0"/>
            </a:endParaRPr>
          </a:p>
          <a:p>
            <a:pPr marL="341313" indent="-341313" algn="ctr" defTabSz="912813">
              <a:spcBef>
                <a:spcPct val="20000"/>
              </a:spcBef>
              <a:buClr>
                <a:schemeClr val="tx1"/>
              </a:buClr>
              <a:buSzPct val="75000"/>
              <a:buFont typeface="Wingdings" pitchFamily="2" charset="2"/>
              <a:buNone/>
            </a:pPr>
            <a:endParaRPr lang="en-US" sz="1600" b="1">
              <a:solidFill>
                <a:schemeClr val="tx2"/>
              </a:solidFill>
              <a:latin typeface="Arial" charset="0"/>
            </a:endParaRPr>
          </a:p>
        </p:txBody>
      </p:sp>
      <p:sp>
        <p:nvSpPr>
          <p:cNvPr id="87048" name="Rectangle 7"/>
          <p:cNvSpPr>
            <a:spLocks noChangeArrowheads="1"/>
          </p:cNvSpPr>
          <p:nvPr/>
        </p:nvSpPr>
        <p:spPr bwMode="auto">
          <a:xfrm>
            <a:off x="4284663" y="4005263"/>
            <a:ext cx="1330325" cy="290512"/>
          </a:xfrm>
          <a:prstGeom prst="rect">
            <a:avLst/>
          </a:prstGeom>
          <a:noFill/>
          <a:ln w="9525">
            <a:noFill/>
            <a:miter lim="800000"/>
            <a:headEnd/>
            <a:tailEnd/>
          </a:ln>
        </p:spPr>
        <p:txBody>
          <a:bodyPr wrap="none" lIns="0" tIns="0" rIns="0" anchor="ctr">
            <a:spAutoFit/>
          </a:bodyPr>
          <a:lstStyle/>
          <a:p>
            <a:pPr algn="ctr" defTabSz="912813"/>
            <a:r>
              <a:rPr lang="pl-PL" sz="1600" b="1" u="sng">
                <a:solidFill>
                  <a:schemeClr val="tx2"/>
                </a:solidFill>
                <a:latin typeface="Arial" charset="0"/>
              </a:rPr>
              <a:t>SPONSORZY</a:t>
            </a:r>
            <a:r>
              <a:rPr lang="pl-PL" sz="1600" b="1">
                <a:solidFill>
                  <a:schemeClr val="tx2"/>
                </a:solidFill>
                <a:latin typeface="Arial" charset="0"/>
              </a:rPr>
              <a:t> </a:t>
            </a:r>
          </a:p>
        </p:txBody>
      </p:sp>
      <p:pic>
        <p:nvPicPr>
          <p:cNvPr id="87049" name="Picture 8" descr="ue">
            <a:hlinkClick r:id="rId9"/>
          </p:cNvPr>
          <p:cNvPicPr>
            <a:picLocks noChangeAspect="1" noChangeArrowheads="1"/>
          </p:cNvPicPr>
          <p:nvPr/>
        </p:nvPicPr>
        <p:blipFill>
          <a:blip r:embed="rId10" cstate="print"/>
          <a:srcRect/>
          <a:stretch>
            <a:fillRect/>
          </a:stretch>
        </p:blipFill>
        <p:spPr bwMode="auto">
          <a:xfrm>
            <a:off x="1116013" y="4941888"/>
            <a:ext cx="1223962" cy="815975"/>
          </a:xfrm>
          <a:prstGeom prst="rect">
            <a:avLst/>
          </a:prstGeom>
          <a:noFill/>
          <a:ln w="9525">
            <a:noFill/>
            <a:miter lim="800000"/>
            <a:headEnd/>
            <a:tailEnd/>
          </a:ln>
        </p:spPr>
      </p:pic>
      <p:pic>
        <p:nvPicPr>
          <p:cNvPr id="87050" name="Picture 9" descr="fio">
            <a:hlinkClick r:id="rId11"/>
          </p:cNvPr>
          <p:cNvPicPr>
            <a:picLocks noChangeAspect="1" noChangeArrowheads="1"/>
          </p:cNvPicPr>
          <p:nvPr/>
        </p:nvPicPr>
        <p:blipFill>
          <a:blip r:embed="rId12" cstate="print"/>
          <a:srcRect/>
          <a:stretch>
            <a:fillRect/>
          </a:stretch>
        </p:blipFill>
        <p:spPr bwMode="auto">
          <a:xfrm>
            <a:off x="4140200" y="4884738"/>
            <a:ext cx="1619250" cy="847725"/>
          </a:xfrm>
          <a:prstGeom prst="rect">
            <a:avLst/>
          </a:prstGeom>
          <a:noFill/>
          <a:ln w="9525">
            <a:noFill/>
            <a:miter lim="800000"/>
            <a:headEnd/>
            <a:tailEnd/>
          </a:ln>
        </p:spPr>
      </p:pic>
      <p:pic>
        <p:nvPicPr>
          <p:cNvPr id="87051" name="Picture 10" descr="chb">
            <a:hlinkClick r:id="rId13" tooltip="C.H.Beck"/>
          </p:cNvPr>
          <p:cNvPicPr>
            <a:picLocks noChangeAspect="1" noChangeArrowheads="1"/>
          </p:cNvPicPr>
          <p:nvPr/>
        </p:nvPicPr>
        <p:blipFill>
          <a:blip r:embed="rId14" cstate="print"/>
          <a:srcRect/>
          <a:stretch>
            <a:fillRect/>
          </a:stretch>
        </p:blipFill>
        <p:spPr bwMode="auto">
          <a:xfrm>
            <a:off x="7839075" y="2492375"/>
            <a:ext cx="1196975" cy="1368425"/>
          </a:xfrm>
          <a:prstGeom prst="rect">
            <a:avLst/>
          </a:prstGeom>
          <a:noFill/>
          <a:ln w="9525">
            <a:noFill/>
            <a:miter lim="800000"/>
            <a:headEnd/>
            <a:tailEnd/>
          </a:ln>
        </p:spPr>
      </p:pic>
      <p:pic>
        <p:nvPicPr>
          <p:cNvPr id="87052" name="Picture 11" descr="kbn_logo">
            <a:hlinkClick r:id="rId15"/>
          </p:cNvPr>
          <p:cNvPicPr>
            <a:picLocks noChangeAspect="1" noChangeArrowheads="1"/>
          </p:cNvPicPr>
          <p:nvPr/>
        </p:nvPicPr>
        <p:blipFill>
          <a:blip r:embed="rId16" cstate="print"/>
          <a:srcRect/>
          <a:stretch>
            <a:fillRect/>
          </a:stretch>
        </p:blipFill>
        <p:spPr bwMode="auto">
          <a:xfrm>
            <a:off x="2555875" y="5046663"/>
            <a:ext cx="1362075" cy="685800"/>
          </a:xfrm>
          <a:prstGeom prst="rect">
            <a:avLst/>
          </a:prstGeom>
          <a:noFill/>
          <a:ln w="9525">
            <a:noFill/>
            <a:miter lim="800000"/>
            <a:headEnd/>
            <a:tailEnd/>
          </a:ln>
        </p:spPr>
      </p:pic>
      <p:pic>
        <p:nvPicPr>
          <p:cNvPr id="87053" name="Picture 12" descr="pwp">
            <a:hlinkClick r:id="rId17" tooltip="Polskie Wydawnictwa Profesjonalne"/>
          </p:cNvPr>
          <p:cNvPicPr>
            <a:picLocks noChangeAspect="1" noChangeArrowheads="1"/>
          </p:cNvPicPr>
          <p:nvPr/>
        </p:nvPicPr>
        <p:blipFill>
          <a:blip r:embed="rId18" cstate="print"/>
          <a:srcRect/>
          <a:stretch>
            <a:fillRect/>
          </a:stretch>
        </p:blipFill>
        <p:spPr bwMode="auto">
          <a:xfrm>
            <a:off x="5832475" y="5849938"/>
            <a:ext cx="3276600" cy="531812"/>
          </a:xfrm>
          <a:prstGeom prst="rect">
            <a:avLst/>
          </a:prstGeom>
          <a:noFill/>
          <a:ln w="9525">
            <a:noFill/>
            <a:miter lim="800000"/>
            <a:headEnd/>
            <a:tailEnd/>
          </a:ln>
        </p:spPr>
      </p:pic>
      <p:pic>
        <p:nvPicPr>
          <p:cNvPr id="87054" name="Picture 14" descr="ms">
            <a:hlinkClick r:id="rId19" tooltip="Ministerstwo Sprawiedliwości"/>
          </p:cNvPr>
          <p:cNvPicPr>
            <a:picLocks noChangeAspect="1" noChangeArrowheads="1"/>
          </p:cNvPicPr>
          <p:nvPr/>
        </p:nvPicPr>
        <p:blipFill>
          <a:blip r:embed="rId20" cstate="print"/>
          <a:srcRect/>
          <a:stretch>
            <a:fillRect/>
          </a:stretch>
        </p:blipFill>
        <p:spPr bwMode="auto">
          <a:xfrm>
            <a:off x="827088" y="5876925"/>
            <a:ext cx="3914775" cy="295275"/>
          </a:xfrm>
          <a:prstGeom prst="rect">
            <a:avLst/>
          </a:prstGeom>
          <a:noFill/>
          <a:ln w="9525">
            <a:noFill/>
            <a:miter lim="800000"/>
            <a:headEnd/>
            <a:tailEnd/>
          </a:ln>
        </p:spPr>
      </p:pic>
      <p:pic>
        <p:nvPicPr>
          <p:cNvPr id="87055" name="Picture 15" descr="baker">
            <a:hlinkClick r:id="rId21" tooltip="Baker &amp; McKenzie"/>
          </p:cNvPr>
          <p:cNvPicPr>
            <a:picLocks noChangeAspect="1" noChangeArrowheads="1"/>
          </p:cNvPicPr>
          <p:nvPr/>
        </p:nvPicPr>
        <p:blipFill>
          <a:blip r:embed="rId22" cstate="print"/>
          <a:srcRect/>
          <a:stretch>
            <a:fillRect/>
          </a:stretch>
        </p:blipFill>
        <p:spPr bwMode="auto">
          <a:xfrm>
            <a:off x="827088" y="6381750"/>
            <a:ext cx="2095500" cy="304800"/>
          </a:xfrm>
          <a:prstGeom prst="rect">
            <a:avLst/>
          </a:prstGeom>
          <a:noFill/>
          <a:ln w="9525">
            <a:noFill/>
            <a:miter lim="800000"/>
            <a:headEnd/>
            <a:tailEnd/>
          </a:ln>
        </p:spPr>
      </p:pic>
      <p:pic>
        <p:nvPicPr>
          <p:cNvPr id="87056" name="Picture 16" descr="link">
            <a:hlinkClick r:id="rId23" tooltip="Linkleaters"/>
          </p:cNvPr>
          <p:cNvPicPr>
            <a:picLocks noChangeAspect="1" noChangeArrowheads="1"/>
          </p:cNvPicPr>
          <p:nvPr/>
        </p:nvPicPr>
        <p:blipFill>
          <a:blip r:embed="rId24" cstate="print"/>
          <a:srcRect/>
          <a:stretch>
            <a:fillRect/>
          </a:stretch>
        </p:blipFill>
        <p:spPr bwMode="auto">
          <a:xfrm>
            <a:off x="755650" y="4337050"/>
            <a:ext cx="1308100" cy="604838"/>
          </a:xfrm>
          <a:prstGeom prst="rect">
            <a:avLst/>
          </a:prstGeom>
          <a:noFill/>
          <a:ln w="9525">
            <a:noFill/>
            <a:miter lim="800000"/>
            <a:headEnd/>
            <a:tailEnd/>
          </a:ln>
        </p:spPr>
      </p:pic>
      <p:pic>
        <p:nvPicPr>
          <p:cNvPr id="87057" name="Picture 17" descr="amb_red">
            <a:hlinkClick r:id="rId25" tooltip="Ambasada Holenderska"/>
          </p:cNvPr>
          <p:cNvPicPr>
            <a:picLocks noChangeAspect="1" noChangeArrowheads="1"/>
          </p:cNvPicPr>
          <p:nvPr/>
        </p:nvPicPr>
        <p:blipFill>
          <a:blip r:embed="rId26" cstate="print"/>
          <a:srcRect/>
          <a:stretch>
            <a:fillRect/>
          </a:stretch>
        </p:blipFill>
        <p:spPr bwMode="auto">
          <a:xfrm>
            <a:off x="6011863" y="6413500"/>
            <a:ext cx="2879725" cy="328613"/>
          </a:xfrm>
          <a:prstGeom prst="rect">
            <a:avLst/>
          </a:prstGeom>
          <a:noFill/>
          <a:ln w="9525">
            <a:noFill/>
            <a:miter lim="800000"/>
            <a:headEnd/>
            <a:tailEnd/>
          </a:ln>
        </p:spPr>
      </p:pic>
      <p:pic>
        <p:nvPicPr>
          <p:cNvPr id="87058" name="Picture 23"/>
          <p:cNvPicPr>
            <a:picLocks noChangeAspect="1" noChangeArrowheads="1"/>
          </p:cNvPicPr>
          <p:nvPr/>
        </p:nvPicPr>
        <p:blipFill>
          <a:blip r:embed="rId27" cstate="print"/>
          <a:srcRect/>
          <a:stretch>
            <a:fillRect/>
          </a:stretch>
        </p:blipFill>
        <p:spPr bwMode="auto">
          <a:xfrm>
            <a:off x="6875463" y="4994275"/>
            <a:ext cx="2089150" cy="666750"/>
          </a:xfrm>
          <a:prstGeom prst="rect">
            <a:avLst/>
          </a:prstGeom>
          <a:noFill/>
          <a:ln w="9525">
            <a:noFill/>
            <a:miter lim="800000"/>
            <a:headEnd/>
            <a:tailEnd/>
          </a:ln>
        </p:spPr>
      </p:pic>
      <p:pic>
        <p:nvPicPr>
          <p:cNvPr id="87060" name="Picture 26" descr="Clifford Chance">
            <a:hlinkClick r:id="rId28" tooltip="CliffordChance.com"/>
          </p:cNvPr>
          <p:cNvPicPr>
            <a:picLocks noChangeAspect="1" noChangeArrowheads="1"/>
          </p:cNvPicPr>
          <p:nvPr/>
        </p:nvPicPr>
        <p:blipFill>
          <a:blip r:embed="rId29" cstate="print"/>
          <a:srcRect/>
          <a:stretch>
            <a:fillRect/>
          </a:stretch>
        </p:blipFill>
        <p:spPr bwMode="auto">
          <a:xfrm>
            <a:off x="7883797" y="4523912"/>
            <a:ext cx="1224707" cy="345248"/>
          </a:xfrm>
          <a:prstGeom prst="rect">
            <a:avLst/>
          </a:prstGeom>
          <a:noFill/>
          <a:ln w="9525">
            <a:noFill/>
            <a:miter lim="800000"/>
            <a:headEnd/>
            <a:tailEnd/>
          </a:ln>
        </p:spPr>
      </p:pic>
      <p:pic>
        <p:nvPicPr>
          <p:cNvPr id="87061" name="Picture 13" descr="chadbourne">
            <a:hlinkClick r:id="rId30" tooltip="Chadbourne &amp; Parke LLP"/>
          </p:cNvPr>
          <p:cNvPicPr>
            <a:picLocks noChangeAspect="1" noChangeArrowheads="1"/>
          </p:cNvPicPr>
          <p:nvPr/>
        </p:nvPicPr>
        <p:blipFill>
          <a:blip r:embed="rId31" cstate="print"/>
          <a:srcRect/>
          <a:stretch>
            <a:fillRect/>
          </a:stretch>
        </p:blipFill>
        <p:spPr bwMode="auto">
          <a:xfrm>
            <a:off x="3059113" y="6308725"/>
            <a:ext cx="1603375" cy="411163"/>
          </a:xfrm>
          <a:prstGeom prst="rect">
            <a:avLst/>
          </a:prstGeom>
          <a:noFill/>
          <a:ln w="9525">
            <a:noFill/>
            <a:miter lim="800000"/>
            <a:headEnd/>
            <a:tailEnd/>
          </a:ln>
        </p:spPr>
      </p:pic>
      <p:pic>
        <p:nvPicPr>
          <p:cNvPr id="87062" name="Picture 28" descr="http://www.eurasia.org/sites/default/files/EU_Vert_RGB.jpg"/>
          <p:cNvPicPr>
            <a:picLocks noChangeAspect="1" noChangeArrowheads="1"/>
          </p:cNvPicPr>
          <p:nvPr/>
        </p:nvPicPr>
        <p:blipFill>
          <a:blip r:embed="rId32" cstate="print"/>
          <a:srcRect/>
          <a:stretch>
            <a:fillRect/>
          </a:stretch>
        </p:blipFill>
        <p:spPr bwMode="auto">
          <a:xfrm>
            <a:off x="4787900" y="5805488"/>
            <a:ext cx="1152525" cy="881062"/>
          </a:xfrm>
          <a:prstGeom prst="rect">
            <a:avLst/>
          </a:prstGeom>
          <a:noFill/>
          <a:ln w="9525">
            <a:noFill/>
            <a:miter lim="800000"/>
            <a:headEnd/>
            <a:tailEnd/>
          </a:ln>
        </p:spPr>
      </p:pic>
      <p:pic>
        <p:nvPicPr>
          <p:cNvPr id="87063" name="Picture 30" descr="http://www.weil.com/files/ImageControl/6fa7fd2a-4aac-407b-b7f7-18912d54be2d/7483b893-e478-44a4-8fed-f49aa917d8cf/Presentation/Image/weil.gif">
            <a:hlinkClick r:id="rId33"/>
          </p:cNvPr>
          <p:cNvPicPr>
            <a:picLocks noChangeAspect="1" noChangeArrowheads="1"/>
          </p:cNvPicPr>
          <p:nvPr/>
        </p:nvPicPr>
        <p:blipFill>
          <a:blip r:embed="rId34" cstate="print"/>
          <a:srcRect/>
          <a:stretch>
            <a:fillRect/>
          </a:stretch>
        </p:blipFill>
        <p:spPr bwMode="auto">
          <a:xfrm>
            <a:off x="7235825" y="5532438"/>
            <a:ext cx="1152525" cy="704850"/>
          </a:xfrm>
          <a:prstGeom prst="rect">
            <a:avLst/>
          </a:prstGeom>
          <a:noFill/>
          <a:ln w="9525">
            <a:noFill/>
            <a:miter lim="800000"/>
            <a:headEnd/>
            <a:tailEnd/>
          </a:ln>
        </p:spPr>
      </p:pic>
      <p:pic>
        <p:nvPicPr>
          <p:cNvPr id="87064" name="Picture 19" descr="JI logo_brown"/>
          <p:cNvPicPr>
            <a:picLocks noChangeAspect="1" noChangeArrowheads="1"/>
          </p:cNvPicPr>
          <p:nvPr/>
        </p:nvPicPr>
        <p:blipFill>
          <a:blip r:embed="rId35" cstate="print"/>
          <a:srcRect/>
          <a:stretch>
            <a:fillRect/>
          </a:stretch>
        </p:blipFill>
        <p:spPr bwMode="auto">
          <a:xfrm>
            <a:off x="5651500" y="3429000"/>
            <a:ext cx="2089150" cy="454025"/>
          </a:xfrm>
          <a:prstGeom prst="rect">
            <a:avLst/>
          </a:prstGeom>
          <a:noFill/>
          <a:ln w="9525">
            <a:noFill/>
            <a:miter lim="800000"/>
            <a:headEnd/>
            <a:tailEnd/>
          </a:ln>
        </p:spPr>
      </p:pic>
      <p:pic>
        <p:nvPicPr>
          <p:cNvPr id="87065" name="Picture 32" descr="http://www.ceetrust.org/media/img/elems/logo.gif">
            <a:hlinkClick r:id="rId36"/>
          </p:cNvPr>
          <p:cNvPicPr>
            <a:picLocks noChangeAspect="1" noChangeArrowheads="1"/>
          </p:cNvPicPr>
          <p:nvPr/>
        </p:nvPicPr>
        <p:blipFill>
          <a:blip r:embed="rId37" cstate="print"/>
          <a:srcRect/>
          <a:stretch>
            <a:fillRect/>
          </a:stretch>
        </p:blipFill>
        <p:spPr bwMode="auto">
          <a:xfrm>
            <a:off x="2627313" y="3284538"/>
            <a:ext cx="3097212" cy="757237"/>
          </a:xfrm>
          <a:prstGeom prst="rect">
            <a:avLst/>
          </a:prstGeom>
          <a:noFill/>
          <a:ln w="9525">
            <a:noFill/>
            <a:miter lim="800000"/>
            <a:headEnd/>
            <a:tailEnd/>
          </a:ln>
        </p:spPr>
      </p:pic>
    </p:spTree>
    <p:extLst>
      <p:ext uri="{BB962C8B-B14F-4D97-AF65-F5344CB8AC3E}">
        <p14:creationId xmlns:p14="http://schemas.microsoft.com/office/powerpoint/2010/main" val="24888479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p:txBody>
          <a:bodyPr/>
          <a:lstStyle/>
          <a:p>
            <a:pPr defTabSz="912813" eaLnBrk="1" hangingPunct="1"/>
            <a:r>
              <a:rPr lang="pl-PL" dirty="0" smtClean="0">
                <a:solidFill>
                  <a:schemeClr val="tx2"/>
                </a:solidFill>
              </a:rPr>
              <a:t>Zapraszamy do współpracy</a:t>
            </a:r>
          </a:p>
        </p:txBody>
      </p:sp>
      <p:sp>
        <p:nvSpPr>
          <p:cNvPr id="91139" name="Rectangle 3"/>
          <p:cNvSpPr>
            <a:spLocks noGrp="1" noChangeArrowheads="1"/>
          </p:cNvSpPr>
          <p:nvPr>
            <p:ph type="subTitle" idx="1"/>
          </p:nvPr>
        </p:nvSpPr>
        <p:spPr/>
        <p:txBody>
          <a:bodyPr/>
          <a:lstStyle/>
          <a:p>
            <a:pPr defTabSz="912813" eaLnBrk="1" hangingPunct="1"/>
            <a:r>
              <a:rPr lang="pl-PL" b="1" smtClean="0"/>
              <a:t>Fundacja Uniwersyteckich Poradni </a:t>
            </a:r>
            <a:br>
              <a:rPr lang="pl-PL" b="1" smtClean="0"/>
            </a:br>
            <a:r>
              <a:rPr lang="pl-PL" b="1" smtClean="0"/>
              <a:t>Prawnych</a:t>
            </a:r>
          </a:p>
        </p:txBody>
      </p:sp>
      <p:pic>
        <p:nvPicPr>
          <p:cNvPr id="91140" name="Picture 4" descr="fupp_small"/>
          <p:cNvPicPr>
            <a:picLocks noChangeAspect="1" noChangeArrowheads="1"/>
          </p:cNvPicPr>
          <p:nvPr/>
        </p:nvPicPr>
        <p:blipFill>
          <a:blip r:embed="rId2" cstate="print"/>
          <a:srcRect/>
          <a:stretch>
            <a:fillRect/>
          </a:stretch>
        </p:blipFill>
        <p:spPr bwMode="auto">
          <a:xfrm>
            <a:off x="1447800" y="3970338"/>
            <a:ext cx="2205038" cy="2125662"/>
          </a:xfrm>
          <a:prstGeom prst="rect">
            <a:avLst/>
          </a:prstGeom>
          <a:noFill/>
          <a:ln w="0" algn="in">
            <a:noFill/>
            <a:miter lim="800000"/>
            <a:headEnd/>
            <a:tailEnd/>
          </a:ln>
        </p:spPr>
      </p:pic>
      <p:sp>
        <p:nvSpPr>
          <p:cNvPr id="91141" name="Rectangle 5"/>
          <p:cNvSpPr>
            <a:spLocks noChangeArrowheads="1"/>
          </p:cNvSpPr>
          <p:nvPr/>
        </p:nvSpPr>
        <p:spPr bwMode="auto">
          <a:xfrm>
            <a:off x="4689475" y="5062538"/>
            <a:ext cx="4419600" cy="1822450"/>
          </a:xfrm>
          <a:prstGeom prst="rect">
            <a:avLst/>
          </a:prstGeom>
          <a:noFill/>
          <a:ln w="9525">
            <a:noFill/>
            <a:miter lim="800000"/>
            <a:headEnd/>
            <a:tailEnd/>
          </a:ln>
        </p:spPr>
        <p:txBody>
          <a:bodyPr anchor="b"/>
          <a:lstStyle/>
          <a:p>
            <a:pPr defTabSz="912813">
              <a:spcBef>
                <a:spcPct val="20000"/>
              </a:spcBef>
              <a:buClr>
                <a:schemeClr val="tx1"/>
              </a:buClr>
              <a:buSzPct val="75000"/>
              <a:buFont typeface="Wingdings" pitchFamily="2" charset="2"/>
              <a:buNone/>
            </a:pPr>
            <a:r>
              <a:rPr lang="pl-PL" sz="1300" b="1">
                <a:solidFill>
                  <a:schemeClr val="tx2"/>
                </a:solidFill>
                <a:latin typeface="Arial" charset="0"/>
              </a:rPr>
              <a:t>ul. Szpitalna 5 lok. 5 </a:t>
            </a:r>
          </a:p>
          <a:p>
            <a:pPr defTabSz="912813">
              <a:spcBef>
                <a:spcPct val="20000"/>
              </a:spcBef>
              <a:buClr>
                <a:schemeClr val="tx1"/>
              </a:buClr>
              <a:buSzPct val="75000"/>
              <a:buFont typeface="Wingdings" pitchFamily="2" charset="2"/>
              <a:buNone/>
            </a:pPr>
            <a:r>
              <a:rPr lang="pl-PL" sz="1300" b="1">
                <a:solidFill>
                  <a:schemeClr val="tx2"/>
                </a:solidFill>
                <a:latin typeface="Arial" charset="0"/>
              </a:rPr>
              <a:t>00-031 Warszawa</a:t>
            </a:r>
          </a:p>
          <a:p>
            <a:pPr defTabSz="912813">
              <a:spcBef>
                <a:spcPct val="20000"/>
              </a:spcBef>
              <a:buClr>
                <a:schemeClr val="tx1"/>
              </a:buClr>
              <a:buSzPct val="75000"/>
              <a:buFont typeface="Wingdings" pitchFamily="2" charset="2"/>
              <a:buNone/>
            </a:pPr>
            <a:r>
              <a:rPr lang="pl-PL" sz="1300" b="1">
                <a:solidFill>
                  <a:schemeClr val="tx2"/>
                </a:solidFill>
                <a:latin typeface="Arial" charset="0"/>
              </a:rPr>
              <a:t>t</a:t>
            </a:r>
            <a:r>
              <a:rPr lang="de-DE" sz="1300" b="1">
                <a:solidFill>
                  <a:schemeClr val="tx2"/>
                </a:solidFill>
                <a:latin typeface="Arial" charset="0"/>
                <a:cs typeface="Arial" charset="0"/>
              </a:rPr>
              <a:t>el</a:t>
            </a:r>
            <a:r>
              <a:rPr lang="pl-PL" sz="1300" b="1">
                <a:solidFill>
                  <a:schemeClr val="tx2"/>
                </a:solidFill>
                <a:latin typeface="Arial" charset="0"/>
                <a:cs typeface="Arial" charset="0"/>
              </a:rPr>
              <a:t>.</a:t>
            </a:r>
            <a:r>
              <a:rPr lang="de-DE" sz="1300" b="1">
                <a:solidFill>
                  <a:schemeClr val="tx2"/>
                </a:solidFill>
                <a:latin typeface="Arial" charset="0"/>
                <a:cs typeface="Arial" charset="0"/>
              </a:rPr>
              <a:t>: (22) 828 91 28 </a:t>
            </a:r>
            <a:r>
              <a:rPr lang="pl-PL" sz="1300" b="1">
                <a:solidFill>
                  <a:schemeClr val="tx2"/>
                </a:solidFill>
                <a:latin typeface="Arial" charset="0"/>
                <a:cs typeface="Arial" charset="0"/>
              </a:rPr>
              <a:t>w.143</a:t>
            </a:r>
            <a:r>
              <a:rPr lang="de-DE" sz="1300" b="1">
                <a:solidFill>
                  <a:schemeClr val="tx2"/>
                </a:solidFill>
                <a:latin typeface="Arial" charset="0"/>
                <a:cs typeface="Arial" charset="0"/>
              </a:rPr>
              <a:t>; </a:t>
            </a:r>
            <a:r>
              <a:rPr lang="pl-PL" sz="1300" b="1">
                <a:solidFill>
                  <a:schemeClr val="tx2"/>
                </a:solidFill>
                <a:latin typeface="Arial" charset="0"/>
              </a:rPr>
              <a:t>f</a:t>
            </a:r>
            <a:r>
              <a:rPr lang="de-DE" sz="1300" b="1">
                <a:solidFill>
                  <a:schemeClr val="tx2"/>
                </a:solidFill>
                <a:latin typeface="Arial" charset="0"/>
                <a:cs typeface="Arial" charset="0"/>
              </a:rPr>
              <a:t>ax: (22) 828 91 2</a:t>
            </a:r>
            <a:r>
              <a:rPr lang="pl-PL" sz="1300" b="1">
                <a:solidFill>
                  <a:schemeClr val="tx2"/>
                </a:solidFill>
                <a:latin typeface="Arial" charset="0"/>
                <a:cs typeface="Arial" charset="0"/>
              </a:rPr>
              <a:t>9</a:t>
            </a:r>
            <a:endParaRPr lang="pl-PL" sz="1300" b="1">
              <a:solidFill>
                <a:schemeClr val="tx2"/>
              </a:solidFill>
              <a:latin typeface="Arial" charset="0"/>
            </a:endParaRPr>
          </a:p>
          <a:p>
            <a:pPr defTabSz="912813">
              <a:spcBef>
                <a:spcPct val="20000"/>
              </a:spcBef>
              <a:buClr>
                <a:schemeClr val="tx1"/>
              </a:buClr>
              <a:buSzPct val="75000"/>
              <a:buFont typeface="Wingdings" pitchFamily="2" charset="2"/>
              <a:buNone/>
            </a:pPr>
            <a:r>
              <a:rPr lang="pl-PL" sz="1300" b="1">
                <a:solidFill>
                  <a:schemeClr val="tx2"/>
                </a:solidFill>
                <a:latin typeface="Arial" charset="0"/>
              </a:rPr>
              <a:t>www.fupp.org.pl, zarzad@fupp.org.pl</a:t>
            </a:r>
          </a:p>
          <a:p>
            <a:pPr defTabSz="912813">
              <a:spcBef>
                <a:spcPct val="20000"/>
              </a:spcBef>
              <a:buClr>
                <a:schemeClr val="tx1"/>
              </a:buClr>
              <a:buSzPct val="75000"/>
              <a:buFont typeface="Wingdings" pitchFamily="2" charset="2"/>
              <a:buNone/>
            </a:pPr>
            <a:endParaRPr lang="pl-PL" sz="1300" b="1">
              <a:solidFill>
                <a:schemeClr val="tx2"/>
              </a:solidFill>
              <a:latin typeface="Arial" charset="0"/>
            </a:endParaRPr>
          </a:p>
          <a:p>
            <a:pPr defTabSz="912813">
              <a:spcBef>
                <a:spcPct val="20000"/>
              </a:spcBef>
              <a:buClr>
                <a:schemeClr val="tx1"/>
              </a:buClr>
              <a:buSzPct val="75000"/>
              <a:buFont typeface="Wingdings" pitchFamily="2" charset="2"/>
              <a:buNone/>
            </a:pPr>
            <a:r>
              <a:rPr lang="pl-PL" sz="1300" b="1">
                <a:solidFill>
                  <a:schemeClr val="tx2"/>
                </a:solidFill>
                <a:latin typeface="Arial" charset="0"/>
              </a:rPr>
              <a:t>Bank PEKAO S.A. II o/Warszawa </a:t>
            </a:r>
            <a:br>
              <a:rPr lang="pl-PL" sz="1300" b="1">
                <a:solidFill>
                  <a:schemeClr val="tx2"/>
                </a:solidFill>
                <a:latin typeface="Arial" charset="0"/>
              </a:rPr>
            </a:br>
            <a:r>
              <a:rPr lang="pl-PL" sz="1300" b="1">
                <a:solidFill>
                  <a:schemeClr val="tx2"/>
                </a:solidFill>
                <a:latin typeface="Arial" charset="0"/>
              </a:rPr>
              <a:t>nr: 87 1240 1024 1111 0000 0269 4777 </a:t>
            </a:r>
          </a:p>
        </p:txBody>
      </p:sp>
    </p:spTree>
    <p:extLst>
      <p:ext uri="{BB962C8B-B14F-4D97-AF65-F5344CB8AC3E}">
        <p14:creationId xmlns:p14="http://schemas.microsoft.com/office/powerpoint/2010/main" val="22291736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apsułki">
  <a:themeElements>
    <a:clrScheme name="">
      <a:dk1>
        <a:srgbClr val="003366"/>
      </a:dk1>
      <a:lt1>
        <a:srgbClr val="FFFFFF"/>
      </a:lt1>
      <a:dk2>
        <a:srgbClr val="3366CC"/>
      </a:dk2>
      <a:lt2>
        <a:srgbClr val="003366"/>
      </a:lt2>
      <a:accent1>
        <a:srgbClr val="6699FF"/>
      </a:accent1>
      <a:accent2>
        <a:srgbClr val="99CCFF"/>
      </a:accent2>
      <a:accent3>
        <a:srgbClr val="FFFFFF"/>
      </a:accent3>
      <a:accent4>
        <a:srgbClr val="002A56"/>
      </a:accent4>
      <a:accent5>
        <a:srgbClr val="B8CAFF"/>
      </a:accent5>
      <a:accent6>
        <a:srgbClr val="8AB9E7"/>
      </a:accent6>
      <a:hlink>
        <a:srgbClr val="0000FF"/>
      </a:hlink>
      <a:folHlink>
        <a:srgbClr val="99CCFF"/>
      </a:folHlink>
    </a:clrScheme>
    <a:fontScheme name="Kapsułki">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apsułki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ułki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Kapsułki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Kapsułki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32035</TotalTime>
  <Words>4677</Words>
  <Application>Microsoft Office PowerPoint</Application>
  <PresentationFormat>Pokaz na ekranie (4:3)</PresentationFormat>
  <Paragraphs>1389</Paragraphs>
  <Slides>96</Slides>
  <Notes>1</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96</vt:i4>
      </vt:variant>
    </vt:vector>
  </HeadingPairs>
  <TitlesOfParts>
    <vt:vector size="99" baseType="lpstr">
      <vt:lpstr>Kapsułki</vt:lpstr>
      <vt:lpstr>Obraz - mapa bitowa</vt:lpstr>
      <vt:lpstr>Bitmap Image</vt:lpstr>
      <vt:lpstr>Studenckie Poradnie Prawne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Poradnie w Polsce</vt:lpstr>
      <vt:lpstr>Poradnie spełniające standardy</vt:lpstr>
      <vt:lpstr>Rok akademicki 2015/2016 działalności poradni w liczbach</vt:lpstr>
      <vt:lpstr>W porównaniu z poprzednim rokiem akademickim…</vt:lpstr>
      <vt:lpstr>W porównaniu z poprzednimi latami…</vt:lpstr>
      <vt:lpstr>Ile spraw  zostało przyjętych przez poradnie?</vt:lpstr>
      <vt:lpstr>Ilu studentów  działało w poradniach?</vt:lpstr>
      <vt:lpstr>Ilu pracowników naukowych  działało w poradniach?</vt:lpstr>
      <vt:lpstr>Rodzaje spraw rozpatrywanych przez poradnie</vt:lpstr>
      <vt:lpstr>Podział spraw ze względu na rodzaje</vt:lpstr>
      <vt:lpstr>Sprawy karne</vt:lpstr>
      <vt:lpstr>Sprawy z zakresu ogólnej problematyki prawa cywilnego</vt:lpstr>
      <vt:lpstr>Sprawy rodzinne</vt:lpstr>
      <vt:lpstr>Sprawy spadkowe</vt:lpstr>
      <vt:lpstr>Sprawy związane z pracą, ubezpiecze-niami społecznymi i bezrobociem</vt:lpstr>
      <vt:lpstr>Prezentacja programu PowerPoint</vt:lpstr>
      <vt:lpstr>Sprawy z zakresu prawa  i postępowania administracyjnego</vt:lpstr>
      <vt:lpstr>Sprawy z zakresu prawa lokalowego i spółdzielczego</vt:lpstr>
      <vt:lpstr>Sprawy finansowe</vt:lpstr>
      <vt:lpstr>Sprawy związane z przemocą wobec kobiet</vt:lpstr>
      <vt:lpstr>Sprawy związane z prawami uchodźców i cudzoziemców</vt:lpstr>
      <vt:lpstr>Sprawy związane z prawami osób niepełnosprawnych</vt:lpstr>
      <vt:lpstr>Sprawy związane ze służbą zdrowia</vt:lpstr>
      <vt:lpstr>Sprawy związane z pomocą organizacjom pozarządowym (NGO)</vt:lpstr>
      <vt:lpstr>Sprawy inne</vt:lpstr>
      <vt:lpstr>Studencka Poradnia Prawna w Białymstoku (Uniwersytet w Białymstoku)</vt:lpstr>
      <vt:lpstr>Studencka Poradnia Prawna w Białymstoku (Uniwersytet w Białymstoku) 2003-2016</vt:lpstr>
      <vt:lpstr>Studencka Uniwersytecka Poradnia Prawna w Gdańsku</vt:lpstr>
      <vt:lpstr>Studencka Uniwersytecka Poradnia Prawna w Gdańsku 2003-2016</vt:lpstr>
      <vt:lpstr>Studencka Klinika Porad Prawnych Wyższa Szkoła Bankowa w Gdańsku</vt:lpstr>
      <vt:lpstr>Studencka Klinika Porad Prawnych Wyższa Szkoła Bankowa w Gdańsku 2011-2016</vt:lpstr>
      <vt:lpstr>Studencka Poradnia Prawna  w Katowicach</vt:lpstr>
      <vt:lpstr>Studencka Poradnia Prawna  w Katowicach 2003-2016</vt:lpstr>
      <vt:lpstr>Studencka Poradnia Prawna Krakowskiej Akademii im. Andrzeja Frycza-Modrzewskiego</vt:lpstr>
      <vt:lpstr>Studencka Poradnia Prawna Krakowskiej Akademii im. Andrzeja Frycza-Modrzewskiego  w latach 2009-2016</vt:lpstr>
      <vt:lpstr>Studencka Poradnia Prawna UJ  w Krakowie</vt:lpstr>
      <vt:lpstr>Studencka Poradnia Prawna UJ  w Krakowie 2003-2016</vt:lpstr>
      <vt:lpstr>Uniwersytecka Poradnia Prawna  w Lublinie (KUL)</vt:lpstr>
      <vt:lpstr>Uniwersytecka Poradnia Prawna  w Lublinie (KUL) 2003-2016</vt:lpstr>
      <vt:lpstr>Uniwersytecka Studencka Poradnia Prawna w Lublinie (UMCS)</vt:lpstr>
      <vt:lpstr>Uniwersytecka Studencka Poradnia Prawna w Lublinie (UMCS) 2003-2016</vt:lpstr>
      <vt:lpstr>Studencki Punkt Informacji Prawnej „Klinika Prawa” w Łodzi</vt:lpstr>
      <vt:lpstr>Studencki Punkt Informacji Prawnej „Klinika Prawa” w Łodzi 2003-2016</vt:lpstr>
      <vt:lpstr>Studencka Poradnia Prawna  w Olsztynie (UW-M)</vt:lpstr>
      <vt:lpstr>Studencka Poradnia Prawna  w Olsztynie (UW-M) 2004-2016</vt:lpstr>
      <vt:lpstr>Uniwersytecka Studencka Poradnia Prawna "Klinika Prawa" w Opolu</vt:lpstr>
      <vt:lpstr>Uniwersytecka Studencka Poradnia Prawna "Klinika Prawa" w Opolu 2003-2016</vt:lpstr>
      <vt:lpstr>Studencka Uniwersytecka Poradnia Prawna w Poznaniu</vt:lpstr>
      <vt:lpstr>Studencka Uniwersytecka Poradnia Prawna w Poznaniu 2003-2016</vt:lpstr>
      <vt:lpstr>Uniwersytecka Poradnia Prawna  w Rzeszowie</vt:lpstr>
      <vt:lpstr>Uniwersytecka Poradnia Prawna  w Rzeszowie 2003-2016</vt:lpstr>
      <vt:lpstr>Koło Naukowe Studencka Poradnia Prawa w Słubicach</vt:lpstr>
      <vt:lpstr>Koło Naukowe Studencka Poradnia Prawa w Słubicach 2003-2016</vt:lpstr>
      <vt:lpstr>Centrum Edukacji Prawnej – „Studencka Poradnia Prawna” w Szczecinie</vt:lpstr>
      <vt:lpstr>Centrum Edukacji Prawnej – „Studencka Poradnia Prawna” w Szczecinie 2003-2016</vt:lpstr>
      <vt:lpstr>Uniwersytecka Poradnia Prawna  w Toruniu</vt:lpstr>
      <vt:lpstr>Uniwersytecka Poradnia Prawna  w Toruniu 2003-2016</vt:lpstr>
      <vt:lpstr>Koło Naukowe „Studencka Poradnia Prawna” (UKSW WPiA w Warszawie)</vt:lpstr>
      <vt:lpstr>Koło Naukowe „Studencka Poradnia Prawna” (UKSW WPiA w Warszawie) 2012-2016</vt:lpstr>
      <vt:lpstr>Koło Naukowe „Studencka Poradnia Prawna” (UKSW WPK w Warszawie) </vt:lpstr>
      <vt:lpstr>Koło Naukowe „Studencka Poradnia Prawna” (UKSW WPK w Warszawie)  w latach 2006-2016</vt:lpstr>
      <vt:lpstr>Klinika Prawa, Studencki Ośrodek Pomocy Prawnej w Warszawie</vt:lpstr>
      <vt:lpstr>Klinika Prawa, Studencki Ośrodek Pomocy Prawnej w Warszawie 2003-2016</vt:lpstr>
      <vt:lpstr>Fundacja Academia Iuris  w Warszawie</vt:lpstr>
      <vt:lpstr>Fundacja Academia Iuris  w Warszawie 2003-2016</vt:lpstr>
      <vt:lpstr>Studencka Poradnia Prawna Akademii  Leona Koźmińskiego w Warszawie</vt:lpstr>
      <vt:lpstr>Studencka Poradnia Prawna Akademii  Leona Koźmińskiego w Warszawie 2004-2016</vt:lpstr>
      <vt:lpstr>Studencka Poradnia Prawna  Uczelnia Łazarskiego w Warszawie</vt:lpstr>
      <vt:lpstr>Studencka Poradnia Prawna  Uczelnia Łazarskiego w Warszawie 2004-2016</vt:lpstr>
      <vt:lpstr>Studencka Poradnia Prawna  przy Uniwersytecie SWPS</vt:lpstr>
      <vt:lpstr>Studencka Poradnia Prawna  przy Uniwersytecie SWPS 2014-2016</vt:lpstr>
      <vt:lpstr>Uniwersytecka Poradnia Prawna  we Wrocławiu</vt:lpstr>
      <vt:lpstr>Uniwersytecka Poradnia Prawna  we Wrocławiu 2003-2016</vt:lpstr>
      <vt:lpstr>Studenckie Biuro Porad Prawnych  Wyższa Szkoła Prawa i Administracji Rzeszowska Szkoła Wyższa</vt:lpstr>
      <vt:lpstr>Studenckie Biuro Porad Prawnych  Wyższa Szkoła Prawa i Administracji Rzeszowska Szkoła Wyższa</vt:lpstr>
      <vt:lpstr>Czas załatwiania spraw klientów poradni</vt:lpstr>
      <vt:lpstr>Źródła wiedzy o poradniach</vt:lpstr>
      <vt:lpstr>Czy klienci poradni korzystali wcześniej z profesjonalnej pomocy prawnej?</vt:lpstr>
      <vt:lpstr>Czego najbardziej poradnia potrzebuje w najbliższym czasie, aby się rozwijać?</vt:lpstr>
      <vt:lpstr>Osiągnięcia Fundacji Uniwersyteckich Poradni Prawnych</vt:lpstr>
      <vt:lpstr>Osiągnięcia Fundacji Uniwersyteckich Poradni Prawnych</vt:lpstr>
      <vt:lpstr>Osiągnięcia Fundacji Uniwersyteckich Poradni Prawnych</vt:lpstr>
      <vt:lpstr>Osiągnięcia Fundacji Uniwersyteckich Poradni Prawnych</vt:lpstr>
      <vt:lpstr>Sponsorzy Fundacji Uniwersyteckich Poradni Prawnych</vt:lpstr>
      <vt:lpstr>Zapraszamy do współpracy</vt:lpstr>
    </vt:vector>
  </TitlesOfParts>
  <Company>UOKIK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Uniwersyteckie Poradnie Prawne</dc:title>
  <dc:creator>praktykant1</dc:creator>
  <cp:lastModifiedBy>Filip Czernicki</cp:lastModifiedBy>
  <cp:revision>672</cp:revision>
  <dcterms:created xsi:type="dcterms:W3CDTF">2004-03-17T13:46:44Z</dcterms:created>
  <dcterms:modified xsi:type="dcterms:W3CDTF">2016-12-21T09:29:21Z</dcterms:modified>
</cp:coreProperties>
</file>