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drawings/drawing3.xml" ContentType="application/vnd.openxmlformats-officedocument.drawingml.chartshapes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drawings/drawing8.xml" ContentType="application/vnd.openxmlformats-officedocument.drawingml.chartshapes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drawings/drawing4.xml" ContentType="application/vnd.openxmlformats-officedocument.drawingml.chartshapes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ommentAuthors.xml" ContentType="application/vnd.openxmlformats-officedocument.presentationml.commentAuthors+xml"/>
  <Override PartName="/ppt/drawings/drawing9.xml" ContentType="application/vnd.openxmlformats-officedocument.drawingml.chartshapes+xml"/>
  <Override PartName="/ppt/charts/chart113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notesSlides/notesSlide1.xml" ContentType="application/vnd.openxmlformats-officedocument.presentationml.notesSlide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slides/slide98.xml" ContentType="application/vnd.openxmlformats-officedocument.presentationml.slide+xml"/>
  <Override PartName="/ppt/charts/chart110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drawings/drawing6.xml" ContentType="application/vnd.openxmlformats-officedocument.drawingml.chartshapes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26" r:id="rId14"/>
    <p:sldId id="277" r:id="rId15"/>
    <p:sldId id="258" r:id="rId16"/>
    <p:sldId id="309" r:id="rId17"/>
    <p:sldId id="344" r:id="rId18"/>
    <p:sldId id="281" r:id="rId19"/>
    <p:sldId id="278" r:id="rId20"/>
    <p:sldId id="285" r:id="rId21"/>
    <p:sldId id="286" r:id="rId22"/>
    <p:sldId id="287" r:id="rId23"/>
    <p:sldId id="288" r:id="rId24"/>
    <p:sldId id="306" r:id="rId25"/>
    <p:sldId id="300" r:id="rId26"/>
    <p:sldId id="289" r:id="rId27"/>
    <p:sldId id="305" r:id="rId28"/>
    <p:sldId id="291" r:id="rId29"/>
    <p:sldId id="292" r:id="rId30"/>
    <p:sldId id="293" r:id="rId31"/>
    <p:sldId id="294" r:id="rId32"/>
    <p:sldId id="301" r:id="rId33"/>
    <p:sldId id="297" r:id="rId34"/>
    <p:sldId id="307" r:id="rId35"/>
    <p:sldId id="308" r:id="rId36"/>
    <p:sldId id="298" r:id="rId37"/>
    <p:sldId id="299" r:id="rId38"/>
    <p:sldId id="280" r:id="rId39"/>
    <p:sldId id="327" r:id="rId40"/>
    <p:sldId id="262" r:id="rId41"/>
    <p:sldId id="329" r:id="rId42"/>
    <p:sldId id="359" r:id="rId43"/>
    <p:sldId id="360" r:id="rId44"/>
    <p:sldId id="395" r:id="rId45"/>
    <p:sldId id="263" r:id="rId46"/>
    <p:sldId id="330" r:id="rId47"/>
    <p:sldId id="264" r:id="rId48"/>
    <p:sldId id="358" r:id="rId49"/>
    <p:sldId id="323" r:id="rId50"/>
    <p:sldId id="331" r:id="rId51"/>
    <p:sldId id="265" r:id="rId52"/>
    <p:sldId id="332" r:id="rId53"/>
    <p:sldId id="266" r:id="rId54"/>
    <p:sldId id="333" r:id="rId55"/>
    <p:sldId id="267" r:id="rId56"/>
    <p:sldId id="334" r:id="rId57"/>
    <p:sldId id="268" r:id="rId58"/>
    <p:sldId id="346" r:id="rId59"/>
    <p:sldId id="269" r:id="rId60"/>
    <p:sldId id="335" r:id="rId61"/>
    <p:sldId id="324" r:id="rId62"/>
    <p:sldId id="336" r:id="rId63"/>
    <p:sldId id="396" r:id="rId64"/>
    <p:sldId id="397" r:id="rId65"/>
    <p:sldId id="270" r:id="rId66"/>
    <p:sldId id="337" r:id="rId67"/>
    <p:sldId id="271" r:id="rId68"/>
    <p:sldId id="338" r:id="rId69"/>
    <p:sldId id="272" r:id="rId70"/>
    <p:sldId id="339" r:id="rId71"/>
    <p:sldId id="273" r:id="rId72"/>
    <p:sldId id="340" r:id="rId73"/>
    <p:sldId id="352" r:id="rId74"/>
    <p:sldId id="341" r:id="rId75"/>
    <p:sldId id="368" r:id="rId76"/>
    <p:sldId id="367" r:id="rId77"/>
    <p:sldId id="351" r:id="rId78"/>
    <p:sldId id="353" r:id="rId79"/>
    <p:sldId id="275" r:id="rId80"/>
    <p:sldId id="342" r:id="rId81"/>
    <p:sldId id="312" r:id="rId82"/>
    <p:sldId id="348" r:id="rId83"/>
    <p:sldId id="313" r:id="rId84"/>
    <p:sldId id="349" r:id="rId85"/>
    <p:sldId id="382" r:id="rId86"/>
    <p:sldId id="383" r:id="rId87"/>
    <p:sldId id="276" r:id="rId88"/>
    <p:sldId id="343" r:id="rId89"/>
    <p:sldId id="384" r:id="rId90"/>
    <p:sldId id="385" r:id="rId91"/>
    <p:sldId id="386" r:id="rId92"/>
    <p:sldId id="387" r:id="rId93"/>
    <p:sldId id="388" r:id="rId94"/>
    <p:sldId id="389" r:id="rId95"/>
    <p:sldId id="393" r:id="rId96"/>
    <p:sldId id="390" r:id="rId97"/>
    <p:sldId id="391" r:id="rId98"/>
    <p:sldId id="392" r:id="rId99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99CCFF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8577" autoAdjust="0"/>
  </p:normalViewPr>
  <p:slideViewPr>
    <p:cSldViewPr>
      <p:cViewPr varScale="1">
        <p:scale>
          <a:sx n="68" d="100"/>
          <a:sy n="68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Arkusz_programu_Microsoft_Office_Excel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4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7.xlsx"/></Relationships>
</file>

<file path=ppt/charts/_rels/chart10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Arkusz_programu_Microsoft_Office_Excel10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9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0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1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2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3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4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5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6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4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Office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3.xlsx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Office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9.xlsx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Arkusz_programu_Microsoft_Office_Excel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2.xlsx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Arkusz_programu_Microsoft_Office_Excel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5.xlsx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Arkusz_programu_Microsoft_Office_Excel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</c:numCache>
            </c:numRef>
          </c:val>
        </c:ser>
        <c:dLbls/>
        <c:axId val="160527104"/>
        <c:axId val="160528640"/>
      </c:barChart>
      <c:catAx>
        <c:axId val="160527104"/>
        <c:scaling>
          <c:orientation val="minMax"/>
        </c:scaling>
        <c:axPos val="b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528640"/>
        <c:crosses val="autoZero"/>
        <c:auto val="1"/>
        <c:lblAlgn val="ctr"/>
        <c:lblOffset val="100"/>
        <c:tickLblSkip val="1"/>
        <c:tickMarkSkip val="1"/>
      </c:catAx>
      <c:valAx>
        <c:axId val="160528640"/>
        <c:scaling>
          <c:orientation val="minMax"/>
        </c:scaling>
        <c:axPos val="l"/>
        <c:numFmt formatCode="General" sourceLinked="1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5271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17%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83%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211</c:v>
                </c:pt>
                <c:pt idx="1">
                  <c:v>1027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95</c:v>
                </c:pt>
                <c:pt idx="1">
                  <c:v>340</c:v>
                </c:pt>
                <c:pt idx="2">
                  <c:v>109</c:v>
                </c:pt>
                <c:pt idx="3">
                  <c:v>133</c:v>
                </c:pt>
                <c:pt idx="4">
                  <c:v>90</c:v>
                </c:pt>
                <c:pt idx="5">
                  <c:v>14</c:v>
                </c:pt>
                <c:pt idx="6">
                  <c:v>57</c:v>
                </c:pt>
                <c:pt idx="7">
                  <c:v>94</c:v>
                </c:pt>
                <c:pt idx="8">
                  <c:v>128</c:v>
                </c:pt>
                <c:pt idx="9">
                  <c:v>6</c:v>
                </c:pt>
                <c:pt idx="10">
                  <c:v>8</c:v>
                </c:pt>
                <c:pt idx="11">
                  <c:v>9</c:v>
                </c:pt>
                <c:pt idx="12">
                  <c:v>7</c:v>
                </c:pt>
                <c:pt idx="13">
                  <c:v>0</c:v>
                </c:pt>
                <c:pt idx="14">
                  <c:v>204</c:v>
                </c:pt>
              </c:numCache>
            </c:numRef>
          </c:val>
        </c:ser>
        <c:dLbls/>
        <c:axId val="102027264"/>
        <c:axId val="102028800"/>
      </c:barChart>
      <c:catAx>
        <c:axId val="102027264"/>
        <c:scaling>
          <c:orientation val="minMax"/>
        </c:scaling>
        <c:axPos val="b"/>
        <c:numFmt formatCode="General" sourceLinked="1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028800"/>
        <c:crosses val="autoZero"/>
        <c:auto val="1"/>
        <c:lblAlgn val="ctr"/>
        <c:lblOffset val="100"/>
        <c:tickMarkSkip val="1"/>
      </c:catAx>
      <c:valAx>
        <c:axId val="102028800"/>
        <c:scaling>
          <c:orientation val="minMax"/>
        </c:scaling>
        <c:axPos val="l"/>
        <c:numFmt formatCode="General" sourceLinked="1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2027264"/>
        <c:crosses val="autoZero"/>
        <c:crossBetween val="between"/>
      </c:valAx>
      <c:dTable>
        <c:showVertBorder val="1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</c:numCache>
            </c:numRef>
          </c:val>
        </c:ser>
        <c:dLbls>
          <c:showVal val="1"/>
        </c:dLbls>
        <c:axId val="122790656"/>
        <c:axId val="122792192"/>
      </c:barChart>
      <c:catAx>
        <c:axId val="122790656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792192"/>
        <c:crosses val="autoZero"/>
        <c:auto val="1"/>
        <c:lblAlgn val="ctr"/>
        <c:lblOffset val="100"/>
        <c:tickLblSkip val="1"/>
        <c:tickMarkSkip val="1"/>
      </c:catAx>
      <c:valAx>
        <c:axId val="12279219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79065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27E-2"/>
                  <c:y val="-7.39525863063399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723551882747436E-2"/>
                  <c:y val="-6.25794414428903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496E-2"/>
                  <c:y val="-8.75067792294271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464566929133944E-2"/>
                  <c:y val="-6.74991225986788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43377251110935E-2"/>
                  <c:y val="-6.29528434971627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93720915237862E-2"/>
                  <c:y val="-7.8470814712872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564356435643561E-2"/>
                  <c:y val="-6.3334972811468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445544554455446E-2"/>
                  <c:y val="-5.54181012100346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3.95843580071675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52452293041067E-2"/>
                  <c:y val="-6.3334972811468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32576148842481E-2"/>
                  <c:y val="-2.770905060501732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166748640573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9101015317899848E-2"/>
                  <c:y val="-4.7501229608601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72934086121849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52E-2"/>
                  <c:y val="-7.84706403977658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18118032273E-2"/>
                  <c:y val="-0.1076279992943385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63E-2"/>
                  <c:y val="-7.9876374883584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004911514773533E-2"/>
                  <c:y val="-9.67139372472601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540578467295552E-2"/>
                  <c:y val="-8.50976424553772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565603804474977E-2"/>
                  <c:y val="-8.36342679605454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801980198019827E-2"/>
                  <c:y val="-7.1251844412901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643564356435641E-2"/>
                  <c:y val="-7.91687160143352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7524752475247505E-2"/>
                  <c:y val="-9.50024592172022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801980198019827E-2"/>
                  <c:y val="-8.70855876157684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7752538294749412E-3"/>
                  <c:y val="-8.70855876157684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84285394308339E-2"/>
                  <c:y val="-3.16674864057340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584179431583107E-2"/>
                  <c:y val="-5.54181012100346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033671772633241E-2"/>
                  <c:y val="-4.75012296086011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6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axId val="122883456"/>
        <c:axId val="122926208"/>
      </c:lineChart>
      <c:catAx>
        <c:axId val="122883456"/>
        <c:scaling>
          <c:orientation val="minMax"/>
        </c:scaling>
        <c:axPos val="b"/>
        <c:numFmt formatCode="General" sourceLinked="0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926208"/>
        <c:crosses val="autoZero"/>
        <c:auto val="1"/>
        <c:lblAlgn val="ctr"/>
        <c:lblOffset val="100"/>
        <c:tickLblSkip val="1"/>
        <c:tickMarkSkip val="1"/>
      </c:catAx>
      <c:valAx>
        <c:axId val="12292620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883456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2310911845798518E-2"/>
          <c:y val="1.731139991502220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</c:v>
                </c:pt>
                <c:pt idx="1">
                  <c:v>28</c:v>
                </c:pt>
                <c:pt idx="2">
                  <c:v>10</c:v>
                </c:pt>
                <c:pt idx="3">
                  <c:v>4</c:v>
                </c:pt>
                <c:pt idx="4">
                  <c:v>18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dLbls/>
        <c:axId val="122944896"/>
        <c:axId val="122971264"/>
      </c:barChart>
      <c:catAx>
        <c:axId val="122944896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971264"/>
        <c:crosses val="autoZero"/>
        <c:auto val="1"/>
        <c:lblAlgn val="ctr"/>
        <c:lblOffset val="100"/>
        <c:tickMarkSkip val="1"/>
      </c:catAx>
      <c:valAx>
        <c:axId val="122971264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944896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axId val="123027840"/>
        <c:axId val="123029376"/>
      </c:barChart>
      <c:catAx>
        <c:axId val="12302784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029376"/>
        <c:crosses val="autoZero"/>
        <c:auto val="1"/>
        <c:lblAlgn val="ctr"/>
        <c:lblOffset val="100"/>
        <c:tickLblSkip val="1"/>
        <c:tickMarkSkip val="1"/>
      </c:catAx>
      <c:valAx>
        <c:axId val="12302937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02784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1561745341731618"/>
          <c:y val="6.7458686649028404E-2"/>
          <c:w val="0.83962264150943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3502126801375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002177919249526E-2"/>
                  <c:y val="-7.45551340495394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29988272742497E-2"/>
                  <c:y val="-7.7469476234499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22063997319473E-2"/>
                  <c:y val="-9.1422423411648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42268386664441E-2"/>
                  <c:y val="-7.64327839586854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808510638297871E-2"/>
                  <c:y val="-5.2631578947368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276595744680847E-2"/>
                  <c:y val="-6.07287449392713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53191489361722E-2"/>
                  <c:y val="-3.23886639676113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742388024229003E-2"/>
                  <c:y val="-4.85829959514171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488241065368084E-2"/>
                  <c:y val="-3.64372469635628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7910413455011847E-2"/>
                  <c:y val="-3.23886639676113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955206727505889E-2"/>
                  <c:y val="4.85829959514169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7910413455011791E-2"/>
                  <c:y val="-6.07287449392712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  <c:pt idx="11">
                  <c:v>59</c:v>
                </c:pt>
                <c:pt idx="12">
                  <c:v>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6.3829787234042562E-2"/>
                  <c:y val="-2.83400809716598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297872340425532E-2"/>
                  <c:y val="-1.61943319838055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97872340425552E-2"/>
                  <c:y val="-5.66801619433197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042553191489362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042553191489362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319148936170223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319148936170293E-2"/>
                  <c:y val="-4.04858299595140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5319148936170223E-2"/>
                  <c:y val="-2.83400809716598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06382978723404E-2"/>
                  <c:y val="-3.2388663967611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33034337862188E-2"/>
                  <c:y val="-3.2388663967611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7110861948218505E-2"/>
                  <c:y val="-4.8582995951416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110861948218623E-2"/>
                  <c:y val="-4.45344129554655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799551506793279E-2"/>
                  <c:y val="-5.66801619433199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axId val="123120640"/>
        <c:axId val="144507648"/>
      </c:lineChart>
      <c:catAx>
        <c:axId val="123120640"/>
        <c:scaling>
          <c:orientation val="minMax"/>
        </c:scaling>
        <c:axPos val="b"/>
        <c:numFmt formatCode="General" sourceLinked="0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507648"/>
        <c:crosses val="autoZero"/>
        <c:auto val="1"/>
        <c:lblAlgn val="ctr"/>
        <c:lblOffset val="100"/>
        <c:tickLblSkip val="1"/>
        <c:tickMarkSkip val="1"/>
      </c:catAx>
      <c:valAx>
        <c:axId val="144507648"/>
        <c:scaling>
          <c:orientation val="minMax"/>
        </c:scaling>
        <c:axPos val="l"/>
        <c:numFmt formatCode="General" sourceLinked="1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120640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60</c:v>
                </c:pt>
                <c:pt idx="1">
                  <c:v>82</c:v>
                </c:pt>
                <c:pt idx="2">
                  <c:v>8</c:v>
                </c:pt>
                <c:pt idx="3">
                  <c:v>9</c:v>
                </c:pt>
                <c:pt idx="4">
                  <c:v>13</c:v>
                </c:pt>
                <c:pt idx="5">
                  <c:v>10</c:v>
                </c:pt>
                <c:pt idx="6">
                  <c:v>17</c:v>
                </c:pt>
                <c:pt idx="7">
                  <c:v>7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144552320"/>
        <c:axId val="144553856"/>
      </c:barChart>
      <c:catAx>
        <c:axId val="144552320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553856"/>
        <c:crosses val="autoZero"/>
        <c:auto val="1"/>
        <c:lblAlgn val="ctr"/>
        <c:lblOffset val="100"/>
        <c:tickMarkSkip val="1"/>
      </c:catAx>
      <c:valAx>
        <c:axId val="144553856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552320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  <c:pt idx="11">
                  <c:v>352</c:v>
                </c:pt>
                <c:pt idx="12">
                  <c:v>215</c:v>
                </c:pt>
              </c:numCache>
            </c:numRef>
          </c:val>
        </c:ser>
        <c:dLbls>
          <c:showVal val="1"/>
        </c:dLbls>
        <c:axId val="144699392"/>
        <c:axId val="144700928"/>
      </c:barChart>
      <c:catAx>
        <c:axId val="144699392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700928"/>
        <c:crosses val="autoZero"/>
        <c:auto val="1"/>
        <c:lblAlgn val="ctr"/>
        <c:lblOffset val="100"/>
        <c:tickLblSkip val="1"/>
        <c:tickMarkSkip val="1"/>
      </c:catAx>
      <c:valAx>
        <c:axId val="14470092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699392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216379479655659E-2"/>
                  <c:y val="-4.74308300395256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5.53359683794467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  <c:pt idx="11">
                  <c:v>35</c:v>
                </c:pt>
                <c:pt idx="12">
                  <c:v>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8054310610887342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4216379479655787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44771712"/>
        <c:axId val="144810368"/>
      </c:lineChart>
      <c:catAx>
        <c:axId val="144771712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810368"/>
        <c:crosses val="autoZero"/>
        <c:auto val="1"/>
        <c:lblAlgn val="ctr"/>
        <c:lblOffset val="100"/>
        <c:tickLblSkip val="1"/>
        <c:tickMarkSkip val="1"/>
      </c:catAx>
      <c:valAx>
        <c:axId val="144810368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77171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29</c:v>
                </c:pt>
                <c:pt idx="2">
                  <c:v>15</c:v>
                </c:pt>
                <c:pt idx="3">
                  <c:v>22</c:v>
                </c:pt>
                <c:pt idx="4">
                  <c:v>22</c:v>
                </c:pt>
                <c:pt idx="5">
                  <c:v>0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144871424"/>
        <c:axId val="144872960"/>
      </c:barChart>
      <c:catAx>
        <c:axId val="144871424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872960"/>
        <c:crosses val="autoZero"/>
        <c:auto val="1"/>
        <c:lblAlgn val="ctr"/>
        <c:lblOffset val="100"/>
        <c:tickMarkSkip val="1"/>
      </c:catAx>
      <c:valAx>
        <c:axId val="144872960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871424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</c:numCache>
            </c:numRef>
          </c:val>
        </c:ser>
        <c:dLbls/>
        <c:axId val="161124736"/>
        <c:axId val="161126272"/>
      </c:barChart>
      <c:catAx>
        <c:axId val="161124736"/>
        <c:scaling>
          <c:orientation val="minMax"/>
        </c:scaling>
        <c:axPos val="l"/>
        <c:numFmt formatCode="General" sourceLinked="1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126272"/>
        <c:crosses val="autoZero"/>
        <c:auto val="1"/>
        <c:lblAlgn val="ctr"/>
        <c:lblOffset val="100"/>
        <c:tickLblSkip val="1"/>
        <c:tickMarkSkip val="1"/>
      </c:catAx>
      <c:valAx>
        <c:axId val="161126272"/>
        <c:scaling>
          <c:orientation val="minMax"/>
        </c:scaling>
        <c:delete val="1"/>
        <c:axPos val="b"/>
        <c:numFmt formatCode="General" sourceLinked="1"/>
        <c:tickLblPos val="none"/>
        <c:crossAx val="16112473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</c:numCache>
            </c:numRef>
          </c:val>
        </c:ser>
        <c:dLbls>
          <c:showVal val="1"/>
        </c:dLbls>
        <c:axId val="144929920"/>
        <c:axId val="145097856"/>
      </c:barChart>
      <c:catAx>
        <c:axId val="14492992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097856"/>
        <c:crosses val="autoZero"/>
        <c:auto val="1"/>
        <c:lblAlgn val="ctr"/>
        <c:lblOffset val="100"/>
        <c:tickLblSkip val="1"/>
        <c:tickMarkSkip val="1"/>
      </c:catAx>
      <c:valAx>
        <c:axId val="14509785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492992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754756993126531"/>
          <c:y val="5.1585696056767626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21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45103104"/>
        <c:axId val="145158144"/>
      </c:lineChart>
      <c:catAx>
        <c:axId val="145103104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158144"/>
        <c:crosses val="autoZero"/>
        <c:auto val="1"/>
        <c:lblAlgn val="ctr"/>
        <c:lblOffset val="100"/>
        <c:tickLblSkip val="1"/>
        <c:tickMarkSkip val="1"/>
      </c:catAx>
      <c:valAx>
        <c:axId val="145158144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10310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72</c:v>
                </c:pt>
                <c:pt idx="1">
                  <c:v>158</c:v>
                </c:pt>
                <c:pt idx="2">
                  <c:v>68</c:v>
                </c:pt>
                <c:pt idx="3">
                  <c:v>49</c:v>
                </c:pt>
                <c:pt idx="4">
                  <c:v>35</c:v>
                </c:pt>
                <c:pt idx="5">
                  <c:v>7</c:v>
                </c:pt>
                <c:pt idx="6">
                  <c:v>27</c:v>
                </c:pt>
                <c:pt idx="7">
                  <c:v>16</c:v>
                </c:pt>
                <c:pt idx="8">
                  <c:v>7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6</c:v>
                </c:pt>
              </c:numCache>
            </c:numRef>
          </c:val>
        </c:ser>
        <c:dLbls/>
        <c:axId val="145161216"/>
        <c:axId val="145163392"/>
      </c:barChart>
      <c:catAx>
        <c:axId val="145161216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163392"/>
        <c:crosses val="autoZero"/>
        <c:auto val="1"/>
        <c:lblAlgn val="ctr"/>
        <c:lblOffset val="100"/>
        <c:tickMarkSkip val="1"/>
      </c:catAx>
      <c:valAx>
        <c:axId val="145163392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161216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</c:numCache>
            </c:numRef>
          </c:val>
        </c:ser>
        <c:dLbls>
          <c:showVal val="1"/>
        </c:dLbls>
        <c:axId val="145198464"/>
        <c:axId val="145212544"/>
      </c:barChart>
      <c:catAx>
        <c:axId val="14519846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212544"/>
        <c:crosses val="autoZero"/>
        <c:auto val="1"/>
        <c:lblAlgn val="ctr"/>
        <c:lblOffset val="100"/>
        <c:tickLblSkip val="1"/>
        <c:tickMarkSkip val="1"/>
      </c:catAx>
      <c:valAx>
        <c:axId val="145212544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19846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063203294743338E-2"/>
                  <c:y val="-7.26172581298927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2947433278204771E-3"/>
                  <c:y val="-4.03429211832737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2080585979381643E-16"/>
                  <c:y val="-4.0342921183273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3063203294743338E-2"/>
                  <c:y val="5.2445797538255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652689950384396E-2"/>
                  <c:y val="7.66515502482201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6357946622563938E-2"/>
                  <c:y val="7.66515502482201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45287424"/>
        <c:axId val="145330176"/>
      </c:lineChart>
      <c:catAx>
        <c:axId val="145287424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330176"/>
        <c:crosses val="autoZero"/>
        <c:auto val="1"/>
        <c:lblAlgn val="ctr"/>
        <c:lblOffset val="100"/>
        <c:tickLblSkip val="1"/>
        <c:tickMarkSkip val="1"/>
      </c:catAx>
      <c:valAx>
        <c:axId val="145330176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528742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hart>
    <c:title>
      <c:layout/>
    </c:title>
    <c:plotArea>
      <c:layout>
        <c:manualLayout>
          <c:layoutTarget val="inner"/>
          <c:xMode val="edge"/>
          <c:yMode val="edge"/>
          <c:x val="0.26656628536684046"/>
          <c:y val="0.13588382996062437"/>
          <c:w val="0.50514477956168202"/>
          <c:h val="0.7741915563797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explosion val="6"/>
          </c:dPt>
          <c:dPt>
            <c:idx val="1"/>
            <c:explosion val="5"/>
          </c:dPt>
          <c:dPt>
            <c:idx val="2"/>
            <c:explosion val="12"/>
          </c:dPt>
          <c:dPt>
            <c:idx val="3"/>
            <c:explosion val="9"/>
          </c:dPt>
          <c:dLbls>
            <c:dLbl>
              <c:idx val="0"/>
              <c:layout>
                <c:manualLayout>
                  <c:x val="-4.2106846122034657E-2"/>
                  <c:y val="8.70905233177706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</a:t>
                    </a:r>
                    <a:r>
                      <a:rPr lang="pl-PL" sz="1604" dirty="0" smtClean="0"/>
                      <a:t>43%</a:t>
                    </a:r>
                    <a:endParaRPr lang="pl-PL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67884836887527E-2"/>
                  <c:y val="-0.1806249133856762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</a:t>
                    </a:r>
                    <a:r>
                      <a:rPr lang="pl-PL" sz="1604" dirty="0" smtClean="0"/>
                      <a:t>38%</a:t>
                    </a:r>
                    <a:endParaRPr lang="pl-PL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162382932767848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</a:t>
                    </a:r>
                    <a:r>
                      <a:rPr lang="pl-PL" sz="1604" dirty="0" smtClean="0"/>
                      <a:t>16%</a:t>
                    </a:r>
                    <a:endParaRPr lang="pl-PL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057467976890103E-2"/>
                  <c:y val="1.72038299995235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/>
                      <a:t>i</a:t>
                    </a:r>
                    <a:r>
                      <a:rPr lang="en-US" sz="1604" dirty="0"/>
                      <a:t> </a:t>
                    </a:r>
                    <a:r>
                      <a:rPr lang="en-US" sz="1604" dirty="0" err="1" smtClean="0"/>
                      <a:t>wi</a:t>
                    </a:r>
                    <a:r>
                      <a:rPr lang="en-US" sz="1604" dirty="0" smtClean="0"/>
                      <a:t>ę</a:t>
                    </a:r>
                    <a:r>
                      <a:rPr lang="en-US" sz="1604" dirty="0" err="1" smtClean="0"/>
                      <a:t>cej</a:t>
                    </a:r>
                    <a:r>
                      <a:rPr lang="en-US" sz="1604" dirty="0"/>
                      <a:t>
</a:t>
                    </a:r>
                    <a:r>
                      <a:rPr lang="en-US" sz="1604" dirty="0" smtClean="0"/>
                      <a:t>3%</a:t>
                    </a:r>
                    <a:endParaRPr lang="en-US" sz="1602" dirty="0"/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39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210"/>
      </c:pieChart>
      <c:spPr>
        <a:noFill/>
        <a:ln w="25413">
          <a:noFill/>
        </a:ln>
      </c:spPr>
    </c:plotArea>
    <c:plotVisOnly val="1"/>
    <c:dispBlanksAs val="zero"/>
  </c:chart>
  <c:txPr>
    <a:bodyPr/>
    <a:lstStyle/>
    <a:p>
      <a:pPr>
        <a:defRPr sz="1803"/>
      </a:pPr>
      <a:endParaRPr lang="pl-PL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10"/>
          </c:dPt>
          <c:dPt>
            <c:idx val="2"/>
            <c:explosion val="11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explosion val="13"/>
          </c:dPt>
          <c:dPt>
            <c:idx val="4"/>
            <c:explosion val="1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Rodzina</a:t>
                    </a:r>
                    <a:r>
                      <a:rPr lang="en-US" dirty="0" smtClean="0"/>
                      <a:t>: 4,9%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882217847769141E-3"/>
                  <c:y val="8.5369094488188975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Znajomi</a:t>
                    </a:r>
                    <a:r>
                      <a:rPr lang="en-US" dirty="0" smtClean="0"/>
                      <a:t>: 23,3%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51312335958005E-2"/>
                  <c:y val="-5.51811023622047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Media: 33%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163057742782147E-2"/>
                  <c:y val="1.71875000000000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NGO </a:t>
                    </a:r>
                    <a:r>
                      <a:rPr lang="en-US" dirty="0" err="1"/>
                      <a:t>i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instytucje</a:t>
                    </a:r>
                    <a:r>
                      <a:rPr lang="en-US" dirty="0" smtClean="0"/>
                      <a:t>: 11,4%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10777559055118E-2"/>
                  <c:y val="-3.5156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Inne</a:t>
                    </a:r>
                    <a:r>
                      <a:rPr lang="en-US" dirty="0" smtClean="0"/>
                      <a:t>: 27,4%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NGO i instytucje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23.3</c:v>
                </c:pt>
                <c:pt idx="2">
                  <c:v>33</c:v>
                </c:pt>
                <c:pt idx="3">
                  <c:v>11.4</c:v>
                </c:pt>
                <c:pt idx="4">
                  <c:v>27.4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pl-PL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explosion val="16"/>
          </c:dPt>
          <c:dLbls>
            <c:dLbl>
              <c:idx val="0"/>
              <c:layout>
                <c:manualLayout>
                  <c:x val="7.5804184450796175E-3"/>
                  <c:y val="0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0.15000000000000002</c:v>
                </c:pt>
                <c:pt idx="1">
                  <c:v>0.85000000000000009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811899223719978E-2"/>
                  <c:y val="-0.1707925511485911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Mężczyźni</a:t>
                    </a:r>
                    <a:r>
                      <a:rPr lang="en-US" dirty="0" smtClean="0"/>
                      <a:t> 49%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873</c:v>
                </c:pt>
                <c:pt idx="1">
                  <c:v>857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4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94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</c:numCache>
            </c:numRef>
          </c:val>
        </c:ser>
        <c:dLbls/>
        <c:axId val="91023232"/>
        <c:axId val="96806016"/>
      </c:barChart>
      <c:catAx>
        <c:axId val="91023232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6806016"/>
        <c:crosses val="autoZero"/>
        <c:auto val="1"/>
        <c:lblAlgn val="ctr"/>
        <c:lblOffset val="100"/>
        <c:tickLblSkip val="1"/>
        <c:tickMarkSkip val="1"/>
      </c:catAx>
      <c:valAx>
        <c:axId val="96806016"/>
        <c:scaling>
          <c:orientation val="minMax"/>
        </c:scaling>
        <c:delete val="1"/>
        <c:axPos val="b"/>
        <c:numFmt formatCode="General" sourceLinked="1"/>
        <c:tickLblPos val="none"/>
        <c:crossAx val="9102323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dLbls>
          <c:showVal val="1"/>
          <c:showCatName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382</c:v>
                </c:pt>
                <c:pt idx="1">
                  <c:v>247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</c:numCache>
            </c:numRef>
          </c:val>
        </c:ser>
        <c:dLbls/>
        <c:axId val="161288192"/>
        <c:axId val="161289728"/>
      </c:barChart>
      <c:catAx>
        <c:axId val="161288192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289728"/>
        <c:crosses val="autoZero"/>
        <c:auto val="1"/>
        <c:lblAlgn val="ctr"/>
        <c:lblOffset val="100"/>
        <c:tickLblSkip val="1"/>
        <c:tickMarkSkip val="1"/>
      </c:catAx>
      <c:valAx>
        <c:axId val="161289728"/>
        <c:scaling>
          <c:orientation val="minMax"/>
        </c:scaling>
        <c:delete val="1"/>
        <c:axPos val="b"/>
        <c:numFmt formatCode="General" sourceLinked="1"/>
        <c:tickLblPos val="none"/>
        <c:crossAx val="16128819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386</c:v>
                </c:pt>
                <c:pt idx="1">
                  <c:v>188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  <c:pt idx="12">
                  <c:v>833</c:v>
                </c:pt>
                <c:pt idx="13">
                  <c:v>607</c:v>
                </c:pt>
              </c:numCache>
            </c:numRef>
          </c:val>
        </c:ser>
        <c:dLbls/>
        <c:axId val="161184384"/>
        <c:axId val="161198464"/>
      </c:barChart>
      <c:catAx>
        <c:axId val="161184384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198464"/>
        <c:crosses val="autoZero"/>
        <c:auto val="1"/>
        <c:lblAlgn val="ctr"/>
        <c:lblOffset val="100"/>
        <c:tickLblSkip val="1"/>
        <c:tickMarkSkip val="1"/>
      </c:catAx>
      <c:valAx>
        <c:axId val="161198464"/>
        <c:scaling>
          <c:orientation val="minMax"/>
        </c:scaling>
        <c:delete val="1"/>
        <c:axPos val="b"/>
        <c:numFmt formatCode="General" sourceLinked="1"/>
        <c:tickLblPos val="none"/>
        <c:crossAx val="16118438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Kobiety
48%</a:t>
                    </a:r>
                    <a:endParaRPr lang="en-US" sz="1200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284845560747251E-2"/>
                  <c:y val="-0.2351308912472897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
52%</a:t>
                    </a:r>
                    <a:endParaRPr lang="en-US" sz="1200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276</c:v>
                </c:pt>
                <c:pt idx="1">
                  <c:v>323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9051692156403321"/>
          <c:y val="8.2603911836336488E-2"/>
          <c:w val="0.79245283018867962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99949233532825E-2"/>
                  <c:y val="-7.86248570745954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777082254449351E-2"/>
                  <c:y val="-7.3835373763808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079110486293055E-2"/>
                  <c:y val="-6.21652555493294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756426320973187E-2"/>
                  <c:y val="-6.25901230171585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85731782648598E-2"/>
                  <c:y val="-8.64127642556680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404330060138824E-2"/>
                  <c:y val="-7.68843081202904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085415468506918E-2"/>
                  <c:y val="-7.14895838753980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179988426665525E-2"/>
                  <c:y val="-6.938764244742930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85000740951383E-2"/>
                  <c:y val="-5.542945500515910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9558072565173682E-2"/>
                  <c:y val="-7.6677480302961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822692841194361E-2"/>
                  <c:y val="-5.49012466527666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7.6297966589100414E-3"/>
                  <c:y val="-4.46072629053728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009823182711207E-2"/>
                  <c:y val="4.46072629053728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6.86265583159582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969690999069914E-2"/>
                  <c:y val="-7.65427534196439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000481734492873E-2"/>
                  <c:y val="-7.07547921736543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000481734492873E-2"/>
                  <c:y val="-7.69303718721892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256727189094771E-2"/>
                  <c:y val="-7.43498511695289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723673986959029E-2"/>
                  <c:y val="-7.14853678180888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789854982377863E-2"/>
                  <c:y val="-7.03170952269148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878944783903277E-2"/>
                  <c:y val="-7.06758986499210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152764223599313E-2"/>
                  <c:y val="-6.6841187066541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93358279928144E-2"/>
                  <c:y val="-6.6603425762139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993906835657057E-2"/>
                  <c:y val="-5.93006413341004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061198578975441E-2"/>
                  <c:y val="-6.86265583159582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346894997653779E-2"/>
                  <c:y val="-6.86265583159582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434184675834968E-2"/>
                  <c:y val="-4.46072629053728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7.54892141475541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9">
                <a:noFill/>
              </a:ln>
            </c:spPr>
            <c:txPr>
              <a:bodyPr/>
              <a:lstStyle/>
              <a:p>
                <a:pPr>
                  <a:defRPr sz="109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</c:numCache>
            </c:numRef>
          </c:val>
          <c:smooth val="1"/>
        </c:ser>
        <c:dLbls/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axId val="160656768"/>
        <c:axId val="160568448"/>
      </c:lineChart>
      <c:catAx>
        <c:axId val="160656768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568448"/>
        <c:crosses val="autoZero"/>
        <c:auto val="1"/>
        <c:lblAlgn val="ctr"/>
        <c:lblOffset val="100"/>
        <c:tickLblSkip val="1"/>
        <c:tickMarkSkip val="1"/>
      </c:catAx>
      <c:valAx>
        <c:axId val="160568448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656768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05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  <c:pt idx="12">
                  <c:v>46</c:v>
                </c:pt>
                <c:pt idx="13">
                  <c:v>60</c:v>
                </c:pt>
              </c:numCache>
            </c:numRef>
          </c:val>
        </c:ser>
        <c:dLbls/>
        <c:axId val="161428992"/>
        <c:axId val="161430528"/>
      </c:barChart>
      <c:catAx>
        <c:axId val="161428992"/>
        <c:scaling>
          <c:orientation val="minMax"/>
        </c:scaling>
        <c:axPos val="l"/>
        <c:numFmt formatCode="General" sourceLinked="1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430528"/>
        <c:crosses val="autoZero"/>
        <c:auto val="1"/>
        <c:lblAlgn val="ctr"/>
        <c:lblOffset val="100"/>
        <c:tickLblSkip val="1"/>
        <c:tickMarkSkip val="1"/>
      </c:catAx>
      <c:valAx>
        <c:axId val="161430528"/>
        <c:scaling>
          <c:orientation val="minMax"/>
        </c:scaling>
        <c:delete val="1"/>
        <c:axPos val="b"/>
        <c:numFmt formatCode="General" sourceLinked="1"/>
        <c:tickLblPos val="none"/>
        <c:crossAx val="161428992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4.8359389852537869E-2"/>
                  <c:y val="-0.1775875841606756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</c:v>
                </c:pt>
                <c:pt idx="1">
                  <c:v>44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05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</c:numCache>
            </c:numRef>
          </c:val>
        </c:ser>
        <c:dLbls/>
        <c:axId val="161481088"/>
        <c:axId val="161482624"/>
      </c:barChart>
      <c:catAx>
        <c:axId val="161481088"/>
        <c:scaling>
          <c:orientation val="minMax"/>
        </c:scaling>
        <c:axPos val="l"/>
        <c:numFmt formatCode="General" sourceLinked="1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482624"/>
        <c:crosses val="autoZero"/>
        <c:auto val="1"/>
        <c:lblAlgn val="ctr"/>
        <c:lblOffset val="100"/>
        <c:tickLblSkip val="1"/>
        <c:tickMarkSkip val="1"/>
      </c:catAx>
      <c:valAx>
        <c:axId val="161482624"/>
        <c:scaling>
          <c:orientation val="minMax"/>
        </c:scaling>
        <c:delete val="1"/>
        <c:axPos val="b"/>
        <c:numFmt formatCode="General" sourceLinked="1"/>
        <c:tickLblPos val="none"/>
        <c:crossAx val="161481088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48%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587380166647606"/>
                  <c:y val="4.2073262581307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173</c:v>
                </c:pt>
                <c:pt idx="1">
                  <c:v>186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05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</c:numCache>
            </c:numRef>
          </c:val>
        </c:ser>
        <c:dLbls/>
        <c:axId val="161507968"/>
        <c:axId val="161620352"/>
      </c:barChart>
      <c:catAx>
        <c:axId val="161507968"/>
        <c:scaling>
          <c:orientation val="minMax"/>
        </c:scaling>
        <c:axPos val="l"/>
        <c:numFmt formatCode="General" sourceLinked="1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620352"/>
        <c:crosses val="autoZero"/>
        <c:auto val="1"/>
        <c:lblAlgn val="ctr"/>
        <c:lblOffset val="100"/>
        <c:tickLblSkip val="1"/>
        <c:tickMarkSkip val="1"/>
      </c:catAx>
      <c:valAx>
        <c:axId val="161620352"/>
        <c:scaling>
          <c:orientation val="minMax"/>
        </c:scaling>
        <c:delete val="1"/>
        <c:axPos val="b"/>
        <c:numFmt formatCode="General" sourceLinked="1"/>
        <c:tickLblPos val="none"/>
        <c:crossAx val="16150796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Kobiety</a:t>
                    </a:r>
                    <a:r>
                      <a:rPr lang="en-US" dirty="0" smtClean="0"/>
                      <a:t> 57%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0654047540243E-2"/>
                  <c:y val="-0.1122583590094716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43%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188</c:v>
                </c:pt>
                <c:pt idx="1">
                  <c:v>141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  <c:pt idx="12">
                  <c:v>156</c:v>
                </c:pt>
                <c:pt idx="13">
                  <c:v>291</c:v>
                </c:pt>
              </c:numCache>
            </c:numRef>
          </c:val>
        </c:ser>
        <c:dLbls/>
        <c:axId val="161740672"/>
        <c:axId val="161742208"/>
      </c:barChart>
      <c:catAx>
        <c:axId val="161740672"/>
        <c:scaling>
          <c:orientation val="minMax"/>
        </c:scaling>
        <c:axPos val="l"/>
        <c:numFmt formatCode="General" sourceLinked="1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742208"/>
        <c:crosses val="autoZero"/>
        <c:auto val="1"/>
        <c:lblAlgn val="ctr"/>
        <c:lblOffset val="100"/>
        <c:tickLblSkip val="1"/>
        <c:tickMarkSkip val="1"/>
      </c:catAx>
      <c:valAx>
        <c:axId val="161742208"/>
        <c:scaling>
          <c:orientation val="minMax"/>
        </c:scaling>
        <c:delete val="1"/>
        <c:axPos val="b"/>
        <c:numFmt formatCode="General" sourceLinked="1"/>
        <c:tickLblPos val="none"/>
        <c:crossAx val="1617406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20473397759500397"/>
                  <c:y val="2.3896838982083779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165</c:v>
                </c:pt>
                <c:pt idx="1">
                  <c:v>126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05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</c:ser>
        <c:dLbls/>
        <c:axId val="161858304"/>
        <c:axId val="161859840"/>
      </c:barChart>
      <c:catAx>
        <c:axId val="161858304"/>
        <c:scaling>
          <c:orientation val="minMax"/>
        </c:scaling>
        <c:axPos val="l"/>
        <c:numFmt formatCode="General" sourceLinked="1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859840"/>
        <c:crosses val="autoZero"/>
        <c:auto val="1"/>
        <c:lblAlgn val="ctr"/>
        <c:lblOffset val="100"/>
        <c:tickLblSkip val="1"/>
        <c:tickMarkSkip val="1"/>
      </c:catAx>
      <c:valAx>
        <c:axId val="161859840"/>
        <c:scaling>
          <c:orientation val="minMax"/>
        </c:scaling>
        <c:delete val="1"/>
        <c:axPos val="b"/>
        <c:numFmt formatCode="General" sourceLinked="1"/>
        <c:tickLblPos val="none"/>
        <c:crossAx val="16185830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txPr>
    <a:bodyPr/>
    <a:lstStyle/>
    <a:p>
      <a:pPr>
        <a:defRPr sz="1795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dLbls/>
        <c:axId val="160583680"/>
        <c:axId val="160585216"/>
      </c:barChart>
      <c:catAx>
        <c:axId val="160583680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585216"/>
        <c:crosses val="autoZero"/>
        <c:auto val="1"/>
        <c:lblAlgn val="ctr"/>
        <c:lblOffset val="100"/>
        <c:tickLblSkip val="1"/>
        <c:tickMarkSkip val="1"/>
      </c:catAx>
      <c:valAx>
        <c:axId val="160585216"/>
        <c:scaling>
          <c:orientation val="minMax"/>
        </c:scaling>
        <c:delete val="1"/>
        <c:axPos val="l"/>
        <c:numFmt formatCode="General" sourceLinked="1"/>
        <c:tickLblPos val="none"/>
        <c:crossAx val="16058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</c:numCache>
            </c:numRef>
          </c:val>
        </c:ser>
        <c:dLbls/>
        <c:axId val="162119680"/>
        <c:axId val="162121216"/>
      </c:barChart>
      <c:catAx>
        <c:axId val="162119680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2121216"/>
        <c:crosses val="autoZero"/>
        <c:auto val="1"/>
        <c:lblAlgn val="ctr"/>
        <c:lblOffset val="100"/>
        <c:tickLblSkip val="1"/>
        <c:tickMarkSkip val="1"/>
      </c:catAx>
      <c:valAx>
        <c:axId val="162121216"/>
        <c:scaling>
          <c:orientation val="minMax"/>
        </c:scaling>
        <c:delete val="1"/>
        <c:axPos val="b"/>
        <c:numFmt formatCode="General" sourceLinked="1"/>
        <c:tickLblPos val="none"/>
        <c:crossAx val="16211968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3.8547515371212933E-2"/>
                  <c:y val="-0.22829259386055004"/>
                </c:manualLayout>
              </c:layout>
              <c:showCatName val="1"/>
              <c:showPercent val="1"/>
              <c:separator> </c:separato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62</c:v>
                </c:pt>
                <c:pt idx="1">
                  <c:v>77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0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</c:numCache>
            </c:numRef>
          </c:val>
        </c:ser>
        <c:dLbls/>
        <c:axId val="162179712"/>
        <c:axId val="162181504"/>
      </c:barChart>
      <c:catAx>
        <c:axId val="162179712"/>
        <c:scaling>
          <c:orientation val="minMax"/>
        </c:scaling>
        <c:axPos val="l"/>
        <c:numFmt formatCode="General" sourceLinked="1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2181504"/>
        <c:crosses val="autoZero"/>
        <c:auto val="1"/>
        <c:lblAlgn val="ctr"/>
        <c:lblOffset val="100"/>
        <c:tickLblSkip val="1"/>
        <c:tickMarkSkip val="1"/>
      </c:catAx>
      <c:valAx>
        <c:axId val="162181504"/>
        <c:scaling>
          <c:orientation val="minMax"/>
        </c:scaling>
        <c:delete val="1"/>
        <c:axPos val="b"/>
        <c:numFmt formatCode="General" sourceLinked="1"/>
        <c:tickLblPos val="none"/>
        <c:crossAx val="162179712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6.0033129562036887E-2"/>
                  <c:y val="0.23851740271596486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0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</c:numCache>
            </c:numRef>
          </c:val>
        </c:ser>
        <c:dLbls/>
        <c:axId val="162342784"/>
        <c:axId val="162344320"/>
      </c:barChart>
      <c:catAx>
        <c:axId val="162342784"/>
        <c:scaling>
          <c:orientation val="minMax"/>
        </c:scaling>
        <c:axPos val="l"/>
        <c:numFmt formatCode="General" sourceLinked="1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2344320"/>
        <c:crosses val="autoZero"/>
        <c:auto val="1"/>
        <c:lblAlgn val="ctr"/>
        <c:lblOffset val="100"/>
        <c:tickLblSkip val="1"/>
        <c:tickMarkSkip val="1"/>
      </c:catAx>
      <c:valAx>
        <c:axId val="162344320"/>
        <c:scaling>
          <c:orientation val="minMax"/>
        </c:scaling>
        <c:delete val="1"/>
        <c:axPos val="b"/>
        <c:numFmt formatCode="General" sourceLinked="1"/>
        <c:tickLblPos val="none"/>
        <c:crossAx val="16234278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explosion val="8"/>
          </c:dPt>
          <c:dLbls>
            <c:dLbl>
              <c:idx val="1"/>
              <c:layout>
                <c:manualLayout>
                  <c:x val="1.8875165275411877E-2"/>
                  <c:y val="1.4492753623188406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34</c:v>
                </c:pt>
                <c:pt idx="1">
                  <c:v>22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</c:numCache>
            </c:numRef>
          </c:val>
        </c:ser>
        <c:dLbls/>
        <c:axId val="162452608"/>
        <c:axId val="162454144"/>
      </c:barChart>
      <c:catAx>
        <c:axId val="162452608"/>
        <c:scaling>
          <c:orientation val="minMax"/>
        </c:scaling>
        <c:axPos val="l"/>
        <c:numFmt formatCode="General" sourceLinked="1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2454144"/>
        <c:crosses val="autoZero"/>
        <c:auto val="1"/>
        <c:lblAlgn val="ctr"/>
        <c:lblOffset val="100"/>
        <c:tickLblSkip val="1"/>
        <c:tickMarkSkip val="1"/>
      </c:catAx>
      <c:valAx>
        <c:axId val="162454144"/>
        <c:scaling>
          <c:orientation val="minMax"/>
        </c:scaling>
        <c:delete val="1"/>
        <c:axPos val="b"/>
        <c:numFmt formatCode="General" sourceLinked="1"/>
        <c:tickLblPos val="none"/>
        <c:crossAx val="162452608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</c:numCache>
            </c:numRef>
          </c:val>
        </c:ser>
        <c:dLbls/>
        <c:axId val="162318592"/>
        <c:axId val="162422784"/>
      </c:barChart>
      <c:catAx>
        <c:axId val="162318592"/>
        <c:scaling>
          <c:orientation val="minMax"/>
        </c:scaling>
        <c:axPos val="l"/>
        <c:numFmt formatCode="General" sourceLinked="1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2422784"/>
        <c:crosses val="autoZero"/>
        <c:auto val="1"/>
        <c:lblAlgn val="ctr"/>
        <c:lblOffset val="100"/>
        <c:tickLblSkip val="1"/>
        <c:tickMarkSkip val="1"/>
      </c:catAx>
      <c:valAx>
        <c:axId val="162422784"/>
        <c:scaling>
          <c:orientation val="minMax"/>
        </c:scaling>
        <c:delete val="1"/>
        <c:axPos val="b"/>
        <c:numFmt formatCode="General" sourceLinked="1"/>
        <c:tickLblPos val="none"/>
        <c:crossAx val="16231859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0.20499225790260744"/>
                  <c:y val="3.37677106854956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250</c:v>
                </c:pt>
                <c:pt idx="1">
                  <c:v>201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795"/>
      </a:pPr>
      <a:endParaRPr lang="pl-PL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209328782707685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</c:v>
                </c:pt>
                <c:pt idx="1">
                  <c:v>158</c:v>
                </c:pt>
                <c:pt idx="2">
                  <c:v>39</c:v>
                </c:pt>
                <c:pt idx="3">
                  <c:v>50</c:v>
                </c:pt>
                <c:pt idx="4">
                  <c:v>20</c:v>
                </c:pt>
                <c:pt idx="5">
                  <c:v>13</c:v>
                </c:pt>
                <c:pt idx="6">
                  <c:v>34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</c:v>
                </c:pt>
              </c:numCache>
            </c:numRef>
          </c:val>
        </c:ser>
        <c:dLbls/>
        <c:axId val="164717312"/>
        <c:axId val="164718848"/>
      </c:barChart>
      <c:catAx>
        <c:axId val="164717312"/>
        <c:scaling>
          <c:orientation val="minMax"/>
        </c:scaling>
        <c:axPos val="b"/>
        <c:numFmt formatCode="General" sourceLinked="1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18848"/>
        <c:crosses val="autoZero"/>
        <c:auto val="1"/>
        <c:lblAlgn val="ctr"/>
        <c:lblOffset val="100"/>
        <c:tickMarkSkip val="1"/>
      </c:catAx>
      <c:valAx>
        <c:axId val="164718848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17312"/>
        <c:crosses val="autoZero"/>
        <c:crossBetween val="between"/>
      </c:valAx>
      <c:dTable>
        <c:showVertBorder val="1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Sheet1!$A$1:$A$26</c:f>
              <c:strCache>
                <c:ptCount val="26"/>
                <c:pt idx="0">
                  <c:v>Warszawa (AI)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Wrocław</c:v>
                </c:pt>
                <c:pt idx="4">
                  <c:v>Białystok (UwB)</c:v>
                </c:pt>
                <c:pt idx="5">
                  <c:v>Olsztyn (UW-M)</c:v>
                </c:pt>
                <c:pt idx="6">
                  <c:v>Katowice</c:v>
                </c:pt>
                <c:pt idx="7">
                  <c:v>Lublin (KUL)</c:v>
                </c:pt>
                <c:pt idx="8">
                  <c:v>Opole</c:v>
                </c:pt>
                <c:pt idx="9">
                  <c:v>Łódź</c:v>
                </c:pt>
                <c:pt idx="10">
                  <c:v>Warszawa (Łazarski)</c:v>
                </c:pt>
                <c:pt idx="11">
                  <c:v>Gdańsk</c:v>
                </c:pt>
                <c:pt idx="12">
                  <c:v>Słubice</c:v>
                </c:pt>
                <c:pt idx="13">
                  <c:v>Rzeszów</c:v>
                </c:pt>
                <c:pt idx="14">
                  <c:v>Toruń</c:v>
                </c:pt>
                <c:pt idx="15">
                  <c:v>Lublin (UMCS)</c:v>
                </c:pt>
                <c:pt idx="16">
                  <c:v>SWPS</c:v>
                </c:pt>
                <c:pt idx="17">
                  <c:v>Warszawa (ALK)</c:v>
                </c:pt>
                <c:pt idx="18">
                  <c:v>Kraków (KA im.AFM)</c:v>
                </c:pt>
                <c:pt idx="19">
                  <c:v>Rzeszów (WSPiA)</c:v>
                </c:pt>
                <c:pt idx="20">
                  <c:v>Szczecin</c:v>
                </c:pt>
                <c:pt idx="21">
                  <c:v>Poznań</c:v>
                </c:pt>
                <c:pt idx="22">
                  <c:v>Gdynia (WSAiB)</c:v>
                </c:pt>
                <c:pt idx="23">
                  <c:v>Warszawa (UKSW)</c:v>
                </c:pt>
                <c:pt idx="24">
                  <c:v>Gdynia (WSB)</c:v>
                </c:pt>
                <c:pt idx="25">
                  <c:v>Warszawa (UKSW WPK)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1294</c:v>
                </c:pt>
                <c:pt idx="1">
                  <c:v>684</c:v>
                </c:pt>
                <c:pt idx="2">
                  <c:v>518</c:v>
                </c:pt>
                <c:pt idx="3">
                  <c:v>448</c:v>
                </c:pt>
                <c:pt idx="4">
                  <c:v>402</c:v>
                </c:pt>
                <c:pt idx="5">
                  <c:v>374</c:v>
                </c:pt>
                <c:pt idx="6">
                  <c:v>315</c:v>
                </c:pt>
                <c:pt idx="7">
                  <c:v>278</c:v>
                </c:pt>
                <c:pt idx="8">
                  <c:v>251</c:v>
                </c:pt>
                <c:pt idx="9">
                  <c:v>220</c:v>
                </c:pt>
                <c:pt idx="10">
                  <c:v>215</c:v>
                </c:pt>
                <c:pt idx="11">
                  <c:v>209</c:v>
                </c:pt>
                <c:pt idx="12">
                  <c:v>192</c:v>
                </c:pt>
                <c:pt idx="13">
                  <c:v>165</c:v>
                </c:pt>
                <c:pt idx="14">
                  <c:v>154</c:v>
                </c:pt>
                <c:pt idx="15">
                  <c:v>112</c:v>
                </c:pt>
                <c:pt idx="16">
                  <c:v>109</c:v>
                </c:pt>
                <c:pt idx="17">
                  <c:v>99</c:v>
                </c:pt>
                <c:pt idx="18">
                  <c:v>92</c:v>
                </c:pt>
                <c:pt idx="19">
                  <c:v>88</c:v>
                </c:pt>
                <c:pt idx="20">
                  <c:v>87</c:v>
                </c:pt>
                <c:pt idx="21">
                  <c:v>73</c:v>
                </c:pt>
                <c:pt idx="22">
                  <c:v>69</c:v>
                </c:pt>
                <c:pt idx="23">
                  <c:v>53</c:v>
                </c:pt>
                <c:pt idx="24">
                  <c:v>21</c:v>
                </c:pt>
                <c:pt idx="25">
                  <c:v>9</c:v>
                </c:pt>
              </c:numCache>
            </c:numRef>
          </c:val>
        </c:ser>
        <c:dLbls/>
        <c:axId val="160695808"/>
        <c:axId val="160697344"/>
      </c:barChart>
      <c:catAx>
        <c:axId val="160695808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697344"/>
        <c:crosses val="autoZero"/>
        <c:auto val="1"/>
        <c:lblAlgn val="ctr"/>
        <c:lblOffset val="100"/>
        <c:tickLblSkip val="1"/>
        <c:tickMarkSkip val="1"/>
      </c:catAx>
      <c:valAx>
        <c:axId val="160697344"/>
        <c:scaling>
          <c:orientation val="minMax"/>
        </c:scaling>
        <c:delete val="1"/>
        <c:axPos val="l"/>
        <c:numFmt formatCode="General" sourceLinked="1"/>
        <c:tickLblPos val="none"/>
        <c:crossAx val="16069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</c:numCache>
            </c:numRef>
          </c:val>
        </c:ser>
        <c:dLbls>
          <c:showVal val="1"/>
        </c:dLbls>
        <c:axId val="164773888"/>
        <c:axId val="164775424"/>
      </c:barChart>
      <c:catAx>
        <c:axId val="164773888"/>
        <c:scaling>
          <c:orientation val="minMax"/>
        </c:scaling>
        <c:axPos val="b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75424"/>
        <c:crosses val="autoZero"/>
        <c:auto val="1"/>
        <c:lblAlgn val="ctr"/>
        <c:lblOffset val="100"/>
        <c:tickLblSkip val="1"/>
        <c:tickMarkSkip val="1"/>
      </c:catAx>
      <c:valAx>
        <c:axId val="164775424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73888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56"/>
          <c:y val="7.5301204819277434E-2"/>
          <c:w val="0.82075471698113511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967381906264277E-2"/>
                  <c:y val="-8.99312185697964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13732336265993E-2"/>
                  <c:y val="-9.985664444661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786853759793E-2"/>
                  <c:y val="-6.396982360501991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227897644395453E-2"/>
                  <c:y val="-9.75756016122995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472351052080862E-2"/>
                  <c:y val="-5.27529399446636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02343064200012E-2"/>
                  <c:y val="-6.18611337836721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1810561609475E-2"/>
                  <c:y val="-0.1079330998352277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9.49811278550004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76026823134954E-2"/>
                  <c:y val="-4.74905639275003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944663442486436E-2"/>
                  <c:y val="-5.18078879209093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3.88559159406820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2921138830514739E-2"/>
                  <c:y val="-8.20291558747731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151423538143559E-2"/>
                  <c:y val="-6.04425359077275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5.6125211914318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4903670360567881E-2"/>
                  <c:y val="-8.38638485985867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100738560236562E-2"/>
                  <c:y val="-7.30776774972574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2707474246631E-2"/>
                  <c:y val="-7.95464002179684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720617320575716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148194579122272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472501710133594E-2"/>
                  <c:y val="-8.85825447962815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882074568843251E-2"/>
                  <c:y val="-7.77118318813641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587594300083833E-2"/>
                  <c:y val="-7.77118318813641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293378038558274E-2"/>
                  <c:y val="-7.77118318813641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28918692372171E-2"/>
                  <c:y val="-7.77118318813641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02847076287042E-2"/>
                  <c:y val="-7.3394507887954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842277661029631E-2"/>
                  <c:y val="-7.3394507887954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842277661029704E-2"/>
                  <c:y val="-6.47598599011367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04425359077276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6">
                <a:noFill/>
              </a:ln>
            </c:spPr>
            <c:txPr>
              <a:bodyPr/>
              <a:lstStyle/>
              <a:p>
                <a:pPr>
                  <a:defRPr sz="10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axId val="118905472"/>
        <c:axId val="118935936"/>
      </c:lineChart>
      <c:catAx>
        <c:axId val="118905472"/>
        <c:scaling>
          <c:orientation val="minMax"/>
        </c:scaling>
        <c:axPos val="b"/>
        <c:numFmt formatCode="General" sourceLinked="0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935936"/>
        <c:crosses val="autoZero"/>
        <c:auto val="1"/>
        <c:lblAlgn val="ctr"/>
        <c:lblOffset val="100"/>
        <c:tickLblSkip val="1"/>
        <c:tickMarkSkip val="1"/>
      </c:catAx>
      <c:valAx>
        <c:axId val="118935936"/>
        <c:scaling>
          <c:orientation val="minMax"/>
        </c:scaling>
        <c:axPos val="l"/>
        <c:numFmt formatCode="General" sourceLinked="1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905472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449394168194732E-2"/>
          <c:y val="3.594251275645835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</c:v>
                </c:pt>
                <c:pt idx="1">
                  <c:v>60</c:v>
                </c:pt>
                <c:pt idx="2">
                  <c:v>18</c:v>
                </c:pt>
                <c:pt idx="3">
                  <c:v>24</c:v>
                </c:pt>
                <c:pt idx="4">
                  <c:v>6</c:v>
                </c:pt>
                <c:pt idx="5">
                  <c:v>0</c:v>
                </c:pt>
                <c:pt idx="6">
                  <c:v>16</c:v>
                </c:pt>
                <c:pt idx="7">
                  <c:v>11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25</c:v>
                </c:pt>
              </c:numCache>
            </c:numRef>
          </c:val>
        </c:ser>
        <c:dLbls/>
        <c:axId val="118991872"/>
        <c:axId val="164750080"/>
      </c:barChart>
      <c:catAx>
        <c:axId val="11899187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50080"/>
        <c:crosses val="autoZero"/>
        <c:auto val="1"/>
        <c:lblAlgn val="ctr"/>
        <c:lblOffset val="100"/>
        <c:tickMarkSkip val="1"/>
      </c:catAx>
      <c:valAx>
        <c:axId val="16475008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991872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29"/>
          <c:y val="7.9365079365079361E-2"/>
          <c:w val="0.81761006289308513"/>
          <c:h val="0.67619047619048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</c:numCache>
            </c:numRef>
          </c:val>
        </c:ser>
        <c:dLbls>
          <c:showVal val="1"/>
        </c:dLbls>
        <c:axId val="164666752"/>
        <c:axId val="164676736"/>
      </c:barChart>
      <c:catAx>
        <c:axId val="164666752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676736"/>
        <c:crosses val="autoZero"/>
        <c:auto val="1"/>
        <c:lblAlgn val="ctr"/>
        <c:lblOffset val="100"/>
        <c:tickLblSkip val="1"/>
        <c:tickMarkSkip val="1"/>
      </c:catAx>
      <c:valAx>
        <c:axId val="164676736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66675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7924536702833518"/>
          <c:y val="9.5760932000463747E-2"/>
          <c:w val="0.82075471698113511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026057513975883E-2"/>
                  <c:y val="-7.39528055871904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5555042208157E-2"/>
                  <c:y val="-7.45354902825441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53630429473852E-2"/>
                  <c:y val="-7.79255449640896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939878952683301E-2"/>
                  <c:y val="-6.86571403407669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205608833682044E-2"/>
                  <c:y val="-9.15013060121663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410729253981674E-2"/>
                  <c:y val="-0.1161102870971605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352053646269908E-2"/>
                  <c:y val="-8.12775057194222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704945515507108E-2"/>
                  <c:y val="-7.35365151615350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410729253981674E-2"/>
                  <c:y val="-4.64441148388642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823134953897741E-2"/>
                  <c:y val="-6.96661722582963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528918692372171E-2"/>
                  <c:y val="-3.09627432259094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6881810561609288E-2"/>
                  <c:y val="-7.74068580647737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705783738474436E-3"/>
                  <c:y val="-6.966617225829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844994752856226E-2"/>
                  <c:y val="-5.74240033790836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6.7885509771396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63852129548351E-2"/>
                  <c:y val="-6.70270250502611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404762690497721E-2"/>
                  <c:y val="-6.78855097713968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891011213707256E-2"/>
                  <c:y val="-6.49327733627764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843569113793732E-2"/>
                  <c:y val="-6.9180703262638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411567476948869E-2"/>
                  <c:y val="-6.579582935505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117351215423337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23134953897741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234702430846633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470243084660582E-2"/>
                  <c:y val="-6.19254864518189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528918692372171E-2"/>
                  <c:y val="-6.19254864518189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234702430846488E-2"/>
                  <c:y val="-5.805514354858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3528918692373403E-3"/>
                  <c:y val="-6.19254864518190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64691328"/>
        <c:axId val="119107584"/>
      </c:lineChart>
      <c:catAx>
        <c:axId val="164691328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07584"/>
        <c:crosses val="autoZero"/>
        <c:auto val="1"/>
        <c:lblAlgn val="ctr"/>
        <c:lblOffset val="100"/>
        <c:tickLblSkip val="1"/>
        <c:tickMarkSkip val="1"/>
      </c:catAx>
      <c:valAx>
        <c:axId val="119107584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69132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119172480"/>
        <c:axId val="119202944"/>
      </c:barChart>
      <c:catAx>
        <c:axId val="119172480"/>
        <c:scaling>
          <c:orientation val="minMax"/>
        </c:scaling>
        <c:axPos val="b"/>
        <c:numFmt formatCode="General" sourceLinked="1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202944"/>
        <c:crosses val="autoZero"/>
        <c:auto val="1"/>
        <c:lblAlgn val="ctr"/>
        <c:lblOffset val="100"/>
        <c:tickMarkSkip val="1"/>
      </c:catAx>
      <c:valAx>
        <c:axId val="119202944"/>
        <c:scaling>
          <c:orientation val="minMax"/>
        </c:scaling>
        <c:axPos val="l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172480"/>
        <c:crosses val="autoZero"/>
        <c:crossBetween val="between"/>
      </c:valAx>
      <c:dTable>
        <c:showVertBorder val="1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37"/>
          <c:y val="7.9365079365079361E-2"/>
          <c:w val="0.81761006289308535"/>
          <c:h val="0.67619047619048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</c:numCache>
            </c:numRef>
          </c:val>
        </c:ser>
        <c:dLbls>
          <c:showVal val="1"/>
        </c:dLbls>
        <c:axId val="119250304"/>
        <c:axId val="119256192"/>
      </c:barChart>
      <c:catAx>
        <c:axId val="119250304"/>
        <c:scaling>
          <c:orientation val="minMax"/>
        </c:scaling>
        <c:axPos val="b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256192"/>
        <c:crosses val="autoZero"/>
        <c:auto val="1"/>
        <c:lblAlgn val="ctr"/>
        <c:lblOffset val="100"/>
        <c:tickLblSkip val="1"/>
        <c:tickMarkSkip val="1"/>
      </c:catAx>
      <c:valAx>
        <c:axId val="119256192"/>
        <c:scaling>
          <c:orientation val="minMax"/>
        </c:scaling>
        <c:axPos val="l"/>
        <c:numFmt formatCode="General" sourceLinked="1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25030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7924536702833527"/>
          <c:y val="9.5760932000463747E-2"/>
          <c:w val="0.82075471698113533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552957152464E-2"/>
                  <c:y val="-7.39526763372194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615622965E-2"/>
                  <c:y val="-9.00167673509445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8.80088393006815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845E-2"/>
                  <c:y val="-9.537175232662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470243084660648E-2"/>
                  <c:y val="-6.966617225829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528918692372296E-2"/>
                  <c:y val="-6.57958293550576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7958293550576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786319145144581E-2"/>
                  <c:y val="-5.35536604758449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394954821762134E-2"/>
                  <c:y val="-5.24041381584421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21746935866044E-3"/>
                  <c:y val="-3.60642818243516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169486043917578E-2"/>
                  <c:y val="-5.62744810616807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714232314971935E-2"/>
                  <c:y val="-9.20250612713767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431117749618924E-2"/>
                  <c:y val="-8.46621961341937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117351215423428E-2"/>
                  <c:y val="-4.6444114838864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axId val="119425280"/>
        <c:axId val="119451648"/>
      </c:lineChart>
      <c:catAx>
        <c:axId val="119425280"/>
        <c:scaling>
          <c:orientation val="minMax"/>
        </c:scaling>
        <c:axPos val="b"/>
        <c:numFmt formatCode="General" sourceLinked="0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51648"/>
        <c:crosses val="autoZero"/>
        <c:auto val="1"/>
        <c:lblAlgn val="ctr"/>
        <c:lblOffset val="100"/>
        <c:tickLblSkip val="1"/>
        <c:tickMarkSkip val="1"/>
      </c:catAx>
      <c:valAx>
        <c:axId val="119451648"/>
        <c:scaling>
          <c:orientation val="minMax"/>
        </c:scaling>
        <c:axPos val="l"/>
        <c:numFmt formatCode="General" sourceLinked="1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2528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57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119360896"/>
        <c:axId val="119374976"/>
      </c:barChart>
      <c:catAx>
        <c:axId val="119360896"/>
        <c:scaling>
          <c:orientation val="minMax"/>
        </c:scaling>
        <c:axPos val="b"/>
        <c:numFmt formatCode="General" sourceLinked="1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74976"/>
        <c:crosses val="autoZero"/>
        <c:auto val="1"/>
        <c:lblAlgn val="ctr"/>
        <c:lblOffset val="100"/>
        <c:tickMarkSkip val="1"/>
      </c:catAx>
      <c:valAx>
        <c:axId val="119374976"/>
        <c:scaling>
          <c:orientation val="minMax"/>
        </c:scaling>
        <c:axPos val="l"/>
        <c:numFmt formatCode="General" sourceLinked="1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360896"/>
        <c:crosses val="autoZero"/>
        <c:crossBetween val="between"/>
      </c:valAx>
      <c:dTable>
        <c:showVertBorder val="1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449394168194737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97</c:v>
                </c:pt>
                <c:pt idx="1">
                  <c:v>93</c:v>
                </c:pt>
                <c:pt idx="2">
                  <c:v>29</c:v>
                </c:pt>
                <c:pt idx="3">
                  <c:v>21</c:v>
                </c:pt>
                <c:pt idx="4">
                  <c:v>17</c:v>
                </c:pt>
                <c:pt idx="5">
                  <c:v>2</c:v>
                </c:pt>
                <c:pt idx="6">
                  <c:v>20</c:v>
                </c:pt>
                <c:pt idx="7">
                  <c:v>14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10</c:v>
                </c:pt>
                <c:pt idx="14">
                  <c:v>6</c:v>
                </c:pt>
              </c:numCache>
            </c:numRef>
          </c:val>
        </c:ser>
        <c:dLbls/>
        <c:axId val="119489664"/>
        <c:axId val="119491200"/>
      </c:barChart>
      <c:catAx>
        <c:axId val="11948966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91200"/>
        <c:crosses val="autoZero"/>
        <c:auto val="1"/>
        <c:lblAlgn val="ctr"/>
        <c:lblOffset val="100"/>
        <c:tickMarkSkip val="1"/>
      </c:catAx>
      <c:valAx>
        <c:axId val="11949120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489664"/>
        <c:crosses val="autoZero"/>
        <c:crossBetween val="between"/>
      </c:valAx>
      <c:dTable>
        <c:showVertBorder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2006315955080722E-2"/>
          <c:y val="0.15296803787377142"/>
          <c:w val="0.92641261498028848"/>
          <c:h val="0.598173515981731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Sheet1!$A$1:$A$26</c:f>
              <c:strCache>
                <c:ptCount val="26"/>
                <c:pt idx="0">
                  <c:v>Warszawa (AI)</c:v>
                </c:pt>
                <c:pt idx="1">
                  <c:v>Opole</c:v>
                </c:pt>
                <c:pt idx="2">
                  <c:v>Poznań</c:v>
                </c:pt>
                <c:pt idx="3">
                  <c:v>Olsztyn (UW-M)</c:v>
                </c:pt>
                <c:pt idx="4">
                  <c:v>Lublin (KUL)</c:v>
                </c:pt>
                <c:pt idx="5">
                  <c:v>Warszawa (UW)</c:v>
                </c:pt>
                <c:pt idx="6">
                  <c:v>Katowice</c:v>
                </c:pt>
                <c:pt idx="7">
                  <c:v>Gdańsk</c:v>
                </c:pt>
                <c:pt idx="8">
                  <c:v>Białystok (UwB)</c:v>
                </c:pt>
                <c:pt idx="9">
                  <c:v>Łódź</c:v>
                </c:pt>
                <c:pt idx="10">
                  <c:v>Warszawa (ALK)</c:v>
                </c:pt>
                <c:pt idx="11">
                  <c:v>Wrocław</c:v>
                </c:pt>
                <c:pt idx="12">
                  <c:v>Rzeszów</c:v>
                </c:pt>
                <c:pt idx="13">
                  <c:v>Kraków (KA im.AFM)</c:v>
                </c:pt>
                <c:pt idx="14">
                  <c:v>Kraków (UJ)</c:v>
                </c:pt>
                <c:pt idx="15">
                  <c:v>Toruń</c:v>
                </c:pt>
                <c:pt idx="16">
                  <c:v>Warszawa (UKSW)</c:v>
                </c:pt>
                <c:pt idx="17">
                  <c:v>Szczecin</c:v>
                </c:pt>
                <c:pt idx="18">
                  <c:v>Warszawa (Łazarskiego)</c:v>
                </c:pt>
                <c:pt idx="19">
                  <c:v>Rzeszów (WSPiA)</c:v>
                </c:pt>
                <c:pt idx="20">
                  <c:v>Lublin (UMCS)</c:v>
                </c:pt>
                <c:pt idx="21">
                  <c:v>Słubice</c:v>
                </c:pt>
                <c:pt idx="22">
                  <c:v>SWPS</c:v>
                </c:pt>
                <c:pt idx="23">
                  <c:v>Gdynia (WSAiB)</c:v>
                </c:pt>
                <c:pt idx="24">
                  <c:v>Warszawa (UKSW WPK)</c:v>
                </c:pt>
                <c:pt idx="25">
                  <c:v>Gdynia (WSB)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197</c:v>
                </c:pt>
                <c:pt idx="1">
                  <c:v>174</c:v>
                </c:pt>
                <c:pt idx="2">
                  <c:v>155</c:v>
                </c:pt>
                <c:pt idx="3">
                  <c:v>126</c:v>
                </c:pt>
                <c:pt idx="4">
                  <c:v>133</c:v>
                </c:pt>
                <c:pt idx="5">
                  <c:v>112</c:v>
                </c:pt>
                <c:pt idx="6">
                  <c:v>90</c:v>
                </c:pt>
                <c:pt idx="7">
                  <c:v>86</c:v>
                </c:pt>
                <c:pt idx="8">
                  <c:v>80</c:v>
                </c:pt>
                <c:pt idx="9">
                  <c:v>76</c:v>
                </c:pt>
                <c:pt idx="10">
                  <c:v>67</c:v>
                </c:pt>
                <c:pt idx="11">
                  <c:v>66</c:v>
                </c:pt>
                <c:pt idx="12">
                  <c:v>62</c:v>
                </c:pt>
                <c:pt idx="13">
                  <c:v>58</c:v>
                </c:pt>
                <c:pt idx="14">
                  <c:v>49</c:v>
                </c:pt>
                <c:pt idx="15">
                  <c:v>45</c:v>
                </c:pt>
                <c:pt idx="16">
                  <c:v>41</c:v>
                </c:pt>
                <c:pt idx="17">
                  <c:v>32</c:v>
                </c:pt>
                <c:pt idx="18">
                  <c:v>32</c:v>
                </c:pt>
                <c:pt idx="19">
                  <c:v>28</c:v>
                </c:pt>
                <c:pt idx="20">
                  <c:v>25</c:v>
                </c:pt>
                <c:pt idx="21">
                  <c:v>25</c:v>
                </c:pt>
                <c:pt idx="22">
                  <c:v>21</c:v>
                </c:pt>
                <c:pt idx="23">
                  <c:v>18</c:v>
                </c:pt>
                <c:pt idx="24">
                  <c:v>15</c:v>
                </c:pt>
                <c:pt idx="25">
                  <c:v>13</c:v>
                </c:pt>
              </c:numCache>
            </c:numRef>
          </c:val>
        </c:ser>
        <c:dLbls/>
        <c:axId val="160758784"/>
        <c:axId val="160768768"/>
      </c:barChart>
      <c:catAx>
        <c:axId val="160758784"/>
        <c:scaling>
          <c:orientation val="minMax"/>
        </c:scaling>
        <c:axPos val="b"/>
        <c:numFmt formatCode="General" sourceLinked="1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768768"/>
        <c:crosses val="autoZero"/>
        <c:auto val="1"/>
        <c:lblAlgn val="ctr"/>
        <c:lblOffset val="100"/>
        <c:tickLblSkip val="1"/>
        <c:tickMarkSkip val="1"/>
      </c:catAx>
      <c:valAx>
        <c:axId val="160768768"/>
        <c:scaling>
          <c:orientation val="minMax"/>
        </c:scaling>
        <c:delete val="1"/>
        <c:axPos val="l"/>
        <c:numFmt formatCode="General" sourceLinked="1"/>
        <c:tickLblPos val="none"/>
        <c:crossAx val="16075878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08"/>
          <c:y val="7.9365079365079361E-2"/>
          <c:w val="0.79245283018867962"/>
          <c:h val="0.676190476190484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</c:numCache>
            </c:numRef>
          </c:val>
        </c:ser>
        <c:dLbls>
          <c:showVal val="1"/>
        </c:dLbls>
        <c:axId val="7186304"/>
        <c:axId val="7187840"/>
      </c:barChart>
      <c:catAx>
        <c:axId val="7186304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187840"/>
        <c:crosses val="autoZero"/>
        <c:auto val="1"/>
        <c:lblAlgn val="ctr"/>
        <c:lblOffset val="100"/>
        <c:tickLblSkip val="1"/>
        <c:tickMarkSkip val="1"/>
      </c:catAx>
      <c:valAx>
        <c:axId val="7187840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18630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29"/>
          <c:y val="7.5301204819277434E-2"/>
          <c:w val="0.81761006289308513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278472789237386E-2"/>
                  <c:y val="-8.20773173461202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56879063308622E-2"/>
                  <c:y val="-7.90189435510808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42E-2"/>
                  <c:y val="-7.69648145608694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6.4792748734080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795993757720798E-2"/>
                  <c:y val="-4.95476961961345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111849761404932E-2"/>
                  <c:y val="-6.86040868949088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7.62267632165653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055924880702511E-2"/>
                  <c:y val="-3.81133816082826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94178401003626E-3"/>
                  <c:y val="-5.71700724124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897089200501797E-2"/>
                  <c:y val="-3.4302043447454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3.04907052866261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4932195397883297E-2"/>
                  <c:y val="-5.94139602414409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64164475095286E-2"/>
                  <c:y val="-5.64018026729184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33206033827472E-2"/>
                  <c:y val="-6.39782627680577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88843771939745E-2"/>
                  <c:y val="-8.0089119289782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5788533067198E-2"/>
                  <c:y val="-8.0089119289782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506786378934083E-2"/>
                  <c:y val="-5.04438108219795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635342720802929E-2"/>
                  <c:y val="-4.9547396090767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35342720802929E-2"/>
                  <c:y val="-4.9547396090767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35342720802929E-2"/>
                  <c:y val="-4.19247197691108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373596241103946E-2"/>
                  <c:y val="-5.33587342515958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214760560903277E-2"/>
                  <c:y val="-2.28680289649696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897089200501797E-2"/>
                  <c:y val="-2.28680289649696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635342720803012E-2"/>
                  <c:y val="-3.81133816082826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953014081204437E-2"/>
                  <c:y val="-3.04907052866260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7250688"/>
        <c:axId val="7252224"/>
      </c:lineChart>
      <c:catAx>
        <c:axId val="7250688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252224"/>
        <c:crosses val="autoZero"/>
        <c:auto val="1"/>
        <c:lblAlgn val="ctr"/>
        <c:lblOffset val="100"/>
        <c:tickLblSkip val="1"/>
        <c:tickMarkSkip val="1"/>
      </c:catAx>
      <c:valAx>
        <c:axId val="7252224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250688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1526843635679619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</c:v>
                </c:pt>
                <c:pt idx="1">
                  <c:v>21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  <c:pt idx="7">
                  <c:v>3</c:v>
                </c:pt>
                <c:pt idx="8">
                  <c:v>22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7373568"/>
        <c:axId val="7375104"/>
      </c:barChart>
      <c:catAx>
        <c:axId val="7373568"/>
        <c:scaling>
          <c:orientation val="minMax"/>
        </c:scaling>
        <c:axPos val="b"/>
        <c:numFmt formatCode="General" sourceLinked="1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375104"/>
        <c:crosses val="autoZero"/>
        <c:auto val="1"/>
        <c:lblAlgn val="ctr"/>
        <c:lblOffset val="100"/>
        <c:tickMarkSkip val="1"/>
      </c:catAx>
      <c:valAx>
        <c:axId val="7375104"/>
        <c:scaling>
          <c:orientation val="minMax"/>
        </c:scaling>
        <c:axPos val="l"/>
        <c:numFmt formatCode="General" sourceLinked="1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373568"/>
        <c:crosses val="autoZero"/>
        <c:crossBetween val="between"/>
      </c:valAx>
      <c:dTable>
        <c:showVertBorder val="1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19"/>
          <c:y val="7.9365079365079361E-2"/>
          <c:w val="0.79245283018867962"/>
          <c:h val="0.67619047619048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</c:numCache>
            </c:numRef>
          </c:val>
        </c:ser>
        <c:dLbls>
          <c:showVal val="1"/>
        </c:dLbls>
        <c:axId val="8435584"/>
        <c:axId val="8437120"/>
      </c:barChart>
      <c:catAx>
        <c:axId val="8435584"/>
        <c:scaling>
          <c:orientation val="minMax"/>
        </c:scaling>
        <c:axPos val="b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437120"/>
        <c:crosses val="autoZero"/>
        <c:auto val="1"/>
        <c:lblAlgn val="ctr"/>
        <c:lblOffset val="100"/>
        <c:tickLblSkip val="1"/>
        <c:tickMarkSkip val="1"/>
      </c:catAx>
      <c:valAx>
        <c:axId val="8437120"/>
        <c:scaling>
          <c:orientation val="minMax"/>
        </c:scaling>
        <c:axPos val="l"/>
        <c:numFmt formatCode="General" sourceLinked="1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435584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2042743935425865"/>
          <c:y val="8.2923914586411282E-2"/>
          <c:w val="0.8176100628930853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44546942663594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52075803670986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95147973105702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17533468345145E-2"/>
                  <c:y val="-7.87217786620027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7.97257187427517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18319353403357E-2"/>
                  <c:y val="-7.69648145608694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140713904766167E-2"/>
                  <c:y val="-6.4792748734080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00649004333021E-2"/>
                  <c:y val="-5.33587342515957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7.1464745355158038E-2"/>
                  <c:y val="-7.84706403977658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078856092561059E-2"/>
                  <c:y val="-7.54585922049945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27261681897391E-2"/>
                  <c:y val="-7.92237544490294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85996637475513E-2"/>
                  <c:y val="-6.484376664646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34432096687112E-2"/>
                  <c:y val="-9.15230912310025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403888746040014E-2"/>
                  <c:y val="-8.47458807941973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180454303033004E-2"/>
                  <c:y val="-8.00381013773935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660584103899729E-2"/>
                  <c:y val="-7.62267632165653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0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axId val="8483584"/>
        <c:axId val="8485120"/>
      </c:lineChart>
      <c:catAx>
        <c:axId val="8483584"/>
        <c:scaling>
          <c:orientation val="minMax"/>
        </c:scaling>
        <c:axPos val="b"/>
        <c:numFmt formatCode="General" sourceLinked="0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485120"/>
        <c:crosses val="autoZero"/>
        <c:auto val="1"/>
        <c:lblAlgn val="ctr"/>
        <c:lblOffset val="100"/>
        <c:tickLblSkip val="1"/>
        <c:tickMarkSkip val="1"/>
      </c:catAx>
      <c:valAx>
        <c:axId val="8485120"/>
        <c:scaling>
          <c:orientation val="minMax"/>
        </c:scaling>
        <c:axPos val="l"/>
        <c:numFmt formatCode="General" sourceLinked="1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483584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213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101</c:v>
                </c:pt>
                <c:pt idx="1">
                  <c:v>98</c:v>
                </c:pt>
                <c:pt idx="2">
                  <c:v>28</c:v>
                </c:pt>
                <c:pt idx="3">
                  <c:v>30</c:v>
                </c:pt>
                <c:pt idx="4">
                  <c:v>117</c:v>
                </c:pt>
                <c:pt idx="5">
                  <c:v>1</c:v>
                </c:pt>
                <c:pt idx="6">
                  <c:v>4</c:v>
                </c:pt>
                <c:pt idx="7">
                  <c:v>13</c:v>
                </c:pt>
                <c:pt idx="8">
                  <c:v>11</c:v>
                </c:pt>
                <c:pt idx="9">
                  <c:v>0</c:v>
                </c:pt>
                <c:pt idx="10">
                  <c:v>82</c:v>
                </c:pt>
                <c:pt idx="11">
                  <c:v>3</c:v>
                </c:pt>
                <c:pt idx="12">
                  <c:v>23</c:v>
                </c:pt>
                <c:pt idx="13">
                  <c:v>1</c:v>
                </c:pt>
                <c:pt idx="14">
                  <c:v>68</c:v>
                </c:pt>
              </c:numCache>
            </c:numRef>
          </c:val>
        </c:ser>
        <c:dLbls/>
        <c:axId val="34652544"/>
        <c:axId val="34654080"/>
      </c:barChart>
      <c:catAx>
        <c:axId val="34652544"/>
        <c:scaling>
          <c:orientation val="minMax"/>
        </c:scaling>
        <c:axPos val="b"/>
        <c:numFmt formatCode="General" sourceLinked="1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654080"/>
        <c:crosses val="autoZero"/>
        <c:auto val="1"/>
        <c:lblAlgn val="ctr"/>
        <c:lblOffset val="100"/>
        <c:tickMarkSkip val="1"/>
      </c:catAx>
      <c:valAx>
        <c:axId val="34654080"/>
        <c:scaling>
          <c:orientation val="minMax"/>
        </c:scaling>
        <c:axPos val="l"/>
        <c:numFmt formatCode="General" sourceLinked="1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652544"/>
        <c:crosses val="autoZero"/>
        <c:crossBetween val="between"/>
      </c:valAx>
      <c:dTable>
        <c:showVertBorder val="1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7924533513735472"/>
          <c:y val="9.207956380206446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9070969238501523E-2"/>
                  <c:y val="-5.11929673438593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52913071692156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323607871439E-2"/>
                  <c:y val="-5.96707683724019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865271408625884E-2"/>
                  <c:y val="-8.5666268387936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286325502274627E-2"/>
                  <c:y val="-9.18021241097024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30493446911605E-2"/>
                  <c:y val="-9.53716773823952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7.96585940780839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8.72451268474251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5.68989957700598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31926233085403E-2"/>
                  <c:y val="-5.6898995770059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1863852466170723E-3"/>
                  <c:y val="-3.03461310773653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1242568310780465E-3"/>
                  <c:y val="-5.31057293853892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8994054648624386E-2"/>
                  <c:y val="3.41393974620359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621284155390241E-3"/>
                  <c:y val="-3.79326638467066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813485057412107E-2"/>
                  <c:y val="-6.16800048267074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678776241349576E-2"/>
                  <c:y val="-7.56260830970258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559390182610196E-2"/>
                  <c:y val="-8.62245291122742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782E-2"/>
                  <c:y val="-7.5626051555880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01036122530552E-2"/>
                  <c:y val="-8.82316747898322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791293477840678E-2"/>
                  <c:y val="-8.4662420199532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553191489361722E-2"/>
                  <c:y val="-4.55191966160479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733224222585969E-2"/>
                  <c:y val="-6.44855285394013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9279869067103165E-2"/>
                  <c:y val="-4.55191966160479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701944957880079E-2"/>
                  <c:y val="-4.93124630007187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621525267863919E-2"/>
                  <c:y val="-4.93124630007187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683412570929293E-2"/>
                  <c:y val="-5.31057293853892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310642077695117E-2"/>
                  <c:y val="3.03461310773653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248513662156096E-2"/>
                  <c:y val="-5.31057293853892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0">
                <a:noFill/>
              </a:ln>
            </c:spPr>
            <c:txPr>
              <a:bodyPr/>
              <a:lstStyle/>
              <a:p>
                <a:pPr>
                  <a:defRPr sz="10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34768384"/>
        <c:axId val="34769920"/>
      </c:lineChart>
      <c:catAx>
        <c:axId val="34768384"/>
        <c:scaling>
          <c:orientation val="minMax"/>
        </c:scaling>
        <c:axPos val="b"/>
        <c:numFmt formatCode="General" sourceLinked="0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69920"/>
        <c:crosses val="autoZero"/>
        <c:auto val="1"/>
        <c:lblAlgn val="ctr"/>
        <c:lblOffset val="100"/>
        <c:tickLblSkip val="1"/>
        <c:tickMarkSkip val="1"/>
      </c:catAx>
      <c:valAx>
        <c:axId val="34769920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68384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0"/>
  <c:chart>
    <c:autoTitleDeleted val="1"/>
    <c:plotArea>
      <c:layout>
        <c:manualLayout>
          <c:layoutTarget val="inner"/>
          <c:xMode val="edge"/>
          <c:yMode val="edge"/>
          <c:x val="9.7372350784553363E-2"/>
          <c:y val="2.2046161537606992E-2"/>
          <c:w val="0.87150365645647621"/>
          <c:h val="0.72514367616561415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dLbl>
              <c:idx val="6"/>
              <c:layout>
                <c:manualLayout>
                  <c:x val="2.0236087689713366E-2"/>
                  <c:y val="8.6763458659921887E-1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</c:numCache>
            </c:numRef>
          </c:val>
        </c:ser>
        <c:dLbls>
          <c:showVal val="1"/>
        </c:dLbls>
        <c:overlap val="-25"/>
        <c:axId val="34718080"/>
        <c:axId val="34719616"/>
      </c:barChart>
      <c:catAx>
        <c:axId val="34718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34719616"/>
        <c:crosses val="autoZero"/>
        <c:auto val="1"/>
        <c:lblAlgn val="ctr"/>
        <c:lblOffset val="100"/>
      </c:catAx>
      <c:valAx>
        <c:axId val="34719616"/>
        <c:scaling>
          <c:orientation val="minMax"/>
        </c:scaling>
        <c:delete val="1"/>
        <c:axPos val="l"/>
        <c:numFmt formatCode="General" sourceLinked="1"/>
        <c:tickLblPos val="none"/>
        <c:crossAx val="3471808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60</c:v>
                </c:pt>
                <c:pt idx="1">
                  <c:v>57</c:v>
                </c:pt>
                <c:pt idx="2">
                  <c:v>22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12</c:v>
                </c:pt>
                <c:pt idx="7">
                  <c:v>6</c:v>
                </c:pt>
                <c:pt idx="8">
                  <c:v>25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67</c:v>
                </c:pt>
              </c:numCache>
            </c:numRef>
          </c:val>
        </c:ser>
        <c:dLbls/>
        <c:axId val="34845440"/>
        <c:axId val="34846976"/>
      </c:barChart>
      <c:catAx>
        <c:axId val="34845440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46976"/>
        <c:crosses val="autoZero"/>
        <c:auto val="1"/>
        <c:lblAlgn val="ctr"/>
        <c:lblOffset val="100"/>
        <c:tickMarkSkip val="1"/>
      </c:catAx>
      <c:valAx>
        <c:axId val="34846976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45440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</c:numCache>
            </c:numRef>
          </c:val>
        </c:ser>
        <c:dLbls>
          <c:showVal val="1"/>
        </c:dLbls>
        <c:axId val="35554816"/>
        <c:axId val="35556352"/>
      </c:barChart>
      <c:catAx>
        <c:axId val="35554816"/>
        <c:scaling>
          <c:orientation val="minMax"/>
        </c:scaling>
        <c:axPos val="b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556352"/>
        <c:crosses val="autoZero"/>
        <c:auto val="1"/>
        <c:lblAlgn val="ctr"/>
        <c:lblOffset val="100"/>
        <c:tickLblSkip val="1"/>
        <c:tickMarkSkip val="1"/>
      </c:catAx>
      <c:valAx>
        <c:axId val="35556352"/>
        <c:scaling>
          <c:orientation val="minMax"/>
        </c:scaling>
        <c:axPos val="l"/>
        <c:numFmt formatCode="General" sourceLinked="1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5548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dLbls/>
        <c:axId val="160897664"/>
        <c:axId val="160907648"/>
      </c:barChart>
      <c:catAx>
        <c:axId val="160897664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907648"/>
        <c:crosses val="autoZero"/>
        <c:auto val="1"/>
        <c:lblAlgn val="ctr"/>
        <c:lblOffset val="100"/>
        <c:tickLblSkip val="1"/>
        <c:tickMarkSkip val="1"/>
      </c:catAx>
      <c:valAx>
        <c:axId val="160907648"/>
        <c:scaling>
          <c:orientation val="minMax"/>
        </c:scaling>
        <c:delete val="1"/>
        <c:axPos val="l"/>
        <c:numFmt formatCode="General" sourceLinked="1"/>
        <c:tickLblPos val="none"/>
        <c:crossAx val="16089766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8005996685672495E-2"/>
                  <c:y val="-8.53974861750850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0921477848530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290251757810756E-2"/>
                  <c:y val="-6.79298752188827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65692029697875E-2"/>
                  <c:y val="-7.6278434504095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143213586870016E-2"/>
                  <c:y val="-7.42128790669811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54604012770484E-2"/>
                  <c:y val="-7.6278434504095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87319420648073E-2"/>
                  <c:y val="-7.12518444129016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451918845790236E-2"/>
                  <c:y val="-8.70855876157684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736173917928393E-2"/>
                  <c:y val="-0.118753074021502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0599153629375799E-2"/>
                  <c:y val="-5.14596654093178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4314898557237774E-2"/>
                  <c:y val="-8.31274635029103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003251130522709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0404085798013278"/>
                  <c:y val="-5.1459665409317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157449278620216E-3"/>
                  <c:y val="4.7501229608601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8285046203971621E-2"/>
                  <c:y val="-7.4727475721074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39211115168211E-2"/>
                  <c:y val="-7.56737600589464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566602533494381E-2"/>
                  <c:y val="-7.47274757210743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713123425928602E-2"/>
                  <c:y val="-5.7861734019296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420149519235302E-2"/>
                  <c:y val="-5.7861734019296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705022516829166E-2"/>
                  <c:y val="-6.08735737942822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578724639309444E-2"/>
                  <c:y val="-5.54181012100346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578724639309444E-2"/>
                  <c:y val="-3.9584358007167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578724639309444E-2"/>
                  <c:y val="-3.95843580071675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441704350756961E-2"/>
                  <c:y val="-5.54181012100346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578724639309444E-2"/>
                  <c:y val="-5.1459665409317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010214495033209E-2"/>
                  <c:y val="-4.35427938078843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294469567171318E-2"/>
                  <c:y val="-5.937653701075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862979711447677E-2"/>
                  <c:y val="-7.91687160143351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35455360"/>
        <c:axId val="35456896"/>
      </c:lineChart>
      <c:catAx>
        <c:axId val="35455360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456896"/>
        <c:crosses val="autoZero"/>
        <c:auto val="1"/>
        <c:lblAlgn val="ctr"/>
        <c:lblOffset val="100"/>
        <c:tickLblSkip val="1"/>
        <c:tickMarkSkip val="1"/>
      </c:catAx>
      <c:valAx>
        <c:axId val="35456896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45536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1894726122048814E-2"/>
          <c:y val="3.619493564307480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</c:v>
                </c:pt>
                <c:pt idx="1">
                  <c:v>39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1</c:v>
                </c:pt>
                <c:pt idx="6">
                  <c:v>6</c:v>
                </c:pt>
                <c:pt idx="7">
                  <c:v>8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</c:ser>
        <c:dLbls/>
        <c:axId val="35922304"/>
        <c:axId val="35923840"/>
      </c:barChart>
      <c:catAx>
        <c:axId val="35922304"/>
        <c:scaling>
          <c:orientation val="minMax"/>
        </c:scaling>
        <c:axPos val="b"/>
        <c:numFmt formatCode="General" sourceLinked="1"/>
        <c:tickLblPos val="low"/>
        <c:spPr>
          <a:ln w="316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923840"/>
        <c:crosses val="autoZero"/>
        <c:auto val="1"/>
        <c:lblAlgn val="ctr"/>
        <c:lblOffset val="100"/>
        <c:tickMarkSkip val="1"/>
      </c:catAx>
      <c:valAx>
        <c:axId val="35923840"/>
        <c:scaling>
          <c:orientation val="minMax"/>
        </c:scaling>
        <c:axPos val="l"/>
        <c:numFmt formatCode="General" sourceLinked="1"/>
        <c:tickLblPos val="nextTo"/>
        <c:spPr>
          <a:ln w="31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922304"/>
        <c:crosses val="autoZero"/>
        <c:crossBetween val="between"/>
      </c:valAx>
      <c:dTable>
        <c:showVertBorder val="1"/>
        <c:spPr>
          <a:ln w="31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2">
                <a:noFill/>
              </a:ln>
            </c:spPr>
            <c:txPr>
              <a:bodyPr/>
              <a:lstStyle/>
              <a:p>
                <a:pPr>
                  <a:defRPr sz="8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</c:numCache>
            </c:numRef>
          </c:val>
        </c:ser>
        <c:dLbls>
          <c:showVal val="1"/>
        </c:dLbls>
        <c:axId val="36016896"/>
        <c:axId val="36018432"/>
      </c:barChart>
      <c:catAx>
        <c:axId val="36016896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18432"/>
        <c:crosses val="autoZero"/>
        <c:auto val="1"/>
        <c:lblAlgn val="ctr"/>
        <c:lblOffset val="100"/>
        <c:tickLblSkip val="1"/>
        <c:tickMarkSkip val="1"/>
      </c:catAx>
      <c:valAx>
        <c:axId val="36018432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1689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5692339959689439E-2"/>
                  <c:y val="-7.45552526736358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50617765289506E-2"/>
                  <c:y val="-7.51572932777033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751665972044852E-2"/>
                  <c:y val="-7.43839957012011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79475941436722E-2"/>
                  <c:y val="-8.2559256537185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64189779648027E-2"/>
                  <c:y val="-6.8101615228819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06919329757151E-2"/>
                  <c:y val="-7.92887158397899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42768090417358E-2"/>
                  <c:y val="-7.52102802136184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491257507085107E-2"/>
                  <c:y val="-5.02498087972886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53857644182074E-2"/>
                  <c:y val="-9.29408841349995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826950819001351E-2"/>
                  <c:y val="-6.85030855720013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235428325881666E-2"/>
                  <c:y val="-3.97633327422439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38666475685752E-2"/>
                  <c:y val="-3.25336358800178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980571101175678E-2"/>
                  <c:y val="-6.50672717600355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7451427752938882E-3"/>
                  <c:y val="-4.69930296044701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9712762667885614E-2"/>
                  <c:y val="-7.99772343188281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522339934481554E-2"/>
                  <c:y val="-7.69647711681250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07053772692852E-2"/>
                  <c:y val="-6.53478530005255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346880324092E-2"/>
                  <c:y val="-9.14226876451741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24138870884E-2"/>
                  <c:y val="-9.14226876451741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798958515391481E-2"/>
                  <c:y val="-9.5381159965066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89995204868628E-2"/>
                  <c:y val="-9.50024592172022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57088055641448E-2"/>
                  <c:y val="-9.50024592172022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57088055641448E-2"/>
                  <c:y val="-9.50024592172022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45708805564133E-2"/>
                  <c:y val="-9.50024592172022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987047400783638E-2"/>
                  <c:y val="-8.3141513915600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83809250979663E-2"/>
                  <c:y val="-8.31415139156009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987047400783725E-2"/>
                  <c:y val="-7.59118170533748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987047400783714E-2"/>
                  <c:y val="-7.95266654844878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22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axId val="36072832"/>
        <c:axId val="36078720"/>
      </c:lineChart>
      <c:catAx>
        <c:axId val="36072832"/>
        <c:scaling>
          <c:orientation val="minMax"/>
        </c:scaling>
        <c:axPos val="b"/>
        <c:numFmt formatCode="General" sourceLinked="0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78720"/>
        <c:crosses val="autoZero"/>
        <c:auto val="1"/>
        <c:lblAlgn val="ctr"/>
        <c:lblOffset val="100"/>
        <c:tickLblSkip val="1"/>
        <c:tickMarkSkip val="1"/>
      </c:catAx>
      <c:valAx>
        <c:axId val="36078720"/>
        <c:scaling>
          <c:orientation val="minMax"/>
        </c:scaling>
        <c:axPos val="l"/>
        <c:numFmt formatCode="General" sourceLinked="1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728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</c:v>
                </c:pt>
                <c:pt idx="1">
                  <c:v>78</c:v>
                </c:pt>
                <c:pt idx="2">
                  <c:v>24</c:v>
                </c:pt>
                <c:pt idx="3">
                  <c:v>24</c:v>
                </c:pt>
                <c:pt idx="4">
                  <c:v>15</c:v>
                </c:pt>
                <c:pt idx="5">
                  <c:v>0</c:v>
                </c:pt>
                <c:pt idx="6">
                  <c:v>13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8</c:v>
                </c:pt>
              </c:numCache>
            </c:numRef>
          </c:val>
        </c:ser>
        <c:dLbls/>
        <c:axId val="36360192"/>
        <c:axId val="36361728"/>
      </c:barChart>
      <c:catAx>
        <c:axId val="36360192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361728"/>
        <c:crosses val="autoZero"/>
        <c:auto val="1"/>
        <c:lblAlgn val="ctr"/>
        <c:lblOffset val="100"/>
        <c:tickMarkSkip val="1"/>
      </c:catAx>
      <c:valAx>
        <c:axId val="36361728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360192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</c:numCache>
            </c:numRef>
          </c:val>
        </c:ser>
        <c:dLbls>
          <c:showVal val="1"/>
        </c:dLbls>
        <c:overlap val="-25"/>
        <c:axId val="36442496"/>
        <c:axId val="36444032"/>
      </c:barChart>
      <c:catAx>
        <c:axId val="364424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444032"/>
        <c:crosses val="autoZero"/>
        <c:auto val="1"/>
        <c:lblAlgn val="ctr"/>
        <c:lblOffset val="100"/>
        <c:tickLblSkip val="1"/>
        <c:tickMarkSkip val="1"/>
      </c:catAx>
      <c:valAx>
        <c:axId val="36444032"/>
        <c:scaling>
          <c:orientation val="minMax"/>
        </c:scaling>
        <c:delete val="1"/>
        <c:axPos val="l"/>
        <c:numFmt formatCode="General" sourceLinked="1"/>
        <c:tickLblPos val="none"/>
        <c:crossAx val="364424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175437179057341E-2"/>
                  <c:y val="-7.24467183273301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39525863063400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271915769947677E-2"/>
                  <c:y val="-8.75068271181933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335030463131103E-2"/>
                  <c:y val="-5.056526815228915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949958189617851E-2"/>
                  <c:y val="-8.04138402243214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820305345839283E-2"/>
                  <c:y val="-8.86662036476916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359271216788361E-2"/>
                  <c:y val="-7.74068580647737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781202100056176E-2"/>
                  <c:y val="-8.90178867744899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78069116732141E-2"/>
                  <c:y val="-8.1277200968012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58876678101526E-2"/>
                  <c:y val="-5.3580797178489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394359810361206E-2"/>
                  <c:y val="-5.50356964564709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3990599683935367E-2"/>
                  <c:y val="-4.03592988749087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7996866561311782E-2"/>
                  <c:y val="-3.66902717044624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397493249049426E-2"/>
                  <c:y val="-3.669027170446247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1090173199918804E-2"/>
                  <c:y val="-7.5805389406780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00747564250077E-2"/>
                  <c:y val="-7.66635693765059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55486966132809E-2"/>
                  <c:y val="-8.65128301867242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19112950216487E-2"/>
                  <c:y val="-7.82601620119444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78130524329447E-2"/>
                  <c:y val="-8.86665083991014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157997502438821E-2"/>
                  <c:y val="-8.69044357481937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71803150084182E-2"/>
                  <c:y val="-8.1277200968012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359271216788361E-2"/>
                  <c:y val="-9.67585725809672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56240420011233E-2"/>
                  <c:y val="-8.90178867744898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975605885060377E-2"/>
                  <c:y val="-9.268684881990220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794986498098831E-2"/>
                  <c:y val="-9.53947064316024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394359810361206E-2"/>
                  <c:y val="-6.60424890680324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399059968393536E-2"/>
                  <c:y val="-8.80566520907099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996866561311782E-2"/>
                  <c:y val="-7.70495705793712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36477952"/>
        <c:axId val="36590336"/>
      </c:lineChart>
      <c:catAx>
        <c:axId val="36477952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590336"/>
        <c:crosses val="autoZero"/>
        <c:auto val="1"/>
        <c:lblAlgn val="ctr"/>
        <c:lblOffset val="100"/>
        <c:tickLblSkip val="1"/>
        <c:tickMarkSkip val="1"/>
      </c:catAx>
      <c:valAx>
        <c:axId val="36590336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47795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37</c:v>
                </c:pt>
                <c:pt idx="2">
                  <c:v>49</c:v>
                </c:pt>
                <c:pt idx="3">
                  <c:v>56</c:v>
                </c:pt>
                <c:pt idx="4">
                  <c:v>78</c:v>
                </c:pt>
                <c:pt idx="5">
                  <c:v>0</c:v>
                </c:pt>
                <c:pt idx="6">
                  <c:v>22</c:v>
                </c:pt>
                <c:pt idx="7">
                  <c:v>60</c:v>
                </c:pt>
                <c:pt idx="8">
                  <c:v>27</c:v>
                </c:pt>
                <c:pt idx="9">
                  <c:v>0</c:v>
                </c:pt>
                <c:pt idx="10">
                  <c:v>0</c:v>
                </c:pt>
                <c:pt idx="11">
                  <c:v>28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36691328"/>
        <c:axId val="36697216"/>
      </c:barChart>
      <c:catAx>
        <c:axId val="3669132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697216"/>
        <c:crosses val="autoZero"/>
        <c:auto val="1"/>
        <c:lblAlgn val="ctr"/>
        <c:lblOffset val="100"/>
        <c:tickMarkSkip val="1"/>
      </c:catAx>
      <c:valAx>
        <c:axId val="36697216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69132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</c:numCache>
            </c:numRef>
          </c:val>
        </c:ser>
        <c:dLbls>
          <c:showVal val="1"/>
        </c:dLbls>
        <c:axId val="36547584"/>
        <c:axId val="36553472"/>
      </c:barChart>
      <c:catAx>
        <c:axId val="36547584"/>
        <c:scaling>
          <c:orientation val="minMax"/>
        </c:scaling>
        <c:axPos val="b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553472"/>
        <c:crosses val="autoZero"/>
        <c:auto val="1"/>
        <c:lblAlgn val="ctr"/>
        <c:lblOffset val="100"/>
        <c:tickLblSkip val="1"/>
        <c:tickMarkSkip val="1"/>
      </c:catAx>
      <c:valAx>
        <c:axId val="36553472"/>
        <c:scaling>
          <c:orientation val="minMax"/>
        </c:scaling>
        <c:axPos val="l"/>
        <c:numFmt formatCode="General" sourceLinked="1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547584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3532484312734674"/>
          <c:y val="9.0452755905511759E-2"/>
          <c:w val="0.83962264150943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8424929629706893E-2"/>
                  <c:y val="-7.34507541856100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801804897727494E-2"/>
                  <c:y val="-7.8744631352899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845657338373546E-2"/>
                  <c:y val="-8.24412431400620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644563642068456E-2"/>
                  <c:y val="-0.1099603316630875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396898205561121E-2"/>
                  <c:y val="-8.70051896921975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8.7121212121212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6925996204933584E-2"/>
                  <c:y val="-7.95454545454545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491461100569375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072106261859582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9756295694556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2493907392363824E-2"/>
                  <c:y val="-3.78787878787878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4987814784729066E-3"/>
                  <c:y val="3.03030303030303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  <c:pt idx="11">
                  <c:v>130</c:v>
                </c:pt>
                <c:pt idx="12">
                  <c:v>126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6763435879812942E-2"/>
                  <c:y val="-4.96740038177046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18114718582404E-2"/>
                  <c:y val="-4.66621927940825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46139939338673E-2"/>
                  <c:y val="-4.96740038177046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00818778108183E-2"/>
                  <c:y val="-6.15396086852779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97978454780512E-2"/>
                  <c:y val="-7.94747673586257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335863377609097E-2"/>
                  <c:y val="-6.8181818181818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605761911767525E-3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750590071448217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90506406033151E-2"/>
                  <c:y val="-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99268887083672E-2"/>
                  <c:y val="-3.0303030303030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24207961007323E-2"/>
                  <c:y val="-4.54545454545454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5491470349309407E-2"/>
                  <c:y val="-5.68181818181818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493907392363942E-2"/>
                  <c:y val="-6.06060606060607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6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axId val="36792192"/>
        <c:axId val="36793728"/>
      </c:lineChart>
      <c:catAx>
        <c:axId val="36792192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793728"/>
        <c:crosses val="autoZero"/>
        <c:auto val="1"/>
        <c:lblAlgn val="ctr"/>
        <c:lblOffset val="100"/>
        <c:tickLblSkip val="1"/>
        <c:tickMarkSkip val="1"/>
      </c:catAx>
      <c:valAx>
        <c:axId val="36793728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79219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Sheet1!$A$1:$A$26</c:f>
              <c:strCache>
                <c:ptCount val="26"/>
                <c:pt idx="0">
                  <c:v>Wrocław</c:v>
                </c:pt>
                <c:pt idx="1">
                  <c:v>Kraków (UJ)</c:v>
                </c:pt>
                <c:pt idx="2">
                  <c:v>Warszawa (AI)</c:v>
                </c:pt>
                <c:pt idx="3">
                  <c:v>Warszawa (UKSW)</c:v>
                </c:pt>
                <c:pt idx="4">
                  <c:v>Rzeszów</c:v>
                </c:pt>
                <c:pt idx="5">
                  <c:v>Białystok (UwB)</c:v>
                </c:pt>
                <c:pt idx="6">
                  <c:v>Łódź</c:v>
                </c:pt>
                <c:pt idx="7">
                  <c:v>Toruń</c:v>
                </c:pt>
                <c:pt idx="8">
                  <c:v>Lublin (KUL)</c:v>
                </c:pt>
                <c:pt idx="9">
                  <c:v>Opole</c:v>
                </c:pt>
                <c:pt idx="10">
                  <c:v>Poznań</c:v>
                </c:pt>
                <c:pt idx="11">
                  <c:v>Gdańsk</c:v>
                </c:pt>
                <c:pt idx="12">
                  <c:v>Kraków (KA im.AFM)</c:v>
                </c:pt>
                <c:pt idx="13">
                  <c:v>Warszawa (UW)</c:v>
                </c:pt>
                <c:pt idx="14">
                  <c:v>Warszawa (Łazarskiego)</c:v>
                </c:pt>
                <c:pt idx="15">
                  <c:v>Katowice</c:v>
                </c:pt>
                <c:pt idx="16">
                  <c:v>Lublin (UMCS)</c:v>
                </c:pt>
                <c:pt idx="17">
                  <c:v>Warszawa (ALK)</c:v>
                </c:pt>
                <c:pt idx="18">
                  <c:v>Słubice</c:v>
                </c:pt>
                <c:pt idx="19">
                  <c:v>Olsztyn (UW-M)</c:v>
                </c:pt>
                <c:pt idx="20">
                  <c:v>Rzeszów (WSPiA)</c:v>
                </c:pt>
                <c:pt idx="21">
                  <c:v>Gdynia (WSAiB)</c:v>
                </c:pt>
                <c:pt idx="22">
                  <c:v>Szczecin</c:v>
                </c:pt>
                <c:pt idx="23">
                  <c:v>SWPS</c:v>
                </c:pt>
                <c:pt idx="24">
                  <c:v>Gdynia (WSB)</c:v>
                </c:pt>
                <c:pt idx="25">
                  <c:v>Warszawa (UKSW WPK)</c:v>
                </c:pt>
              </c:strCache>
            </c:strRef>
          </c:cat>
          <c:val>
            <c:numRef>
              <c:f>Sheet1!$B$1:$B$26</c:f>
              <c:numCache>
                <c:formatCode>General</c:formatCode>
                <c:ptCount val="26"/>
                <c:pt idx="0">
                  <c:v>60</c:v>
                </c:pt>
                <c:pt idx="1">
                  <c:v>29</c:v>
                </c:pt>
                <c:pt idx="2">
                  <c:v>25</c:v>
                </c:pt>
                <c:pt idx="3">
                  <c:v>23</c:v>
                </c:pt>
                <c:pt idx="4">
                  <c:v>19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</c:ser>
        <c:dLbls/>
        <c:axId val="160928128"/>
        <c:axId val="160929664"/>
      </c:barChart>
      <c:catAx>
        <c:axId val="160928128"/>
        <c:scaling>
          <c:orientation val="minMax"/>
        </c:scaling>
        <c:axPos val="b"/>
        <c:numFmt formatCode="General" sourceLinked="1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929664"/>
        <c:crosses val="autoZero"/>
        <c:auto val="1"/>
        <c:lblAlgn val="ctr"/>
        <c:lblOffset val="100"/>
        <c:tickLblSkip val="1"/>
        <c:tickMarkSkip val="1"/>
      </c:catAx>
      <c:valAx>
        <c:axId val="160929664"/>
        <c:scaling>
          <c:orientation val="minMax"/>
        </c:scaling>
        <c:delete val="1"/>
        <c:axPos val="l"/>
        <c:numFmt formatCode="General" sourceLinked="1"/>
        <c:tickLblPos val="none"/>
        <c:crossAx val="16092812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</c:v>
                </c:pt>
                <c:pt idx="1">
                  <c:v>59</c:v>
                </c:pt>
                <c:pt idx="2">
                  <c:v>60</c:v>
                </c:pt>
                <c:pt idx="3">
                  <c:v>18</c:v>
                </c:pt>
                <c:pt idx="4">
                  <c:v>18</c:v>
                </c:pt>
                <c:pt idx="5">
                  <c:v>1</c:v>
                </c:pt>
                <c:pt idx="6">
                  <c:v>15</c:v>
                </c:pt>
                <c:pt idx="7">
                  <c:v>12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</c:ser>
        <c:dLbls/>
        <c:axId val="36842496"/>
        <c:axId val="36852480"/>
      </c:barChart>
      <c:catAx>
        <c:axId val="36842496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852480"/>
        <c:crosses val="autoZero"/>
        <c:auto val="1"/>
        <c:lblAlgn val="ctr"/>
        <c:lblOffset val="100"/>
        <c:tickMarkSkip val="1"/>
      </c:catAx>
      <c:valAx>
        <c:axId val="36852480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842496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</c:numCache>
            </c:numRef>
          </c:val>
        </c:ser>
        <c:dLbls>
          <c:showVal val="1"/>
        </c:dLbls>
        <c:axId val="36896128"/>
        <c:axId val="37037184"/>
      </c:barChart>
      <c:catAx>
        <c:axId val="36896128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037184"/>
        <c:crosses val="autoZero"/>
        <c:auto val="1"/>
        <c:lblAlgn val="ctr"/>
        <c:lblOffset val="100"/>
        <c:tickLblSkip val="1"/>
        <c:tickMarkSkip val="1"/>
      </c:catAx>
      <c:valAx>
        <c:axId val="37037184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8961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43"/>
          <c:y val="7.2289156626506021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018204474654692E-2"/>
                  <c:y val="-9.40329797438881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355585652309302E-2"/>
                  <c:y val="-0.1085912506673685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291730324754186E-2"/>
                  <c:y val="-0.11391284896206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234927723586803E-2"/>
                  <c:y val="-0.1099973156764495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126219297214707E-2"/>
                  <c:y val="-0.1030690765926985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14278998707251E-2"/>
                  <c:y val="-5.52872226198997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76119402985074E-2"/>
                  <c:y val="-8.7121212121212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820895522388062E-2"/>
                  <c:y val="-0.1022727272727272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757453536908668E-2"/>
                  <c:y val="-7.95454545454545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221987239513073E-2"/>
                  <c:y val="-6.81818181818181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928793626105037E-2"/>
                  <c:y val="-5.30303030303030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092323075213928E-2"/>
                  <c:y val="-3.40909090909090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6690129668132104E-2"/>
                  <c:y val="2.65151515151515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4483549446888002E-3"/>
                  <c:y val="-3.03030303030303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1663728601089042E-2"/>
                  <c:y val="-6.24433309472680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475065616797932E-2"/>
                  <c:y val="-5.9431221665473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43765424844284E-2"/>
                  <c:y val="-6.24433309472680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86962823676922E-2"/>
                  <c:y val="-6.08914936769268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255189899534908E-2"/>
                  <c:y val="-5.825369840133627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681004426685513E-2"/>
                  <c:y val="-4.84964805535672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880597014925408E-2"/>
                  <c:y val="-4.92424242424243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920398009950296E-2"/>
                  <c:y val="-3.03030303030303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9900497512437845E-2"/>
                  <c:y val="-3.03030303030303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154785597502415E-16"/>
                  <c:y val="-3.78787878787879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494764470614389E-2"/>
                  <c:y val="-4.54545454545454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5747258241147703E-2"/>
                  <c:y val="-2.2727272727272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747258241147928E-2"/>
                  <c:y val="-4.92424242424242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axId val="37120256"/>
        <c:axId val="37138432"/>
      </c:lineChart>
      <c:catAx>
        <c:axId val="37120256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138432"/>
        <c:crosses val="autoZero"/>
        <c:auto val="1"/>
        <c:lblAlgn val="ctr"/>
        <c:lblOffset val="100"/>
        <c:tickLblSkip val="1"/>
        <c:tickMarkSkip val="1"/>
      </c:catAx>
      <c:valAx>
        <c:axId val="37138432"/>
        <c:scaling>
          <c:orientation val="minMax"/>
          <c:min val="0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12025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21</c:v>
                </c:pt>
                <c:pt idx="1">
                  <c:v>17</c:v>
                </c:pt>
                <c:pt idx="2">
                  <c:v>12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4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</c:numCache>
            </c:numRef>
          </c:val>
        </c:ser>
        <c:dLbls/>
        <c:axId val="37026432"/>
        <c:axId val="37163392"/>
      </c:barChart>
      <c:catAx>
        <c:axId val="37026432"/>
        <c:scaling>
          <c:orientation val="minMax"/>
        </c:scaling>
        <c:axPos val="b"/>
        <c:numFmt formatCode="General" sourceLinked="1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163392"/>
        <c:crosses val="autoZero"/>
        <c:auto val="1"/>
        <c:lblAlgn val="ctr"/>
        <c:lblOffset val="100"/>
        <c:tickMarkSkip val="1"/>
      </c:catAx>
      <c:valAx>
        <c:axId val="37163392"/>
        <c:scaling>
          <c:orientation val="minMax"/>
        </c:scaling>
        <c:axPos val="l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026432"/>
        <c:crosses val="autoZero"/>
        <c:crossBetween val="between"/>
      </c:valAx>
      <c:dTable>
        <c:showVertBorder val="1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</c:numCache>
            </c:numRef>
          </c:val>
        </c:ser>
        <c:dLbls>
          <c:showVal val="1"/>
        </c:dLbls>
        <c:axId val="37190656"/>
        <c:axId val="37208832"/>
      </c:barChart>
      <c:catAx>
        <c:axId val="37190656"/>
        <c:scaling>
          <c:orientation val="minMax"/>
        </c:scaling>
        <c:axPos val="b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208832"/>
        <c:crosses val="autoZero"/>
        <c:auto val="1"/>
        <c:lblAlgn val="ctr"/>
        <c:lblOffset val="100"/>
        <c:tickLblSkip val="1"/>
        <c:tickMarkSkip val="1"/>
      </c:catAx>
      <c:valAx>
        <c:axId val="37208832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190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6085727181052485E-2"/>
                  <c:y val="-6.31228528866324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3199790236479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1567098794007263E-2"/>
                  <c:y val="-5.27577296081234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0.100308043909661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8582171493979785E-2"/>
                  <c:y val="-4.64460523515640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588029584713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342147879118548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29145766591882E-2"/>
                  <c:y val="-2.70270270270270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22361870711813E-2"/>
                  <c:y val="-5.40540540540540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9365075429063888E-2"/>
                  <c:y val="-4.24710424710424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314572883295937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735929662471956E-2"/>
                  <c:y val="-1.93050193050193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1572864416479684E-2"/>
                  <c:y val="-1.7696063269834754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915312935508808E-2"/>
                  <c:y val="-4.02371325205970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51351465839052E-2"/>
                  <c:y val="-3.7225245492962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070654481080005E-2"/>
                  <c:y val="-4.02371325205970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86431187284064E-2"/>
                  <c:y val="-2.57307025810963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424942622928335E-2"/>
                  <c:y val="-3.76903900525948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820315826076032E-2"/>
                  <c:y val="-5.266196455172841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4184800645341653E-2"/>
                  <c:y val="-5.4054054054054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092400322670802E-2"/>
                  <c:y val="-6.17760617760617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22057419432111E-2"/>
                  <c:y val="-6.17760617760617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17760617760617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1471859324943946E-2"/>
                  <c:y val="-2.70270270270270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629145766591878E-2"/>
                  <c:y val="-3.8610038610038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629145766592007E-2"/>
                  <c:y val="-5.40540540540542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1572864416479687E-3"/>
                  <c:y val="-5.79150579150579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37373824"/>
        <c:axId val="37375360"/>
      </c:lineChart>
      <c:catAx>
        <c:axId val="37373824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375360"/>
        <c:crosses val="autoZero"/>
        <c:auto val="1"/>
        <c:lblAlgn val="ctr"/>
        <c:lblOffset val="100"/>
        <c:tickLblSkip val="1"/>
        <c:tickMarkSkip val="1"/>
      </c:catAx>
      <c:valAx>
        <c:axId val="37375360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373824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26</c:v>
                </c:pt>
                <c:pt idx="1">
                  <c:v>13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  <c:pt idx="6">
                  <c:v>14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</c:ser>
        <c:dLbls/>
        <c:axId val="37267712"/>
        <c:axId val="37277696"/>
      </c:barChart>
      <c:catAx>
        <c:axId val="37267712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277696"/>
        <c:crosses val="autoZero"/>
        <c:auto val="1"/>
        <c:lblAlgn val="ctr"/>
        <c:lblOffset val="100"/>
        <c:tickMarkSkip val="1"/>
      </c:catAx>
      <c:valAx>
        <c:axId val="37277696"/>
        <c:scaling>
          <c:orientation val="minMax"/>
        </c:scaling>
        <c:axPos val="l"/>
        <c:numFmt formatCode="General" sourceLinked="1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267712"/>
        <c:crosses val="autoZero"/>
        <c:crossBetween val="between"/>
      </c:valAx>
      <c:dTable>
        <c:showVertBorder val="1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4708164530233403"/>
          <c:y val="0.11598753614597763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</c:numCache>
            </c:numRef>
          </c:val>
        </c:ser>
        <c:dLbls>
          <c:showVal val="1"/>
        </c:dLbls>
        <c:axId val="37472128"/>
        <c:axId val="37552896"/>
      </c:barChart>
      <c:catAx>
        <c:axId val="3747212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552896"/>
        <c:crosses val="autoZero"/>
        <c:auto val="1"/>
        <c:lblAlgn val="ctr"/>
        <c:lblOffset val="100"/>
        <c:tickLblSkip val="1"/>
        <c:tickMarkSkip val="1"/>
      </c:catAx>
      <c:valAx>
        <c:axId val="3755289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4721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4274027692013549"/>
          <c:y val="2.4568143749141978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536515161535004E-2"/>
                  <c:y val="-3.63086290649463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080585979381672E-16"/>
                  <c:y val="-7.26172581298927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949668171427552E-2"/>
                  <c:y val="-3.12305035686014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8411505419928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37672832"/>
        <c:axId val="37674368"/>
      </c:lineChart>
      <c:catAx>
        <c:axId val="37672832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674368"/>
        <c:crosses val="autoZero"/>
        <c:auto val="1"/>
        <c:lblAlgn val="ctr"/>
        <c:lblOffset val="100"/>
        <c:tickLblSkip val="1"/>
        <c:tickMarkSkip val="1"/>
      </c:catAx>
      <c:valAx>
        <c:axId val="37674368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67283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7563496255041825E-2"/>
          <c:y val="1.7427003323183109E-2"/>
          <c:w val="0.95540691192865057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25</c:v>
                </c:pt>
                <c:pt idx="1">
                  <c:v>64</c:v>
                </c:pt>
                <c:pt idx="2">
                  <c:v>13</c:v>
                </c:pt>
                <c:pt idx="3">
                  <c:v>12</c:v>
                </c:pt>
                <c:pt idx="4">
                  <c:v>36</c:v>
                </c:pt>
                <c:pt idx="5">
                  <c:v>0</c:v>
                </c:pt>
                <c:pt idx="6">
                  <c:v>14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37537664"/>
        <c:axId val="37539200"/>
      </c:barChart>
      <c:catAx>
        <c:axId val="37537664"/>
        <c:scaling>
          <c:orientation val="minMax"/>
        </c:scaling>
        <c:axPos val="b"/>
        <c:numFmt formatCode="General" sourceLinked="1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539200"/>
        <c:crosses val="autoZero"/>
        <c:auto val="1"/>
        <c:lblAlgn val="ctr"/>
        <c:lblOffset val="100"/>
        <c:tickMarkSkip val="1"/>
      </c:catAx>
      <c:valAx>
        <c:axId val="37539200"/>
        <c:scaling>
          <c:orientation val="minMax"/>
        </c:scaling>
        <c:axPos val="l"/>
        <c:numFmt formatCode="General" sourceLinked="1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537664"/>
        <c:crosses val="autoZero"/>
        <c:crossBetween val="between"/>
      </c:valAx>
      <c:dTable>
        <c:showVertBorder val="1"/>
        <c:spPr>
          <a:ln w="316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1.9717559888977679E-2"/>
          <c:y val="6.2421642435761392E-2"/>
          <c:w val="0.94938271604938274"/>
          <c:h val="0.6146435452793872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5"/>
              <c:layout>
                <c:manualLayout>
                  <c:x val="-9.0993103749692182E-3"/>
                  <c:y val="7.523510971786833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2709</c:v>
                </c:pt>
                <c:pt idx="1">
                  <c:v>1696</c:v>
                </c:pt>
                <c:pt idx="2">
                  <c:v>852</c:v>
                </c:pt>
                <c:pt idx="3">
                  <c:v>833</c:v>
                </c:pt>
                <c:pt idx="4">
                  <c:v>717</c:v>
                </c:pt>
                <c:pt idx="5">
                  <c:v>511</c:v>
                </c:pt>
                <c:pt idx="6">
                  <c:v>412</c:v>
                </c:pt>
                <c:pt idx="7">
                  <c:v>156</c:v>
                </c:pt>
                <c:pt idx="8">
                  <c:v>104</c:v>
                </c:pt>
                <c:pt idx="9">
                  <c:v>46</c:v>
                </c:pt>
                <c:pt idx="10">
                  <c:v>47</c:v>
                </c:pt>
                <c:pt idx="11">
                  <c:v>10</c:v>
                </c:pt>
                <c:pt idx="12">
                  <c:v>13</c:v>
                </c:pt>
                <c:pt idx="13">
                  <c:v>9</c:v>
                </c:pt>
                <c:pt idx="14">
                  <c:v>309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0615862104130739E-2"/>
                  <c:y val="-3.00940438871473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78437053297829E-4"/>
                  <c:y val="-3.318690819607137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973505602464514E-2"/>
                  <c:y val="-4.007681484955449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512693882330723E-4"/>
                  <c:y val="-2.88651271338578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615733736762534E-2"/>
                  <c:y val="-3.00940438871474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0514372163388824E-3"/>
                  <c:y val="-2.507836990595618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2201621134091861E-3"/>
                  <c:y val="-2.939698368424949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Cywilne</c:v>
                </c:pt>
                <c:pt idx="1">
                  <c:v>Karne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Służba zdrowia</c:v>
                </c:pt>
                <c:pt idx="11">
                  <c:v>Niepełnosprawni</c:v>
                </c:pt>
                <c:pt idx="12">
                  <c:v>NGO</c:v>
                </c:pt>
                <c:pt idx="13">
                  <c:v>Przemoc wobec kobiet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1787</c:v>
                </c:pt>
                <c:pt idx="1">
                  <c:v>1238</c:v>
                </c:pt>
                <c:pt idx="2">
                  <c:v>629</c:v>
                </c:pt>
                <c:pt idx="3">
                  <c:v>607</c:v>
                </c:pt>
                <c:pt idx="4">
                  <c:v>574</c:v>
                </c:pt>
                <c:pt idx="5">
                  <c:v>363</c:v>
                </c:pt>
                <c:pt idx="6">
                  <c:v>329</c:v>
                </c:pt>
                <c:pt idx="7">
                  <c:v>291</c:v>
                </c:pt>
                <c:pt idx="8">
                  <c:v>139</c:v>
                </c:pt>
                <c:pt idx="9">
                  <c:v>60</c:v>
                </c:pt>
                <c:pt idx="10">
                  <c:v>56</c:v>
                </c:pt>
                <c:pt idx="11">
                  <c:v>45</c:v>
                </c:pt>
                <c:pt idx="12">
                  <c:v>12</c:v>
                </c:pt>
                <c:pt idx="13">
                  <c:v>9</c:v>
                </c:pt>
                <c:pt idx="14">
                  <c:v>454</c:v>
                </c:pt>
              </c:numCache>
            </c:numRef>
          </c:val>
        </c:ser>
        <c:dLbls/>
        <c:overlap val="-20"/>
        <c:axId val="160852992"/>
        <c:axId val="160867072"/>
      </c:barChart>
      <c:catAx>
        <c:axId val="160852992"/>
        <c:scaling>
          <c:orientation val="minMax"/>
        </c:scaling>
        <c:axPos val="b"/>
        <c:numFmt formatCode="General" sourceLinked="1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867072"/>
        <c:crosses val="autoZero"/>
        <c:auto val="1"/>
        <c:lblAlgn val="ctr"/>
        <c:lblOffset val="100"/>
        <c:tickLblSkip val="1"/>
        <c:tickMarkSkip val="1"/>
      </c:catAx>
      <c:valAx>
        <c:axId val="160867072"/>
        <c:scaling>
          <c:orientation val="minMax"/>
        </c:scaling>
        <c:delete val="1"/>
        <c:axPos val="l"/>
        <c:numFmt formatCode="General" sourceLinked="1"/>
        <c:tickLblPos val="none"/>
        <c:crossAx val="16085299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</c:numCache>
            </c:numRef>
          </c:val>
        </c:ser>
        <c:dLbls>
          <c:showVal val="1"/>
        </c:dLbls>
        <c:axId val="37722752"/>
        <c:axId val="37732736"/>
      </c:barChart>
      <c:catAx>
        <c:axId val="37722752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732736"/>
        <c:crosses val="autoZero"/>
        <c:auto val="1"/>
        <c:lblAlgn val="ctr"/>
        <c:lblOffset val="100"/>
        <c:tickLblSkip val="1"/>
        <c:tickMarkSkip val="1"/>
      </c:catAx>
      <c:valAx>
        <c:axId val="3773273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72275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316259587106862E-2"/>
                  <c:y val="-5.531693673425963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829165237570486E-2"/>
                  <c:y val="-7.26139300155048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609123349850016E-2"/>
                  <c:y val="-6.685100173289149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03665540417277E-2"/>
                  <c:y val="-5.34639588970298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026679704888657E-2"/>
                  <c:y val="-8.731493022831605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617155798183755E-2"/>
                  <c:y val="-7.6630075920856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556997219647973E-2"/>
                  <c:y val="-9.26640926640929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0435588507877664E-2"/>
                  <c:y val="-5.79150579150579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5607043558850787E-2"/>
                  <c:y val="-6.17760617760617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99907321594073E-2"/>
                  <c:y val="-4.24710424710424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071362372567271E-3"/>
                  <c:y val="-5.019305019305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071362372567244E-3"/>
                  <c:y val="-0.1042471042471042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8192771084337366E-2"/>
                  <c:y val="-4.633204633204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828544949027016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6898411331577109E-2"/>
                  <c:y val="-4.23707171738668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79472827713034E-2"/>
                  <c:y val="-2.64369318700027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17132369575203E-2"/>
                  <c:y val="-6.38634359894203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04380696620525E-2"/>
                  <c:y val="-7.08913750646034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464187458495524E-2"/>
                  <c:y val="-7.70951266226857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233097137185978E-2"/>
                  <c:y val="-9.472684157723552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77849860982391E-2"/>
                  <c:y val="-7.3359073359073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071362372567272E-2"/>
                  <c:y val="-8.49420849420849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071362372567272E-2"/>
                  <c:y val="-8.49420849420849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7849860982391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4485634847080652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4485634847080652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485634847080652E-2"/>
                  <c:y val="-4.2471042471042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4828544949027016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37893632"/>
        <c:axId val="37895168"/>
      </c:lineChart>
      <c:catAx>
        <c:axId val="37893632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95168"/>
        <c:crosses val="autoZero"/>
        <c:auto val="1"/>
        <c:lblAlgn val="ctr"/>
        <c:lblOffset val="100"/>
        <c:tickLblSkip val="1"/>
        <c:tickMarkSkip val="1"/>
      </c:catAx>
      <c:valAx>
        <c:axId val="37895168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9363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1169676345661863E-2"/>
          <c:y val="5.5327030101287512E-2"/>
          <c:w val="0.95449374288964728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</c:v>
                </c:pt>
                <c:pt idx="1">
                  <c:v>69</c:v>
                </c:pt>
                <c:pt idx="2">
                  <c:v>25</c:v>
                </c:pt>
                <c:pt idx="3">
                  <c:v>7</c:v>
                </c:pt>
                <c:pt idx="4">
                  <c:v>15</c:v>
                </c:pt>
                <c:pt idx="5">
                  <c:v>2</c:v>
                </c:pt>
                <c:pt idx="6">
                  <c:v>11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19</c:v>
                </c:pt>
              </c:numCache>
            </c:numRef>
          </c:val>
        </c:ser>
        <c:dLbls/>
        <c:axId val="37836288"/>
        <c:axId val="37837824"/>
      </c:barChart>
      <c:catAx>
        <c:axId val="37836288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37824"/>
        <c:crosses val="autoZero"/>
        <c:auto val="1"/>
        <c:lblAlgn val="ctr"/>
        <c:lblOffset val="100"/>
        <c:tickMarkSkip val="1"/>
      </c:catAx>
      <c:valAx>
        <c:axId val="37837824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7836288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</c:numCache>
            </c:numRef>
          </c:val>
        </c:ser>
        <c:dLbls>
          <c:showVal val="1"/>
        </c:dLbls>
        <c:axId val="38127488"/>
        <c:axId val="38129024"/>
      </c:barChart>
      <c:catAx>
        <c:axId val="38127488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29024"/>
        <c:crosses val="autoZero"/>
        <c:auto val="1"/>
        <c:lblAlgn val="ctr"/>
        <c:lblOffset val="100"/>
        <c:tickLblSkip val="1"/>
        <c:tickMarkSkip val="1"/>
      </c:catAx>
      <c:valAx>
        <c:axId val="38129024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12748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9223655701129372E-2"/>
                  <c:y val="-5.29574681543186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210404997871535E-2"/>
                  <c:y val="-7.22871127595536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70132018133E-2"/>
                  <c:y val="-4.14699176116498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507240068829262E-2"/>
                  <c:y val="-6.27936035022649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506648604752881E-2"/>
                  <c:y val="-6.48016295260390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252861624832902E-2"/>
                  <c:y val="-6.48016295260390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5433026829335324E-2"/>
                  <c:y val="-6.56370656370656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46941260223905E-2"/>
                  <c:y val="-4.633204633204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860855691112659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288684552890126E-2"/>
                  <c:y val="-5.019305019305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716513414667606E-2"/>
                  <c:y val="-3.0888030888030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7860855691112659E-2"/>
                  <c:y val="-5.0193050193050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1646941260223912E-2"/>
                  <c:y val="-4.63320463320463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716513414667735E-2"/>
                  <c:y val="-2.70270270270270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7860855691112659E-2"/>
                  <c:y val="-9.26640926640928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74770122001455E-2"/>
                  <c:y val="-5.01930501930502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288684552890126E-2"/>
                  <c:y val="-4.633204633204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02598983778859E-2"/>
                  <c:y val="-4.24710424710424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16513414667606E-2"/>
                  <c:y val="-3.08880308880309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93042784555635E-2"/>
                  <c:y val="-3.08880308880309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074770122001406E-2"/>
                  <c:y val="-3.8610038610038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288684552890126E-2"/>
                  <c:y val="-3.08880308880309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9219112398446473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860855691112659E-2"/>
                  <c:y val="-4.633204633204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502598983778859E-2"/>
                  <c:y val="-3.08880308880308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502598983778859E-2"/>
                  <c:y val="-3.8610038610038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8930427845556336E-2"/>
                  <c:y val="-3.47490347490347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860855691112662E-3"/>
                  <c:y val="-5.79150579150578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38073088"/>
        <c:axId val="38074624"/>
      </c:lineChart>
      <c:catAx>
        <c:axId val="38073088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74624"/>
        <c:crosses val="autoZero"/>
        <c:auto val="1"/>
        <c:lblAlgn val="ctr"/>
        <c:lblOffset val="100"/>
      </c:catAx>
      <c:valAx>
        <c:axId val="38074624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7308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</c:v>
                </c:pt>
                <c:pt idx="1">
                  <c:v>23</c:v>
                </c:pt>
                <c:pt idx="2">
                  <c:v>12</c:v>
                </c:pt>
                <c:pt idx="3">
                  <c:v>16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</c:ser>
        <c:dLbls/>
        <c:axId val="38208640"/>
        <c:axId val="38210176"/>
      </c:barChart>
      <c:catAx>
        <c:axId val="38208640"/>
        <c:scaling>
          <c:orientation val="minMax"/>
        </c:scaling>
        <c:axPos val="b"/>
        <c:numFmt formatCode="General" sourceLinked="1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210176"/>
        <c:crosses val="autoZero"/>
        <c:auto val="1"/>
        <c:lblAlgn val="ctr"/>
        <c:lblOffset val="100"/>
        <c:tickMarkSkip val="1"/>
      </c:catAx>
      <c:valAx>
        <c:axId val="38210176"/>
        <c:scaling>
          <c:orientation val="minMax"/>
        </c:scaling>
        <c:axPos val="l"/>
        <c:numFmt formatCode="General" sourceLinked="1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208640"/>
        <c:crosses val="autoZero"/>
        <c:crossBetween val="between"/>
      </c:valAx>
      <c:dTable>
        <c:showVertBorder val="1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</c:numCache>
            </c:numRef>
          </c:val>
        </c:ser>
        <c:dLbls>
          <c:showVal val="1"/>
        </c:dLbls>
        <c:axId val="38233600"/>
        <c:axId val="38235136"/>
      </c:barChart>
      <c:catAx>
        <c:axId val="38233600"/>
        <c:scaling>
          <c:orientation val="minMax"/>
        </c:scaling>
        <c:axPos val="b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235136"/>
        <c:crosses val="autoZero"/>
        <c:auto val="1"/>
        <c:lblAlgn val="ctr"/>
        <c:lblOffset val="100"/>
        <c:tickLblSkip val="1"/>
        <c:tickMarkSkip val="1"/>
      </c:catAx>
      <c:valAx>
        <c:axId val="38235136"/>
        <c:scaling>
          <c:orientation val="minMax"/>
        </c:scaling>
        <c:axPos val="l"/>
        <c:numFmt formatCode="General" sourceLinked="1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233600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4374451591546544"/>
          <c:y val="6.4063445227081905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437668298876914E-2"/>
                  <c:y val="-5.37868239443043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57710186597384E-2"/>
                  <c:y val="-7.52436688657160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668298876914E-2"/>
                  <c:y val="-6.49861672696319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184875176052412E-2"/>
                  <c:y val="-7.868604262305049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049914983981964E-2"/>
                  <c:y val="-8.68731949046909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936949493917552E-2"/>
                  <c:y val="-8.25701517040099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899907321594073E-2"/>
                  <c:y val="-8.8803088803088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657089898053754E-2"/>
                  <c:y val="-6.17760617760617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242817423540399E-2"/>
                  <c:y val="-7.33590733590733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338417962626485E-2"/>
                  <c:y val="-7.33590733590733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241321433523386E-2"/>
                  <c:y val="-6.49630620496763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793837980632406E-2"/>
                  <c:y val="-7.65345210227100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514233797698366E-2"/>
                  <c:y val="-7.09640349010429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629534491691783E-2"/>
                  <c:y val="-7.82789651293588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494866200112409E-2"/>
                  <c:y val="-8.168637704070773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458079440718751E-2"/>
                  <c:y val="-7.78490864317635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64226135310468E-2"/>
                  <c:y val="-6.1776061776061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899907321594073E-2"/>
                  <c:y val="-5.79150579150579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192771084337428E-2"/>
                  <c:y val="-5.01930501930502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949953660797036E-2"/>
                  <c:y val="-4.6332046332046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239547989321834E-2"/>
                  <c:y val="-3.86100386100386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6197739946609237E-3"/>
                  <c:y val="-4.63320463320463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9.9296609919913761E-3"/>
                  <c:y val="-4.63320463320463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316920898131334E-2"/>
                  <c:y val="-4.247104247104246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1573773080923611E-2"/>
                      <c:h val="6.7471194479068491E-2"/>
                    </c:manualLayout>
                  </c15:layout>
                </c:ext>
              </c:extLst>
            </c:dLbl>
            <c:spPr>
              <a:noFill/>
              <a:ln w="25094">
                <a:noFill/>
              </a:ln>
            </c:spPr>
            <c:txPr>
              <a:bodyPr/>
              <a:lstStyle/>
              <a:p>
                <a:pPr>
                  <a:defRPr sz="1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axId val="100844288"/>
        <c:axId val="100845824"/>
      </c:lineChart>
      <c:catAx>
        <c:axId val="100844288"/>
        <c:scaling>
          <c:orientation val="minMax"/>
        </c:scaling>
        <c:axPos val="b"/>
        <c:numFmt formatCode="General" sourceLinked="0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845824"/>
        <c:crosses val="autoZero"/>
        <c:auto val="1"/>
        <c:lblAlgn val="ctr"/>
        <c:lblOffset val="100"/>
        <c:tickLblSkip val="1"/>
        <c:tickMarkSkip val="1"/>
      </c:catAx>
      <c:valAx>
        <c:axId val="100845824"/>
        <c:scaling>
          <c:orientation val="minMax"/>
        </c:scaling>
        <c:axPos val="l"/>
        <c:numFmt formatCode="General" sourceLinked="1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84428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46</c:v>
                </c:pt>
                <c:pt idx="1">
                  <c:v>56</c:v>
                </c:pt>
                <c:pt idx="2">
                  <c:v>18</c:v>
                </c:pt>
                <c:pt idx="3">
                  <c:v>18</c:v>
                </c:pt>
                <c:pt idx="4">
                  <c:v>7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38352000"/>
        <c:axId val="38353536"/>
      </c:barChart>
      <c:catAx>
        <c:axId val="38352000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353536"/>
        <c:crosses val="autoZero"/>
        <c:auto val="1"/>
        <c:lblAlgn val="ctr"/>
        <c:lblOffset val="100"/>
        <c:tickMarkSkip val="1"/>
      </c:catAx>
      <c:valAx>
        <c:axId val="38353536"/>
        <c:scaling>
          <c:orientation val="minMax"/>
        </c:scaling>
        <c:axPos val="l"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352000"/>
        <c:crosses val="autoZero"/>
        <c:crossBetween val="between"/>
      </c:valAx>
      <c:dTable>
        <c:showVertBorder val="1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5408805031446643"/>
          <c:y val="7.9365079365079361E-2"/>
          <c:w val="0.81761006289308547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</c:numCache>
            </c:numRef>
          </c:val>
        </c:ser>
        <c:dLbls>
          <c:showVal val="1"/>
        </c:dLbls>
        <c:axId val="100947840"/>
        <c:axId val="100949376"/>
      </c:barChart>
      <c:catAx>
        <c:axId val="100947840"/>
        <c:scaling>
          <c:orientation val="minMax"/>
        </c:scaling>
        <c:axPos val="b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949376"/>
        <c:crosses val="autoZero"/>
        <c:auto val="1"/>
        <c:lblAlgn val="ctr"/>
        <c:lblOffset val="100"/>
        <c:tickLblSkip val="1"/>
        <c:tickMarkSkip val="1"/>
      </c:catAx>
      <c:valAx>
        <c:axId val="100949376"/>
        <c:scaling>
          <c:orientation val="minMax"/>
        </c:scaling>
        <c:axPos val="l"/>
        <c:numFmt formatCode="General" sourceLinked="1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94784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</c:numCache>
            </c:numRef>
          </c:val>
        </c:ser>
        <c:dLbls/>
        <c:axId val="160429184"/>
        <c:axId val="160430720"/>
      </c:barChart>
      <c:catAx>
        <c:axId val="160429184"/>
        <c:scaling>
          <c:orientation val="minMax"/>
        </c:scaling>
        <c:axPos val="l"/>
        <c:numFmt formatCode="General" sourceLinked="1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0430720"/>
        <c:crosses val="autoZero"/>
        <c:auto val="1"/>
        <c:lblAlgn val="ctr"/>
        <c:lblOffset val="100"/>
        <c:tickLblSkip val="1"/>
        <c:tickMarkSkip val="1"/>
      </c:catAx>
      <c:valAx>
        <c:axId val="160430720"/>
        <c:scaling>
          <c:orientation val="minMax"/>
        </c:scaling>
        <c:delete val="1"/>
        <c:axPos val="b"/>
        <c:numFmt formatCode="General" sourceLinked="1"/>
        <c:tickLblPos val="none"/>
        <c:crossAx val="160429184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094339622641675"/>
          <c:y val="7.5301204819277434E-2"/>
          <c:w val="0.82075471698113545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515449587493146E-2"/>
                  <c:y val="-7.000031122591890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707897511296892E-2"/>
                  <c:y val="-7.495661641796856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437567967555454E-2"/>
                  <c:y val="-6.92502567613830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549022493683617E-2"/>
                  <c:y val="-7.07329370389968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533421640052034E-2"/>
                  <c:y val="-8.512371230276057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165084504623834E-2"/>
                  <c:y val="-8.4183187575861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38E-2"/>
                  <c:y val="-5.53359683794467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7.90513833992094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151609553478714E-2"/>
                  <c:y val="-3.95256916996047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746472614154024E-2"/>
                  <c:y val="-4.74311412654445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3.95256916996047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273858460171145E-3"/>
                  <c:y val="-5.53359683794467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746472614153989E-2"/>
                  <c:y val="-3.55731225296442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273858460171106E-3"/>
                  <c:y val="-2.76679841897233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3419595914996699E-2"/>
                  <c:y val="-5.592667517350849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65130215699284E-2"/>
                  <c:y val="-7.62952529966164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24435613772545E-2"/>
                  <c:y val="-6.81189505462014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413308149565414E-2"/>
                  <c:y val="-7.96420901932713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02874056630807E-2"/>
                  <c:y val="-8.78817963960038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36446145166434E-2"/>
                  <c:y val="-8.788179639600385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83177570093538E-2"/>
                  <c:y val="-8.69565217391305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9055036344756E-2"/>
                  <c:y val="-8.69565217391305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3229491173416399E-2"/>
                  <c:y val="-8.69565217391305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328630152205428E-2"/>
                  <c:y val="-8.69565217391305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19086768136874E-2"/>
                  <c:y val="-6.71936758893282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691700922119787E-2"/>
                  <c:y val="-4.3478260869565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0582157538051327E-2"/>
                  <c:y val="-4.34782608695652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273858460171106E-3"/>
                  <c:y val="-3.55731225296442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axId val="101016320"/>
        <c:axId val="101017856"/>
      </c:lineChart>
      <c:catAx>
        <c:axId val="101016320"/>
        <c:scaling>
          <c:orientation val="minMax"/>
        </c:scaling>
        <c:axPos val="b"/>
        <c:numFmt formatCode="General" sourceLinked="0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017856"/>
        <c:crosses val="autoZero"/>
        <c:auto val="1"/>
        <c:lblAlgn val="ctr"/>
        <c:lblOffset val="100"/>
        <c:tickLblSkip val="1"/>
        <c:tickMarkSkip val="1"/>
      </c:catAx>
      <c:valAx>
        <c:axId val="101017856"/>
        <c:scaling>
          <c:orientation val="minMax"/>
        </c:scaling>
        <c:axPos val="l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01632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</c:v>
                </c:pt>
                <c:pt idx="1">
                  <c:v>22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/>
        <c:axId val="101069568"/>
        <c:axId val="101071104"/>
      </c:barChart>
      <c:catAx>
        <c:axId val="101069568"/>
        <c:scaling>
          <c:orientation val="minMax"/>
        </c:scaling>
        <c:axPos val="b"/>
        <c:numFmt formatCode="General" sourceLinked="1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071104"/>
        <c:crosses val="autoZero"/>
        <c:auto val="1"/>
        <c:lblAlgn val="ctr"/>
        <c:lblOffset val="100"/>
        <c:tickMarkSkip val="1"/>
      </c:catAx>
      <c:valAx>
        <c:axId val="101071104"/>
        <c:scaling>
          <c:orientation val="minMax"/>
        </c:scaling>
        <c:axPos val="l"/>
        <c:numFmt formatCode="General" sourceLinked="1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069568"/>
        <c:crosses val="autoZero"/>
        <c:crossBetween val="between"/>
      </c:valAx>
      <c:dTable>
        <c:showVertBorder val="1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</c:numCache>
            </c:numRef>
          </c:val>
        </c:ser>
        <c:dLbls>
          <c:showVal val="1"/>
        </c:dLbls>
        <c:axId val="101257600"/>
        <c:axId val="101259136"/>
      </c:barChart>
      <c:catAx>
        <c:axId val="101257600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259136"/>
        <c:crosses val="autoZero"/>
        <c:auto val="1"/>
        <c:lblAlgn val="ctr"/>
        <c:lblOffset val="100"/>
        <c:tickLblSkip val="1"/>
        <c:tickMarkSkip val="1"/>
      </c:catAx>
      <c:valAx>
        <c:axId val="101259136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257600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3637095878235763E-2"/>
                  <c:y val="-5.48868611599110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25941562048661E-2"/>
                  <c:y val="-5.93587376307591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897566937007019E-2"/>
                  <c:y val="9.99803028838504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74169536718144E-2"/>
                  <c:y val="-0.1061814067859720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902837791574602E-2"/>
                  <c:y val="-9.39071941995142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505287896592314E-2"/>
                  <c:y val="-0.1654555326372394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219086768136874E-2"/>
                  <c:y val="-0.1181165969627910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109543384068307E-2"/>
                  <c:y val="-4.64028183151957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0547716920342221E-3"/>
                  <c:y val="-5.90581324011581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9688923452949767E-3"/>
                  <c:y val="-3.77922223296208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85268303521854E-2"/>
                  <c:y val="-3.92520676159148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31740917675813E-3"/>
                  <c:y val="-3.677913288179442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01794245083885E-2"/>
                  <c:y val="-3.79642814555139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378291300966633E-3"/>
                  <c:y val="-2.04205616634330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311687590267801E-2"/>
                  <c:y val="-5.04561725879253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933598692027029E-16"/>
                  <c:y val="-2.10921901432708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273858460171119E-3"/>
                  <c:y val="-2.10921901432707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axId val="101334016"/>
        <c:axId val="101364480"/>
      </c:lineChart>
      <c:catAx>
        <c:axId val="101334016"/>
        <c:scaling>
          <c:orientation val="minMax"/>
        </c:scaling>
        <c:axPos val="b"/>
        <c:numFmt formatCode="General" sourceLinked="0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364480"/>
        <c:crosses val="autoZero"/>
        <c:auto val="1"/>
        <c:lblAlgn val="ctr"/>
        <c:lblOffset val="100"/>
        <c:tickLblSkip val="1"/>
        <c:tickMarkSkip val="1"/>
      </c:catAx>
      <c:valAx>
        <c:axId val="101364480"/>
        <c:scaling>
          <c:orientation val="minMax"/>
        </c:scaling>
        <c:axPos val="l"/>
        <c:numFmt formatCode="General" sourceLinked="1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334016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axId val="35656064"/>
        <c:axId val="35657600"/>
      </c:barChart>
      <c:catAx>
        <c:axId val="35656064"/>
        <c:scaling>
          <c:orientation val="minMax"/>
        </c:scaling>
        <c:axPos val="b"/>
        <c:numFmt formatCode="General" sourceLinked="1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57600"/>
        <c:crosses val="autoZero"/>
        <c:auto val="1"/>
        <c:lblAlgn val="ctr"/>
        <c:lblOffset val="100"/>
        <c:tickMarkSkip val="1"/>
      </c:catAx>
      <c:valAx>
        <c:axId val="35657600"/>
        <c:scaling>
          <c:orientation val="minMax"/>
        </c:scaling>
        <c:axPos val="l"/>
        <c:numFmt formatCode="General" sourceLinked="1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56064"/>
        <c:crosses val="autoZero"/>
        <c:crossBetween val="between"/>
      </c:valAx>
      <c:dTable>
        <c:showVertBorder val="1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2893081761006289"/>
          <c:y val="7.9365079365079361E-2"/>
          <c:w val="0.84276729559748464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</c:numCache>
            </c:numRef>
          </c:val>
        </c:ser>
        <c:dLbls>
          <c:showVal val="1"/>
        </c:dLbls>
        <c:axId val="35689984"/>
        <c:axId val="35706368"/>
      </c:barChart>
      <c:catAx>
        <c:axId val="35689984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706368"/>
        <c:crosses val="autoZero"/>
        <c:auto val="1"/>
        <c:lblAlgn val="ctr"/>
        <c:lblOffset val="100"/>
        <c:tickLblSkip val="1"/>
        <c:tickMarkSkip val="1"/>
      </c:catAx>
      <c:valAx>
        <c:axId val="35706368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8998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2893081761006289"/>
          <c:y val="7.5301204819277434E-2"/>
          <c:w val="0.84276729559748464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4219121552226746E-2"/>
                  <c:y val="-0.1097267008399185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204643928452387E-2"/>
                  <c:y val="-4.24849855161425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315404757719033E-2"/>
                  <c:y val="-8.80090336819436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11098766803688E-2"/>
                  <c:y val="-6.39970264994305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57504721697588E-2"/>
                  <c:y val="-9.8125518793141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923064103988462E-2"/>
                  <c:y val="-7.68682448939461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02459403712203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93359869202699E-16"/>
                  <c:y val="-6.327657042981232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582157538051327E-2"/>
                  <c:y val="-5.90581324011581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605873590125628E-2"/>
                  <c:y val="-7.99767467900077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722133293855304E-2"/>
                  <c:y val="-8.14365864118719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71332475919947E-2"/>
                  <c:y val="-6.20896621805764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291810468462244E-2"/>
                  <c:y val="-5.90566041721977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202115158636992E-2"/>
                  <c:y val="-6.26047961330094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303172737955363E-2"/>
                  <c:y val="-5.36612538282938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202115158636899E-2"/>
                  <c:y val="-7.15483384377251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93359869202699E-16"/>
                  <c:y val="-3.3747504229233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3747504229233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109543384068439E-2"/>
                  <c:y val="-4.64028183151957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460948783468618E-2"/>
                  <c:y val="-3.79659422578874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34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axId val="101714944"/>
        <c:axId val="101741312"/>
      </c:lineChart>
      <c:catAx>
        <c:axId val="101714944"/>
        <c:scaling>
          <c:orientation val="minMax"/>
        </c:scaling>
        <c:axPos val="b"/>
        <c:numFmt formatCode="General" sourceLinked="0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741312"/>
        <c:crosses val="autoZero"/>
        <c:auto val="1"/>
        <c:lblAlgn val="ctr"/>
        <c:lblOffset val="100"/>
        <c:tickLblSkip val="1"/>
        <c:tickMarkSkip val="1"/>
      </c:catAx>
      <c:valAx>
        <c:axId val="101741312"/>
        <c:scaling>
          <c:orientation val="minMax"/>
        </c:scaling>
        <c:axPos val="l"/>
        <c:numFmt formatCode="General" sourceLinked="1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714944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307</c:v>
                </c:pt>
                <c:pt idx="1">
                  <c:v>119</c:v>
                </c:pt>
                <c:pt idx="2">
                  <c:v>39</c:v>
                </c:pt>
                <c:pt idx="3">
                  <c:v>31</c:v>
                </c:pt>
                <c:pt idx="4">
                  <c:v>35</c:v>
                </c:pt>
                <c:pt idx="5">
                  <c:v>1</c:v>
                </c:pt>
                <c:pt idx="6">
                  <c:v>49</c:v>
                </c:pt>
                <c:pt idx="7">
                  <c:v>20</c:v>
                </c:pt>
                <c:pt idx="8">
                  <c:v>20</c:v>
                </c:pt>
                <c:pt idx="9">
                  <c:v>1</c:v>
                </c:pt>
                <c:pt idx="10">
                  <c:v>32</c:v>
                </c:pt>
                <c:pt idx="11">
                  <c:v>2</c:v>
                </c:pt>
                <c:pt idx="12">
                  <c:v>12</c:v>
                </c:pt>
                <c:pt idx="13">
                  <c:v>0</c:v>
                </c:pt>
                <c:pt idx="14">
                  <c:v>16</c:v>
                </c:pt>
              </c:numCache>
            </c:numRef>
          </c:val>
        </c:ser>
        <c:dLbls/>
        <c:axId val="101892480"/>
        <c:axId val="101894016"/>
      </c:barChart>
      <c:catAx>
        <c:axId val="101892480"/>
        <c:scaling>
          <c:orientation val="minMax"/>
        </c:scaling>
        <c:axPos val="b"/>
        <c:numFmt formatCode="General" sourceLinked="1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894016"/>
        <c:crosses val="autoZero"/>
        <c:auto val="1"/>
        <c:lblAlgn val="ctr"/>
        <c:lblOffset val="100"/>
        <c:tickMarkSkip val="1"/>
      </c:catAx>
      <c:valAx>
        <c:axId val="101894016"/>
        <c:scaling>
          <c:orientation val="minMax"/>
        </c:scaling>
        <c:axPos val="l"/>
        <c:numFmt formatCode="General" sourceLinked="1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892480"/>
        <c:crosses val="autoZero"/>
        <c:crossBetween val="between"/>
      </c:valAx>
      <c:dTable>
        <c:showVertBorder val="1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7924528301886924"/>
          <c:y val="7.9365079365079361E-2"/>
          <c:w val="0.79245283018867962"/>
          <c:h val="0.6761904761904853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layout>
                <c:manualLayout>
                  <c:x val="-1.751589325952568E-2"/>
                  <c:y val="7.95624192237840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</c:numCache>
            </c:numRef>
          </c:val>
        </c:ser>
        <c:dLbls>
          <c:showVal val="1"/>
        </c:dLbls>
        <c:axId val="101942016"/>
        <c:axId val="101943552"/>
      </c:barChart>
      <c:catAx>
        <c:axId val="101942016"/>
        <c:scaling>
          <c:orientation val="minMax"/>
        </c:scaling>
        <c:axPos val="b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943552"/>
        <c:crosses val="autoZero"/>
        <c:auto val="1"/>
        <c:lblAlgn val="ctr"/>
        <c:lblOffset val="100"/>
        <c:tickLblSkip val="1"/>
        <c:tickMarkSkip val="1"/>
      </c:catAx>
      <c:valAx>
        <c:axId val="101943552"/>
        <c:scaling>
          <c:orientation val="minMax"/>
        </c:scaling>
        <c:axPos val="l"/>
        <c:numFmt formatCode="General" sourceLinked="1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194201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15408805031446643"/>
          <c:y val="7.5301204819277434E-2"/>
          <c:w val="0.81761006289308547"/>
          <c:h val="0.6927710843373493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8907117212411533E-2"/>
                  <c:y val="-6.4706038313956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92162338815859E-2"/>
                  <c:y val="-7.45980157638627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003438466438233E-2"/>
                  <c:y val="-8.98736287329381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030741561634462E-2"/>
                  <c:y val="-9.65336660406057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955277839424932E-2"/>
                  <c:y val="-0.109868673475016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76210788848967E-2"/>
                  <c:y val="-7.65367927900692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872386043355334E-2"/>
                  <c:y val="-8.901788677448992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4.64444195902738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469746331037469E-2"/>
                  <c:y val="-4.257377193562562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637344121332916E-2"/>
                  <c:y val="-3.87034290323868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21127343301842E-2"/>
                  <c:y val="-4.25737719356255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211273433018409E-2"/>
                  <c:y val="-5.80551435485802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8076468742317369E-2"/>
                  <c:y val="-6.96661722582963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3460781237196602E-3"/>
                  <c:y val="-5.03144577421029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062187981667933E-2"/>
                  <c:y val="-4.75080020101403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76262476330013E-2"/>
                  <c:y val="-3.09508579209310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926063204117835E-2"/>
                  <c:y val="-4.75080020101403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09578292282781E-2"/>
                  <c:y val="-5.33147353706371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164801081658213E-2"/>
                  <c:y val="-6.62191290631362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491977071766523E-2"/>
                  <c:y val="-8.407146664358684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805279424635695E-2"/>
                  <c:y val="-6.57958293550576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006599280794639E-2"/>
                  <c:y val="-8.1277200968012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872386043355417E-2"/>
                  <c:y val="-8.1277200968012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498076188915298E-2"/>
                  <c:y val="-5.0314457742102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384312494878214E-2"/>
                  <c:y val="-5.03144577421029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1730390618597733E-2"/>
                  <c:y val="-4.6444114838864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384312494878294E-2"/>
                  <c:y val="-4.25737719356255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692156247439202E-2"/>
                  <c:y val="-4.64441148388642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10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</c:numCache>
            </c:numRef>
          </c:val>
          <c:smooth val="1"/>
        </c:ser>
        <c:dLbls>
          <c:showVal val="1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axId val="122703232"/>
        <c:axId val="122725504"/>
      </c:lineChart>
      <c:catAx>
        <c:axId val="122703232"/>
        <c:scaling>
          <c:orientation val="minMax"/>
        </c:scaling>
        <c:axPos val="b"/>
        <c:numFmt formatCode="General" sourceLinked="0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725504"/>
        <c:crosses val="autoZero"/>
        <c:auto val="1"/>
        <c:lblAlgn val="ctr"/>
        <c:lblOffset val="100"/>
        <c:tickLblSkip val="1"/>
        <c:tickMarkSkip val="1"/>
      </c:catAx>
      <c:valAx>
        <c:axId val="122725504"/>
        <c:scaling>
          <c:orientation val="minMax"/>
        </c:scaling>
        <c:axPos val="l"/>
        <c:numFmt formatCode="General" sourceLinked="1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70323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0.26205</cdr:x>
      <cdr:y>0.13211</cdr:y>
    </cdr:from>
    <cdr:to>
      <cdr:x>0.74487</cdr:x>
      <cdr:y>0.40351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109936" y="525785"/>
          <a:ext cx="3887639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0.18837</cdr:x>
      <cdr:y>0.00586</cdr:y>
    </cdr:from>
    <cdr:to>
      <cdr:x>0.81439</cdr:x>
      <cdr:y>0.52206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16718" y="23323"/>
          <a:ext cx="5040588" cy="205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just"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</a:t>
          </a:r>
          <a:r>
            <a:rPr lang="pl-PL" sz="1200" b="1" dirty="0" smtClean="0">
              <a:solidFill>
                <a:srgbClr val="003366"/>
              </a:solidFill>
              <a:latin typeface="+mj-lt"/>
              <a:cs typeface="Times New Roman" pitchFamily="18" charset="0"/>
            </a:rPr>
            <a:t>:</a:t>
          </a:r>
        </a:p>
        <a:p xmlns:a="http://schemas.openxmlformats.org/drawingml/2006/main">
          <a:pPr algn="just" defTabSz="912813">
            <a:spcBef>
              <a:spcPct val="50000"/>
            </a:spcBef>
            <a:defRPr/>
          </a:pPr>
          <a:endParaRPr lang="pl-PL" sz="500" b="1" dirty="0" smtClean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 algn="just">
            <a:buFontTx/>
            <a:buChar char="-"/>
            <a:defRPr/>
          </a:pPr>
          <a:r>
            <a:rPr lang="pl-PL" sz="1200" dirty="0">
              <a:latin typeface="+mj-lt"/>
            </a:rPr>
            <a:t>szkolenia z zakresu mediacji dla personelu aresztu </a:t>
          </a:r>
          <a:r>
            <a:rPr lang="pl-PL" sz="1200" dirty="0" smtClean="0">
              <a:latin typeface="+mj-lt"/>
            </a:rPr>
            <a:t>śledczego,</a:t>
          </a:r>
          <a:endParaRPr lang="pl-PL" sz="1200" dirty="0">
            <a:latin typeface="+mj-lt"/>
          </a:endParaRPr>
        </a:p>
        <a:p xmlns:a="http://schemas.openxmlformats.org/drawingml/2006/main">
          <a:pPr marL="171450" indent="-171450" algn="just">
            <a:buFontTx/>
            <a:buChar char="-"/>
            <a:defRPr/>
          </a:pPr>
          <a:r>
            <a:rPr lang="pl-PL" sz="1200" dirty="0" smtClean="0">
              <a:latin typeface="+mj-lt"/>
            </a:rPr>
            <a:t>aktywny rozwój programu </a:t>
          </a:r>
          <a:r>
            <a:rPr lang="pl-PL" sz="1200" dirty="0" err="1" smtClean="0">
              <a:latin typeface="+mj-lt"/>
            </a:rPr>
            <a:t>Street</a:t>
          </a:r>
          <a:r>
            <a:rPr lang="pl-PL" sz="1200" dirty="0" smtClean="0">
              <a:latin typeface="+mj-lt"/>
            </a:rPr>
            <a:t> Law,</a:t>
          </a:r>
        </a:p>
        <a:p xmlns:a="http://schemas.openxmlformats.org/drawingml/2006/main">
          <a:pPr marL="171450" indent="-171450" algn="just">
            <a:buFontTx/>
            <a:buChar char="-"/>
            <a:defRPr/>
          </a:pPr>
          <a:r>
            <a:rPr lang="pl-PL" sz="1200" dirty="0">
              <a:latin typeface="+mj-lt"/>
            </a:rPr>
            <a:t>nawiązanie współpracy z okolicznymi gminami, instytucjami dobroczynnymi oraz parafiami,</a:t>
          </a:r>
        </a:p>
        <a:p xmlns:a="http://schemas.openxmlformats.org/drawingml/2006/main">
          <a:pPr marL="171450" indent="-171450" algn="just">
            <a:buFontTx/>
            <a:buChar char="-"/>
            <a:defRPr/>
          </a:pPr>
          <a:r>
            <a:rPr lang="pl-PL" sz="1200" dirty="0" smtClean="0">
              <a:latin typeface="+mj-lt"/>
            </a:rPr>
            <a:t>rozpropagowanie działalności poradni za pomocą plakatów, ulotek i filmiku promującego i udziału w targach wolontariuszy,</a:t>
          </a:r>
        </a:p>
        <a:p xmlns:a="http://schemas.openxmlformats.org/drawingml/2006/main">
          <a:pPr marL="171450" indent="-171450" algn="just">
            <a:buFontTx/>
            <a:buChar char="-"/>
            <a:defRPr/>
          </a:pPr>
          <a:r>
            <a:rPr lang="pl-PL" sz="1200" dirty="0" smtClean="0">
              <a:latin typeface="+mj-lt"/>
            </a:rPr>
            <a:t>zmiana statusu poradni na samodzielną organizację studencką a nie – jak dotychczas – grupa studyjna przy Kole Naukowym Studentów Prawa.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0.09254</cdr:x>
      <cdr:y>0</cdr:y>
    </cdr:from>
    <cdr:to>
      <cdr:x>0.79863</cdr:x>
      <cdr:y>0.5336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5094" y="0"/>
          <a:ext cx="5685322" cy="21236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„Klinika Prawa” przedmiotem obligatoryjnym na kierunku Prawo dla studentów III  i IV roku,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Organizacja XXVI Ogólnopolskiej Konferencji Poradni Prawnych „Uniwersyteckie Poradnie Prawne wobec czekających nowych wyzwań”,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udział w wydarzeniach: Europejski Dzień Wynalazcy, odpowiedzialność za długi, dzień praw dziecka, dzień eliminacji przemocy wobec kobiet, dzień praw człowieka itp.</a:t>
          </a: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1200" dirty="0" smtClean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0.34491</cdr:x>
      <cdr:y>0.14669</cdr:y>
    </cdr:from>
    <cdr:to>
      <cdr:x>0.97884</cdr:x>
      <cdr:y>0.332</cdr:y>
    </cdr:to>
    <cdr:sp macro="" textlink="">
      <cdr:nvSpPr>
        <cdr:cNvPr id="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20975" y="584756"/>
          <a:ext cx="5184787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0000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0000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0000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0000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0000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0000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0000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0000"/>
              </a:solidFill>
              <a:latin typeface="Arial" charset="0"/>
              <a:cs typeface="Times New Roman" pitchFamily="18" charset="0"/>
            </a:rPr>
            <a:t>cia i sukcesy poradni</a:t>
          </a:r>
          <a:r>
            <a:rPr lang="pl-PL" sz="1200" b="1" dirty="0" smtClean="0">
              <a:solidFill>
                <a:srgbClr val="000000"/>
              </a:solidFill>
              <a:latin typeface="Arial" charset="0"/>
              <a:cs typeface="Times New Roman" pitchFamily="18" charset="0"/>
            </a:rPr>
            <a:t>:</a:t>
          </a:r>
        </a:p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dirty="0" smtClean="0">
              <a:solidFill>
                <a:srgbClr val="000000"/>
              </a:solidFill>
              <a:latin typeface="Arial" charset="0"/>
            </a:rPr>
            <a:t>- rozmowy z OIRP w zakresie możliwości uczestnictwa studentów w szkoleniach organizowanych przez korporację radców prawnych.</a:t>
          </a:r>
          <a:endParaRPr lang="pl-PL" sz="1200" dirty="0">
            <a:solidFill>
              <a:srgbClr val="000000"/>
            </a:solidFill>
            <a:latin typeface="Arial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0.34326</cdr:x>
      <cdr:y>0.05074</cdr:y>
    </cdr:from>
    <cdr:to>
      <cdr:x>0.95261</cdr:x>
      <cdr:y>0.50337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9281" y="207013"/>
          <a:ext cx="4969241" cy="1846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organizacja konkursów wiedzy z zakresu: prawa handlowego i gospodarczego oraz postępowania karnego,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współpraca z wydawnictwem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C.H.Beck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w ramach programu ambasadorskiego,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kontynuacja współpracy z fundacją Dajemy Dzieciom Siłę 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             (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d. Fundacja Dzieci Niczyje) w zakresie prowadzenia szkoleń dla studentów poradni oraz możliwości odbywania staży w fundacji. </a:t>
          </a:r>
          <a:endParaRPr lang="pl-PL" sz="1200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0.29028</cdr:x>
      <cdr:y>0.17928</cdr:y>
    </cdr:from>
    <cdr:to>
      <cdr:x>0.94118</cdr:x>
      <cdr:y>0.51875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7235" y="731439"/>
          <a:ext cx="5308081" cy="13849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udział w Warszawskich Spotkaniach Wigilijnych organizowanych co roku przez m. st. Warszawa – udzielanie informacji o działalności poradni,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zawarcie umowy patronackiej pomiędzy uczelnią o Publicznym LO im. </a:t>
          </a:r>
          <a:r>
            <a:rPr lang="pl-PL" sz="1200" dirty="0">
              <a:solidFill>
                <a:srgbClr val="003366"/>
              </a:solidFill>
              <a:latin typeface="+mj-lt"/>
            </a:rPr>
            <a:t>b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ł. Romana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Archutowskiego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– w tym możliwość uczestnictwa studentów w wybranych zajęciach dydaktycznych w liceum.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0.16357</cdr:x>
      <cdr:y>0.05123</cdr:y>
    </cdr:from>
    <cdr:to>
      <cdr:x>1</cdr:x>
      <cdr:y>0.67788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7278" y="203807"/>
          <a:ext cx="6736110" cy="24929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otwarcie nowej sekcji prawa karnego we współpracy z Helsińską Fundacją Praw Człowieka,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wygrana przez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ETPCz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w sprawie </a:t>
          </a:r>
          <a:r>
            <a:rPr lang="pl-PL" sz="1200" i="1" dirty="0" smtClean="0">
              <a:solidFill>
                <a:srgbClr val="003366"/>
              </a:solidFill>
              <a:latin typeface="+mj-lt"/>
            </a:rPr>
            <a:t>Kość przeciwko Polsce,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udział kliniki w projekcie „Przeciwdziałanie agresji i ksenofobii na terenie UW” we współpracy z organami uczelni i organizacjami pozarządowymi,</a:t>
          </a:r>
          <a:endParaRPr lang="pl-PL" sz="1200" dirty="0">
            <a:solidFill>
              <a:srgbClr val="003366"/>
            </a:solidFill>
            <a:latin typeface="+mj-lt"/>
          </a:endParaRP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wizyta studyjna w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ETPCz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w Strasburgu oraz udział w konferencji w Radzie Europy,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przyjęcie delegacji z Cypru, Rumunii, Węgier, Wielkiej Brytanii oraz Włoch,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prelekcje w zakresie edukacji klinicznej na ogólnopolskim zjeździe katedr kryminalistyki, konferencji ENCLE w Walencji, III Polsko-Ukraińskim Forum Naukowym oraz międzynarodowym forum studenckim w </a:t>
          </a:r>
          <a:r>
            <a:rPr lang="pl-PL" sz="1200" dirty="0" err="1" smtClean="0">
              <a:solidFill>
                <a:srgbClr val="003366"/>
              </a:solidFill>
              <a:latin typeface="+mj-lt"/>
            </a:rPr>
            <a:t>Dnipro</a:t>
          </a:r>
          <a:r>
            <a:rPr lang="pl-PL" sz="1200" dirty="0" smtClean="0">
              <a:solidFill>
                <a:srgbClr val="003366"/>
              </a:solidFill>
              <a:latin typeface="+mj-lt"/>
            </a:rPr>
            <a:t> (Dniepropietrowsku).</a:t>
          </a:r>
          <a:endParaRPr lang="pl-PL" sz="1200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0.2618</cdr:x>
      <cdr:y>0.20417</cdr:y>
    </cdr:from>
    <cdr:to>
      <cdr:x>0.92091</cdr:x>
      <cdr:y>0.45948</cdr:y>
    </cdr:to>
    <cdr:sp macro="" textlink="">
      <cdr:nvSpPr>
        <cdr:cNvPr id="2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08348" y="812263"/>
          <a:ext cx="5308068" cy="10156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2813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+mj-lt"/>
            </a:rPr>
            <a:t>N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+mj-lt"/>
            </a:rPr>
            <a:t>ż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ą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+mj-lt"/>
            </a:rPr>
            <a:t>ę</a:t>
          </a:r>
          <a:r>
            <a:rPr lang="pl-PL" sz="1200" b="1" dirty="0">
              <a:solidFill>
                <a:srgbClr val="003366"/>
              </a:solidFill>
              <a:latin typeface="+mj-lt"/>
              <a:cs typeface="Times New Roman" pitchFamily="18" charset="0"/>
            </a:rPr>
            <a:t>cia i sukcesy poradni:</a:t>
          </a:r>
        </a:p>
        <a:p xmlns:a="http://schemas.openxmlformats.org/drawingml/2006/main">
          <a:pPr marL="171450" indent="-171450" defTabSz="912813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+mj-lt"/>
            </a:rPr>
            <a:t>wyróżnienie dla 14-osobowego zespołu koordynatorów punktu porad w Warszawie w konkursie Mazowieckie Barwy Wolontariatu 2016.</a:t>
          </a:r>
          <a:endParaRPr lang="pl-PL" sz="1200" dirty="0">
            <a:solidFill>
              <a:srgbClr val="003366"/>
            </a:solidFill>
            <a:latin typeface="+mj-lt"/>
          </a:endParaRPr>
        </a:p>
        <a:p xmlns:a="http://schemas.openxmlformats.org/drawingml/2006/main">
          <a:pPr defTabSz="912813">
            <a:spcBef>
              <a:spcPct val="50000"/>
            </a:spcBef>
            <a:defRPr/>
          </a:pPr>
          <a:endParaRPr lang="pl-PL" sz="1200" b="1" dirty="0">
            <a:solidFill>
              <a:srgbClr val="003366"/>
            </a:solidFill>
            <a:latin typeface="+mj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0.36273</cdr:x>
      <cdr:y>0.04061</cdr:y>
    </cdr:from>
    <cdr:to>
      <cdr:x>1</cdr:x>
      <cdr:y>0.60617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4336" y="165748"/>
          <a:ext cx="5313288" cy="2308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defTabSz="1811338">
            <a:spcBef>
              <a:spcPct val="50000"/>
            </a:spcBef>
            <a:defRPr/>
          </a:pPr>
          <a:r>
            <a:rPr lang="pl-PL" sz="1200" b="1" dirty="0">
              <a:solidFill>
                <a:srgbClr val="003366"/>
              </a:solidFill>
              <a:latin typeface="Arial" charset="0"/>
            </a:rPr>
            <a:t>N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ajwa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ż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niejsze osi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ą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gni</a:t>
          </a:r>
          <a:r>
            <a:rPr lang="pl-PL" sz="1200" b="1" dirty="0">
              <a:solidFill>
                <a:srgbClr val="003366"/>
              </a:solidFill>
              <a:latin typeface="Arial" charset="0"/>
            </a:rPr>
            <a:t>ę</a:t>
          </a:r>
          <a:r>
            <a:rPr lang="pl-PL" sz="1200" b="1" dirty="0">
              <a:solidFill>
                <a:srgbClr val="003366"/>
              </a:solidFill>
              <a:latin typeface="Arial" charset="0"/>
              <a:cs typeface="Times New Roman" pitchFamily="18" charset="0"/>
            </a:rPr>
            <a:t>cia i sukcesy poradni</a:t>
          </a:r>
          <a:r>
            <a:rPr lang="pl-PL" sz="1200" b="1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:</a:t>
          </a:r>
        </a:p>
        <a:p xmlns:a="http://schemas.openxmlformats.org/drawingml/2006/main">
          <a:pPr marL="171450" indent="-171450" defTabSz="1811338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nawiązanie współpracy z Instytutem Nauk Społecznych Wydziału Nauk Humanistycznych i Społecznych SWPS i realizacja projektu uczelnianego polegającego na rozwoju poradni jako platformy badawczej – pozyskanie nowego wyposażenia oraz szkolenia dla studentów,</a:t>
          </a:r>
        </a:p>
        <a:p xmlns:a="http://schemas.openxmlformats.org/drawingml/2006/main">
          <a:pPr marL="171450" indent="-171450" defTabSz="1811338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udział w projekcie „Strefa Młodzieży” – cykl warsztatów dla szkół ponadgimnazjalnych z zakresu poradnictwa prawnego i mediacji,</a:t>
          </a:r>
        </a:p>
        <a:p xmlns:a="http://schemas.openxmlformats.org/drawingml/2006/main">
          <a:pPr marL="171450" indent="-171450" defTabSz="1811338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szkolenie z pracy z trudnym klientem,</a:t>
          </a:r>
        </a:p>
        <a:p xmlns:a="http://schemas.openxmlformats.org/drawingml/2006/main">
          <a:pPr marL="171450" indent="-171450" defTabSz="1811338">
            <a:spcBef>
              <a:spcPct val="50000"/>
            </a:spcBef>
            <a:buFontTx/>
            <a:buChar char="-"/>
            <a:defRPr/>
          </a:pPr>
          <a:r>
            <a:rPr lang="pl-PL" sz="1200" dirty="0" smtClean="0">
              <a:solidFill>
                <a:srgbClr val="003366"/>
              </a:solidFill>
              <a:latin typeface="Arial" charset="0"/>
              <a:cs typeface="Times New Roman" pitchFamily="18" charset="0"/>
            </a:rPr>
            <a:t>organizacja XXVII Ogólnopolskiej Konferencji Poradni Prawnych „Profil klienta studenckich poradni prawnych”.</a:t>
          </a:r>
          <a:endParaRPr lang="pl-PL" sz="1200" dirty="0">
            <a:solidFill>
              <a:srgbClr val="003366"/>
            </a:solidFill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81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1.xml"/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hyperlink" Target="http://www.pafw.pl/" TargetMode="External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30.pn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2.jpeg"/><Relationship Id="rId16" Type="http://schemas.openxmlformats.org/officeDocument/2006/relationships/image" Target="../media/image20.png"/><Relationship Id="rId20" Type="http://schemas.openxmlformats.org/officeDocument/2006/relationships/image" Target="../media/image22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4.jpeg"/><Relationship Id="rId32" Type="http://schemas.openxmlformats.org/officeDocument/2006/relationships/image" Target="../media/image29.jpeg"/><Relationship Id="rId37" Type="http://schemas.openxmlformats.org/officeDocument/2006/relationships/image" Target="../media/image32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7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image" Target="../media/image26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 smtClean="0"/>
              <a:t>Podsumowanie działalności 	     za rok akademicki 2016/2017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2012/2013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1708" name="Obraz - mapa bitowa" r:id="rId3" imgW="4352381" imgH="4200000" progId="PBrush">
                <p:embed/>
              </p:oleObj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275949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2013/2014 - 2015/2016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25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0683" name="Obraz - mapa bitowa" r:id="rId3" imgW="4352381" imgH="4200000" progId="PBrush">
                <p:embed/>
              </p:oleObj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18641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</a:t>
              </a:r>
              <a:r>
                <a:rPr lang="pl-PL" dirty="0" smtClean="0">
                  <a:solidFill>
                    <a:srgbClr val="003366"/>
                  </a:solidFill>
                  <a:latin typeface="Arial" charset="0"/>
                </a:rPr>
                <a:t>2016/2017</a:t>
              </a:r>
              <a:endParaRPr lang="pl-PL" dirty="0">
                <a:solidFill>
                  <a:srgbClr val="003366"/>
                </a:solidFill>
                <a:latin typeface="Arial" charset="0"/>
              </a:endParaRPr>
            </a:p>
            <a:p>
              <a:pPr defTabSz="912813">
                <a:spcBef>
                  <a:spcPct val="50000"/>
                </a:spcBef>
              </a:pP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26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poradni w </a:t>
              </a:r>
              <a:r>
                <a:rPr lang="pl-PL" sz="2000" dirty="0" smtClean="0">
                  <a:solidFill>
                    <a:srgbClr val="003366"/>
                  </a:solidFill>
                  <a:latin typeface="Arial" charset="0"/>
                </a:rPr>
                <a:t>17 </a:t>
              </a: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30834" name="Obraz - mapa bitowa" r:id="rId3" imgW="4352381" imgH="4200000" progId="PBrush">
                <p:embed/>
              </p:oleObj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 smtClean="0">
                <a:solidFill>
                  <a:schemeClr val="bg1"/>
                </a:solidFill>
                <a:latin typeface="Arial" charset="0"/>
              </a:rPr>
              <a:t>Gdynia</a:t>
            </a:r>
            <a:endParaRPr lang="pl-PL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842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Poradnie w Polsce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30982" y="2564904"/>
            <a:ext cx="3889375" cy="393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Białystok</a:t>
            </a:r>
            <a:r>
              <a:rPr lang="pl-PL" sz="12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Gdańsk </a:t>
            </a:r>
            <a:r>
              <a:rPr lang="pl-PL" sz="1200" dirty="0">
                <a:latin typeface="Arial" charset="0"/>
              </a:rPr>
              <a:t>- Wyższa Szkoła </a:t>
            </a:r>
            <a:r>
              <a:rPr lang="pl-PL" sz="1200" dirty="0" smtClean="0">
                <a:latin typeface="Arial" charset="0"/>
              </a:rPr>
              <a:t>Bankowa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Gdynia </a:t>
            </a:r>
            <a:r>
              <a:rPr lang="pl-PL" sz="1200" dirty="0" smtClean="0">
                <a:latin typeface="Arial" charset="0"/>
              </a:rPr>
              <a:t>- Wyższa Szkoła Administracji i Biznesu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Katowice </a:t>
            </a:r>
            <a:r>
              <a:rPr lang="pl-PL" sz="12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Krakowska Akademia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Kraków </a:t>
            </a:r>
            <a:r>
              <a:rPr lang="pl-PL" sz="12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Lublin </a:t>
            </a:r>
            <a:r>
              <a:rPr lang="pl-PL" sz="12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Łódź </a:t>
            </a:r>
            <a:r>
              <a:rPr lang="pl-PL" sz="12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Olsztyn </a:t>
            </a:r>
            <a:r>
              <a:rPr lang="pl-PL" sz="12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Opole </a:t>
            </a:r>
            <a:r>
              <a:rPr lang="pl-PL" sz="12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Poznań </a:t>
            </a:r>
            <a:r>
              <a:rPr lang="pl-PL" sz="1200" dirty="0">
                <a:latin typeface="Arial" charset="0"/>
              </a:rPr>
              <a:t>- Uniwersytet im. Adama </a:t>
            </a:r>
            <a:r>
              <a:rPr lang="pl-PL" sz="1200" dirty="0" smtClean="0">
                <a:latin typeface="Arial" charset="0"/>
              </a:rPr>
              <a:t>Mickiewicza</a:t>
            </a:r>
            <a:endParaRPr lang="pl-PL" sz="1200" dirty="0">
              <a:latin typeface="Arial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4915509" y="2564904"/>
            <a:ext cx="3889375" cy="4081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Uniwersytet Rzeszowski</a:t>
            </a:r>
          </a:p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 smtClean="0">
                <a:latin typeface="Arial" charset="0"/>
              </a:rPr>
              <a:t>Rzeszów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WSPiA</a:t>
            </a:r>
            <a:r>
              <a:rPr lang="pl-PL" sz="1200" dirty="0">
                <a:latin typeface="Arial" charset="0"/>
              </a:rPr>
              <a:t> Rzeszowska Szkoła </a:t>
            </a:r>
            <a:r>
              <a:rPr lang="pl-PL" sz="1200" dirty="0" smtClean="0">
                <a:latin typeface="Arial" charset="0"/>
              </a:rPr>
              <a:t>Wyższa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Słubice </a:t>
            </a:r>
            <a:r>
              <a:rPr lang="pl-PL" sz="12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Szczecin </a:t>
            </a:r>
            <a:r>
              <a:rPr lang="pl-PL" sz="12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Toruń </a:t>
            </a:r>
            <a:r>
              <a:rPr lang="pl-PL" sz="12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Fundacja </a:t>
            </a:r>
            <a:r>
              <a:rPr lang="pl-PL" sz="1200" dirty="0" err="1">
                <a:latin typeface="Arial" charset="0"/>
              </a:rPr>
              <a:t>Academia</a:t>
            </a:r>
            <a:r>
              <a:rPr lang="pl-PL" sz="1200" dirty="0">
                <a:latin typeface="Arial" charset="0"/>
              </a:rPr>
              <a:t> Iuris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</a:t>
            </a:r>
            <a:r>
              <a:rPr lang="pl-PL" sz="1200" dirty="0" err="1">
                <a:latin typeface="Arial" charset="0"/>
              </a:rPr>
              <a:t>WPiA</a:t>
            </a:r>
            <a:r>
              <a:rPr lang="pl-PL" sz="12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Warszawa </a:t>
            </a:r>
            <a:r>
              <a:rPr lang="pl-PL" sz="1200" dirty="0">
                <a:latin typeface="Arial" charset="0"/>
              </a:rPr>
              <a:t>- WP Uniwersytet SWPS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200" b="1" dirty="0">
                <a:latin typeface="Arial" charset="0"/>
              </a:rPr>
              <a:t>Wrocław </a:t>
            </a:r>
            <a:r>
              <a:rPr lang="pl-PL" sz="1200" dirty="0">
                <a:latin typeface="Arial" charset="0"/>
              </a:rPr>
              <a:t>- Uniwersytet Wrocławski</a:t>
            </a:r>
            <a:endParaRPr lang="pl-PL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Białymstoku (</a:t>
            </a:r>
            <a:r>
              <a:rPr lang="pl-PL" sz="1300" b="1" dirty="0" err="1"/>
              <a:t>UwB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Porad Prawnych w </a:t>
            </a:r>
            <a:r>
              <a:rPr lang="pl-PL" sz="1300" b="1" dirty="0"/>
              <a:t>Gdańsk (Wyższa Szkoła Bankowa)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UJ w </a:t>
            </a:r>
            <a:r>
              <a:rPr lang="pl-PL" sz="13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 Punkt Informacji Prawnej „Klinika Prawa” w </a:t>
            </a:r>
            <a:r>
              <a:rPr lang="pl-PL" sz="13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Studencka Poradnia Prawna w </a:t>
            </a:r>
            <a:r>
              <a:rPr lang="pl-PL" sz="13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Uniwersytecka Poradnia Prawna w </a:t>
            </a:r>
            <a:r>
              <a:rPr lang="pl-PL" sz="1300" b="1" dirty="0"/>
              <a:t>Poznaniu (UAM)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Rzeszowie (</a:t>
            </a:r>
            <a:r>
              <a:rPr lang="pl-PL" sz="1300" b="1" dirty="0" err="1"/>
              <a:t>URz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Koło Naukowe Studencka Poradnia Prawa w </a:t>
            </a:r>
            <a:r>
              <a:rPr lang="pl-PL" sz="13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Centrum Edukacji Prawnej – „Studencka Poradnia Prawna” w </a:t>
            </a:r>
            <a:r>
              <a:rPr lang="pl-PL" sz="1300" b="1" dirty="0"/>
              <a:t>Szczecinie (</a:t>
            </a:r>
            <a:r>
              <a:rPr lang="pl-PL" sz="1300" b="1" dirty="0" err="1"/>
              <a:t>USz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 </a:t>
            </a:r>
            <a:r>
              <a:rPr lang="pl-PL" sz="13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Fundacja </a:t>
            </a:r>
            <a:r>
              <a:rPr lang="pl-PL" sz="1300" dirty="0" err="1"/>
              <a:t>Academia</a:t>
            </a:r>
            <a:r>
              <a:rPr lang="pl-PL" sz="1300" dirty="0"/>
              <a:t> Iuris w </a:t>
            </a:r>
            <a:r>
              <a:rPr lang="pl-PL" sz="13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Klinika Prawa, Studencki Ośrodek Pomocy Prawnej w </a:t>
            </a:r>
            <a:r>
              <a:rPr lang="pl-PL" sz="13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Uniwersytecka Poradnia Prawna we </a:t>
            </a:r>
            <a:r>
              <a:rPr lang="pl-PL" sz="1300" b="1" dirty="0"/>
              <a:t>Wrocławiu (</a:t>
            </a:r>
            <a:r>
              <a:rPr lang="pl-PL" sz="1300" b="1" dirty="0" err="1"/>
              <a:t>UWr</a:t>
            </a:r>
            <a:r>
              <a:rPr lang="pl-PL" sz="13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Studenckie Biuro Porad Prawnych </a:t>
            </a:r>
            <a:r>
              <a:rPr lang="pl-PL" sz="1300" b="1" dirty="0"/>
              <a:t>Rzeszowie </a:t>
            </a:r>
            <a:r>
              <a:rPr lang="pl-PL" sz="1300" b="1" dirty="0" smtClean="0"/>
              <a:t>(</a:t>
            </a:r>
            <a:r>
              <a:rPr lang="pl-PL" sz="1300" b="1" dirty="0" err="1" smtClean="0"/>
              <a:t>WSPiA</a:t>
            </a:r>
            <a:r>
              <a:rPr lang="pl-PL" sz="1300" b="1" dirty="0" smtClean="0"/>
              <a:t> </a:t>
            </a:r>
            <a:r>
              <a:rPr lang="pl-PL" sz="1300" b="1" dirty="0"/>
              <a:t>Rzeszowska Szkoła Wyższa</a:t>
            </a:r>
            <a:r>
              <a:rPr lang="pl-PL" sz="1300" b="1" dirty="0" smtClean="0"/>
              <a:t>)</a:t>
            </a:r>
            <a:r>
              <a:rPr lang="pl-PL" sz="1300" dirty="0" smtClean="0"/>
              <a:t> </a:t>
            </a:r>
            <a:endParaRPr lang="pl-PL" sz="1300" dirty="0"/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300" dirty="0"/>
              <a:t>Studencka Poradnia Prawna w </a:t>
            </a:r>
            <a:r>
              <a:rPr lang="pl-PL" sz="1300" b="1" dirty="0"/>
              <a:t>Warszawie (SWPS Uniwersytet Humanistycznospołeczny</a:t>
            </a:r>
            <a:r>
              <a:rPr lang="pl-PL" sz="1300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3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Rok akademicki 2016/2017 działalności poradni w liczbach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22376"/>
            <a:ext cx="7848600" cy="4191000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dirty="0" smtClean="0"/>
              <a:t>6 531 </a:t>
            </a:r>
            <a:r>
              <a:rPr lang="pl-PL" sz="2000" dirty="0" smtClean="0"/>
              <a:t>– tyle spraw przyjęły poradnie w okresie </a:t>
            </a:r>
            <a:br>
              <a:rPr lang="pl-PL" sz="2000" dirty="0" smtClean="0"/>
            </a:br>
            <a:r>
              <a:rPr lang="pl-PL" sz="2000" dirty="0" smtClean="0"/>
              <a:t>od października 2016 do czerwca 2017;</a:t>
            </a:r>
            <a:endParaRPr lang="pl-PL" sz="2000" b="1" dirty="0" smtClean="0"/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najwięcej – </a:t>
            </a:r>
            <a:r>
              <a:rPr lang="pl-PL" sz="2000" b="1" dirty="0" smtClean="0"/>
              <a:t>1 294 </a:t>
            </a:r>
            <a:r>
              <a:rPr lang="pl-PL" sz="2000" dirty="0" smtClean="0"/>
              <a:t>spraw przyjęła Fundacja </a:t>
            </a:r>
            <a:r>
              <a:rPr lang="pl-PL" sz="2000" dirty="0" err="1" smtClean="0"/>
              <a:t>Academia</a:t>
            </a:r>
            <a:r>
              <a:rPr lang="pl-PL" sz="2000" dirty="0" smtClean="0"/>
              <a:t> Iuris </a:t>
            </a:r>
            <a:br>
              <a:rPr lang="pl-PL" sz="2000" dirty="0" smtClean="0"/>
            </a:br>
            <a:r>
              <a:rPr lang="pl-PL" sz="2000" dirty="0" smtClean="0"/>
              <a:t>w Warszawie;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najmniej – </a:t>
            </a:r>
            <a:r>
              <a:rPr lang="pl-PL" sz="2000" b="1" dirty="0" smtClean="0"/>
              <a:t>9 </a:t>
            </a:r>
            <a:r>
              <a:rPr lang="pl-PL" sz="2000" dirty="0" smtClean="0"/>
              <a:t>Wydział Prawa Kanonicznego UKSW;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najczęściej – w ok.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27,4 proc. </a:t>
            </a:r>
            <a:r>
              <a:rPr lang="pl-PL" sz="2000" dirty="0" smtClean="0"/>
              <a:t>przypadków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sz="2000" dirty="0" smtClean="0"/>
              <a:t>1 787 </a:t>
            </a:r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sprawy) </a:t>
            </a:r>
            <a:r>
              <a:rPr lang="pl-PL" sz="2000" dirty="0" smtClean="0"/>
              <a:t>klienci zgłaszali się do poradni o pomoc w sprawach cywilnych;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w poradniach działało </a:t>
            </a:r>
            <a:r>
              <a:rPr lang="pl-PL" sz="2000" b="1" dirty="0" smtClean="0"/>
              <a:t>1 826 </a:t>
            </a:r>
            <a:r>
              <a:rPr lang="pl-PL" sz="2000" dirty="0" smtClean="0"/>
              <a:t>studentów i </a:t>
            </a:r>
            <a:r>
              <a:rPr lang="pl-PL" sz="2000" b="1" dirty="0" smtClean="0"/>
              <a:t>321 </a:t>
            </a:r>
            <a:r>
              <a:rPr lang="pl-PL" sz="2000" dirty="0" smtClean="0"/>
              <a:t>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jeden opiekun miał pieczę przeciętnie nad </a:t>
            </a:r>
            <a:r>
              <a:rPr lang="pl-PL" sz="2000" b="1" dirty="0" smtClean="0"/>
              <a:t>6 </a:t>
            </a:r>
            <a:r>
              <a:rPr lang="pl-PL" sz="2000" dirty="0" smtClean="0"/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dirty="0" smtClean="0"/>
              <a:t>na jednego studenta przypadało średnio </a:t>
            </a:r>
            <a:r>
              <a:rPr lang="pl-PL" sz="2000" b="1" dirty="0"/>
              <a:t>3</a:t>
            </a:r>
            <a:r>
              <a:rPr lang="pl-PL" sz="2000" b="1" dirty="0" smtClean="0"/>
              <a:t> </a:t>
            </a:r>
            <a:r>
              <a:rPr lang="pl-PL" sz="2000" dirty="0" smtClean="0"/>
              <a:t>sprawy.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 rokiem akademickim…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20888"/>
            <a:ext cx="8568952" cy="3082925"/>
          </a:xfrm>
          <a:noFill/>
        </p:spPr>
        <p:txBody>
          <a:bodyPr/>
          <a:lstStyle/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</a:t>
            </a:r>
            <a:r>
              <a:rPr lang="pl-PL" sz="2350" b="1" dirty="0" smtClean="0"/>
              <a:t>liczba spraw</a:t>
            </a:r>
            <a:r>
              <a:rPr lang="pl-PL" sz="2350" dirty="0" smtClean="0"/>
              <a:t> spadła o 22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największy spadek liczby spraw dotyczył spraw z zakresu </a:t>
            </a:r>
            <a:r>
              <a:rPr lang="pl-PL" sz="2350" b="1" dirty="0" smtClean="0"/>
              <a:t>prawa cywilnego</a:t>
            </a:r>
            <a:r>
              <a:rPr lang="pl-PL" sz="2350" dirty="0" smtClean="0"/>
              <a:t>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…wzrosła liczba spraw m.in. w zakresie </a:t>
            </a:r>
            <a:r>
              <a:rPr lang="pl-PL" sz="2350" b="1" dirty="0" smtClean="0"/>
              <a:t>prawa finansowego</a:t>
            </a:r>
            <a:r>
              <a:rPr lang="pl-PL" sz="2350" dirty="0" smtClean="0"/>
              <a:t>,  czy </a:t>
            </a:r>
            <a:r>
              <a:rPr lang="pl-PL" sz="2350" b="1" dirty="0" smtClean="0"/>
              <a:t>cudzoziemców i uchodźców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</a:t>
            </a:r>
            <a:r>
              <a:rPr lang="pl-PL" sz="2350" b="1" dirty="0" smtClean="0"/>
              <a:t>liczba studentów spadła </a:t>
            </a:r>
            <a:r>
              <a:rPr lang="pl-PL" sz="2350" dirty="0" smtClean="0"/>
              <a:t>o 5 proc.,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dirty="0" smtClean="0"/>
              <a:t>… liczebność </a:t>
            </a:r>
            <a:r>
              <a:rPr lang="pl-PL" sz="2350" b="1" dirty="0" smtClean="0"/>
              <a:t>personelu naukowego</a:t>
            </a:r>
            <a:r>
              <a:rPr lang="pl-PL" sz="2350" dirty="0" smtClean="0"/>
              <a:t> wzrosła o 7 proc.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W porównaniu z poprzednimi latami…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4327790"/>
              </p:ext>
            </p:extLst>
          </p:nvPr>
        </p:nvGraphicFramePr>
        <p:xfrm>
          <a:off x="466564" y="2699780"/>
          <a:ext cx="4248472" cy="34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1920856"/>
              </p:ext>
            </p:extLst>
          </p:nvPr>
        </p:nvGraphicFramePr>
        <p:xfrm>
          <a:off x="4283967" y="2501113"/>
          <a:ext cx="4848225" cy="370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61229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508104" y="61229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5724128" y="2924944"/>
            <a:ext cx="1152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596336" y="407707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Ile spraw </a:t>
            </a:r>
            <a:br>
              <a:rPr lang="pl-PL" dirty="0" smtClean="0"/>
            </a:br>
            <a:r>
              <a:rPr lang="pl-PL" dirty="0" smtClean="0"/>
              <a:t>zostało przyjętych przez poradnie?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7221287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19872" y="2919329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6 531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2952894"/>
              </p:ext>
            </p:extLst>
          </p:nvPr>
        </p:nvGraphicFramePr>
        <p:xfrm>
          <a:off x="683569" y="2276872"/>
          <a:ext cx="8460431" cy="468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studentów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48038" y="3068638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1 826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2267604"/>
              </p:ext>
            </p:extLst>
          </p:nvPr>
        </p:nvGraphicFramePr>
        <p:xfrm>
          <a:off x="683569" y="1905000"/>
          <a:ext cx="8460432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575175"/>
            <a:chOff x="476" y="1138"/>
            <a:chExt cx="5396" cy="288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3092" cy="2882"/>
              <a:chOff x="432" y="1678"/>
              <a:chExt cx="3092" cy="2882"/>
            </a:xfrm>
          </p:grpSpPr>
          <p:sp>
            <p:nvSpPr>
              <p:cNvPr id="5" name="AutoShape 563"/>
              <p:cNvSpPr>
                <a:spLocks noChangeArrowheads="1"/>
              </p:cNvSpPr>
              <p:nvPr/>
            </p:nvSpPr>
            <p:spPr bwMode="auto">
              <a:xfrm>
                <a:off x="2564" y="1680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p:oleObj spid="_x0000_s27850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34901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smtClean="0"/>
              <a:t>Ilu pracowników naukowych </a:t>
            </a:r>
            <a:br>
              <a:rPr lang="pl-PL" smtClean="0"/>
            </a:br>
            <a:r>
              <a:rPr lang="pl-PL" smtClean="0"/>
              <a:t>działało w poradniach?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511218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50233" y="3048000"/>
            <a:ext cx="376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1640114"/>
              </p:ext>
            </p:extLst>
          </p:nvPr>
        </p:nvGraphicFramePr>
        <p:xfrm>
          <a:off x="611560" y="1700808"/>
          <a:ext cx="8388423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Karne (tymczasowo aresztowani, wykroczenia, wyrok łączny);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Ogólne z zakresu prawa cywilnego (w tym prawa zobowiązań i rzeczowego);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Rodzinne (rozwody, alimenty, opieka nad dzieckiem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Spadkowe;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pracą, ubezpieczeniami społecznymi i bezrobociem;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ze świadczeniami z pomocy społecznej;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prawa i postępowania administracyjnego;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prawa lokalowego i spółdzielczego (w tym: eksmisje, sprawy bezdomnych);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prawa finansowego (podatki, zadłużenia, kredyty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przemocą wobec kobiet;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dziedziny praw uchodźców i cudzoziemców;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Związane z prawami osób niepełnosprawnych;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Dotyczące kontaktów ze służbą zdrowia (w tym błędy w sztuce itp.);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 smtClean="0"/>
              <a:t>Z zakresu pomocy organizacjom pozarządowym (NGO – szeroko rozumiana pomoc ekspercka i poradnicza);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</a:t>
            </a:r>
            <a:r>
              <a:rPr lang="pl-PL" sz="1600" dirty="0" smtClean="0"/>
              <a:t>nne.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Podział spraw ze względu na rodzaje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0483887"/>
              </p:ext>
            </p:extLst>
          </p:nvPr>
        </p:nvGraphicFramePr>
        <p:xfrm>
          <a:off x="769739" y="1988840"/>
          <a:ext cx="8374261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707904" y="2911474"/>
            <a:ext cx="345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2015/2016: 8 424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Łącznie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2016/2017: 6 531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191000" y="2625293"/>
            <a:ext cx="390939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rgbClr val="000000"/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sporządzanie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pism w zakresie postępowania karnego (np. zawiadomienia o popełnieniu przestępstwa, apelacje, kasacje,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wniosek o wydanie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wyroku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łącznego, wznowienie postępowania, skargi na przewlekłość postępowania karnego);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wykonywanie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kary (odroczenia, zwolnienia, przerwy, zawieszenia,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umorzenie, przeniesienie </a:t>
            </a:r>
            <a:r>
              <a:rPr lang="pl-PL" sz="1200" dirty="0">
                <a:solidFill>
                  <a:srgbClr val="000000"/>
                </a:solidFill>
                <a:latin typeface="Arial" charset="0"/>
              </a:rPr>
              <a:t>do innego zakładu karnego, 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widzenia, przeludnienia w zakładach karnych);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pomoc postpenitencjarna;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wyjaśnienie wybranych zagadnień prawa karnego (obrona konieczna, dobrowolne poddanie się karze, zatarcie skazania, zmiany w przepisach);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uprawnienia policji;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zastosowania prawa łaski przez Prezydenta RP.</a:t>
            </a:r>
            <a:endParaRPr lang="pl-PL" sz="1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582953"/>
              </p:ext>
            </p:extLst>
          </p:nvPr>
        </p:nvGraphicFramePr>
        <p:xfrm>
          <a:off x="899592" y="2348880"/>
          <a:ext cx="3394075" cy="18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71600" y="6254751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2648516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191000" y="2555026"/>
            <a:ext cx="390939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umowy </a:t>
            </a:r>
            <a:r>
              <a:rPr lang="pl-PL" sz="1200" dirty="0">
                <a:latin typeface="Arial" charset="0"/>
              </a:rPr>
              <a:t>cywilnoprawne - analizy umów zawieranych przez klientów poradni, sporządzanie, treść i wykonanie, prawa i obowiązki stron, wady oświadczeń woli, niewykonanie i nienależyte wykonanie określonych umów, odstąpienia od </a:t>
            </a:r>
            <a:r>
              <a:rPr lang="pl-PL" sz="1200" dirty="0" smtClean="0">
                <a:latin typeface="Arial" charset="0"/>
              </a:rPr>
              <a:t>umowy, zasady płatności z tytułu wykonania umów (terminy, sprzeciwy);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umowa o organizację wesela;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pisma </a:t>
            </a:r>
            <a:r>
              <a:rPr lang="pl-PL" sz="1200" dirty="0">
                <a:latin typeface="Arial" charset="0"/>
              </a:rPr>
              <a:t>procesowe, w tym </a:t>
            </a:r>
            <a:r>
              <a:rPr lang="pl-PL" sz="1200" dirty="0" smtClean="0">
                <a:latin typeface="Arial" charset="0"/>
              </a:rPr>
              <a:t>dotyczące wagi dowodowej wydruku e-maila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koszty sądowe </a:t>
            </a:r>
            <a:r>
              <a:rPr lang="pl-PL" sz="1200" dirty="0">
                <a:latin typeface="Arial" charset="0"/>
              </a:rPr>
              <a:t>(wysokość, zwolnienia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mediacje w toku postępowania;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odszkodowania </a:t>
            </a:r>
            <a:r>
              <a:rPr lang="pl-PL" sz="1200" dirty="0">
                <a:latin typeface="Arial" charset="0"/>
              </a:rPr>
              <a:t>i zadośćuczynienia;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z tytułu rękojmi za wady fizyczne rzeczy;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postępowanie </a:t>
            </a:r>
            <a:r>
              <a:rPr lang="pl-PL" sz="1200" dirty="0">
                <a:latin typeface="Arial" charset="0"/>
              </a:rPr>
              <a:t>egzekucyjne (egzekucje komornicze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windykacje należności.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9898228"/>
              </p:ext>
            </p:extLst>
          </p:nvPr>
        </p:nvGraphicFramePr>
        <p:xfrm>
          <a:off x="1093788" y="2420938"/>
          <a:ext cx="2746375" cy="187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5218897"/>
              </p:ext>
            </p:extLst>
          </p:nvPr>
        </p:nvGraphicFramePr>
        <p:xfrm>
          <a:off x="250825" y="4076700"/>
          <a:ext cx="3960813" cy="21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191000" y="2564904"/>
            <a:ext cx="3352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</a:t>
            </a:r>
            <a:r>
              <a:rPr lang="pl-PL" sz="1200" dirty="0" smtClean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>
                <a:latin typeface="Arial" charset="0"/>
              </a:rPr>
              <a:t>i dotyczące separacji (przede wszystkim pozwy w tym zakresie oraz małżeńskie zagadnienia majątkowe po ustaniu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ubezwłasnowolnienia;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ustanowienie</a:t>
            </a:r>
            <a:r>
              <a:rPr lang="pl-PL" sz="1200" dirty="0">
                <a:latin typeface="Arial" charset="0"/>
              </a:rPr>
              <a:t>, ograniczenie i pozbawianie władzy rodzicielskiej;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ustalanie </a:t>
            </a:r>
            <a:r>
              <a:rPr lang="pl-PL" sz="1200" dirty="0">
                <a:latin typeface="Arial" charset="0"/>
              </a:rPr>
              <a:t>lub </a:t>
            </a:r>
            <a:r>
              <a:rPr lang="pl-PL" sz="1200" dirty="0" smtClean="0">
                <a:latin typeface="Arial" charset="0"/>
              </a:rPr>
              <a:t>zaprzeczanie </a:t>
            </a:r>
            <a:r>
              <a:rPr lang="pl-PL" sz="1200" dirty="0">
                <a:latin typeface="Arial" charset="0"/>
              </a:rPr>
              <a:t>ojcostwa;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tematyka </a:t>
            </a:r>
            <a:r>
              <a:rPr lang="pl-PL" sz="1200" dirty="0">
                <a:latin typeface="Arial" charset="0"/>
              </a:rPr>
              <a:t>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</a:t>
            </a:r>
            <a:r>
              <a:rPr lang="pl-PL" sz="1200" dirty="0" smtClean="0">
                <a:latin typeface="Arial" charset="0"/>
              </a:rPr>
              <a:t>cudzoziemców oraz wobec osób z różnym obywatelstwem);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alimentacja </a:t>
            </a:r>
            <a:r>
              <a:rPr lang="pl-PL" sz="1200" dirty="0">
                <a:latin typeface="Arial" charset="0"/>
              </a:rPr>
              <a:t>(przesłanki, ustalanie, podwyższanie, obniżanie, zaliczki alimentacyjne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mediacje w sprawach rodzinnych.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798952"/>
              </p:ext>
            </p:extLst>
          </p:nvPr>
        </p:nvGraphicFramePr>
        <p:xfrm>
          <a:off x="900113" y="2276475"/>
          <a:ext cx="2971800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971600" y="6088062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133901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2815026"/>
              </p:ext>
            </p:extLst>
          </p:nvPr>
        </p:nvGraphicFramePr>
        <p:xfrm>
          <a:off x="305072" y="411559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191000" y="2584449"/>
            <a:ext cx="390939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doradztwo </a:t>
            </a:r>
            <a:r>
              <a:rPr lang="pl-PL" sz="1200" dirty="0">
                <a:latin typeface="Arial" charset="0"/>
              </a:rPr>
              <a:t>w sporządzaniu testamentów;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odrzucenie, unieważnienie testamentu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problematyka spadkowa w kontekście transgranicznym;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określenie </a:t>
            </a:r>
            <a:r>
              <a:rPr lang="pl-PL" sz="1200" dirty="0">
                <a:latin typeface="Arial" charset="0"/>
              </a:rPr>
              <a:t>osób uprawnionych do nabycia spadku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(</a:t>
            </a:r>
            <a:r>
              <a:rPr lang="pl-PL" sz="1200" dirty="0">
                <a:latin typeface="Arial" charset="0"/>
              </a:rPr>
              <a:t>w tym zagadnienie osób niegodnych</a:t>
            </a:r>
            <a:r>
              <a:rPr lang="pl-PL" sz="1200" dirty="0" smtClean="0">
                <a:latin typeface="Arial" charset="0"/>
              </a:rPr>
              <a:t>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zakres </a:t>
            </a:r>
            <a:r>
              <a:rPr lang="pl-PL" sz="1200" dirty="0">
                <a:latin typeface="Arial" charset="0"/>
              </a:rPr>
              <a:t>majątku wchodzącego w skład masy spadkowej, kwestia odpowiedzialności za długi spadkowe, wycena majątku spadkowego;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spadkowe (przyjęcie, odrzucenie, zrzeczenie się spadku, wnioski </a:t>
            </a: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stwierdzenie nabycia, dział spadku, zbycie udziałów).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2958559"/>
              </p:ext>
            </p:extLst>
          </p:nvPr>
        </p:nvGraphicFramePr>
        <p:xfrm>
          <a:off x="899592" y="2348880"/>
          <a:ext cx="3092450" cy="203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899592" y="6107906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5811360"/>
              </p:ext>
            </p:extLst>
          </p:nvPr>
        </p:nvGraphicFramePr>
        <p:xfrm>
          <a:off x="305072" y="4115594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Sprawy związane z pracą, </a:t>
            </a:r>
            <a:r>
              <a:rPr lang="pl-PL" sz="3200" dirty="0" err="1" smtClean="0"/>
              <a:t>ubezpiecze-niami</a:t>
            </a:r>
            <a:r>
              <a:rPr lang="pl-PL" sz="3200" dirty="0" smtClean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191000" y="2492375"/>
            <a:ext cx="36213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zawieranie </a:t>
            </a:r>
            <a:r>
              <a:rPr lang="pl-PL" sz="1200" dirty="0">
                <a:latin typeface="Arial" charset="0"/>
              </a:rPr>
              <a:t>umów o pracę (ustalanie istnienia stosunku pracy);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spory </a:t>
            </a:r>
            <a:r>
              <a:rPr lang="pl-PL" sz="1200" dirty="0">
                <a:latin typeface="Arial" charset="0"/>
              </a:rPr>
              <a:t>między pracownikiem a pracodawcą (pozew o zapłatę wynagrodzenia</a:t>
            </a:r>
            <a:r>
              <a:rPr lang="pl-PL" sz="1200" dirty="0" smtClean="0">
                <a:latin typeface="Arial" charset="0"/>
              </a:rPr>
              <a:t>, wypadki przy pracy, praca w warunkach szkodliwych, dyskryminacja pracownika, </a:t>
            </a:r>
            <a:r>
              <a:rPr lang="pl-PL" sz="1200" dirty="0">
                <a:latin typeface="Arial" charset="0"/>
              </a:rPr>
              <a:t>rozwiązanie umowy o pracę, </a:t>
            </a:r>
            <a:r>
              <a:rPr lang="pl-PL" sz="1200" dirty="0" smtClean="0">
                <a:latin typeface="Arial" charset="0"/>
              </a:rPr>
              <a:t>wypowiedzenia, wniosek o przywrócenie do pracy);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świadczenia </a:t>
            </a:r>
            <a:r>
              <a:rPr lang="pl-PL" sz="1200" dirty="0">
                <a:latin typeface="Arial" charset="0"/>
              </a:rPr>
              <a:t>pracownicze (praca w godzinach nadliczbowych, premie, dodatki, nagrody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</a:t>
            </a:r>
            <a:r>
              <a:rPr lang="pl-PL" sz="1200" dirty="0" smtClean="0">
                <a:latin typeface="Arial" charset="0"/>
              </a:rPr>
              <a:t>odprawy, ekwiwalent za  niewykorzystany urlop);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emerytury, renty i świadczenia przedemerytalne (ochrona przedemerytalna, podstawy </a:t>
            </a:r>
            <a:r>
              <a:rPr lang="pl-PL" sz="1200" dirty="0">
                <a:latin typeface="Arial" charset="0"/>
              </a:rPr>
              <a:t>uzyskania uprawnień</a:t>
            </a:r>
            <a:r>
              <a:rPr lang="pl-PL" sz="1200" dirty="0" smtClean="0">
                <a:latin typeface="Arial" charset="0"/>
              </a:rPr>
              <a:t>, wcześniejsze emerytury, świadczenia pomostowe, górnicze, nauczycielskie </a:t>
            </a:r>
            <a:r>
              <a:rPr lang="pl-PL" sz="1200" dirty="0">
                <a:latin typeface="Arial" charset="0"/>
              </a:rPr>
              <a:t>i wyjątkowe, przeliczenie emerytur);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z </a:t>
            </a:r>
            <a:r>
              <a:rPr lang="pl-PL" sz="1200" dirty="0" smtClean="0">
                <a:latin typeface="Arial" charset="0"/>
              </a:rPr>
              <a:t>ZUS, FGŚP i urzędami pracy.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7509156"/>
              </p:ext>
            </p:extLst>
          </p:nvPr>
        </p:nvGraphicFramePr>
        <p:xfrm>
          <a:off x="971600" y="2492375"/>
          <a:ext cx="29654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785813" y="628650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863873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191000" y="2990850"/>
            <a:ext cx="38373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zasady </a:t>
            </a:r>
            <a:r>
              <a:rPr lang="pl-PL" sz="1200" dirty="0">
                <a:latin typeface="Arial" charset="0"/>
              </a:rPr>
              <a:t>przyznawania zasiłków z pomocy społecznej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renty socjalne;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mieszkania socjalne;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kontakty </a:t>
            </a:r>
            <a:r>
              <a:rPr lang="pl-PL" sz="1200" dirty="0">
                <a:latin typeface="Arial" charset="0"/>
              </a:rPr>
              <a:t>klientów poradni z ośrodkami pomocy społecznej w tym odwołania od decyzji </a:t>
            </a:r>
            <a:r>
              <a:rPr lang="pl-PL" sz="1200" dirty="0" smtClean="0">
                <a:latin typeface="Arial" charset="0"/>
              </a:rPr>
              <a:t/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o </a:t>
            </a:r>
            <a:r>
              <a:rPr lang="pl-PL" sz="1200" dirty="0">
                <a:latin typeface="Arial" charset="0"/>
              </a:rPr>
              <a:t>odmowie przyznania zasiłków i </a:t>
            </a:r>
            <a:r>
              <a:rPr lang="pl-PL" sz="1200" dirty="0" smtClean="0">
                <a:latin typeface="Arial" charset="0"/>
              </a:rPr>
              <a:t>dodatków do niego;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kwestie świadczeń socjalnych (zasiłków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dodatków, dofinansowania rehabilitacji).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9739227"/>
              </p:ext>
            </p:extLst>
          </p:nvPr>
        </p:nvGraphicFramePr>
        <p:xfrm>
          <a:off x="914400" y="2420888"/>
          <a:ext cx="2720975" cy="20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12362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 zakresu prawa </a:t>
            </a:r>
            <a:br>
              <a:rPr lang="pl-PL" dirty="0" smtClean="0"/>
            </a:br>
            <a:r>
              <a:rPr lang="pl-PL" dirty="0" smtClean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191000" y="2348880"/>
            <a:ext cx="36933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decyzje </a:t>
            </a:r>
            <a:r>
              <a:rPr lang="pl-PL" sz="1200" dirty="0">
                <a:latin typeface="Arial" charset="0"/>
              </a:rPr>
              <a:t>administracyjne (podstawy wydawania, zasady zaskarżania, odwołania do organów wyższej instancji, WSA, </a:t>
            </a:r>
            <a:r>
              <a:rPr lang="pl-PL" sz="1200" dirty="0" smtClean="0">
                <a:latin typeface="Arial" charset="0"/>
              </a:rPr>
              <a:t>SKO);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postępowania </a:t>
            </a:r>
            <a:r>
              <a:rPr lang="pl-PL" sz="1200" dirty="0">
                <a:latin typeface="Arial" charset="0"/>
              </a:rPr>
              <a:t>administracyjne (prawa stron, koszty, skargi na bezczynność</a:t>
            </a:r>
            <a:r>
              <a:rPr lang="pl-PL" sz="1200" dirty="0" smtClean="0">
                <a:latin typeface="Arial" charset="0"/>
              </a:rPr>
              <a:t>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ewidencja </a:t>
            </a:r>
            <a:r>
              <a:rPr lang="pl-PL" sz="1200" dirty="0">
                <a:latin typeface="Arial" charset="0"/>
              </a:rPr>
              <a:t>ludności i sprawy meldunkowe</a:t>
            </a:r>
            <a:r>
              <a:rPr lang="pl-PL" sz="1200" dirty="0" smtClean="0">
                <a:latin typeface="Arial" charset="0"/>
              </a:rPr>
              <a:t>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nazwiska;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zagospodarowanie </a:t>
            </a:r>
            <a:r>
              <a:rPr lang="pl-PL" sz="1200" dirty="0">
                <a:latin typeface="Arial" charset="0"/>
              </a:rPr>
              <a:t>przestrzenne (</a:t>
            </a:r>
            <a:r>
              <a:rPr lang="pl-PL" sz="1200" dirty="0" smtClean="0">
                <a:latin typeface="Arial" charset="0"/>
              </a:rPr>
              <a:t>warunki</a:t>
            </a:r>
            <a:r>
              <a:rPr lang="pl-PL" sz="1200" dirty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zabudowy, plany zagospodarowania);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między klientami poradni a władzami lokalnymi (decyzje, przetargi, zarząd mieniem gminnym);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korporacji zawodowych (nadawanie tytułów, odpowiedzialność dyscyplinarna);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organizacja imprez masowych, zgromadzeń publicznych;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dostęp do informacji publicznej.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7350145"/>
              </p:ext>
            </p:extLst>
          </p:nvPr>
        </p:nvGraphicFramePr>
        <p:xfrm>
          <a:off x="805920" y="2420888"/>
          <a:ext cx="3173412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755650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3410595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575175"/>
            <a:chOff x="471" y="1026"/>
            <a:chExt cx="5403" cy="288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3045" cy="2882"/>
              <a:chOff x="432" y="1682"/>
              <a:chExt cx="3045" cy="2882"/>
            </a:xfrm>
          </p:grpSpPr>
          <p:sp>
            <p:nvSpPr>
              <p:cNvPr id="5" name="AutoShape 600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24779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18725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 zakresu prawa lokalowego i spółdzielczego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3373431"/>
              </p:ext>
            </p:extLst>
          </p:nvPr>
        </p:nvGraphicFramePr>
        <p:xfrm>
          <a:off x="1115616" y="2460675"/>
          <a:ext cx="2890837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191000" y="3173413"/>
            <a:ext cx="3549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eksmisje </a:t>
            </a:r>
            <a:r>
              <a:rPr lang="pl-PL" sz="1200" dirty="0">
                <a:latin typeface="Arial" charset="0"/>
              </a:rPr>
              <a:t>(podstawy, koszty, wstrzymanie, uprawnienia prawowitych lokatorów);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lokale </a:t>
            </a:r>
            <a:r>
              <a:rPr lang="pl-PL" sz="1200" dirty="0">
                <a:latin typeface="Arial" charset="0"/>
              </a:rPr>
              <a:t>zastępcze, socjalne, komunalne, służbowe i zakładowe (zakres osób uprawnionych do ich otrzymania, koszty, rozliczenia);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przekształcenia </a:t>
            </a:r>
            <a:r>
              <a:rPr lang="pl-PL" sz="1200" dirty="0">
                <a:latin typeface="Arial" charset="0"/>
              </a:rPr>
              <a:t>uprawnień do lokalu;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spółdzielnie </a:t>
            </a:r>
            <a:r>
              <a:rPr lang="pl-PL" sz="1200" dirty="0">
                <a:latin typeface="Arial" charset="0"/>
              </a:rPr>
              <a:t>mieszkaniowe (wysokość zaległości w opłatach, waloryzacja wkładu</a:t>
            </a:r>
            <a:r>
              <a:rPr lang="pl-PL" sz="1200" dirty="0" smtClean="0">
                <a:latin typeface="Arial" charset="0"/>
              </a:rPr>
              <a:t>).</a:t>
            </a:r>
            <a:endParaRPr lang="pl-PL" sz="1200" dirty="0">
              <a:latin typeface="Arial" charset="0"/>
            </a:endParaRP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785813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1336124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191000" y="2933700"/>
            <a:ext cx="35493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ogólne </a:t>
            </a:r>
            <a:r>
              <a:rPr lang="pl-PL" sz="1200" dirty="0">
                <a:latin typeface="Arial" charset="0"/>
              </a:rPr>
              <a:t>podatkowe, w tym: obowiązki podatników, powstanie obowiązku podatkowego, uprawnienia do ulg, nadpłaty, </a:t>
            </a:r>
            <a:r>
              <a:rPr lang="pl-PL" sz="1200" dirty="0" smtClean="0">
                <a:latin typeface="Arial" charset="0"/>
              </a:rPr>
              <a:t>korekty, zwrot </a:t>
            </a:r>
            <a:r>
              <a:rPr lang="pl-PL" sz="1200" dirty="0">
                <a:latin typeface="Arial" charset="0"/>
              </a:rPr>
              <a:t>nienależnie zapłaconych kwot </a:t>
            </a:r>
            <a:r>
              <a:rPr lang="pl-PL" sz="1200" dirty="0" smtClean="0">
                <a:latin typeface="Arial" charset="0"/>
              </a:rPr>
              <a:t>i </a:t>
            </a:r>
            <a:r>
              <a:rPr lang="pl-PL" sz="1200" dirty="0">
                <a:latin typeface="Arial" charset="0"/>
              </a:rPr>
              <a:t>zagadnienia odpowiedzialności za zaległości podatkowe;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kredyty (walutowe, przedawnienie spłaty, kredyty MDM, zabezpieczenia);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sprawy finansowe z relacjach zagranicznych (odszkodowania i podatki płacone za granicą).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 smtClean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9165098"/>
              </p:ext>
            </p:extLst>
          </p:nvPr>
        </p:nvGraphicFramePr>
        <p:xfrm>
          <a:off x="971600" y="2486804"/>
          <a:ext cx="2952378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857250" y="6143625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0345587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91000" y="3141663"/>
            <a:ext cx="37653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przemoc fizyczna i psychiczna;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członkami rodziny;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informacje na temat </a:t>
            </a:r>
            <a:r>
              <a:rPr lang="pl-PL" sz="1200" dirty="0" smtClean="0">
                <a:latin typeface="Arial" charset="0"/>
              </a:rPr>
              <a:t>instytucji wsparcia.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2395696"/>
              </p:ext>
            </p:extLst>
          </p:nvPr>
        </p:nvGraphicFramePr>
        <p:xfrm>
          <a:off x="1050924" y="2276475"/>
          <a:ext cx="3140075" cy="208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900113" y="623728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2459028"/>
              </p:ext>
            </p:extLst>
          </p:nvPr>
        </p:nvGraphicFramePr>
        <p:xfrm>
          <a:off x="305593" y="4249659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211638" y="2564904"/>
            <a:ext cx="36727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formy </a:t>
            </a:r>
            <a:r>
              <a:rPr lang="pl-PL" sz="1200" dirty="0">
                <a:latin typeface="Arial" charset="0"/>
              </a:rPr>
              <a:t>ochrony prawnomiędzynarodowej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terytorium Polski (status uchodźcy, ochrona uzupełniająca, pobyt tolerowany);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tytuły </a:t>
            </a:r>
            <a:r>
              <a:rPr lang="pl-PL" sz="1200" dirty="0">
                <a:latin typeface="Arial" charset="0"/>
              </a:rPr>
              <a:t>prawne do pobytu w Polsce (zgoda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zamieszkanie na czas oznaczony, zgoda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na osiedlenie się, zgoda na pobyt rezydenta długoterminowego WE</a:t>
            </a:r>
            <a:r>
              <a:rPr lang="pl-PL" sz="1200" dirty="0" smtClean="0">
                <a:latin typeface="Arial" charset="0"/>
              </a:rPr>
              <a:t>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Karta Polaka (katalog osób uprawnionych, procedura);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nadanie </a:t>
            </a:r>
            <a:r>
              <a:rPr lang="pl-PL" sz="1200" dirty="0">
                <a:latin typeface="Arial" charset="0"/>
              </a:rPr>
              <a:t>obywatelstwa polskiego;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prawa </a:t>
            </a:r>
            <a:r>
              <a:rPr lang="pl-PL" sz="1200" dirty="0">
                <a:latin typeface="Arial" charset="0"/>
              </a:rPr>
              <a:t>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(łączenie rodzin, nabywanie </a:t>
            </a:r>
            <a:r>
              <a:rPr lang="pl-PL" sz="1200" dirty="0" smtClean="0">
                <a:latin typeface="Arial" charset="0"/>
              </a:rPr>
              <a:t>nieruchomości, zakładanie działalności gospodarczej);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deportacje, przekazanie cudzoziemca innemu państwu UE.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8603103"/>
              </p:ext>
            </p:extLst>
          </p:nvPr>
        </p:nvGraphicFramePr>
        <p:xfrm>
          <a:off x="1043608" y="2395160"/>
          <a:ext cx="296227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714375" y="6215063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9601740"/>
              </p:ext>
            </p:extLst>
          </p:nvPr>
        </p:nvGraphicFramePr>
        <p:xfrm>
          <a:off x="250825" y="4149725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 prawami osób niepełnosprawnych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211638" y="3163888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zmiana </a:t>
            </a:r>
            <a:r>
              <a:rPr lang="pl-PL" sz="1200" dirty="0">
                <a:latin typeface="Arial" charset="0"/>
              </a:rPr>
              <a:t>stopnia 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odwołanie </a:t>
            </a:r>
            <a:r>
              <a:rPr lang="pl-PL" sz="1200" dirty="0">
                <a:latin typeface="Arial" charset="0"/>
                <a:cs typeface="Times New Roman" pitchFamily="18" charset="0"/>
              </a:rPr>
              <a:t>od orzeczenia o stopniu </a:t>
            </a:r>
            <a:r>
              <a:rPr lang="pl-PL" sz="1200" dirty="0">
                <a:latin typeface="Arial" charset="0"/>
              </a:rPr>
              <a:t>niepełnosprawności;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zatrudnienie pracownika niepełnosprawnego oraz wynikającego z tego faktu uprawnienia.</a:t>
            </a:r>
            <a:endParaRPr lang="pl-PL" sz="1200" dirty="0">
              <a:latin typeface="Arial" charset="0"/>
            </a:endParaRP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899592" y="6294040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0620558"/>
              </p:ext>
            </p:extLst>
          </p:nvPr>
        </p:nvGraphicFramePr>
        <p:xfrm>
          <a:off x="971600" y="2553654"/>
          <a:ext cx="2962275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394501"/>
              </p:ext>
            </p:extLst>
          </p:nvPr>
        </p:nvGraphicFramePr>
        <p:xfrm>
          <a:off x="250825" y="4336007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191000" y="3213100"/>
            <a:ext cx="3352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odpowiedzialność </a:t>
            </a:r>
            <a:r>
              <a:rPr lang="pl-PL" sz="1200" dirty="0">
                <a:latin typeface="Arial" charset="0"/>
              </a:rPr>
              <a:t>lekarzy za błędy w sztuce lekarskiej – zagadnienia odszkodowawcze;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uprawnienia do ubezpieczeń zdrowotnych;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relacje </a:t>
            </a:r>
            <a:r>
              <a:rPr lang="pl-PL" sz="1200" dirty="0">
                <a:latin typeface="Arial" charset="0"/>
              </a:rPr>
              <a:t>klientów poradni z Narodowym Funduszem </a:t>
            </a:r>
            <a:r>
              <a:rPr lang="pl-PL" sz="1200" dirty="0" smtClean="0">
                <a:latin typeface="Arial" charset="0"/>
              </a:rPr>
              <a:t>Zdrowia;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badania baz zgody pacjenta;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odmowa wykonania badań;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wykonywanie badań przez osoby bez uprawnień;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przymusowe leczenie psychiatryczne.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0833951"/>
              </p:ext>
            </p:extLst>
          </p:nvPr>
        </p:nvGraphicFramePr>
        <p:xfrm>
          <a:off x="1043608" y="2598241"/>
          <a:ext cx="2862263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899592" y="63087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0682726"/>
              </p:ext>
            </p:extLst>
          </p:nvPr>
        </p:nvGraphicFramePr>
        <p:xfrm>
          <a:off x="305072" y="4316412"/>
          <a:ext cx="3960813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związane z pomocą organizacjom pozarządowym (NGO)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283968" y="2780928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Pomoc ze strony poradni polega przede wszystkim na wyjaśnianiu zasad działalności organizacji </a:t>
            </a:r>
            <a:r>
              <a:rPr lang="pl-PL" sz="1200" dirty="0" smtClean="0">
                <a:latin typeface="Arial" charset="0"/>
              </a:rPr>
              <a:t>pozarządowych, </a:t>
            </a:r>
            <a:r>
              <a:rPr lang="pl-PL" sz="1200" dirty="0">
                <a:latin typeface="Arial" charset="0"/>
              </a:rPr>
              <a:t>czy też możliwości ich udziału </a:t>
            </a:r>
            <a:br>
              <a:rPr lang="pl-PL" sz="1200" dirty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w </a:t>
            </a:r>
            <a:r>
              <a:rPr lang="pl-PL" sz="1200" dirty="0">
                <a:latin typeface="Arial" charset="0"/>
              </a:rPr>
              <a:t>postępowaniach jako strona społeczna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defTabSz="912813">
              <a:lnSpc>
                <a:spcPct val="110000"/>
              </a:lnSpc>
              <a:spcBef>
                <a:spcPct val="50000"/>
              </a:spcBef>
            </a:pPr>
            <a:r>
              <a:rPr lang="pl-PL" sz="1200" dirty="0" smtClean="0">
                <a:latin typeface="Arial" charset="0"/>
              </a:rPr>
              <a:t>Pomocy udzielono m.in. Caritas oraz Klubowi Gaja.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6452819"/>
              </p:ext>
            </p:extLst>
          </p:nvPr>
        </p:nvGraphicFramePr>
        <p:xfrm>
          <a:off x="908050" y="3265488"/>
          <a:ext cx="3290888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mtClean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191000" y="2492896"/>
            <a:ext cx="36213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skargi </a:t>
            </a:r>
            <a:r>
              <a:rPr lang="pl-PL" sz="1200" dirty="0">
                <a:latin typeface="Arial" charset="0"/>
              </a:rPr>
              <a:t>do Europejskiego Trybunału Praw Człowieka;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występowanie </a:t>
            </a:r>
            <a:r>
              <a:rPr lang="pl-PL" sz="1200" dirty="0">
                <a:latin typeface="Arial" charset="0"/>
              </a:rPr>
              <a:t>studentów poradni jako kuratorów w postępowaniach;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</a:t>
            </a:r>
            <a:r>
              <a:rPr lang="pl-PL" sz="1200" dirty="0">
                <a:latin typeface="Arial" charset="0"/>
              </a:rPr>
              <a:t>kanoniczne („kościelne” unieważnienie małżeństwa);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własności intelektualnej architekta;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gospodarcze (umowy spółki, zagadnienia wykonywania działalności gospodarczej, prawne zabezpieczenie pomysłu na biznes);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dopuszczalność pobierania komórek macierzystych i przesyłanie ich do </a:t>
            </a:r>
            <a:r>
              <a:rPr lang="pl-PL" sz="1200" dirty="0" err="1" smtClean="0">
                <a:latin typeface="Arial" charset="0"/>
              </a:rPr>
              <a:t>biobanku</a:t>
            </a:r>
            <a:r>
              <a:rPr lang="pl-PL" sz="1200" dirty="0" smtClean="0">
                <a:latin typeface="Arial" charset="0"/>
              </a:rPr>
              <a:t> w Niemczech;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prawna regulacja prowadzenia działalności w zakresie akupunktury w Polsce;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smtClean="0">
                <a:latin typeface="Arial" charset="0"/>
              </a:rPr>
              <a:t>prawo unijne oraz prawo innych krajów (Niemcy, Austria</a:t>
            </a:r>
            <a:r>
              <a:rPr lang="pl-PL" sz="1200" dirty="0" smtClean="0">
                <a:latin typeface="Arial" charset="0"/>
              </a:rPr>
              <a:t>).</a:t>
            </a: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7248897"/>
              </p:ext>
            </p:extLst>
          </p:nvPr>
        </p:nvGraphicFramePr>
        <p:xfrm>
          <a:off x="1115616" y="2564904"/>
          <a:ext cx="289083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899592" y="6135688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</a:t>
            </a:r>
            <a:r>
              <a:rPr lang="pl-PL" sz="1000" dirty="0" smtClean="0">
                <a:latin typeface="Arial" charset="0"/>
              </a:rPr>
              <a:t>2016/2017)</a:t>
            </a:r>
            <a:endParaRPr lang="pl-PL" sz="10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991350"/>
              </p:ext>
            </p:extLst>
          </p:nvPr>
        </p:nvGraphicFramePr>
        <p:xfrm>
          <a:off x="292080" y="4360923"/>
          <a:ext cx="3960813" cy="217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smtClean="0"/>
              <a:t>Studencka Poradnia Prawna w Białymstoku (Uniwersytet w Białymstoku)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29964008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402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w Białymstoku (Uniwersytet w Białymstoku) 2003-2017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3422073"/>
              </p:ext>
            </p:extLst>
          </p:nvPr>
        </p:nvGraphicFramePr>
        <p:xfrm>
          <a:off x="823913" y="2582863"/>
          <a:ext cx="3430587" cy="304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545349"/>
              </p:ext>
            </p:extLst>
          </p:nvPr>
        </p:nvGraphicFramePr>
        <p:xfrm>
          <a:off x="4960938" y="2522538"/>
          <a:ext cx="3931542" cy="294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566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435624" y="56472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5940152" y="270892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380312" y="378904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575175"/>
            <a:chOff x="470" y="1138"/>
            <a:chExt cx="5404" cy="288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3045" cy="2882"/>
              <a:chOff x="432" y="1682"/>
              <a:chExt cx="3045" cy="2882"/>
            </a:xfrm>
          </p:grpSpPr>
          <p:sp>
            <p:nvSpPr>
              <p:cNvPr id="5" name="AutoShape 641"/>
              <p:cNvSpPr>
                <a:spLocks noChangeArrowheads="1"/>
              </p:cNvSpPr>
              <p:nvPr/>
            </p:nvSpPr>
            <p:spPr bwMode="auto">
              <a:xfrm>
                <a:off x="2517" y="1684"/>
                <a:ext cx="960" cy="2880"/>
              </a:xfrm>
              <a:prstGeom prst="roundRect">
                <a:avLst>
                  <a:gd name="adj" fmla="val 23773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en-US"/>
              </a:p>
            </p:txBody>
          </p:sp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p:oleObj spid="_x0000_s23755" name="Obraz - mapa bitowa" r:id="rId3" imgW="4420204" imgH="4266595" progId="PBrush">
                  <p:embed/>
                </p:oleObj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170531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969628362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086600" y="1628775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209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86 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Opiekunów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411413" y="2780928"/>
            <a:ext cx="58329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nawiązanie współpracy z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Cafe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Albert w Gdańsku oraz </a:t>
            </a:r>
            <a:r>
              <a:rPr lang="pl-PL" sz="1200" dirty="0" err="1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konstynuacja</a:t>
            </a: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 współpracy z Fundacją FLY w Gdyni – prowadzenie dyżurów poza siedzibą poradni,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współpraca z Gdańską Radą ds. Równego Traktowania przy Prezydencie Miasta Gdańska,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rozwój zespołów obrończych w sprawach dyscyplinarnych na uczelni,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szersza obecność w mediach społecznościowych i rozwój strony internetowej.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Gdańsku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2201877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1792636"/>
              </p:ext>
            </p:extLst>
          </p:nvPr>
        </p:nvGraphicFramePr>
        <p:xfrm>
          <a:off x="4860032" y="2492896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5868144" y="3284984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7740352" y="4221087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1043608" y="6130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Klinika Porad Prawnych</a:t>
            </a:r>
            <a:br>
              <a:rPr lang="pl-PL" sz="3000" dirty="0" smtClean="0"/>
            </a:br>
            <a:r>
              <a:rPr lang="pl-PL" sz="3000" dirty="0"/>
              <a:t>Wyższa Szkoła </a:t>
            </a:r>
            <a:r>
              <a:rPr lang="pl-PL" sz="3000" dirty="0" smtClean="0"/>
              <a:t>Bankowa w Gdańsku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672457363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2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411413" y="2780928"/>
            <a:ext cx="58329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Organizacja sympozjum naukowego „Regulacje relacji rodzinnych we współczesnym prawie polskim”.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8388423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Klinika Porad Prawnych</a:t>
            </a:r>
            <a:br>
              <a:rPr lang="pl-PL" sz="2800" dirty="0" smtClean="0"/>
            </a:br>
            <a:r>
              <a:rPr lang="pl-PL" sz="2800" dirty="0"/>
              <a:t>Wyższa Szkoła </a:t>
            </a:r>
            <a:r>
              <a:rPr lang="pl-PL" sz="2800" dirty="0" smtClean="0"/>
              <a:t>Bankowa w Gdańsku 2011-2017</a:t>
            </a:r>
            <a:endParaRPr lang="pl-PL" sz="24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9820258"/>
              </p:ext>
            </p:extLst>
          </p:nvPr>
        </p:nvGraphicFramePr>
        <p:xfrm>
          <a:off x="823913" y="2582863"/>
          <a:ext cx="3336925" cy="331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473110"/>
              </p:ext>
            </p:extLst>
          </p:nvPr>
        </p:nvGraphicFramePr>
        <p:xfrm>
          <a:off x="4694238" y="2400300"/>
          <a:ext cx="3787775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718918" y="350471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7812881" y="416072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1115616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2011-2017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2011-2017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Studencka Poradnia Prawna </a:t>
            </a:r>
            <a:br>
              <a:rPr lang="pl-PL" sz="3000" dirty="0" smtClean="0"/>
            </a:br>
            <a:r>
              <a:rPr lang="pl-PL" sz="3000" dirty="0" smtClean="0"/>
              <a:t>przy </a:t>
            </a:r>
            <a:r>
              <a:rPr lang="pl-PL" sz="3000" dirty="0" err="1" smtClean="0"/>
              <a:t>WSAiB</a:t>
            </a:r>
            <a:r>
              <a:rPr lang="pl-PL" sz="3000" dirty="0" smtClean="0"/>
              <a:t> w </a:t>
            </a:r>
            <a:r>
              <a:rPr lang="pl-PL" sz="3000" dirty="0"/>
              <a:t>Gdyni</a:t>
            </a:r>
            <a:endParaRPr lang="pl-PL" sz="3000" dirty="0" smtClean="0"/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373778012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067789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18 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19872" y="2852936"/>
            <a:ext cx="4895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otwarcie nowej sekcji przy Sądzie Rejonowym w Gdyni i rozszerzenie działalności poradni w siedzibie Sądu Okręgowego w Gdańsku,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organizacja II Konkursu Krasomówczego i Mów Prawniczych </a:t>
            </a:r>
            <a:r>
              <a:rPr lang="pl-PL" sz="1200" dirty="0" err="1" smtClean="0">
                <a:latin typeface="+mj-lt"/>
              </a:rPr>
              <a:t>WSAiB</a:t>
            </a:r>
            <a:r>
              <a:rPr lang="pl-PL" sz="1200" dirty="0" smtClean="0">
                <a:latin typeface="+mj-lt"/>
              </a:rPr>
              <a:t>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zorganizowanie inscenizacji rozprawy karnej dla szkół gimnazjalnych i ponadgimnazjalnych w ramach Dni Otwartych uczelni.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46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66951985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: 90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83768" y="3192031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przeprowadzenie warsztatów edukacyjnych (symulacji rozprawy karnej) w liceach w Częstochowie i Gliwicach.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Katowicach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6016541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5389082"/>
              </p:ext>
            </p:extLst>
          </p:nvPr>
        </p:nvGraphicFramePr>
        <p:xfrm>
          <a:off x="5076825" y="2422525"/>
          <a:ext cx="35480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812360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7164288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115616" y="588349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5292725" y="592635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77400198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Krakowskiej Akademii im. Andrzeja Frycza-Modrzewskiego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20272" y="1628800"/>
            <a:ext cx="205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92</a:t>
            </a: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</a:t>
            </a: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23728" y="2582907"/>
            <a:ext cx="31683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b="1" dirty="0">
              <a:solidFill>
                <a:srgbClr val="003366"/>
              </a:solidFill>
              <a:latin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pozyskanie nowego opiekuna dla sekcji prawa karnego i cywilnego,</a:t>
            </a:r>
          </a:p>
          <a:p>
            <a:pPr marL="171450" indent="-171450" algn="just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kontynuacja współpraca z aresztem śledczym w Krakowie, gdzie studenci poradni odbywają dyżury,</a:t>
            </a:r>
          </a:p>
          <a:p>
            <a:pPr marL="171450" indent="-171450" algn="just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zmiany w regulaminie i wprowadzenie możliwości udzielania porad za pomocą e-mail,</a:t>
            </a:r>
          </a:p>
          <a:p>
            <a:pPr marL="171450" indent="-171450" algn="just"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zakwalifikowanie studentów poradni do finałowych części konkursów prawa podatkowego </a:t>
            </a:r>
            <a:r>
              <a:rPr lang="pl-PL" sz="1200" dirty="0" err="1" smtClean="0">
                <a:latin typeface="Arial" charset="0"/>
              </a:rPr>
              <a:t>Eye</a:t>
            </a:r>
            <a:r>
              <a:rPr lang="pl-PL" sz="1200" dirty="0" smtClean="0">
                <a:latin typeface="Arial" charset="0"/>
              </a:rPr>
              <a:t> on </a:t>
            </a:r>
            <a:r>
              <a:rPr lang="pl-PL" sz="1200" dirty="0" err="1" smtClean="0">
                <a:latin typeface="Arial" charset="0"/>
              </a:rPr>
              <a:t>Tax</a:t>
            </a:r>
            <a:r>
              <a:rPr lang="pl-PL" sz="1200" dirty="0" smtClean="0">
                <a:latin typeface="Arial" charset="0"/>
              </a:rPr>
              <a:t> oraz </a:t>
            </a:r>
            <a:r>
              <a:rPr lang="pl-PL" sz="1200" dirty="0" err="1" smtClean="0">
                <a:latin typeface="Arial" charset="0"/>
              </a:rPr>
              <a:t>Tax’n’you</a:t>
            </a:r>
            <a:r>
              <a:rPr lang="pl-PL" sz="1200" dirty="0" smtClean="0">
                <a:latin typeface="Arial" charset="0"/>
              </a:rPr>
              <a:t>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400" dirty="0" smtClean="0"/>
              <a:t>Studencka Poradnia Prawna Krakowskiej Akademii im. Andrzeja Frycza-Modrzewskiego </a:t>
            </a:r>
            <a:br>
              <a:rPr lang="pl-PL" sz="2400" dirty="0" smtClean="0"/>
            </a:br>
            <a:r>
              <a:rPr lang="pl-PL" sz="2400" dirty="0" smtClean="0"/>
              <a:t>w latach 2009-2017</a:t>
            </a:r>
            <a:endParaRPr lang="pl-PL" sz="2000" dirty="0" smtClean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9097819"/>
              </p:ext>
            </p:extLst>
          </p:nvPr>
        </p:nvGraphicFramePr>
        <p:xfrm>
          <a:off x="823913" y="2582863"/>
          <a:ext cx="3265487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3995522"/>
              </p:ext>
            </p:extLst>
          </p:nvPr>
        </p:nvGraphicFramePr>
        <p:xfrm>
          <a:off x="5229225" y="2422525"/>
          <a:ext cx="33956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6228184" y="2734017"/>
            <a:ext cx="154766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403281" y="4070544"/>
            <a:ext cx="129495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1206751" y="6114547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2009-2017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4824" name="Text Box 18"/>
          <p:cNvSpPr txBox="1">
            <a:spLocks noChangeArrowheads="1"/>
          </p:cNvSpPr>
          <p:nvPr/>
        </p:nvSpPr>
        <p:spPr bwMode="auto">
          <a:xfrm>
            <a:off x="5292725" y="602138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2009-2017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205981020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Poradnia Prawna UJ </a:t>
            </a:r>
            <a:br>
              <a:rPr lang="pl-PL" dirty="0" smtClean="0"/>
            </a:br>
            <a:r>
              <a:rPr lang="pl-PL" dirty="0" smtClean="0"/>
              <a:t>w Krakowie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671391" y="2620816"/>
            <a:ext cx="54726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poradni: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świadczenie pomocy prawnej poza siedzibą poradni (ośrodek dla uchodźców w Warszawie, ośrodek strzeżony w Przemyślu),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udział w akcji Tydzień Pomocy Osobom Pokrzywdzonym Przestępstwem,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wystawca w czasie targów „Prawnik przyszłości”,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specjalistyczny kurs języka </a:t>
            </a:r>
            <a:b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</a:b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rosyjskiego dla studentów </a:t>
            </a:r>
            <a:b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</a:br>
            <a:r>
              <a:rPr lang="pl-PL" sz="1200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sekcji praw człowieka.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518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Studentów: 49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575175"/>
            <a:chOff x="470" y="1682"/>
            <a:chExt cx="5404" cy="288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sp>
          <p:nvSpPr>
            <p:cNvPr id="4" name="AutoShape 683"/>
            <p:cNvSpPr>
              <a:spLocks noChangeArrowheads="1"/>
            </p:cNvSpPr>
            <p:nvPr/>
          </p:nvSpPr>
          <p:spPr bwMode="auto">
            <a:xfrm>
              <a:off x="2555" y="1684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p:oleObj spid="_x0000_s22731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93735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8944937"/>
              </p:ext>
            </p:extLst>
          </p:nvPr>
        </p:nvGraphicFramePr>
        <p:xfrm>
          <a:off x="4766816" y="2276872"/>
          <a:ext cx="4147442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Studencka Poradnia </a:t>
            </a:r>
            <a:r>
              <a:rPr lang="pl-PL" dirty="0" smtClean="0"/>
              <a:t>Prawna UJ </a:t>
            </a:r>
            <a:br>
              <a:rPr lang="pl-PL" dirty="0" smtClean="0"/>
            </a:br>
            <a:r>
              <a:rPr lang="pl-PL" dirty="0" smtClean="0"/>
              <a:t>w Krakowie</a:t>
            </a:r>
            <a:r>
              <a:rPr lang="pl-PL" sz="3200" dirty="0" smtClean="0"/>
              <a:t> 2003-2017</a:t>
            </a:r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7668344" y="2355577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7466953" y="452452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1331640" y="591423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6872" name="Text Box 18"/>
          <p:cNvSpPr txBox="1">
            <a:spLocks noChangeArrowheads="1"/>
          </p:cNvSpPr>
          <p:nvPr/>
        </p:nvSpPr>
        <p:spPr bwMode="auto">
          <a:xfrm>
            <a:off x="5602004" y="5771491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9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337316"/>
              </p:ext>
            </p:extLst>
          </p:nvPr>
        </p:nvGraphicFramePr>
        <p:xfrm>
          <a:off x="806450" y="2400300"/>
          <a:ext cx="3765550" cy="33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945739196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020272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278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133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Lublinie (KUL)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8181764"/>
              </p:ext>
            </p:extLst>
          </p:nvPr>
        </p:nvGraphicFramePr>
        <p:xfrm>
          <a:off x="874713" y="2633663"/>
          <a:ext cx="32146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466219"/>
              </p:ext>
            </p:extLst>
          </p:nvPr>
        </p:nvGraphicFramePr>
        <p:xfrm>
          <a:off x="5280025" y="2473325"/>
          <a:ext cx="3417888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6588224" y="320627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7957567" y="4149080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38919" name="Text Box 17"/>
          <p:cNvSpPr txBox="1">
            <a:spLocks noChangeArrowheads="1"/>
          </p:cNvSpPr>
          <p:nvPr/>
        </p:nvSpPr>
        <p:spPr bwMode="auto">
          <a:xfrm>
            <a:off x="1115616" y="585763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38920" name="Text Box 18"/>
          <p:cNvSpPr txBox="1">
            <a:spLocks noChangeArrowheads="1"/>
          </p:cNvSpPr>
          <p:nvPr/>
        </p:nvSpPr>
        <p:spPr bwMode="auto">
          <a:xfrm>
            <a:off x="5377397" y="584856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39425470"/>
              </p:ext>
            </p:extLst>
          </p:nvPr>
        </p:nvGraphicFramePr>
        <p:xfrm>
          <a:off x="827584" y="2564904"/>
          <a:ext cx="8208912" cy="397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086600" y="162353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3419872" y="2852936"/>
            <a:ext cx="4895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+mj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j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j-lt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udział w ogólnopolskiej konferencjach w zakresie: mediacji, rozstrzygania sporów pracowniczych oraz negocjacji prawniczych,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przygotowanie symulacji postępowania mediacyjnego w sprawie gospodarczej,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wizyty studyjne studentów poradni w: Sądzie Najwyższym oraz fundacji Dajemy Dzieciom Siłę (d. Fundacja Dzieci Niczyje).</a:t>
            </a:r>
            <a:endParaRPr lang="pl-PL" sz="1200" dirty="0">
              <a:latin typeface="+mj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w Lublinie (UMCS)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7834295"/>
              </p:ext>
            </p:extLst>
          </p:nvPr>
        </p:nvGraphicFramePr>
        <p:xfrm>
          <a:off x="900113" y="2636654"/>
          <a:ext cx="3841303" cy="3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792112"/>
              </p:ext>
            </p:extLst>
          </p:nvPr>
        </p:nvGraphicFramePr>
        <p:xfrm>
          <a:off x="4828783" y="2557614"/>
          <a:ext cx="3909640" cy="35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7812360" y="2774231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7255896" y="4193439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0967" name="Text Box 17"/>
          <p:cNvSpPr txBox="1">
            <a:spLocks noChangeArrowheads="1"/>
          </p:cNvSpPr>
          <p:nvPr/>
        </p:nvSpPr>
        <p:spPr bwMode="auto">
          <a:xfrm>
            <a:off x="1475656" y="60928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593854" y="60928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592052151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Studencki Punkt Informacji Prawnej „Klinika Prawa” w Łodzi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220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2987824" y="2492896"/>
            <a:ext cx="4752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  <a:endParaRPr lang="pl-PL" sz="1200" dirty="0" smtClean="0">
              <a:latin typeface="Arial" charset="0"/>
            </a:endParaRPr>
          </a:p>
          <a:p>
            <a:pPr marL="90488" indent="-90488" defTabSz="912813">
              <a:buFontTx/>
              <a:buChar char="•"/>
              <a:defRPr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VII edycja programu </a:t>
            </a:r>
            <a:r>
              <a:rPr lang="pl-PL" sz="1200" dirty="0">
                <a:latin typeface="+mj-lt"/>
              </a:rPr>
              <a:t>Znam </a:t>
            </a:r>
            <a:r>
              <a:rPr lang="pl-PL" sz="1200" dirty="0" smtClean="0">
                <a:latin typeface="+mj-lt"/>
              </a:rPr>
              <a:t>Swoje Prawa dla licealistów – w ramach projektu odbyła się symulacja rozprawy sądowej przygotowana przez studentów oraz uczniów szkół ponadgimnazjalnych,</a:t>
            </a: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prezentacja </a:t>
            </a:r>
            <a:r>
              <a:rPr lang="pl-PL" sz="1200" dirty="0">
                <a:latin typeface="+mj-lt"/>
              </a:rPr>
              <a:t>symulacji rozprawy sądowej przygotowanej przez studentów Kliniki </a:t>
            </a:r>
            <a:r>
              <a:rPr lang="pl-PL" sz="1200" dirty="0" smtClean="0">
                <a:latin typeface="+mj-lt"/>
              </a:rPr>
              <a:t>w </a:t>
            </a:r>
            <a:r>
              <a:rPr lang="pl-PL" sz="1200" dirty="0">
                <a:latin typeface="+mj-lt"/>
              </a:rPr>
              <a:t>ramach </a:t>
            </a:r>
            <a:r>
              <a:rPr lang="pl-PL" sz="1200" dirty="0" smtClean="0">
                <a:latin typeface="+mj-lt"/>
              </a:rPr>
              <a:t>Festiwalu </a:t>
            </a:r>
            <a:r>
              <a:rPr lang="pl-PL" sz="1200" dirty="0">
                <a:latin typeface="+mj-lt"/>
              </a:rPr>
              <a:t>Nauki, Techniki i Sztuki </a:t>
            </a:r>
            <a:r>
              <a:rPr lang="pl-PL" sz="1200" dirty="0" smtClean="0">
                <a:latin typeface="+mj-lt"/>
              </a:rPr>
              <a:t>dla szkół gimnazjalnych oraz ponadgimnazjalnych,</a:t>
            </a:r>
          </a:p>
          <a:p>
            <a:pPr marL="171450" indent="-171450" defTabSz="912813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Spotkanie eksperckie „Prawnik w biznesie – droga do sukcesu na rynku prawniczym”.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Studencki Punkt Informacji Prawnej „Klinika Prawa” w Łodzi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4879740"/>
              </p:ext>
            </p:extLst>
          </p:nvPr>
        </p:nvGraphicFramePr>
        <p:xfrm>
          <a:off x="971600" y="2477106"/>
          <a:ext cx="3481263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106458"/>
              </p:ext>
            </p:extLst>
          </p:nvPr>
        </p:nvGraphicFramePr>
        <p:xfrm>
          <a:off x="5146874" y="2411678"/>
          <a:ext cx="3528392" cy="346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156176" y="265593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7524328" y="4005064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187624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5399855" y="5990173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716197931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>
                <a:cs typeface="Times New Roman" pitchFamily="18" charset="0"/>
              </a:rPr>
              <a:t>Studencka Poradnia Prawna</a:t>
            </a:r>
            <a:r>
              <a:rPr lang="pl-PL" smtClean="0"/>
              <a:t> </a:t>
            </a:r>
            <a:br>
              <a:rPr lang="pl-PL" smtClean="0"/>
            </a:br>
            <a:r>
              <a:rPr lang="pl-PL" smtClean="0">
                <a:cs typeface="Times New Roman" pitchFamily="18" charset="0"/>
              </a:rPr>
              <a:t>w Olsztynie (UW-M)</a:t>
            </a:r>
            <a:endParaRPr lang="pl-PL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860693" y="2492375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374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8528354"/>
              </p:ext>
            </p:extLst>
          </p:nvPr>
        </p:nvGraphicFramePr>
        <p:xfrm>
          <a:off x="874713" y="2633663"/>
          <a:ext cx="3502025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9187447"/>
              </p:ext>
            </p:extLst>
          </p:nvPr>
        </p:nvGraphicFramePr>
        <p:xfrm>
          <a:off x="4910137" y="2400300"/>
          <a:ext cx="390842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6228184" y="314096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7667625" y="42211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Studencka Poradnia Prawna </a:t>
            </a:r>
            <a:br>
              <a:rPr lang="pl-PL" dirty="0" smtClean="0"/>
            </a:br>
            <a:r>
              <a:rPr lang="pl-PL" dirty="0" smtClean="0"/>
              <a:t>w Olsztynie (UW-M) 2004-2017</a:t>
            </a:r>
          </a:p>
        </p:txBody>
      </p:sp>
      <p:sp>
        <p:nvSpPr>
          <p:cNvPr id="45063" name="Text Box 13"/>
          <p:cNvSpPr txBox="1">
            <a:spLocks noChangeArrowheads="1"/>
          </p:cNvSpPr>
          <p:nvPr/>
        </p:nvSpPr>
        <p:spPr bwMode="auto">
          <a:xfrm>
            <a:off x="1259632" y="586536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5435600" y="58412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765527293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Uniwersytecka Studencka Poradnia Prawna "Klinika Prawa" w Opolu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7088832" y="167928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174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2627784" y="2348880"/>
            <a:ext cx="63934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Organizacja ogólnopolskiej konferencji „Prawa i obowiązki członków rodziny. Teoria i praktyka”,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Arial" charset="0"/>
              </a:rPr>
              <a:t>udział w Ogólnopolskich Dniach Praw Dziecka w Brzegu,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</a:rPr>
              <a:t>wyróżnienie przez Prezydenta Miasta Opola wolontariuszy kliniki na Gali Wolontariatu,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</a:rPr>
              <a:t>kontynuacja współpracy z Miejskim Ośrodkiem Pomocy Społecznej w Opolu i Fundacją VICTIM, podpisanie porozumienia z MOPR w Opolu,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</a:rPr>
              <a:t>prezentacja poradni w gimnazjum w Brzegu, prelekcja dla kobiet osadzonych w areszcie śledczym w Opolu,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</a:rPr>
              <a:t>symulacja sprawy Rity Gorgonowej dla uczniów szkoły średniej w Rydułtowach.</a:t>
            </a:r>
            <a:endParaRPr lang="pl-PL" sz="80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589462"/>
            <a:chOff x="470" y="17"/>
            <a:chExt cx="5404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p:oleObj spid="_x0000_s26825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67415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316416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Uniwersytecka Studencka Poradnia Prawna "Klinika Prawa" w Opolu</a:t>
            </a:r>
            <a:r>
              <a:rPr lang="pl-PL" sz="28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0504208"/>
              </p:ext>
            </p:extLst>
          </p:nvPr>
        </p:nvGraphicFramePr>
        <p:xfrm>
          <a:off x="874713" y="2633664"/>
          <a:ext cx="3625279" cy="316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6935836"/>
              </p:ext>
            </p:extLst>
          </p:nvPr>
        </p:nvGraphicFramePr>
        <p:xfrm>
          <a:off x="4716016" y="2597150"/>
          <a:ext cx="403244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9" name="Text Box 11"/>
          <p:cNvSpPr txBox="1">
            <a:spLocks noChangeArrowheads="1"/>
          </p:cNvSpPr>
          <p:nvPr/>
        </p:nvSpPr>
        <p:spPr bwMode="auto">
          <a:xfrm>
            <a:off x="5652120" y="352642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7110" name="Text Box 12"/>
          <p:cNvSpPr txBox="1">
            <a:spLocks noChangeArrowheads="1"/>
          </p:cNvSpPr>
          <p:nvPr/>
        </p:nvSpPr>
        <p:spPr bwMode="auto">
          <a:xfrm>
            <a:off x="7402116" y="4508097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1475656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5472460" y="5993606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881881375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088832" y="1610816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Studencka Uniwersytecka Poradnia Prawna w Poznaniu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2210917"/>
              </p:ext>
            </p:extLst>
          </p:nvPr>
        </p:nvGraphicFramePr>
        <p:xfrm>
          <a:off x="874713" y="2633663"/>
          <a:ext cx="3409950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8990736"/>
              </p:ext>
            </p:extLst>
          </p:nvPr>
        </p:nvGraphicFramePr>
        <p:xfrm>
          <a:off x="5172656" y="2569741"/>
          <a:ext cx="3548831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6624463" y="333110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6516216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49159" name="Text Box 17"/>
          <p:cNvSpPr txBox="1">
            <a:spLocks noChangeArrowheads="1"/>
          </p:cNvSpPr>
          <p:nvPr/>
        </p:nvSpPr>
        <p:spPr bwMode="auto">
          <a:xfrm>
            <a:off x="1187624" y="60213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49160" name="Text Box 18"/>
          <p:cNvSpPr txBox="1">
            <a:spLocks noChangeArrowheads="1"/>
          </p:cNvSpPr>
          <p:nvPr/>
        </p:nvSpPr>
        <p:spPr bwMode="auto">
          <a:xfrm>
            <a:off x="5652120" y="6021388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900" dirty="0"/>
              <a:t>Studenckie Biuro Porad Prawnych </a:t>
            </a:r>
            <a:br>
              <a:rPr lang="pl-PL" sz="2900" dirty="0"/>
            </a:br>
            <a:r>
              <a:rPr lang="pl-PL" sz="2900" dirty="0"/>
              <a:t>Wyższa Szkoła Prawa i Administracji</a:t>
            </a:r>
            <a:br>
              <a:rPr lang="pl-PL" sz="2900" dirty="0"/>
            </a:br>
            <a:r>
              <a:rPr lang="pl-PL" sz="2900" dirty="0"/>
              <a:t>Rzeszowska Szkoła Wyższa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6732588" y="2565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09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11"/>
          <p:cNvSpPr txBox="1">
            <a:spLocks noChangeArrowheads="1"/>
          </p:cNvSpPr>
          <p:nvPr/>
        </p:nvSpPr>
        <p:spPr bwMode="auto">
          <a:xfrm>
            <a:off x="1475656" y="596223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5543871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2013-2017</a:t>
            </a:r>
            <a:endParaRPr lang="pl-PL" sz="1400" b="1" dirty="0">
              <a:latin typeface="Arial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r>
              <a:rPr lang="pl-PL" sz="2900" dirty="0"/>
              <a:t>Studenckie Biuro Porad Prawnych </a:t>
            </a:r>
            <a:br>
              <a:rPr lang="pl-PL" sz="2900" dirty="0"/>
            </a:br>
            <a:r>
              <a:rPr lang="pl-PL" sz="2900" dirty="0"/>
              <a:t>Wyższa Szkoła Prawa i Administracji</a:t>
            </a:r>
            <a:br>
              <a:rPr lang="pl-PL" sz="2900" dirty="0"/>
            </a:br>
            <a:r>
              <a:rPr lang="pl-PL" sz="2900" dirty="0"/>
              <a:t>Rzeszowska Szkoła Wyższa</a:t>
            </a:r>
          </a:p>
        </p:txBody>
      </p:sp>
    </p:spTree>
    <p:extLst>
      <p:ext uri="{BB962C8B-B14F-4D97-AF65-F5344CB8AC3E}">
        <p14:creationId xmlns:p14="http://schemas.microsoft.com/office/powerpoint/2010/main" xmlns="" val="40778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00730743"/>
              </p:ext>
            </p:extLst>
          </p:nvPr>
        </p:nvGraphicFramePr>
        <p:xfrm>
          <a:off x="863600" y="2471738"/>
          <a:ext cx="8229600" cy="398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165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851920" y="2636912"/>
            <a:ext cx="506348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udzielanie porad prawnych honorowym dawcom krwi w Regionalnym Centrum Krwiodawstwa i Krwiolecznictwa w Rzeszowie,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podpisanie porozumienia ze Stowarzyszeniem Nowy Horyzont,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dalsza współpraca z zakładem karnym w Rzeszowie – ułatwienia w udzielaniu porad osadzonym,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realizowanie cotygodniowej autorskiej Audycji </a:t>
            </a:r>
            <a:r>
              <a:rPr lang="pl-PL" sz="1200" dirty="0" err="1" smtClean="0">
                <a:solidFill>
                  <a:srgbClr val="003366"/>
                </a:solidFill>
                <a:latin typeface="+mj-lt"/>
              </a:rPr>
              <a:t>PoPrawnej</a:t>
            </a: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 w akademickim radiu Feniks.fm,</a:t>
            </a:r>
          </a:p>
          <a:p>
            <a:pPr marL="171450" indent="-171450" defTabSz="912813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prowadzenie programu Street Law w 5 podkarpackich szkołach </a:t>
            </a:r>
            <a:r>
              <a:rPr lang="pl-PL" sz="1200" dirty="0" smtClean="0">
                <a:solidFill>
                  <a:srgbClr val="003366"/>
                </a:solidFill>
                <a:latin typeface="+mj-lt"/>
              </a:rPr>
              <a:t>średnich.</a:t>
            </a:r>
            <a:endParaRPr lang="pl-PL" sz="120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Rzeszowie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0363850"/>
              </p:ext>
            </p:extLst>
          </p:nvPr>
        </p:nvGraphicFramePr>
        <p:xfrm>
          <a:off x="971550" y="2618160"/>
          <a:ext cx="321945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2469993"/>
              </p:ext>
            </p:extLst>
          </p:nvPr>
        </p:nvGraphicFramePr>
        <p:xfrm>
          <a:off x="4983163" y="2473325"/>
          <a:ext cx="3425825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5" name="Text Box 11"/>
          <p:cNvSpPr txBox="1">
            <a:spLocks noChangeArrowheads="1"/>
          </p:cNvSpPr>
          <p:nvPr/>
        </p:nvSpPr>
        <p:spPr bwMode="auto">
          <a:xfrm>
            <a:off x="5796136" y="328498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582005" y="412794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1207" name="Text Box 17"/>
          <p:cNvSpPr txBox="1">
            <a:spLocks noChangeArrowheads="1"/>
          </p:cNvSpPr>
          <p:nvPr/>
        </p:nvSpPr>
        <p:spPr bwMode="auto">
          <a:xfrm>
            <a:off x="1187624" y="5964372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5609662" y="59643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751338078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55084" y="3284984"/>
            <a:ext cx="44252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udział w Dniach Otwartych uczelni oraz Festiwalu Nauki i Sztuki – prelekcja w zakresie prawnych zagrożeń w Internecie,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- udział w inicjatywach charytatywnych (Szlachetna Paczka).</a:t>
            </a:r>
            <a:endParaRPr lang="pl-PL" sz="12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Koło Naukowe Studencka Poradnia Prawa w Słubicach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995889"/>
              </p:ext>
            </p:extLst>
          </p:nvPr>
        </p:nvGraphicFramePr>
        <p:xfrm>
          <a:off x="874713" y="2633663"/>
          <a:ext cx="314642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239605"/>
              </p:ext>
            </p:extLst>
          </p:nvPr>
        </p:nvGraphicFramePr>
        <p:xfrm>
          <a:off x="5054600" y="2473325"/>
          <a:ext cx="3354388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7308304" y="2636912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6948264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3255" name="Text Box 17"/>
          <p:cNvSpPr txBox="1">
            <a:spLocks noChangeArrowheads="1"/>
          </p:cNvSpPr>
          <p:nvPr/>
        </p:nvSpPr>
        <p:spPr bwMode="auto">
          <a:xfrm>
            <a:off x="1115616" y="596462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3256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83519201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086600" y="16764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87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589462"/>
            <a:chOff x="470" y="17"/>
            <a:chExt cx="5313" cy="2891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n-US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p:oleObj spid="_x0000_s25802" name="Obraz - mapa bitowa" r:id="rId3" imgW="4420204" imgH="4266595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350144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207375" cy="1143000"/>
          </a:xfrm>
        </p:spPr>
        <p:txBody>
          <a:bodyPr/>
          <a:lstStyle/>
          <a:p>
            <a:pPr defTabSz="912813" eaLnBrk="1" hangingPunct="1"/>
            <a:r>
              <a:rPr lang="pl-PL" sz="3200" dirty="0" smtClean="0"/>
              <a:t>Centrum Edukacji Prawnej – „Studencka Poradnia Prawna” w Szczecinie</a:t>
            </a:r>
            <a:r>
              <a:rPr lang="pl-PL" sz="28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9763327"/>
              </p:ext>
            </p:extLst>
          </p:nvPr>
        </p:nvGraphicFramePr>
        <p:xfrm>
          <a:off x="876300" y="2687638"/>
          <a:ext cx="3335660" cy="30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0067549"/>
              </p:ext>
            </p:extLst>
          </p:nvPr>
        </p:nvGraphicFramePr>
        <p:xfrm>
          <a:off x="4572000" y="2473325"/>
          <a:ext cx="3836989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7618092" y="2687638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6192043" y="40282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5303" name="Text Box 17"/>
          <p:cNvSpPr txBox="1">
            <a:spLocks noChangeArrowheads="1"/>
          </p:cNvSpPr>
          <p:nvPr/>
        </p:nvSpPr>
        <p:spPr bwMode="auto">
          <a:xfrm>
            <a:off x="1043608" y="596790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5304" name="Text Box 18"/>
          <p:cNvSpPr txBox="1">
            <a:spLocks noChangeArrowheads="1"/>
          </p:cNvSpPr>
          <p:nvPr/>
        </p:nvSpPr>
        <p:spPr bwMode="auto">
          <a:xfrm>
            <a:off x="5219700" y="5949950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219387267"/>
              </p:ext>
            </p:extLst>
          </p:nvPr>
        </p:nvGraphicFramePr>
        <p:xfrm>
          <a:off x="889000" y="25527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</a:t>
            </a:r>
            <a:br>
              <a:rPr lang="pl-PL" smtClean="0"/>
            </a:br>
            <a:r>
              <a:rPr lang="pl-PL" smtClean="0"/>
              <a:t>w Toruniu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979096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</a:t>
            </a:r>
            <a:br>
              <a:rPr lang="pl-PL" dirty="0" smtClean="0"/>
            </a:br>
            <a:r>
              <a:rPr lang="pl-PL" dirty="0" smtClean="0"/>
              <a:t>w Toruniu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5351393"/>
              </p:ext>
            </p:extLst>
          </p:nvPr>
        </p:nvGraphicFramePr>
        <p:xfrm>
          <a:off x="1187624" y="2455004"/>
          <a:ext cx="3286125" cy="325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5336653"/>
              </p:ext>
            </p:extLst>
          </p:nvPr>
        </p:nvGraphicFramePr>
        <p:xfrm>
          <a:off x="4967312" y="2478023"/>
          <a:ext cx="36004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9" name="Text Box 11"/>
          <p:cNvSpPr txBox="1">
            <a:spLocks noChangeArrowheads="1"/>
          </p:cNvSpPr>
          <p:nvPr/>
        </p:nvSpPr>
        <p:spPr bwMode="auto">
          <a:xfrm>
            <a:off x="6660232" y="270892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7164288" y="3809936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57351" name="Text Box 17"/>
          <p:cNvSpPr txBox="1">
            <a:spLocks noChangeArrowheads="1"/>
          </p:cNvSpPr>
          <p:nvPr/>
        </p:nvSpPr>
        <p:spPr bwMode="auto">
          <a:xfrm>
            <a:off x="1331640" y="5834659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5364088" y="583465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674726642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54868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/>
              <a:t>WPiA</a:t>
            </a:r>
            <a:r>
              <a:rPr lang="pl-PL" sz="3000" dirty="0"/>
              <a:t> w </a:t>
            </a:r>
            <a:r>
              <a:rPr lang="pl-PL" sz="3000" dirty="0" smtClean="0"/>
              <a:t>Warszawie)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682825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53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9667777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449209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6445249" y="278092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6445249" y="436510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460432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 smtClean="0"/>
              <a:t>Koło Naukowe „Studencka Poradnia Prawna” (UKSW </a:t>
            </a:r>
            <a:r>
              <a:rPr lang="pl-PL" sz="3000" dirty="0" err="1" smtClean="0"/>
              <a:t>WPiA</a:t>
            </a:r>
            <a:r>
              <a:rPr lang="pl-PL" sz="3000" dirty="0" smtClean="0"/>
              <a:t> w Warszawie) 2012-2017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115616" y="587486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2012-2017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59368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2012-2017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690772170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1863" y="62068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Koło Naukowe „Studencka </a:t>
            </a:r>
            <a:r>
              <a:rPr lang="pl-PL" sz="3400" dirty="0" smtClean="0"/>
              <a:t>Poradnia Prawna</a:t>
            </a:r>
            <a:r>
              <a:rPr lang="pl-PL" sz="3400" dirty="0"/>
              <a:t>” (UKSW WPK w </a:t>
            </a:r>
            <a:r>
              <a:rPr lang="pl-PL" sz="3400" dirty="0" smtClean="0"/>
              <a:t>Warszawie)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086600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2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3713548"/>
              </p:ext>
            </p:extLst>
          </p:nvPr>
        </p:nvGraphicFramePr>
        <p:xfrm>
          <a:off x="827088" y="2633486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3013290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7596336" y="314096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1445" name="Text Box 12"/>
          <p:cNvSpPr txBox="1">
            <a:spLocks noChangeArrowheads="1"/>
          </p:cNvSpPr>
          <p:nvPr/>
        </p:nvSpPr>
        <p:spPr bwMode="auto">
          <a:xfrm>
            <a:off x="5364088" y="459452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1446" name="Rectangle 16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900" dirty="0" smtClean="0"/>
              <a:t>Koło Naukowe „Studencka Poradnia Prawna” (UKSW WPK w Warszawie) </a:t>
            </a:r>
            <a:br>
              <a:rPr lang="pl-PL" sz="2900" dirty="0" smtClean="0"/>
            </a:br>
            <a:r>
              <a:rPr lang="pl-PL" sz="2900" dirty="0" smtClean="0"/>
              <a:t>w latach 2006-2017</a:t>
            </a:r>
          </a:p>
        </p:txBody>
      </p:sp>
      <p:sp>
        <p:nvSpPr>
          <p:cNvPr id="61447" name="Text Box 17"/>
          <p:cNvSpPr txBox="1">
            <a:spLocks noChangeArrowheads="1"/>
          </p:cNvSpPr>
          <p:nvPr/>
        </p:nvSpPr>
        <p:spPr bwMode="auto">
          <a:xfrm>
            <a:off x="1043608" y="594995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2006-2017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5472906" y="5840412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2006-2017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94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07986692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 smtClean="0"/>
              <a:t>Klinika Prawa, Studencki Ośrodek Pomocy Prawnej w Warszawie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1700808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684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112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 smtClean="0"/>
              <a:t>Klinika Prawa, Studencki Ośrodek Pomocy Prawnej w Warszawie</a:t>
            </a:r>
            <a:r>
              <a:rPr lang="pl-PL" sz="2800" dirty="0" smtClean="0"/>
              <a:t> 2003-2017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8436813"/>
              </p:ext>
            </p:extLst>
          </p:nvPr>
        </p:nvGraphicFramePr>
        <p:xfrm>
          <a:off x="874712" y="2633663"/>
          <a:ext cx="3625279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3220356"/>
              </p:ext>
            </p:extLst>
          </p:nvPr>
        </p:nvGraphicFramePr>
        <p:xfrm>
          <a:off x="4818000" y="2580406"/>
          <a:ext cx="4002472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3483" y="288831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452320" y="435840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1403648" y="5929333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5471864" y="5917158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764859881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Fundacja Academia Iuris </a:t>
            </a:r>
            <a:br>
              <a:rPr lang="pl-PL" smtClean="0"/>
            </a:br>
            <a:r>
              <a:rPr lang="pl-PL" smtClean="0"/>
              <a:t>w Warszawie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1294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197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73351"/>
            <a:ext cx="8569325" cy="4572000"/>
            <a:chOff x="470" y="28"/>
            <a:chExt cx="5404" cy="2880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28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p:oleObj spid="_x0000_s28873" name="Bitmap Image" r:id="rId3" imgW="4352381" imgH="4200000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27507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Fundacja </a:t>
            </a:r>
            <a:r>
              <a:rPr lang="pl-PL" dirty="0" err="1" smtClean="0"/>
              <a:t>Academia</a:t>
            </a:r>
            <a:r>
              <a:rPr lang="pl-PL" dirty="0" smtClean="0"/>
              <a:t> Iuris </a:t>
            </a:r>
            <a:br>
              <a:rPr lang="pl-PL" dirty="0" smtClean="0"/>
            </a:br>
            <a:r>
              <a:rPr lang="pl-PL" dirty="0" smtClean="0"/>
              <a:t>w Warszawie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1145459"/>
              </p:ext>
            </p:extLst>
          </p:nvPr>
        </p:nvGraphicFramePr>
        <p:xfrm>
          <a:off x="874712" y="2633663"/>
          <a:ext cx="3697287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0935946"/>
              </p:ext>
            </p:extLst>
          </p:nvPr>
        </p:nvGraphicFramePr>
        <p:xfrm>
          <a:off x="4921683" y="2538213"/>
          <a:ext cx="3897597" cy="32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7740299" y="2582588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7668344" y="400506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1403648" y="5951516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5220143" y="5842772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510621824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7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851920" y="2909843"/>
            <a:ext cx="48245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utworzenie nowej sekcji – prawa gospodarczego,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wdrożenie systemu pozwalającego na prowadzenie spraw w postaci elektronicznej online oraz elektronicznego katalogu książek i czasopism poradni,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seria szkoleń (psychologiczne, emisja głosu),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wizyta studyjna doktorantów z ELTE University w Budapeszcie,</a:t>
            </a:r>
          </a:p>
          <a:p>
            <a:pPr defTabSz="912813">
              <a:spcBef>
                <a:spcPct val="50000"/>
              </a:spcBef>
              <a:defRPr/>
            </a:pPr>
            <a:r>
              <a:rPr lang="pl-PL" sz="1200" dirty="0" smtClean="0">
                <a:latin typeface="+mn-lt"/>
                <a:ea typeface="Times New Roman" panose="02020603050405020304" pitchFamily="18" charset="0"/>
              </a:rPr>
              <a:t>- współorganizacja konferencji z GIODO nt. ochrony danych osobowych.</a:t>
            </a:r>
          </a:p>
          <a:p>
            <a:pPr marL="90488" indent="-90488">
              <a:buFont typeface="Arial" pitchFamily="34" charset="0"/>
              <a:buChar char="•"/>
              <a:defRPr/>
            </a:pP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7813273"/>
              </p:ext>
            </p:extLst>
          </p:nvPr>
        </p:nvGraphicFramePr>
        <p:xfrm>
          <a:off x="874713" y="2633663"/>
          <a:ext cx="3408536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3022347"/>
              </p:ext>
            </p:extLst>
          </p:nvPr>
        </p:nvGraphicFramePr>
        <p:xfrm>
          <a:off x="4860032" y="2580630"/>
          <a:ext cx="3711093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6874941" y="2708919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7236296" y="4149080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75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Akademii </a:t>
            </a:r>
            <a:br>
              <a:rPr lang="pl-PL" sz="2800" dirty="0" smtClean="0"/>
            </a:br>
            <a:r>
              <a:rPr lang="pl-PL" sz="2800" dirty="0" smtClean="0"/>
              <a:t>Leona Koźmińskiego w Warszawie 2004-2017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187624" y="58769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291609" y="5863689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840472996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Uczelnia Łazarskiego w Warszawie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339752" y="2924944"/>
            <a:ext cx="59766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811338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</a:t>
            </a:r>
            <a:r>
              <a:rPr lang="pl-PL" sz="1200" b="1" dirty="0" smtClean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: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warsztaty </a:t>
            </a:r>
            <a:r>
              <a:rPr lang="pl-PL" sz="1200" dirty="0" err="1" smtClean="0">
                <a:latin typeface="+mj-lt"/>
              </a:rPr>
              <a:t>Street</a:t>
            </a:r>
            <a:r>
              <a:rPr lang="pl-PL" sz="1200" dirty="0" smtClean="0">
                <a:latin typeface="+mj-lt"/>
              </a:rPr>
              <a:t> Law dla 48 szkół z województwa mazowieckiego,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organizacja VI edycji dni bezpłatnych porad prawnych wraz z Klubem Absolwenta Uczelni Łazarskiego,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utworzenie sekcji prawa podatkowego,</a:t>
            </a:r>
          </a:p>
          <a:p>
            <a:pPr marL="171450" indent="-171450" defTabSz="1811338">
              <a:spcBef>
                <a:spcPct val="50000"/>
              </a:spcBef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współorganizacja z Kołem Prawa Cywilnego „</a:t>
            </a:r>
            <a:r>
              <a:rPr lang="pl-PL" sz="1200" dirty="0" err="1" smtClean="0">
                <a:latin typeface="+mj-lt"/>
              </a:rPr>
              <a:t>Civilis</a:t>
            </a:r>
            <a:r>
              <a:rPr lang="pl-PL" sz="1200" dirty="0" smtClean="0">
                <a:latin typeface="+mj-lt"/>
              </a:rPr>
              <a:t>” ogólnopolskiej konferencji na temat prawnych konsekwencji wypowiedzi w mediach elektronicznych.</a:t>
            </a:r>
            <a:endParaRPr lang="pl-PL" sz="1200" dirty="0">
              <a:latin typeface="+mj-lt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101573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215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32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6967046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595868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6300192" y="429309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 smtClean="0"/>
              <a:t>Studencka Poradnia Prawna </a:t>
            </a:r>
            <a:br>
              <a:rPr lang="pl-PL" sz="2800" dirty="0" smtClean="0"/>
            </a:br>
            <a:r>
              <a:rPr lang="pl-PL" sz="2800" dirty="0" smtClean="0"/>
              <a:t>Uczelnia Łazarskiego w Warszawie 2004-2017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2004-2017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44610279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900" dirty="0" smtClean="0"/>
              <a:t>Studencka Poradnia Prawna </a:t>
            </a:r>
            <a:br>
              <a:rPr lang="pl-PL" sz="2900" dirty="0" smtClean="0"/>
            </a:br>
            <a:r>
              <a:rPr lang="pl-PL" sz="2900" dirty="0" smtClean="0"/>
              <a:t>przy Uniwersytecie SWPS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71899" y="1573773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109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21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3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17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6709824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7343889"/>
              </p:ext>
            </p:extLst>
          </p:nvPr>
        </p:nvGraphicFramePr>
        <p:xfrm>
          <a:off x="5076056" y="2473325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7667625" y="3141663"/>
            <a:ext cx="1150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>
                <a:latin typeface="Arial" charset="0"/>
              </a:rPr>
              <a:t>studenci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7000043" y="40162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6963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846138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</a:t>
            </a:r>
            <a:br>
              <a:rPr lang="pl-PL" sz="2800" dirty="0"/>
            </a:br>
            <a:r>
              <a:rPr lang="pl-PL" sz="2800" dirty="0"/>
              <a:t>przy Uniwersytecie </a:t>
            </a:r>
            <a:r>
              <a:rPr lang="pl-PL" sz="2800" dirty="0" smtClean="0"/>
              <a:t>SWPS 2014-2017</a:t>
            </a:r>
          </a:p>
        </p:txBody>
      </p:sp>
      <p:sp>
        <p:nvSpPr>
          <p:cNvPr id="69639" name="Text Box 11"/>
          <p:cNvSpPr txBox="1">
            <a:spLocks noChangeArrowheads="1"/>
          </p:cNvSpPr>
          <p:nvPr/>
        </p:nvSpPr>
        <p:spPr bwMode="auto">
          <a:xfrm>
            <a:off x="1115616" y="5876924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2014-2017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69640" name="Text Box 12"/>
          <p:cNvSpPr txBox="1">
            <a:spLocks noChangeArrowheads="1"/>
          </p:cNvSpPr>
          <p:nvPr/>
        </p:nvSpPr>
        <p:spPr bwMode="auto">
          <a:xfrm>
            <a:off x="5452231" y="5876924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2014-2017</a:t>
            </a:r>
            <a:endParaRPr lang="pl-PL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71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509466829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Uniwersytecka Poradnia Prawna  we Wrocławiu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1628800"/>
            <a:ext cx="205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Spraw łącznie: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448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Studentów: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66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Opiekunów: </a:t>
            </a:r>
            <a:r>
              <a:rPr lang="pl-PL" sz="1400" b="1" dirty="0" smtClean="0">
                <a:solidFill>
                  <a:schemeClr val="tx2"/>
                </a:solidFill>
                <a:latin typeface="Arial" charset="0"/>
              </a:rPr>
              <a:t>60</a:t>
            </a:r>
            <a:endParaRPr lang="pl-PL" sz="1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2843808" y="2851805"/>
            <a:ext cx="58840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prowadzenie warsztatów w ramach projektu </a:t>
            </a:r>
            <a:r>
              <a:rPr lang="pl-PL" sz="1200" dirty="0" err="1" smtClean="0">
                <a:latin typeface="+mj-lt"/>
              </a:rPr>
              <a:t>Street</a:t>
            </a:r>
            <a:r>
              <a:rPr lang="pl-PL" sz="1200" dirty="0" smtClean="0">
                <a:latin typeface="+mj-lt"/>
              </a:rPr>
              <a:t> Law w siedmiu liceach w Gliwicach, Lubinie, Oleśnicy, Sieradzu, Wałbrzychu, Wrocławiu i Ząbkowicach Śląskich,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udział w warsztatach „kredyty frankowe” organizowanych przez Rzecznika Praw Obywatelskich, Rzecznika Finansowego oraz UOKiK,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współpraca z powiatowym rzecznikiem konsumentów w celu udzielania porad prawnych w biurze rzecznika,</a:t>
            </a:r>
          </a:p>
          <a:p>
            <a:pPr marL="171450" indent="-171450">
              <a:buFontTx/>
              <a:buChar char="-"/>
              <a:defRPr/>
            </a:pPr>
            <a:r>
              <a:rPr lang="pl-PL" sz="1200" dirty="0" smtClean="0">
                <a:latin typeface="+mj-lt"/>
              </a:rPr>
              <a:t>udział w postępowaniu dyscyplinarnym na Uniwersytecie Wrocławskim.</a:t>
            </a:r>
            <a:endParaRPr lang="pl-PL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/>
              <a:t>Uniwersytecka Poradnia Prawna  we Wrocławiu</a:t>
            </a:r>
            <a:r>
              <a:rPr lang="pl-PL" sz="3200" dirty="0" smtClean="0"/>
              <a:t> 2003-2017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5346727"/>
              </p:ext>
            </p:extLst>
          </p:nvPr>
        </p:nvGraphicFramePr>
        <p:xfrm>
          <a:off x="874713" y="2633663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745571"/>
              </p:ext>
            </p:extLst>
          </p:nvPr>
        </p:nvGraphicFramePr>
        <p:xfrm>
          <a:off x="5004048" y="2721615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5796136" y="3147665"/>
            <a:ext cx="1150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3734" name="Text Box 12"/>
          <p:cNvSpPr txBox="1">
            <a:spLocks noChangeArrowheads="1"/>
          </p:cNvSpPr>
          <p:nvPr/>
        </p:nvSpPr>
        <p:spPr bwMode="auto">
          <a:xfrm>
            <a:off x="6804248" y="4287044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opiekunowie</a:t>
            </a:r>
          </a:p>
        </p:txBody>
      </p:sp>
      <p:sp>
        <p:nvSpPr>
          <p:cNvPr id="73735" name="Text Box 17"/>
          <p:cNvSpPr txBox="1">
            <a:spLocks noChangeArrowheads="1"/>
          </p:cNvSpPr>
          <p:nvPr/>
        </p:nvSpPr>
        <p:spPr bwMode="auto">
          <a:xfrm>
            <a:off x="1331640" y="5833960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  <p:sp>
        <p:nvSpPr>
          <p:cNvPr id="73736" name="Text Box 18"/>
          <p:cNvSpPr txBox="1">
            <a:spLocks noChangeArrowheads="1"/>
          </p:cNvSpPr>
          <p:nvPr/>
        </p:nvSpPr>
        <p:spPr bwMode="auto">
          <a:xfrm>
            <a:off x="5652120" y="5760244"/>
            <a:ext cx="3095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naukowego</a:t>
            </a:r>
            <a:r>
              <a:rPr lang="pl-PL" sz="1400" b="1" dirty="0">
                <a:latin typeface="Arial" charset="0"/>
              </a:rPr>
              <a:t> w latach </a:t>
            </a:r>
            <a:r>
              <a:rPr lang="pl-PL" sz="1400" b="1" dirty="0" smtClean="0">
                <a:latin typeface="Arial" charset="0"/>
              </a:rPr>
              <a:t>2003-2017</a:t>
            </a:r>
            <a:endParaRPr lang="pl-PL" sz="14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mtClean="0"/>
              <a:t>Czas załatwiania spraw klientów poradni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0371464"/>
              </p:ext>
            </p:extLst>
          </p:nvPr>
        </p:nvGraphicFramePr>
        <p:xfrm>
          <a:off x="1691680" y="2276872"/>
          <a:ext cx="6303963" cy="41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079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594225"/>
            <a:chOff x="470" y="1738"/>
            <a:chExt cx="5404" cy="2894"/>
          </a:xfrm>
        </p:grpSpPr>
        <p:sp>
          <p:nvSpPr>
            <p:cNvPr id="3" name="AutoShape 516"/>
            <p:cNvSpPr>
              <a:spLocks noChangeArrowheads="1"/>
            </p:cNvSpPr>
            <p:nvPr/>
          </p:nvSpPr>
          <p:spPr bwMode="auto">
            <a:xfrm>
              <a:off x="2562" y="1752"/>
              <a:ext cx="960" cy="2880"/>
            </a:xfrm>
            <a:prstGeom prst="roundRect">
              <a:avLst>
                <a:gd name="adj" fmla="val 237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pl-PL"/>
            </a:p>
          </p:txBody>
        </p:sp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16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p:oleObj spid="_x0000_s29897" name="Bitmap Image" r:id="rId3" imgW="4352381" imgH="4200000" progId="PBrush">
                <p:embed/>
              </p:oleObj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 smtClean="0"/>
              <a:t>Poradnie w Polsce 2003-2017</a:t>
            </a:r>
          </a:p>
        </p:txBody>
      </p:sp>
    </p:spTree>
    <p:extLst>
      <p:ext uri="{BB962C8B-B14F-4D97-AF65-F5344CB8AC3E}">
        <p14:creationId xmlns:p14="http://schemas.microsoft.com/office/powerpoint/2010/main" xmlns="" val="150316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Źródła wiedzy o poradniach</a:t>
            </a: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0080820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167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smtClean="0"/>
              <a:t>Czy klienci poradni korzystali wcześniej z profesjonalnej pomocy prawnej?</a:t>
            </a:r>
            <a:endParaRPr lang="pl-PL" smtClean="0"/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76806" name="Text Box 12"/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5767110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7250069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5531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 smtClean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331913" y="2306638"/>
            <a:ext cx="6337300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Środków finansowych </a:t>
            </a:r>
            <a:r>
              <a:rPr lang="pl-PL" sz="1200" dirty="0">
                <a:latin typeface="Arial" charset="0"/>
              </a:rPr>
              <a:t>służących umożliwieniu studentom </a:t>
            </a:r>
            <a:r>
              <a:rPr lang="pl-PL" sz="1200" dirty="0" smtClean="0">
                <a:latin typeface="Arial" charset="0"/>
              </a:rPr>
              <a:t>pracy, </a:t>
            </a:r>
            <a:r>
              <a:rPr lang="pl-PL" sz="1200" dirty="0">
                <a:latin typeface="Arial" charset="0"/>
              </a:rPr>
              <a:t>organizacji seminariów i konferencji, dofinansowania wynagrodzeń dla pracowników i współpracujących praktyków oraz działania marketingowe i promujące poradnię – </a:t>
            </a:r>
            <a:r>
              <a:rPr lang="pl-PL" sz="1200" b="1" dirty="0">
                <a:latin typeface="Arial" charset="0"/>
              </a:rPr>
              <a:t>8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Pomoc </a:t>
            </a:r>
            <a:r>
              <a:rPr lang="pl-PL" sz="1200" b="1" dirty="0">
                <a:latin typeface="Arial" charset="0"/>
              </a:rPr>
              <a:t>w bieżącej działalności </a:t>
            </a:r>
            <a:r>
              <a:rPr lang="pl-PL" sz="1200" dirty="0">
                <a:latin typeface="Arial" charset="0"/>
              </a:rPr>
              <a:t>– polepszenie wyposażenia technicznego w komputer, projektor, ksero, faks, </a:t>
            </a:r>
            <a:r>
              <a:rPr lang="pl-PL" sz="1200" dirty="0" smtClean="0">
                <a:latin typeface="Arial" charset="0"/>
              </a:rPr>
              <a:t>niszczarkę </a:t>
            </a:r>
            <a:r>
              <a:rPr lang="pl-PL" sz="1200" dirty="0">
                <a:latin typeface="Arial" charset="0"/>
              </a:rPr>
              <a:t>oraz sprzęt pomocny do udzielania </a:t>
            </a:r>
            <a:r>
              <a:rPr lang="pl-PL" sz="1200" dirty="0" smtClean="0">
                <a:latin typeface="Arial" charset="0"/>
              </a:rPr>
              <a:t>porad; </a:t>
            </a:r>
            <a:r>
              <a:rPr lang="pl-PL" sz="1200" dirty="0">
                <a:latin typeface="Arial" charset="0"/>
              </a:rPr>
              <a:t>finansowanie bieżącego korzystania</a:t>
            </a:r>
            <a:r>
              <a:rPr lang="pl-PL" sz="1200" dirty="0" smtClean="0">
                <a:latin typeface="Arial" charset="0"/>
              </a:rPr>
              <a:t>, zmiany pomieszczenia naprawy i modernizacja </a:t>
            </a:r>
            <a:r>
              <a:rPr lang="pl-PL" sz="1200" dirty="0">
                <a:latin typeface="Arial" charset="0"/>
              </a:rPr>
              <a:t>istniejącego wyposażenia, uzyskanie dostępu do Internetu, licencje na oprogramowanie typu LEX, </a:t>
            </a:r>
            <a:r>
              <a:rPr lang="pl-PL" sz="1200" dirty="0" err="1">
                <a:latin typeface="Arial" charset="0"/>
              </a:rPr>
              <a:t>Legalis</a:t>
            </a:r>
            <a:r>
              <a:rPr lang="pl-PL" sz="1200" dirty="0">
                <a:latin typeface="Arial" charset="0"/>
              </a:rPr>
              <a:t> itp. – </a:t>
            </a:r>
            <a:r>
              <a:rPr lang="pl-PL" sz="1200" b="1" dirty="0">
                <a:latin typeface="Arial" charset="0"/>
              </a:rPr>
              <a:t>6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Szkoleń </a:t>
            </a:r>
            <a:r>
              <a:rPr lang="pl-PL" sz="1200" dirty="0">
                <a:latin typeface="Arial" charset="0"/>
              </a:rPr>
              <a:t>dla studentów, dotyczących pracy z klientem, w szczególności psychologicznych, rozwijających interaktywne metody nauczania </a:t>
            </a:r>
            <a:r>
              <a:rPr lang="pl-PL" sz="1200" dirty="0" smtClean="0">
                <a:latin typeface="Arial" charset="0"/>
              </a:rPr>
              <a:t>klinicznego</a:t>
            </a:r>
            <a:r>
              <a:rPr lang="pl-PL" sz="1200" b="1" dirty="0" smtClean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oraz szkoleń dla koordynatorów merytorycznych – </a:t>
            </a:r>
            <a:r>
              <a:rPr lang="pl-PL" sz="1200" b="1" dirty="0" smtClean="0">
                <a:latin typeface="Arial" charset="0"/>
              </a:rPr>
              <a:t>6</a:t>
            </a:r>
            <a:endParaRPr lang="pl-PL" sz="1200" b="1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>
                <a:latin typeface="Arial" charset="0"/>
              </a:rPr>
              <a:t>Wsparcia uczelni i środowiska prawniczego </a:t>
            </a:r>
            <a:r>
              <a:rPr lang="pl-PL" sz="1200" dirty="0">
                <a:latin typeface="Arial" charset="0"/>
              </a:rPr>
              <a:t>mającego na celu zwiększenie kadry </a:t>
            </a:r>
            <a:r>
              <a:rPr lang="pl-PL" sz="1200" dirty="0" smtClean="0">
                <a:latin typeface="Arial" charset="0"/>
              </a:rPr>
              <a:t>zatrudnionej </a:t>
            </a:r>
            <a:r>
              <a:rPr lang="pl-PL" sz="1200" dirty="0">
                <a:latin typeface="Arial" charset="0"/>
              </a:rPr>
              <a:t>w poradni, zwiększenie akceptacji w </a:t>
            </a:r>
            <a:r>
              <a:rPr lang="pl-PL" sz="1200" dirty="0" smtClean="0">
                <a:latin typeface="Arial" charset="0"/>
              </a:rPr>
              <a:t>środowisku (np. przez współpracę w zajmowaniu się </a:t>
            </a:r>
            <a:r>
              <a:rPr lang="pl-PL" sz="1200" i="1" dirty="0" smtClean="0">
                <a:latin typeface="Arial" charset="0"/>
              </a:rPr>
              <a:t>pro bono</a:t>
            </a:r>
            <a:r>
              <a:rPr lang="pl-PL" sz="1200" dirty="0" smtClean="0">
                <a:latin typeface="Arial" charset="0"/>
              </a:rPr>
              <a:t> sprawami terminowymi), </a:t>
            </a:r>
            <a:r>
              <a:rPr lang="pl-PL" sz="1200" dirty="0">
                <a:latin typeface="Arial" charset="0"/>
              </a:rPr>
              <a:t>umożliwienia przyznawania punktów ECTS za działalność w poradni, umożliwienia świadczenia pomocy cudzoziemcom studiującym na uczelni – </a:t>
            </a:r>
            <a:r>
              <a:rPr lang="pl-PL" sz="1200" b="1" dirty="0">
                <a:latin typeface="Arial" charset="0"/>
              </a:rPr>
              <a:t>4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b="1" dirty="0" smtClean="0">
                <a:latin typeface="Arial" charset="0"/>
              </a:rPr>
              <a:t>Literatury </a:t>
            </a:r>
            <a:r>
              <a:rPr lang="pl-PL" sz="1200" b="1" dirty="0">
                <a:latin typeface="Arial" charset="0"/>
              </a:rPr>
              <a:t>fachowej</a:t>
            </a:r>
            <a:r>
              <a:rPr lang="pl-PL" sz="1200" dirty="0">
                <a:latin typeface="Arial" charset="0"/>
              </a:rPr>
              <a:t>, a w tym w szczególności: zbiorów ustaw, komentarzy, wzorów pism, elektronicznych zbiorów przepisów – </a:t>
            </a:r>
            <a:r>
              <a:rPr lang="pl-PL" sz="1200" b="1" dirty="0">
                <a:latin typeface="Arial" charset="0"/>
              </a:rPr>
              <a:t>3</a:t>
            </a: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200" i="1" dirty="0" smtClean="0">
                <a:latin typeface="Arial" charset="0"/>
              </a:rPr>
              <a:t>(Poradnie udzielały kilku odpowiedzi)</a:t>
            </a:r>
            <a:endParaRPr lang="pl-PL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3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 smtClean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Fundacja otrzymała w 2004 roku </a:t>
            </a:r>
            <a:r>
              <a:rPr lang="pl-PL" sz="1200" b="1" dirty="0" smtClean="0">
                <a:latin typeface="Arial" charset="0"/>
              </a:rPr>
              <a:t>wyróżnienie w Konkursie </a:t>
            </a:r>
            <a:r>
              <a:rPr lang="pl-PL" sz="1200" dirty="0" smtClean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Od 2005 roku posiada </a:t>
            </a:r>
            <a:r>
              <a:rPr lang="pl-PL" sz="1200" b="1" dirty="0" smtClean="0">
                <a:latin typeface="Arial" charset="0"/>
              </a:rPr>
              <a:t>statusu organizacji pożytku publicznego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 smtClean="0">
                <a:latin typeface="Arial" charset="0"/>
              </a:rPr>
              <a:t>Otrzymała </a:t>
            </a:r>
            <a:r>
              <a:rPr lang="pl-PL" sz="1200" dirty="0">
                <a:latin typeface="Arial" charset="0"/>
              </a:rPr>
              <a:t>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 smtClean="0">
                <a:latin typeface="Arial" charset="0"/>
              </a:rPr>
              <a:t>”.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Przekazała dotychczas studenckim poradniom </a:t>
            </a:r>
            <a:r>
              <a:rPr lang="pl-PL" sz="1200" b="1" dirty="0" smtClean="0">
                <a:latin typeface="Arial" charset="0"/>
              </a:rPr>
              <a:t>środki finansowe</a:t>
            </a:r>
            <a:r>
              <a:rPr lang="pl-PL" sz="1200" dirty="0" smtClean="0">
                <a:latin typeface="Arial" charset="0"/>
              </a:rPr>
              <a:t> o łącznej wartości około 590 000 zł. oraz </a:t>
            </a:r>
            <a:r>
              <a:rPr lang="pl-PL" sz="1200" b="1" dirty="0" smtClean="0">
                <a:latin typeface="Arial" charset="0"/>
              </a:rPr>
              <a:t>środki rzeczowe</a:t>
            </a:r>
            <a:r>
              <a:rPr lang="pl-PL" sz="1200" dirty="0" smtClean="0">
                <a:latin typeface="Arial" charset="0"/>
              </a:rPr>
              <a:t> o wartości </a:t>
            </a:r>
            <a:r>
              <a:rPr lang="pl-PL" sz="1200" dirty="0" smtClean="0">
                <a:latin typeface="Arial" charset="0"/>
              </a:rPr>
              <a:t> </a:t>
            </a:r>
            <a:r>
              <a:rPr lang="pl-PL" sz="1200" dirty="0" smtClean="0">
                <a:latin typeface="Arial" charset="0"/>
              </a:rPr>
              <a:t>2 938 509 </a:t>
            </a:r>
            <a:r>
              <a:rPr lang="pl-PL" sz="1200" dirty="0" smtClean="0">
                <a:latin typeface="Arial" charset="0"/>
              </a:rPr>
              <a:t>zł..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Wydała pierwszy w Polsce i regionie </a:t>
            </a:r>
            <a:r>
              <a:rPr lang="pl-PL" sz="1200" b="1" dirty="0" smtClean="0">
                <a:latin typeface="Arial" charset="0"/>
              </a:rPr>
              <a:t>podręcznik </a:t>
            </a:r>
            <a:r>
              <a:rPr lang="pl-PL" sz="1200" dirty="0" smtClean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 smtClean="0">
                <a:latin typeface="Arial" charset="0"/>
              </a:rPr>
            </a:br>
            <a:r>
              <a:rPr lang="pl-PL" sz="1200" dirty="0" smtClean="0">
                <a:latin typeface="Arial" charset="0"/>
              </a:rPr>
              <a:t>i chiński) oraz wydała serię 17 podręczników i książek adresowanych do studentów i opiekunów w Studenckich Poradniach Prawnych.</a:t>
            </a:r>
            <a:endParaRPr lang="pl-PL" sz="1200" dirty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</a:t>
            </a:r>
            <a:r>
              <a:rPr lang="pl-PL" sz="1200" dirty="0" smtClean="0">
                <a:latin typeface="Arial" charset="0"/>
              </a:rPr>
              <a:t>28</a:t>
            </a:r>
            <a:r>
              <a:rPr lang="pl-PL" sz="1200" b="1" dirty="0" smtClean="0">
                <a:latin typeface="Arial" charset="0"/>
              </a:rPr>
              <a:t> </a:t>
            </a:r>
            <a:r>
              <a:rPr lang="pl-PL" sz="1200" b="1" dirty="0" smtClean="0">
                <a:latin typeface="Arial" charset="0"/>
              </a:rPr>
              <a:t>Ogólnopolskich Konferencji </a:t>
            </a:r>
            <a:r>
              <a:rPr lang="pl-PL" sz="1200" b="1" dirty="0">
                <a:latin typeface="Arial" charset="0"/>
              </a:rPr>
              <a:t>Uniwersyteckich Poradni Prawnych </a:t>
            </a:r>
            <a:r>
              <a:rPr lang="pl-PL" sz="1200" dirty="0">
                <a:latin typeface="Arial" charset="0"/>
              </a:rPr>
              <a:t>oraz </a:t>
            </a:r>
            <a:r>
              <a:rPr lang="pl-PL" sz="1200" dirty="0" smtClean="0">
                <a:latin typeface="Arial" charset="0"/>
              </a:rPr>
              <a:t>kilkanaście szkoleń </a:t>
            </a:r>
            <a:r>
              <a:rPr lang="pl-PL" sz="1200" dirty="0">
                <a:latin typeface="Arial" charset="0"/>
              </a:rPr>
              <a:t>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 smtClean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</a:t>
            </a:r>
            <a:r>
              <a:rPr lang="pl-PL" sz="1200" dirty="0">
                <a:latin typeface="Arial" charset="0"/>
              </a:rPr>
              <a:t>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  <a:endParaRPr lang="pl-PL" sz="1200" b="1" dirty="0" smtClean="0">
              <a:latin typeface="Arial" charset="0"/>
            </a:endParaRP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 smtClean="0">
                <a:latin typeface="Arial" charset="0"/>
              </a:rPr>
              <a:t>Od trzynastu lat jest organizatorem prestiżowego </a:t>
            </a:r>
            <a:r>
              <a:rPr lang="pl-PL" sz="1200" b="1" dirty="0" smtClean="0">
                <a:latin typeface="Arial" charset="0"/>
              </a:rPr>
              <a:t>Konkursu Prawnik Pro Bono</a:t>
            </a:r>
            <a:r>
              <a:rPr lang="pl-PL" sz="1200" dirty="0" smtClean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92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październiku 2015 </a:t>
            </a:r>
            <a:r>
              <a:rPr lang="pl-PL" sz="1200" dirty="0">
                <a:latin typeface="Arial" charset="0"/>
              </a:rPr>
              <a:t>roku Fundacja </a:t>
            </a:r>
            <a:r>
              <a:rPr lang="pl-PL" sz="1200" dirty="0" smtClean="0">
                <a:latin typeface="Arial" charset="0"/>
              </a:rPr>
              <a:t>podpisała porozumienie z </a:t>
            </a:r>
            <a:r>
              <a:rPr lang="pl-PL" sz="1200" b="1" dirty="0" smtClean="0">
                <a:latin typeface="Arial" charset="0"/>
              </a:rPr>
              <a:t>Kancelarią Prezydenta Rzeczpospolitej Polskiej. </a:t>
            </a:r>
            <a:r>
              <a:rPr lang="pl-PL" sz="1200" dirty="0" smtClean="0">
                <a:latin typeface="Arial" charset="0"/>
              </a:rPr>
              <a:t>Na podstawie </a:t>
            </a:r>
            <a:r>
              <a:rPr lang="pl-PL" sz="1200" dirty="0">
                <a:latin typeface="Arial" charset="0"/>
              </a:rPr>
              <a:t>Porozumienia - Biuro Interwencyjnej Pomocy Prawnej Kancelarii Prezydenta Rzeczypospolitej Polskiej deklaruje poparcie dla rozwoju studenckich poradni </a:t>
            </a:r>
            <a:r>
              <a:rPr lang="pl-PL" sz="1200" dirty="0" smtClean="0">
                <a:latin typeface="Arial" charset="0"/>
              </a:rPr>
              <a:t>prawnych, </a:t>
            </a:r>
            <a:r>
              <a:rPr lang="pl-PL" sz="1200" dirty="0">
                <a:latin typeface="Arial" charset="0"/>
              </a:rPr>
              <a:t>jako formy kształcenia oraz pomocy osobom najuboższym</a:t>
            </a:r>
            <a:r>
              <a:rPr lang="pl-PL" sz="1200" dirty="0" smtClean="0">
                <a:latin typeface="Arial" charset="0"/>
              </a:rPr>
              <a:t>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 smtClean="0">
                <a:latin typeface="Arial" charset="0"/>
              </a:rPr>
              <a:t>W maju 2016 roku Fundacja odnowiła porozumienie o współpracy z </a:t>
            </a:r>
            <a:r>
              <a:rPr lang="pl-PL" sz="1200" b="1" dirty="0" smtClean="0">
                <a:latin typeface="Arial" charset="0"/>
              </a:rPr>
              <a:t>Rzecznikiem Praw Obywatelskich. </a:t>
            </a:r>
            <a:r>
              <a:rPr lang="pl-PL" sz="1200" dirty="0" smtClean="0">
                <a:latin typeface="Arial" charset="0"/>
              </a:rPr>
              <a:t>Porozumienie ma na </a:t>
            </a:r>
            <a:r>
              <a:rPr lang="pl-PL" sz="1200" dirty="0">
                <a:latin typeface="Arial" charset="0"/>
              </a:rPr>
              <a:t>celu </a:t>
            </a:r>
            <a:r>
              <a:rPr lang="pl-PL" sz="1200" dirty="0" smtClean="0">
                <a:latin typeface="Arial" charset="0"/>
              </a:rPr>
              <a:t>zwiększenie </a:t>
            </a:r>
            <a:r>
              <a:rPr lang="pl-PL" sz="1200" dirty="0">
                <a:latin typeface="Arial" charset="0"/>
              </a:rPr>
              <a:t>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7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94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 smtClean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</a:t>
            </a:r>
            <a:r>
              <a:rPr lang="pl-PL" sz="1200" dirty="0" smtClean="0">
                <a:latin typeface="+mj-lt"/>
              </a:rPr>
              <a:t>na jesieni 2014 roku </a:t>
            </a:r>
            <a:r>
              <a:rPr lang="pl-PL" sz="1200" b="1" dirty="0" smtClean="0">
                <a:latin typeface="+mj-lt"/>
              </a:rPr>
              <a:t>Prezydent </a:t>
            </a:r>
            <a:r>
              <a:rPr lang="pl-PL" sz="1200" b="1" dirty="0">
                <a:latin typeface="+mj-lt"/>
              </a:rPr>
              <a:t>Rzeczpospolitej Polskiej za zasługi dla </a:t>
            </a:r>
            <a:r>
              <a:rPr lang="pl-PL" sz="1200" b="1" dirty="0" smtClean="0">
                <a:latin typeface="+mj-lt"/>
              </a:rPr>
              <a:t>rozwoju i </a:t>
            </a:r>
            <a:r>
              <a:rPr lang="pl-PL" sz="1200" b="1" dirty="0">
                <a:latin typeface="+mj-lt"/>
              </a:rPr>
              <a:t>budowy ruchu </a:t>
            </a:r>
            <a:r>
              <a:rPr lang="pl-PL" sz="1200" b="1" dirty="0" smtClean="0">
                <a:latin typeface="+mj-lt"/>
              </a:rPr>
              <a:t>klinik </a:t>
            </a:r>
            <a:r>
              <a:rPr lang="pl-PL" sz="1200" b="1" dirty="0">
                <a:latin typeface="+mj-lt"/>
              </a:rPr>
              <a:t>prawa w Polsce odznaczył </a:t>
            </a:r>
            <a:r>
              <a:rPr lang="pl-PL" sz="1200" b="1" dirty="0" smtClean="0">
                <a:latin typeface="+mj-lt"/>
              </a:rPr>
              <a:t/>
            </a:r>
            <a:br>
              <a:rPr lang="pl-PL" sz="1200" b="1" dirty="0" smtClean="0">
                <a:latin typeface="+mj-lt"/>
              </a:rPr>
            </a:br>
            <a:r>
              <a:rPr lang="pl-PL" sz="1200" dirty="0" smtClean="0">
                <a:latin typeface="+mj-lt"/>
              </a:rPr>
              <a:t>Filipa Czernickiego </a:t>
            </a:r>
            <a:r>
              <a:rPr lang="pl-PL" sz="1200" dirty="0">
                <a:latin typeface="+mj-lt"/>
              </a:rPr>
              <a:t>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mtClean="0"/>
              <a:t>Sponsorzy Fundacji Uniwersyteckich Poradni Prawnych</a:t>
            </a:r>
            <a:endParaRPr lang="en-US" smtClean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88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 smtClean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 smtClean="0"/>
              <a:t>Fundacja Uniwersyteckich Poradni </a:t>
            </a:r>
            <a:br>
              <a:rPr lang="pl-PL" b="1" smtClean="0"/>
            </a:br>
            <a:r>
              <a:rPr lang="pl-PL" b="1" smtClean="0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xmlns="" val="2229173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32724</TotalTime>
  <Words>5266</Words>
  <Application>Microsoft Office PowerPoint</Application>
  <PresentationFormat>Pokaz na ekranie (4:3)</PresentationFormat>
  <Paragraphs>1459</Paragraphs>
  <Slides>98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98</vt:i4>
      </vt:variant>
    </vt:vector>
  </HeadingPairs>
  <TitlesOfParts>
    <vt:vector size="101" baseType="lpstr">
      <vt:lpstr>Kapsułki</vt:lpstr>
      <vt:lpstr>Obraz - mapa bitowa</vt:lpstr>
      <vt:lpstr>Bitmap Image</vt:lpstr>
      <vt:lpstr>Studenckie Poradnie Prawne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Poradnie w Polsce</vt:lpstr>
      <vt:lpstr>Poradnie spełniające standardy</vt:lpstr>
      <vt:lpstr>Rok akademicki 2016/2017 działalności poradni w liczbach</vt:lpstr>
      <vt:lpstr>W porównaniu z poprzednim rokiem akademickim…</vt:lpstr>
      <vt:lpstr>W porównaniu z poprzednimi latami…</vt:lpstr>
      <vt:lpstr>Ile spraw  zostało przyjętych przez poradnie?</vt:lpstr>
      <vt:lpstr>Ilu studentów  działało w poradniach?</vt:lpstr>
      <vt:lpstr>Ilu pracowników naukowych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Slajd 28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niepełnosprawnych</vt:lpstr>
      <vt:lpstr>Sprawy związane ze służbą zdrowia</vt:lpstr>
      <vt:lpstr>Sprawy związane z pomocą organizacjom pozarządowym (NGO)</vt:lpstr>
      <vt:lpstr>Sprawy inne</vt:lpstr>
      <vt:lpstr>Studencka Poradnia Prawna w Białymstoku (Uniwersytet w Białymstoku)</vt:lpstr>
      <vt:lpstr>Studencka Poradnia Prawna w Białymstoku (Uniwersytet w Białymstoku) 2003-2017</vt:lpstr>
      <vt:lpstr>Studencka Uniwersytecka Poradnia Prawna w Gdańsku</vt:lpstr>
      <vt:lpstr>Studencka Uniwersytecka Poradnia Prawna w Gdańsku 2003-2017</vt:lpstr>
      <vt:lpstr>Studencka Klinika Porad Prawnych Wyższa Szkoła Bankowa w Gdańsku</vt:lpstr>
      <vt:lpstr>Studencka Klinika Porad Prawnych Wyższa Szkoła Bankowa w Gdańsku 2011-2017</vt:lpstr>
      <vt:lpstr>Studencka Poradnia Prawna  przy WSAiB w Gdyni</vt:lpstr>
      <vt:lpstr>Studencka Poradnia Prawna  w Katowicach</vt:lpstr>
      <vt:lpstr>Studencka Poradnia Prawna  w Katowicach 2003-2017</vt:lpstr>
      <vt:lpstr>Studencka Poradnia Prawna Krakowskiej Akademii im. Andrzeja Frycza-Modrzewskiego</vt:lpstr>
      <vt:lpstr>Studencka Poradnia Prawna Krakowskiej Akademii im. Andrzeja Frycza-Modrzewskiego  w latach 2009-2017</vt:lpstr>
      <vt:lpstr>Studencka Poradnia Prawna UJ  w Krakowie</vt:lpstr>
      <vt:lpstr>Studencka Poradnia Prawna UJ  w Krakowie 2003-2017</vt:lpstr>
      <vt:lpstr>Uniwersytecka Poradnia Prawna  w Lublinie (KUL)</vt:lpstr>
      <vt:lpstr>Uniwersytecka Poradnia Prawna  w Lublinie (KUL) 2003-2017</vt:lpstr>
      <vt:lpstr>Uniwersytecka Studencka Poradnia Prawna w Lublinie (UMCS)</vt:lpstr>
      <vt:lpstr>Uniwersytecka Studencka Poradnia Prawna w Lublinie (UMCS) 2003-2017</vt:lpstr>
      <vt:lpstr>Studencki Punkt Informacji Prawnej „Klinika Prawa” w Łodzi</vt:lpstr>
      <vt:lpstr>Studencki Punkt Informacji Prawnej „Klinika Prawa” w Łodzi 2003-2017</vt:lpstr>
      <vt:lpstr>Studencka Poradnia Prawna  w Olsztynie (UW-M)</vt:lpstr>
      <vt:lpstr>Studencka Poradnia Prawna  w Olsztynie (UW-M) 2004-2017</vt:lpstr>
      <vt:lpstr>Uniwersytecka Studencka Poradnia Prawna "Klinika Prawa" w Opolu</vt:lpstr>
      <vt:lpstr>Uniwersytecka Studencka Poradnia Prawna "Klinika Prawa" w Opolu 2003-2017</vt:lpstr>
      <vt:lpstr>Studencka Uniwersytecka Poradnia Prawna w Poznaniu</vt:lpstr>
      <vt:lpstr>Studencka Uniwersytecka Poradnia Prawna w Poznaniu 2003-2017</vt:lpstr>
      <vt:lpstr>Studenckie Biuro Porad Prawnych  Wyższa Szkoła Prawa i Administracji Rzeszowska Szkoła Wyższa</vt:lpstr>
      <vt:lpstr>Studenckie Biuro Porad Prawnych  Wyższa Szkoła Prawa i Administracji Rzeszowska Szkoła Wyższa</vt:lpstr>
      <vt:lpstr>Uniwersytecka Poradnia Prawna  w Rzeszowie</vt:lpstr>
      <vt:lpstr>Uniwersytecka Poradnia Prawna  w Rzeszowie 2003-2017</vt:lpstr>
      <vt:lpstr>Koło Naukowe Studencka Poradnia Prawa w Słubicach</vt:lpstr>
      <vt:lpstr>Koło Naukowe Studencka Poradnia Prawa w Słubicach 2003-2017</vt:lpstr>
      <vt:lpstr>Centrum Edukacji Prawnej – „Studencka Poradnia Prawna” w Szczecinie</vt:lpstr>
      <vt:lpstr>Centrum Edukacji Prawnej – „Studencka Poradnia Prawna” w Szczecinie 2003-2017</vt:lpstr>
      <vt:lpstr>Uniwersytecka Poradnia Prawna  w Toruniu</vt:lpstr>
      <vt:lpstr>Uniwersytecka Poradnia Prawna  w Toruniu 2003-2017</vt:lpstr>
      <vt:lpstr>Koło Naukowe „Studencka Poradnia Prawna” (UKSW WPiA w Warszawie)</vt:lpstr>
      <vt:lpstr>Koło Naukowe „Studencka Poradnia Prawna” (UKSW WPiA w Warszawie) 2012-2017</vt:lpstr>
      <vt:lpstr>Koło Naukowe „Studencka Poradnia Prawna” (UKSW WPK w Warszawie) </vt:lpstr>
      <vt:lpstr>Koło Naukowe „Studencka Poradnia Prawna” (UKSW WPK w Warszawie)  w latach 2006-2017</vt:lpstr>
      <vt:lpstr>Klinika Prawa, Studencki Ośrodek Pomocy Prawnej w Warszawie</vt:lpstr>
      <vt:lpstr>Klinika Prawa, Studencki Ośrodek Pomocy Prawnej w Warszawie 2003-2017</vt:lpstr>
      <vt:lpstr>Fundacja Academia Iuris  w Warszawie</vt:lpstr>
      <vt:lpstr>Fundacja Academia Iuris  w Warszawie 2003-2017</vt:lpstr>
      <vt:lpstr>Studencka Poradnia Prawna Akademii  Leona Koźmińskiego w Warszawie</vt:lpstr>
      <vt:lpstr>Studencka Poradnia Prawna Akademii  Leona Koźmińskiego w Warszawie 2004-2017</vt:lpstr>
      <vt:lpstr>Studencka Poradnia Prawna  Uczelnia Łazarskiego w Warszawie</vt:lpstr>
      <vt:lpstr>Studencka Poradnia Prawna  Uczelnia Łazarskiego w Warszawie 2004-2017</vt:lpstr>
      <vt:lpstr>Studencka Poradnia Prawna  przy Uniwersytecie SWPS</vt:lpstr>
      <vt:lpstr>Studencka Poradnia Prawna  przy Uniwersytecie SWPS 2014-2017</vt:lpstr>
      <vt:lpstr>Uniwersytecka Poradnia Prawna  we Wrocławiu</vt:lpstr>
      <vt:lpstr>Uniwersytecka Poradnia Prawna  we Wrocławiu 2003-2017</vt:lpstr>
      <vt:lpstr>Czas załatwiania spraw klientów poradni</vt:lpstr>
      <vt:lpstr>Źródła wiedzy o poradniach</vt:lpstr>
      <vt:lpstr>Czy klienci poradni korzystali wcześniej z profesjonalnej pomocy prawnej?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Filip Czernicki</cp:lastModifiedBy>
  <cp:revision>793</cp:revision>
  <dcterms:created xsi:type="dcterms:W3CDTF">2004-03-17T13:46:44Z</dcterms:created>
  <dcterms:modified xsi:type="dcterms:W3CDTF">2017-11-03T09:20:47Z</dcterms:modified>
</cp:coreProperties>
</file>