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drawings/drawing1.xml" ContentType="application/vnd.openxmlformats-officedocument.drawingml.chartshapes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drawings/drawing2.xml" ContentType="application/vnd.openxmlformats-officedocument.drawingml.chartshapes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notesSlides/notesSlide1.xml" ContentType="application/vnd.openxmlformats-officedocument.presentationml.notesSlide+xml"/>
  <Override PartName="/ppt/charts/chart78.xml" ContentType="application/vnd.openxmlformats-officedocument.drawingml.chart+xml"/>
  <Override PartName="/ppt/drawings/drawing3.xml" ContentType="application/vnd.openxmlformats-officedocument.drawingml.chartshapes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drawings/drawing4.xml" ContentType="application/vnd.openxmlformats-officedocument.drawingml.chartshapes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drawings/drawing5.xml" ContentType="application/vnd.openxmlformats-officedocument.drawingml.chartshapes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drawings/drawing6.xml" ContentType="application/vnd.openxmlformats-officedocument.drawingml.chartshapes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drawings/drawing7.xml" ContentType="application/vnd.openxmlformats-officedocument.drawingml.chartshapes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5"/>
  </p:notesMasterIdLst>
  <p:handoutMasterIdLst>
    <p:handoutMasterId r:id="rId106"/>
  </p:handoutMasterIdLst>
  <p:sldIdLst>
    <p:sldId id="256" r:id="rId2"/>
    <p:sldId id="375" r:id="rId3"/>
    <p:sldId id="374" r:id="rId4"/>
    <p:sldId id="373" r:id="rId5"/>
    <p:sldId id="372" r:id="rId6"/>
    <p:sldId id="377" r:id="rId7"/>
    <p:sldId id="376" r:id="rId8"/>
    <p:sldId id="380" r:id="rId9"/>
    <p:sldId id="379" r:id="rId10"/>
    <p:sldId id="371" r:id="rId11"/>
    <p:sldId id="370" r:id="rId12"/>
    <p:sldId id="394" r:id="rId13"/>
    <p:sldId id="398" r:id="rId14"/>
    <p:sldId id="326" r:id="rId15"/>
    <p:sldId id="277" r:id="rId16"/>
    <p:sldId id="258" r:id="rId17"/>
    <p:sldId id="309" r:id="rId18"/>
    <p:sldId id="344" r:id="rId19"/>
    <p:sldId id="281" r:id="rId20"/>
    <p:sldId id="278" r:id="rId21"/>
    <p:sldId id="285" r:id="rId22"/>
    <p:sldId id="286" r:id="rId23"/>
    <p:sldId id="287" r:id="rId24"/>
    <p:sldId id="288" r:id="rId25"/>
    <p:sldId id="306" r:id="rId26"/>
    <p:sldId id="300" r:id="rId27"/>
    <p:sldId id="289" r:id="rId28"/>
    <p:sldId id="305" r:id="rId29"/>
    <p:sldId id="291" r:id="rId30"/>
    <p:sldId id="292" r:id="rId31"/>
    <p:sldId id="293" r:id="rId32"/>
    <p:sldId id="294" r:id="rId33"/>
    <p:sldId id="301" r:id="rId34"/>
    <p:sldId id="297" r:id="rId35"/>
    <p:sldId id="307" r:id="rId36"/>
    <p:sldId id="308" r:id="rId37"/>
    <p:sldId id="298" r:id="rId38"/>
    <p:sldId id="299" r:id="rId39"/>
    <p:sldId id="280" r:id="rId40"/>
    <p:sldId id="327" r:id="rId41"/>
    <p:sldId id="262" r:id="rId42"/>
    <p:sldId id="329" r:id="rId43"/>
    <p:sldId id="359" r:id="rId44"/>
    <p:sldId id="360" r:id="rId45"/>
    <p:sldId id="395" r:id="rId46"/>
    <p:sldId id="399" r:id="rId47"/>
    <p:sldId id="263" r:id="rId48"/>
    <p:sldId id="330" r:id="rId49"/>
    <p:sldId id="264" r:id="rId50"/>
    <p:sldId id="358" r:id="rId51"/>
    <p:sldId id="323" r:id="rId52"/>
    <p:sldId id="331" r:id="rId53"/>
    <p:sldId id="265" r:id="rId54"/>
    <p:sldId id="332" r:id="rId55"/>
    <p:sldId id="266" r:id="rId56"/>
    <p:sldId id="333" r:id="rId57"/>
    <p:sldId id="267" r:id="rId58"/>
    <p:sldId id="334" r:id="rId59"/>
    <p:sldId id="268" r:id="rId60"/>
    <p:sldId id="346" r:id="rId61"/>
    <p:sldId id="269" r:id="rId62"/>
    <p:sldId id="335" r:id="rId63"/>
    <p:sldId id="324" r:id="rId64"/>
    <p:sldId id="336" r:id="rId65"/>
    <p:sldId id="396" r:id="rId66"/>
    <p:sldId id="397" r:id="rId67"/>
    <p:sldId id="270" r:id="rId68"/>
    <p:sldId id="337" r:id="rId69"/>
    <p:sldId id="271" r:id="rId70"/>
    <p:sldId id="338" r:id="rId71"/>
    <p:sldId id="272" r:id="rId72"/>
    <p:sldId id="339" r:id="rId73"/>
    <p:sldId id="273" r:id="rId74"/>
    <p:sldId id="340" r:id="rId75"/>
    <p:sldId id="352" r:id="rId76"/>
    <p:sldId id="341" r:id="rId77"/>
    <p:sldId id="368" r:id="rId78"/>
    <p:sldId id="367" r:id="rId79"/>
    <p:sldId id="351" r:id="rId80"/>
    <p:sldId id="353" r:id="rId81"/>
    <p:sldId id="275" r:id="rId82"/>
    <p:sldId id="342" r:id="rId83"/>
    <p:sldId id="312" r:id="rId84"/>
    <p:sldId id="348" r:id="rId85"/>
    <p:sldId id="313" r:id="rId86"/>
    <p:sldId id="349" r:id="rId87"/>
    <p:sldId id="382" r:id="rId88"/>
    <p:sldId id="383" r:id="rId89"/>
    <p:sldId id="276" r:id="rId90"/>
    <p:sldId id="400" r:id="rId91"/>
    <p:sldId id="343" r:id="rId92"/>
    <p:sldId id="384" r:id="rId93"/>
    <p:sldId id="385" r:id="rId94"/>
    <p:sldId id="386" r:id="rId95"/>
    <p:sldId id="387" r:id="rId96"/>
    <p:sldId id="401" r:id="rId97"/>
    <p:sldId id="402" r:id="rId98"/>
    <p:sldId id="388" r:id="rId99"/>
    <p:sldId id="389" r:id="rId100"/>
    <p:sldId id="393" r:id="rId101"/>
    <p:sldId id="390" r:id="rId102"/>
    <p:sldId id="391" r:id="rId103"/>
    <p:sldId id="392" r:id="rId104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a" initials="a.k." lastIdx="2" clrIdx="0"/>
  <p:cmAuthor id="1" name="Dariusz Łomowski" initials="DŁ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8577" autoAdjust="0"/>
  </p:normalViewPr>
  <p:slideViewPr>
    <p:cSldViewPr>
      <p:cViewPr varScale="1">
        <p:scale>
          <a:sx n="73" d="100"/>
          <a:sy n="73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commentAuthors" Target="commentAuthor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55"/>
          <c:h val="0.6761904761904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7.415750938209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9786200779951091E-3"/>
                  <c:y val="-2.966300375283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53536"/>
        <c:axId val="136755072"/>
      </c:barChart>
      <c:catAx>
        <c:axId val="13675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755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75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75353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17%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357618499030378E-2"/>
                  <c:y val="-0.1283869047619047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83%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186</c:v>
                </c:pt>
                <c:pt idx="1">
                  <c:v>978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layout>
                <c:manualLayout>
                  <c:x val="-1.751589325952568E-2"/>
                  <c:y val="7.9562419223784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1030</c:v>
                </c:pt>
                <c:pt idx="1">
                  <c:v>892</c:v>
                </c:pt>
                <c:pt idx="2">
                  <c:v>821</c:v>
                </c:pt>
                <c:pt idx="3">
                  <c:v>1012</c:v>
                </c:pt>
                <c:pt idx="4">
                  <c:v>1018</c:v>
                </c:pt>
                <c:pt idx="5">
                  <c:v>1159</c:v>
                </c:pt>
                <c:pt idx="6">
                  <c:v>1046</c:v>
                </c:pt>
                <c:pt idx="7">
                  <c:v>1215</c:v>
                </c:pt>
                <c:pt idx="8">
                  <c:v>1434</c:v>
                </c:pt>
                <c:pt idx="9">
                  <c:v>1101</c:v>
                </c:pt>
                <c:pt idx="10">
                  <c:v>915</c:v>
                </c:pt>
                <c:pt idx="11">
                  <c:v>964</c:v>
                </c:pt>
                <c:pt idx="12">
                  <c:v>823</c:v>
                </c:pt>
                <c:pt idx="13">
                  <c:v>684</c:v>
                </c:pt>
                <c:pt idx="14">
                  <c:v>561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878976"/>
        <c:axId val="227135872"/>
      </c:barChart>
      <c:catAx>
        <c:axId val="2268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135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135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87897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907117212411533E-2"/>
                  <c:y val="-6.470603831395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4598015763862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003438466438233E-2"/>
                  <c:y val="-8.9873628732938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030741561634462E-2"/>
                  <c:y val="-9.6533666040605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955277839424932E-2"/>
                  <c:y val="-0.10986867347501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76210788848967E-2"/>
                  <c:y val="-7.6536792790069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872386043355334E-2"/>
                  <c:y val="-8.901788677448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006599280794639E-2"/>
                  <c:y val="-4.6444419590273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469746331037469E-2"/>
                  <c:y val="-4.2573771935625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637344121332916E-2"/>
                  <c:y val="-3.8703429032386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21127343301842E-2"/>
                  <c:y val="-4.257377193562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211273433018409E-2"/>
                  <c:y val="-5.8055143548580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076468742317369E-2"/>
                  <c:y val="-6.966617225829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211273433018278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692156247439199E-2"/>
                  <c:y val="-5.8055143548580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77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93</c:v>
                </c:pt>
                <c:pt idx="5">
                  <c:v>118</c:v>
                </c:pt>
                <c:pt idx="6">
                  <c:v>116</c:v>
                </c:pt>
                <c:pt idx="7">
                  <c:v>150</c:v>
                </c:pt>
                <c:pt idx="8">
                  <c:v>150</c:v>
                </c:pt>
                <c:pt idx="9">
                  <c:v>128</c:v>
                </c:pt>
                <c:pt idx="10">
                  <c:v>128</c:v>
                </c:pt>
                <c:pt idx="11">
                  <c:v>130</c:v>
                </c:pt>
                <c:pt idx="12">
                  <c:v>143</c:v>
                </c:pt>
                <c:pt idx="13">
                  <c:v>112</c:v>
                </c:pt>
                <c:pt idx="14">
                  <c:v>94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062187981667933E-2"/>
                  <c:y val="-4.7508002010140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676262476330013E-2"/>
                  <c:y val="-3.0950857920931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926063204117835E-2"/>
                  <c:y val="-4.7508002010140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09578292282781E-2"/>
                  <c:y val="-5.3314735370637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164801081658213E-2"/>
                  <c:y val="-6.621912906313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491977071766523E-2"/>
                  <c:y val="-8.4071466643586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805279424635695E-2"/>
                  <c:y val="-6.579582935505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006599280794639E-2"/>
                  <c:y val="-8.12772009680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872386043355417E-2"/>
                  <c:y val="-8.12772009680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498076188915298E-2"/>
                  <c:y val="-5.031445774210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384312494878214E-2"/>
                  <c:y val="-5.031445774210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1730390618597733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384312494878294E-2"/>
                  <c:y val="-4.257377193562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692156247439202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692156247439199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9</c:v>
                </c:pt>
                <c:pt idx="14">
                  <c:v>23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227481472"/>
        <c:axId val="227483008"/>
      </c:lineChart>
      <c:catAx>
        <c:axId val="22748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483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483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48147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80</c:v>
                </c:pt>
                <c:pt idx="1">
                  <c:v>306</c:v>
                </c:pt>
                <c:pt idx="2">
                  <c:v>88</c:v>
                </c:pt>
                <c:pt idx="3">
                  <c:v>127</c:v>
                </c:pt>
                <c:pt idx="4">
                  <c:v>67</c:v>
                </c:pt>
                <c:pt idx="5">
                  <c:v>14</c:v>
                </c:pt>
                <c:pt idx="6">
                  <c:v>35</c:v>
                </c:pt>
                <c:pt idx="7">
                  <c:v>70</c:v>
                </c:pt>
                <c:pt idx="8">
                  <c:v>86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0</c:v>
                </c:pt>
                <c:pt idx="14">
                  <c:v>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177600"/>
        <c:axId val="227179136"/>
      </c:barChart>
      <c:catAx>
        <c:axId val="22717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179136"/>
        <c:crosses val="autoZero"/>
        <c:auto val="1"/>
        <c:lblAlgn val="ctr"/>
        <c:lblOffset val="100"/>
        <c:tickMarkSkip val="1"/>
        <c:noMultiLvlLbl val="0"/>
      </c:catAx>
      <c:valAx>
        <c:axId val="227179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17760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1315</c:v>
                </c:pt>
                <c:pt idx="1">
                  <c:v>1214</c:v>
                </c:pt>
                <c:pt idx="2">
                  <c:v>2284</c:v>
                </c:pt>
                <c:pt idx="3">
                  <c:v>1958</c:v>
                </c:pt>
                <c:pt idx="4">
                  <c:v>2384</c:v>
                </c:pt>
                <c:pt idx="5">
                  <c:v>2347</c:v>
                </c:pt>
                <c:pt idx="6">
                  <c:v>2664</c:v>
                </c:pt>
                <c:pt idx="7">
                  <c:v>3271</c:v>
                </c:pt>
                <c:pt idx="8">
                  <c:v>3607</c:v>
                </c:pt>
                <c:pt idx="9">
                  <c:v>3102</c:v>
                </c:pt>
                <c:pt idx="10">
                  <c:v>2989</c:v>
                </c:pt>
                <c:pt idx="11">
                  <c:v>2524</c:v>
                </c:pt>
                <c:pt idx="12">
                  <c:v>1825</c:v>
                </c:pt>
                <c:pt idx="13">
                  <c:v>1294</c:v>
                </c:pt>
                <c:pt idx="14">
                  <c:v>1074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2892800"/>
        <c:axId val="222895488"/>
      </c:barChart>
      <c:catAx>
        <c:axId val="22289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2895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895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289280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27E-2"/>
                  <c:y val="-7.3952586306339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723551882747436E-2"/>
                  <c:y val="-6.2579441442890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496E-2"/>
                  <c:y val="-8.7506779229427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464566929133944E-2"/>
                  <c:y val="-6.749912259867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043377251110935E-2"/>
                  <c:y val="-6.2952843497162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493720915237862E-2"/>
                  <c:y val="-7.847081471287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564356435643561E-2"/>
                  <c:y val="-6.333497281146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5445544554455446E-2"/>
                  <c:y val="-5.541810121003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24752475247505E-2"/>
                  <c:y val="-3.9584358007167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52452293041067E-2"/>
                  <c:y val="-6.3334972811468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32576148842481E-2"/>
                  <c:y val="-2.7709050605017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3.166748640573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9101015317899848E-2"/>
                  <c:y val="-4.750122960860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7293408612184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3.958435800716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180</c:v>
                </c:pt>
                <c:pt idx="1">
                  <c:v>215</c:v>
                </c:pt>
                <c:pt idx="2">
                  <c:v>225</c:v>
                </c:pt>
                <c:pt idx="3">
                  <c:v>222</c:v>
                </c:pt>
                <c:pt idx="4">
                  <c:v>271</c:v>
                </c:pt>
                <c:pt idx="5">
                  <c:v>285</c:v>
                </c:pt>
                <c:pt idx="6">
                  <c:v>257</c:v>
                </c:pt>
                <c:pt idx="7">
                  <c:v>295</c:v>
                </c:pt>
                <c:pt idx="8">
                  <c:v>257</c:v>
                </c:pt>
                <c:pt idx="9">
                  <c:v>279</c:v>
                </c:pt>
                <c:pt idx="10">
                  <c:v>273</c:v>
                </c:pt>
                <c:pt idx="11">
                  <c:v>238</c:v>
                </c:pt>
                <c:pt idx="12">
                  <c:v>192</c:v>
                </c:pt>
                <c:pt idx="13">
                  <c:v>197</c:v>
                </c:pt>
                <c:pt idx="14">
                  <c:v>156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52E-2"/>
                  <c:y val="-7.8470640397765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078818118032273E-2"/>
                  <c:y val="-0.107627999294338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27261681897363E-2"/>
                  <c:y val="-7.987637488358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004911514773533E-2"/>
                  <c:y val="-9.6713937247260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540578467295552E-2"/>
                  <c:y val="-8.5097642455377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565603804474977E-2"/>
                  <c:y val="-8.3634267960545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801980198019827E-2"/>
                  <c:y val="-7.1251844412901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643564356435641E-2"/>
                  <c:y val="-7.9168716014335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24752475247505E-2"/>
                  <c:y val="-9.5002459217202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801980198019827E-2"/>
                  <c:y val="-8.7085587615768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7752538294749412E-3"/>
                  <c:y val="-8.7085587615768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84285394308339E-2"/>
                  <c:y val="-3.166748640573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2584179431583107E-2"/>
                  <c:y val="-5.5418101210034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9325761488424792E-2"/>
                  <c:y val="-4.750122960860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947394440927044E-16"/>
                  <c:y val="-3.166748640573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27</c:v>
                </c:pt>
                <c:pt idx="4">
                  <c:v>33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37</c:v>
                </c:pt>
                <c:pt idx="9">
                  <c:v>40</c:v>
                </c:pt>
                <c:pt idx="10">
                  <c:v>41</c:v>
                </c:pt>
                <c:pt idx="11">
                  <c:v>23</c:v>
                </c:pt>
                <c:pt idx="12">
                  <c:v>33</c:v>
                </c:pt>
                <c:pt idx="13">
                  <c:v>25</c:v>
                </c:pt>
                <c:pt idx="14">
                  <c:v>22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9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5">
                <a:noFill/>
              </a:ln>
            </c:spPr>
          </c:downBars>
        </c:upDownBars>
        <c:marker val="1"/>
        <c:smooth val="0"/>
        <c:axId val="221418624"/>
        <c:axId val="221420160"/>
      </c:lineChart>
      <c:catAx>
        <c:axId val="22141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142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420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1418624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10911845798518E-2"/>
          <c:y val="1.731139991502220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11</c:v>
                </c:pt>
                <c:pt idx="1">
                  <c:v>23</c:v>
                </c:pt>
                <c:pt idx="2">
                  <c:v>10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262848"/>
        <c:axId val="227264384"/>
      </c:barChart>
      <c:catAx>
        <c:axId val="22726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264384"/>
        <c:crosses val="autoZero"/>
        <c:auto val="1"/>
        <c:lblAlgn val="ctr"/>
        <c:lblOffset val="100"/>
        <c:tickMarkSkip val="1"/>
        <c:noMultiLvlLbl val="0"/>
      </c:catAx>
      <c:valAx>
        <c:axId val="227264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26284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1745341731618"/>
          <c:y val="6.7458686649028404E-2"/>
          <c:w val="0.83962264150943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350212680137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002177919249526E-2"/>
                  <c:y val="-7.4555134049539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29988272742497E-2"/>
                  <c:y val="-7.746947623449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722063997319473E-2"/>
                  <c:y val="-9.142242341164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142268386664441E-2"/>
                  <c:y val="-7.6432783958685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808510638297871E-2"/>
                  <c:y val="-5.263157894736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276595744680847E-2"/>
                  <c:y val="-6.0728744939271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553191489361722E-2"/>
                  <c:y val="-3.238866396761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3742388024229003E-2"/>
                  <c:y val="-4.8582995951417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4488241065368084E-2"/>
                  <c:y val="-3.643724696356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7910413455011847E-2"/>
                  <c:y val="-3.238866396761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955206727505889E-2"/>
                  <c:y val="4.858299595141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7910413455011791E-2"/>
                  <c:y val="-6.072874493927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110861948218616E-2"/>
                  <c:y val="-5.263157894736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33">
                <a:noFill/>
              </a:ln>
            </c:spPr>
            <c:txPr>
              <a:bodyPr/>
              <a:lstStyle/>
              <a:p>
                <a:pPr>
                  <a:defRPr sz="10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32</c:v>
                </c:pt>
                <c:pt idx="1">
                  <c:v>38</c:v>
                </c:pt>
                <c:pt idx="2">
                  <c:v>43</c:v>
                </c:pt>
                <c:pt idx="3">
                  <c:v>32</c:v>
                </c:pt>
                <c:pt idx="4">
                  <c:v>43</c:v>
                </c:pt>
                <c:pt idx="5">
                  <c:v>61</c:v>
                </c:pt>
                <c:pt idx="6">
                  <c:v>51</c:v>
                </c:pt>
                <c:pt idx="7">
                  <c:v>47</c:v>
                </c:pt>
                <c:pt idx="8">
                  <c:v>48</c:v>
                </c:pt>
                <c:pt idx="9">
                  <c:v>54</c:v>
                </c:pt>
                <c:pt idx="10">
                  <c:v>66</c:v>
                </c:pt>
                <c:pt idx="11">
                  <c:v>59</c:v>
                </c:pt>
                <c:pt idx="12">
                  <c:v>67</c:v>
                </c:pt>
                <c:pt idx="13">
                  <c:v>54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3829787234042562E-2"/>
                  <c:y val="-2.834008097165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297872340425532E-2"/>
                  <c:y val="-1.6194331983805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97872340425552E-2"/>
                  <c:y val="-5.6680161943319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042553191489362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042553191489362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319148936170223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319148936170293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5319148936170223E-2"/>
                  <c:y val="-2.834008097165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106382978723404E-2"/>
                  <c:y val="-3.2388663967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533034337862188E-2"/>
                  <c:y val="-3.2388663967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7110861948218505E-2"/>
                  <c:y val="-4.858299595141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110861948218623E-2"/>
                  <c:y val="-4.4534412955465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0799551506793279E-2"/>
                  <c:y val="-5.668016194331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4221723896437108E-2"/>
                  <c:y val="-5.668016194331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6</c:v>
                </c:pt>
                <c:pt idx="10">
                  <c:v>7</c:v>
                </c:pt>
                <c:pt idx="11">
                  <c:v>5</c:v>
                </c:pt>
                <c:pt idx="12">
                  <c:v>7</c:v>
                </c:pt>
                <c:pt idx="13">
                  <c:v>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5">
                <a:noFill/>
              </a:ln>
            </c:spPr>
          </c:downBars>
        </c:upDownBars>
        <c:marker val="1"/>
        <c:smooth val="0"/>
        <c:axId val="227293824"/>
        <c:axId val="227332480"/>
      </c:lineChart>
      <c:catAx>
        <c:axId val="22729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33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332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29382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77</c:v>
                </c:pt>
                <c:pt idx="1">
                  <c:v>100</c:v>
                </c:pt>
                <c:pt idx="2">
                  <c:v>80</c:v>
                </c:pt>
                <c:pt idx="3">
                  <c:v>68</c:v>
                </c:pt>
                <c:pt idx="4">
                  <c:v>208</c:v>
                </c:pt>
                <c:pt idx="5">
                  <c:v>218</c:v>
                </c:pt>
                <c:pt idx="6">
                  <c:v>233</c:v>
                </c:pt>
                <c:pt idx="7">
                  <c:v>276</c:v>
                </c:pt>
                <c:pt idx="8">
                  <c:v>117</c:v>
                </c:pt>
                <c:pt idx="9">
                  <c:v>110</c:v>
                </c:pt>
                <c:pt idx="10">
                  <c:v>159</c:v>
                </c:pt>
                <c:pt idx="11">
                  <c:v>142</c:v>
                </c:pt>
                <c:pt idx="12">
                  <c:v>99</c:v>
                </c:pt>
                <c:pt idx="13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343360"/>
        <c:axId val="227563392"/>
      </c:barChart>
      <c:catAx>
        <c:axId val="22734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563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563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34336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86</c:v>
                </c:pt>
                <c:pt idx="1">
                  <c:v>94</c:v>
                </c:pt>
                <c:pt idx="2">
                  <c:v>51</c:v>
                </c:pt>
                <c:pt idx="3">
                  <c:v>18</c:v>
                </c:pt>
                <c:pt idx="4">
                  <c:v>20</c:v>
                </c:pt>
                <c:pt idx="5">
                  <c:v>10</c:v>
                </c:pt>
                <c:pt idx="6">
                  <c:v>28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589504"/>
        <c:axId val="227607680"/>
      </c:barChart>
      <c:catAx>
        <c:axId val="22758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607680"/>
        <c:crosses val="autoZero"/>
        <c:auto val="1"/>
        <c:lblAlgn val="ctr"/>
        <c:lblOffset val="100"/>
        <c:tickMarkSkip val="1"/>
        <c:noMultiLvlLbl val="0"/>
      </c:catAx>
      <c:valAx>
        <c:axId val="227607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58950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33</c:v>
                </c:pt>
                <c:pt idx="1">
                  <c:v>131</c:v>
                </c:pt>
                <c:pt idx="2">
                  <c:v>205</c:v>
                </c:pt>
                <c:pt idx="3">
                  <c:v>167</c:v>
                </c:pt>
                <c:pt idx="4">
                  <c:v>200</c:v>
                </c:pt>
                <c:pt idx="5">
                  <c:v>107</c:v>
                </c:pt>
                <c:pt idx="6">
                  <c:v>119</c:v>
                </c:pt>
                <c:pt idx="7">
                  <c:v>140</c:v>
                </c:pt>
                <c:pt idx="8">
                  <c:v>209</c:v>
                </c:pt>
                <c:pt idx="9">
                  <c:v>248</c:v>
                </c:pt>
                <c:pt idx="10">
                  <c:v>271</c:v>
                </c:pt>
                <c:pt idx="11">
                  <c:v>352</c:v>
                </c:pt>
                <c:pt idx="12">
                  <c:v>215</c:v>
                </c:pt>
                <c:pt idx="13">
                  <c:v>310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655040"/>
        <c:axId val="228612352"/>
      </c:barChart>
      <c:catAx>
        <c:axId val="22765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612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612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65504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4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  <c:pt idx="10">
                  <c:v>3428</c:v>
                </c:pt>
                <c:pt idx="11">
                  <c:v>3383</c:v>
                </c:pt>
                <c:pt idx="12">
                  <c:v>2709</c:v>
                </c:pt>
                <c:pt idx="13">
                  <c:v>1787</c:v>
                </c:pt>
                <c:pt idx="14">
                  <c:v>1568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21792"/>
        <c:axId val="137523584"/>
      </c:barChart>
      <c:catAx>
        <c:axId val="137521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52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52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752179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4216379479655659E-2"/>
                  <c:y val="-4.743083003952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054310610887453E-2"/>
                  <c:y val="-5.138339920948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0756896696847701E-2"/>
                  <c:y val="-4.743083003952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36</c:v>
                </c:pt>
                <c:pt idx="1">
                  <c:v>141</c:v>
                </c:pt>
                <c:pt idx="2">
                  <c:v>117</c:v>
                </c:pt>
                <c:pt idx="3">
                  <c:v>76</c:v>
                </c:pt>
                <c:pt idx="4">
                  <c:v>59</c:v>
                </c:pt>
                <c:pt idx="5">
                  <c:v>64</c:v>
                </c:pt>
                <c:pt idx="6">
                  <c:v>87</c:v>
                </c:pt>
                <c:pt idx="7">
                  <c:v>37</c:v>
                </c:pt>
                <c:pt idx="8">
                  <c:v>32</c:v>
                </c:pt>
                <c:pt idx="9">
                  <c:v>41</c:v>
                </c:pt>
                <c:pt idx="10">
                  <c:v>33</c:v>
                </c:pt>
                <c:pt idx="11">
                  <c:v>35</c:v>
                </c:pt>
                <c:pt idx="12">
                  <c:v>32</c:v>
                </c:pt>
                <c:pt idx="13">
                  <c:v>35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805431061088734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421637947965578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1135345045271556E-2"/>
                  <c:y val="-4.34782608695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8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228294656"/>
        <c:axId val="228296192"/>
      </c:lineChart>
      <c:catAx>
        <c:axId val="22829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29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296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29465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</c:v>
                </c:pt>
                <c:pt idx="1">
                  <c:v>32</c:v>
                </c:pt>
                <c:pt idx="2">
                  <c:v>7</c:v>
                </c:pt>
                <c:pt idx="3">
                  <c:v>12</c:v>
                </c:pt>
                <c:pt idx="4">
                  <c:v>14</c:v>
                </c:pt>
                <c:pt idx="5">
                  <c:v>0</c:v>
                </c:pt>
                <c:pt idx="6">
                  <c:v>5</c:v>
                </c:pt>
                <c:pt idx="7">
                  <c:v>6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338688"/>
        <c:axId val="228356864"/>
      </c:barChart>
      <c:catAx>
        <c:axId val="22833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356864"/>
        <c:crosses val="autoZero"/>
        <c:auto val="1"/>
        <c:lblAlgn val="ctr"/>
        <c:lblOffset val="100"/>
        <c:tickMarkSkip val="1"/>
        <c:noMultiLvlLbl val="0"/>
      </c:catAx>
      <c:valAx>
        <c:axId val="228356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33868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43</c:v>
                </c:pt>
                <c:pt idx="1">
                  <c:v>57</c:v>
                </c:pt>
                <c:pt idx="2">
                  <c:v>109</c:v>
                </c:pt>
                <c:pt idx="3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379648"/>
        <c:axId val="228501376"/>
      </c:barChart>
      <c:catAx>
        <c:axId val="22837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50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501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37964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54756993126531"/>
          <c:y val="5.1585696056767626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</c:v>
                </c:pt>
                <c:pt idx="1">
                  <c:v>18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228416896"/>
        <c:axId val="228430976"/>
      </c:lineChart>
      <c:catAx>
        <c:axId val="22841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43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43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41689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555392"/>
        <c:axId val="228557184"/>
      </c:barChart>
      <c:catAx>
        <c:axId val="22855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557184"/>
        <c:crosses val="autoZero"/>
        <c:auto val="1"/>
        <c:lblAlgn val="ctr"/>
        <c:lblOffset val="100"/>
        <c:tickMarkSkip val="1"/>
        <c:noMultiLvlLbl val="0"/>
      </c:catAx>
      <c:valAx>
        <c:axId val="22855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55539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41</c:v>
                </c:pt>
                <c:pt idx="1">
                  <c:v>116</c:v>
                </c:pt>
                <c:pt idx="2">
                  <c:v>20</c:v>
                </c:pt>
                <c:pt idx="3">
                  <c:v>26</c:v>
                </c:pt>
                <c:pt idx="4">
                  <c:v>17</c:v>
                </c:pt>
                <c:pt idx="5">
                  <c:v>0</c:v>
                </c:pt>
                <c:pt idx="6">
                  <c:v>17</c:v>
                </c:pt>
                <c:pt idx="7">
                  <c:v>11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686464"/>
        <c:axId val="228704640"/>
      </c:barChart>
      <c:catAx>
        <c:axId val="22868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704640"/>
        <c:crosses val="autoZero"/>
        <c:auto val="1"/>
        <c:lblAlgn val="ctr"/>
        <c:lblOffset val="100"/>
        <c:tickMarkSkip val="1"/>
        <c:noMultiLvlLbl val="0"/>
      </c:catAx>
      <c:valAx>
        <c:axId val="22870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868646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177</c:v>
                </c:pt>
                <c:pt idx="1">
                  <c:v>320</c:v>
                </c:pt>
                <c:pt idx="2">
                  <c:v>119</c:v>
                </c:pt>
                <c:pt idx="3">
                  <c:v>390</c:v>
                </c:pt>
                <c:pt idx="4">
                  <c:v>373</c:v>
                </c:pt>
                <c:pt idx="5">
                  <c:v>421</c:v>
                </c:pt>
                <c:pt idx="6">
                  <c:v>546</c:v>
                </c:pt>
                <c:pt idx="7">
                  <c:v>1095</c:v>
                </c:pt>
                <c:pt idx="8">
                  <c:v>995</c:v>
                </c:pt>
                <c:pt idx="9">
                  <c:v>773</c:v>
                </c:pt>
                <c:pt idx="10">
                  <c:v>687</c:v>
                </c:pt>
                <c:pt idx="11">
                  <c:v>839</c:v>
                </c:pt>
                <c:pt idx="12">
                  <c:v>732</c:v>
                </c:pt>
                <c:pt idx="13">
                  <c:v>448</c:v>
                </c:pt>
                <c:pt idx="14">
                  <c:v>258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126528"/>
        <c:axId val="233149952"/>
      </c:barChart>
      <c:catAx>
        <c:axId val="23312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3149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149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312652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617E-2"/>
                  <c:y val="-7.29485783408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604355568097808E-2"/>
                  <c:y val="-5.9434335066067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3536515161535004E-2"/>
                  <c:y val="-3.6308629064946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444114838864223E-2"/>
                  <c:y val="-5.64800896565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2573771935625622E-2"/>
                  <c:y val="-6.454867389323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285176897882356E-2"/>
                  <c:y val="-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357946622563862E-2"/>
                  <c:y val="-5.64800896565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063203294743338E-2"/>
                  <c:y val="-7.261725812989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2947433278204771E-3"/>
                  <c:y val="-4.034292118327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9768459966922731E-2"/>
                  <c:y val="-4.034292118327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080585979381633E-16"/>
                  <c:y val="-5.244579753825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24</c:v>
                </c:pt>
                <c:pt idx="1">
                  <c:v>30</c:v>
                </c:pt>
                <c:pt idx="2">
                  <c:v>80</c:v>
                </c:pt>
                <c:pt idx="3">
                  <c:v>55</c:v>
                </c:pt>
                <c:pt idx="4">
                  <c:v>55</c:v>
                </c:pt>
                <c:pt idx="5">
                  <c:v>80</c:v>
                </c:pt>
                <c:pt idx="6">
                  <c:v>132</c:v>
                </c:pt>
                <c:pt idx="7">
                  <c:v>133</c:v>
                </c:pt>
                <c:pt idx="8">
                  <c:v>115</c:v>
                </c:pt>
                <c:pt idx="9">
                  <c:v>89</c:v>
                </c:pt>
                <c:pt idx="10">
                  <c:v>123</c:v>
                </c:pt>
                <c:pt idx="11">
                  <c:v>91</c:v>
                </c:pt>
                <c:pt idx="12">
                  <c:v>110</c:v>
                </c:pt>
                <c:pt idx="13">
                  <c:v>66</c:v>
                </c:pt>
                <c:pt idx="14">
                  <c:v>71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15E-2"/>
                  <c:y val="-5.44324481609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88847812692545E-2"/>
                  <c:y val="-4.872471896549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29968674602596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997459897000186E-2"/>
                  <c:y val="-5.0696121869929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949668171427552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611028709716113E-2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063203294743338E-2"/>
                  <c:y val="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9652689950384396E-2"/>
                  <c:y val="7.66515502482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357946622563938E-2"/>
                  <c:y val="7.66515502482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55</c:v>
                </c:pt>
                <c:pt idx="11">
                  <c:v>75</c:v>
                </c:pt>
                <c:pt idx="12">
                  <c:v>68</c:v>
                </c:pt>
                <c:pt idx="13">
                  <c:v>60</c:v>
                </c:pt>
                <c:pt idx="14">
                  <c:v>46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233193472"/>
        <c:axId val="233194624"/>
      </c:lineChart>
      <c:catAx>
        <c:axId val="23319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319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194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319347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6656628536684046"/>
          <c:y val="0.13588382996062437"/>
          <c:w val="0.50514477956168202"/>
          <c:h val="0.774191556379784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5"/>
          </c:dPt>
          <c:dPt>
            <c:idx val="2"/>
            <c:bubble3D val="0"/>
            <c:explosion val="12"/>
          </c:dPt>
          <c:dPt>
            <c:idx val="3"/>
            <c:bubble3D val="0"/>
            <c:explosion val="9"/>
          </c:dPt>
          <c:dLbls>
            <c:dLbl>
              <c:idx val="0"/>
              <c:layout>
                <c:manualLayout>
                  <c:x val="-4.2106846122034657E-2"/>
                  <c:y val="8.709052331777064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Krótkie wyjaśnienie – porada na bieżąco (1-2 wizyty, do 2 tygodni)
</a:t>
                    </a:r>
                    <a:r>
                      <a:rPr lang="pl-PL" sz="1604" dirty="0" smtClean="0"/>
                      <a:t>49%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567884836887527E-2"/>
                  <c:y val="-0.1806249133856762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Kilka wizyt (od 2 tygodni do 2 miesięcy)
</a:t>
                    </a:r>
                    <a:r>
                      <a:rPr lang="pl-PL" sz="1604" dirty="0" smtClean="0"/>
                      <a:t>38%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162382932767848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Powyżej 2 miesięcy do roku
</a:t>
                    </a:r>
                    <a:r>
                      <a:rPr lang="pl-PL" sz="1604" dirty="0" smtClean="0"/>
                      <a:t>12%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057467976890103E-2"/>
                  <c:y val="1.720382999952350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4" dirty="0" err="1"/>
                      <a:t>Rok</a:t>
                    </a:r>
                    <a:r>
                      <a:rPr lang="en-US" sz="1604" dirty="0"/>
                      <a:t> i </a:t>
                    </a:r>
                    <a:r>
                      <a:rPr lang="en-US" sz="1604" dirty="0" err="1" smtClean="0"/>
                      <a:t>więcej</a:t>
                    </a:r>
                    <a:r>
                      <a:rPr lang="en-US" sz="1604" dirty="0"/>
                      <a:t>
</a:t>
                    </a:r>
                    <a:r>
                      <a:rPr lang="en-US" sz="1604" dirty="0" smtClean="0"/>
                      <a:t>1%</a:t>
                    </a:r>
                    <a:endParaRPr lang="en-US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Krótkie wyjaśnienie – porada na bieżąco (1-2 wizyty, do 2 tygodni)</c:v>
                </c:pt>
                <c:pt idx="1">
                  <c:v>Kilka wizyt (od 2 tygodni do 2 miesięcy)</c:v>
                </c:pt>
                <c:pt idx="2">
                  <c:v>Powyżej 2 miesięcy do roku</c:v>
                </c:pt>
                <c:pt idx="3">
                  <c:v>Rok i więcej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</c:v>
                </c:pt>
                <c:pt idx="1">
                  <c:v>38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10"/>
      </c:pieChart>
      <c:spPr>
        <a:noFill/>
        <a:ln w="25413">
          <a:noFill/>
        </a:ln>
      </c:spPr>
    </c:plotArea>
    <c:plotVisOnly val="1"/>
    <c:dispBlanksAs val="zero"/>
    <c:showDLblsOverMax val="0"/>
  </c:chart>
  <c:txPr>
    <a:bodyPr/>
    <a:lstStyle/>
    <a:p>
      <a:pPr>
        <a:defRPr sz="1803"/>
      </a:pPr>
      <a:endParaRPr lang="pl-PL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10"/>
          </c:dPt>
          <c:dPt>
            <c:idx val="2"/>
            <c:bubble3D val="0"/>
            <c:explosion val="11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bubble3D val="0"/>
            <c:explosion val="13"/>
          </c:dPt>
          <c:dPt>
            <c:idx val="4"/>
            <c:bubble3D val="0"/>
            <c:explosion val="13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>
                    <a:latin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Arkusz1!$A$2:$A$8</c:f>
              <c:strCache>
                <c:ptCount val="7"/>
                <c:pt idx="0">
                  <c:v>Rodzina</c:v>
                </c:pt>
                <c:pt idx="1">
                  <c:v>Znajomi</c:v>
                </c:pt>
                <c:pt idx="2">
                  <c:v>Media</c:v>
                </c:pt>
                <c:pt idx="3">
                  <c:v>Ulotka</c:v>
                </c:pt>
                <c:pt idx="4">
                  <c:v>Internet</c:v>
                </c:pt>
                <c:pt idx="5">
                  <c:v>NGO i instytucje</c:v>
                </c:pt>
                <c:pt idx="6">
                  <c:v>Inne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5</c:v>
                </c:pt>
                <c:pt idx="1">
                  <c:v>26</c:v>
                </c:pt>
                <c:pt idx="2">
                  <c:v>8</c:v>
                </c:pt>
                <c:pt idx="3">
                  <c:v>7</c:v>
                </c:pt>
                <c:pt idx="4">
                  <c:v>20</c:v>
                </c:pt>
                <c:pt idx="5">
                  <c:v>15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811899223719978E-2"/>
                  <c:y val="-0.1707925511485911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Mężczyźni</a:t>
                    </a:r>
                    <a:r>
                      <a:rPr lang="en-US" dirty="0" smtClean="0"/>
                      <a:t> 49%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6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814</c:v>
                </c:pt>
                <c:pt idx="1">
                  <c:v>754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4"/>
      </a:pPr>
      <a:endParaRPr lang="pl-PL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5.2214297444338607E-2"/>
                  <c:y val="9.583135130958452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1"/>
          <c:dPt>
            <c:idx val="1"/>
            <c:bubble3D val="0"/>
            <c:explosion val="16"/>
          </c:dPt>
          <c:dLbls>
            <c:dLbl>
              <c:idx val="0"/>
              <c:layout>
                <c:manualLayout>
                  <c:x val="7.5804184450796175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94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947</c:v>
                </c:pt>
                <c:pt idx="1">
                  <c:v>1004</c:v>
                </c:pt>
                <c:pt idx="2">
                  <c:v>1409</c:v>
                </c:pt>
                <c:pt idx="3">
                  <c:v>1180</c:v>
                </c:pt>
                <c:pt idx="4">
                  <c:v>1303</c:v>
                </c:pt>
                <c:pt idx="5">
                  <c:v>1434</c:v>
                </c:pt>
                <c:pt idx="6">
                  <c:v>1608</c:v>
                </c:pt>
                <c:pt idx="7">
                  <c:v>1521</c:v>
                </c:pt>
                <c:pt idx="8">
                  <c:v>1774</c:v>
                </c:pt>
                <c:pt idx="9">
                  <c:v>1512</c:v>
                </c:pt>
                <c:pt idx="10">
                  <c:v>1301</c:v>
                </c:pt>
                <c:pt idx="11">
                  <c:v>1214</c:v>
                </c:pt>
                <c:pt idx="12">
                  <c:v>852</c:v>
                </c:pt>
                <c:pt idx="13">
                  <c:v>629</c:v>
                </c:pt>
                <c:pt idx="14">
                  <c:v>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107456"/>
        <c:axId val="134972544"/>
      </c:barChart>
      <c:catAx>
        <c:axId val="175107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97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97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5107456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349</c:v>
                </c:pt>
                <c:pt idx="1">
                  <c:v>259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394</c:v>
                </c:pt>
                <c:pt idx="1">
                  <c:v>584</c:v>
                </c:pt>
                <c:pt idx="2">
                  <c:v>878</c:v>
                </c:pt>
                <c:pt idx="3">
                  <c:v>817</c:v>
                </c:pt>
                <c:pt idx="4">
                  <c:v>1010</c:v>
                </c:pt>
                <c:pt idx="5">
                  <c:v>1010</c:v>
                </c:pt>
                <c:pt idx="6">
                  <c:v>1120</c:v>
                </c:pt>
                <c:pt idx="7">
                  <c:v>1033</c:v>
                </c:pt>
                <c:pt idx="8">
                  <c:v>1127</c:v>
                </c:pt>
                <c:pt idx="9">
                  <c:v>1063</c:v>
                </c:pt>
                <c:pt idx="10">
                  <c:v>993</c:v>
                </c:pt>
                <c:pt idx="11">
                  <c:v>969</c:v>
                </c:pt>
                <c:pt idx="12">
                  <c:v>717</c:v>
                </c:pt>
                <c:pt idx="13">
                  <c:v>574</c:v>
                </c:pt>
                <c:pt idx="14">
                  <c:v>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26304"/>
        <c:axId val="137827840"/>
      </c:barChart>
      <c:catAx>
        <c:axId val="137826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82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827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782630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330</c:v>
                </c:pt>
                <c:pt idx="1">
                  <c:v>195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696</c:v>
                </c:pt>
                <c:pt idx="1">
                  <c:v>913</c:v>
                </c:pt>
                <c:pt idx="2">
                  <c:v>1114</c:v>
                </c:pt>
                <c:pt idx="3">
                  <c:v>992</c:v>
                </c:pt>
                <c:pt idx="4">
                  <c:v>1124</c:v>
                </c:pt>
                <c:pt idx="5">
                  <c:v>1132</c:v>
                </c:pt>
                <c:pt idx="6">
                  <c:v>1094</c:v>
                </c:pt>
                <c:pt idx="7">
                  <c:v>1148</c:v>
                </c:pt>
                <c:pt idx="8">
                  <c:v>1215</c:v>
                </c:pt>
                <c:pt idx="9">
                  <c:v>1121</c:v>
                </c:pt>
                <c:pt idx="10">
                  <c:v>1129</c:v>
                </c:pt>
                <c:pt idx="11">
                  <c:v>975</c:v>
                </c:pt>
                <c:pt idx="12">
                  <c:v>833</c:v>
                </c:pt>
                <c:pt idx="13">
                  <c:v>607</c:v>
                </c:pt>
                <c:pt idx="14">
                  <c:v>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29248"/>
        <c:axId val="138230784"/>
      </c:barChart>
      <c:catAx>
        <c:axId val="138229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8230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23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8229248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 err="1"/>
                      <a:t>Kobiety
48%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284845560747251E-2"/>
                  <c:y val="-0.2351308912472897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Mężczyźni
52%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229</c:v>
                </c:pt>
                <c:pt idx="1">
                  <c:v>233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51692156403321"/>
          <c:y val="8.2603911836336488E-2"/>
          <c:w val="0.79245283018867962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9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99949233532825E-2"/>
                  <c:y val="-7.8624857074595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777082254449351E-2"/>
                  <c:y val="-7.383537376380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079110486293055E-2"/>
                  <c:y val="-6.2165255549329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756426320973187E-2"/>
                  <c:y val="-6.2590123017158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785731782648598E-2"/>
                  <c:y val="-8.6412764255668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404330060138824E-2"/>
                  <c:y val="-7.688430812029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085415468506918E-2"/>
                  <c:y val="-7.1489583875398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179988426665525E-2"/>
                  <c:y val="-6.9387642447429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985000740951383E-2"/>
                  <c:y val="-5.5429455005159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9558072565173682E-2"/>
                  <c:y val="-7.667748030296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4822692841194361E-2"/>
                  <c:y val="-5.490124665276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6297966589100414E-3"/>
                  <c:y val="-4.460726290537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5009823182711207E-2"/>
                  <c:y val="4.460726290537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9292730844793906E-2"/>
                  <c:y val="7.205788623175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2390307793058286E-3"/>
                  <c:y val="-3.4313279157979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  <c:pt idx="11">
                  <c:v>1988</c:v>
                </c:pt>
                <c:pt idx="12">
                  <c:v>1912</c:v>
                </c:pt>
                <c:pt idx="13">
                  <c:v>1826</c:v>
                </c:pt>
                <c:pt idx="14">
                  <c:v>1889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9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969690999069914E-2"/>
                  <c:y val="-7.654275341964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000481734492873E-2"/>
                  <c:y val="-7.0754792173654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00481734492873E-2"/>
                  <c:y val="-7.693037187218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256727189094771E-2"/>
                  <c:y val="-7.4349851169528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723673986959029E-2"/>
                  <c:y val="-7.1485367818088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789854982377863E-2"/>
                  <c:y val="-7.031709522691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878944783903277E-2"/>
                  <c:y val="-7.0675898649921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152764223599313E-2"/>
                  <c:y val="-6.684118706654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93358279928144E-2"/>
                  <c:y val="-6.660342576213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6993906835657057E-2"/>
                  <c:y val="-5.930064133410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061198578975441E-2"/>
                  <c:y val="-6.862655831595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346894997653779E-2"/>
                  <c:y val="-6.862655831595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1434184675834968E-2"/>
                  <c:y val="-4.460726290537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4053700065488079E-2"/>
                  <c:y val="-5.833257456856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0478061558611657E-2"/>
                  <c:y val="-7.5489214147554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  <c:pt idx="11">
                  <c:v>351</c:v>
                </c:pt>
                <c:pt idx="12">
                  <c:v>299</c:v>
                </c:pt>
                <c:pt idx="13">
                  <c:v>321</c:v>
                </c:pt>
                <c:pt idx="14">
                  <c:v>325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8">
                <a:noFill/>
              </a:ln>
            </c:spPr>
          </c:downBars>
        </c:upDownBars>
        <c:marker val="1"/>
        <c:smooth val="0"/>
        <c:axId val="137072000"/>
        <c:axId val="137106560"/>
      </c:lineChart>
      <c:catAx>
        <c:axId val="13707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106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10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072000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8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78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129</c:v>
                </c:pt>
                <c:pt idx="1">
                  <c:v>79</c:v>
                </c:pt>
                <c:pt idx="2">
                  <c:v>95</c:v>
                </c:pt>
                <c:pt idx="3">
                  <c:v>50</c:v>
                </c:pt>
                <c:pt idx="4">
                  <c:v>79</c:v>
                </c:pt>
                <c:pt idx="5">
                  <c:v>78</c:v>
                </c:pt>
                <c:pt idx="6">
                  <c:v>109</c:v>
                </c:pt>
                <c:pt idx="7">
                  <c:v>63</c:v>
                </c:pt>
                <c:pt idx="8">
                  <c:v>101</c:v>
                </c:pt>
                <c:pt idx="9">
                  <c:v>102</c:v>
                </c:pt>
                <c:pt idx="10">
                  <c:v>80</c:v>
                </c:pt>
                <c:pt idx="11">
                  <c:v>65</c:v>
                </c:pt>
                <c:pt idx="12">
                  <c:v>46</c:v>
                </c:pt>
                <c:pt idx="13">
                  <c:v>60</c:v>
                </c:pt>
                <c:pt idx="14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11936"/>
        <c:axId val="138338304"/>
      </c:barChart>
      <c:catAx>
        <c:axId val="13831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833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338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8311936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2.6332977598286008E-4"/>
                  <c:y val="5.47296747967479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39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9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432</c:v>
                </c:pt>
                <c:pt idx="1">
                  <c:v>438</c:v>
                </c:pt>
                <c:pt idx="2">
                  <c:v>563</c:v>
                </c:pt>
                <c:pt idx="3">
                  <c:v>421</c:v>
                </c:pt>
                <c:pt idx="4">
                  <c:v>474</c:v>
                </c:pt>
                <c:pt idx="5">
                  <c:v>523</c:v>
                </c:pt>
                <c:pt idx="6">
                  <c:v>577</c:v>
                </c:pt>
                <c:pt idx="7">
                  <c:v>653</c:v>
                </c:pt>
                <c:pt idx="8">
                  <c:v>588</c:v>
                </c:pt>
                <c:pt idx="9">
                  <c:v>483</c:v>
                </c:pt>
                <c:pt idx="10">
                  <c:v>516</c:v>
                </c:pt>
                <c:pt idx="11">
                  <c:v>555</c:v>
                </c:pt>
                <c:pt idx="12">
                  <c:v>511</c:v>
                </c:pt>
                <c:pt idx="13">
                  <c:v>363</c:v>
                </c:pt>
                <c:pt idx="14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56352"/>
        <c:axId val="137990912"/>
      </c:barChart>
      <c:catAx>
        <c:axId val="137956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99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990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7956352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8.6611006376721147E-4"/>
                  <c:y val="4.452050264550264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48%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443080751350773E-2"/>
                  <c:y val="1.6875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147</c:v>
                </c:pt>
                <c:pt idx="1">
                  <c:v>153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5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  <c:pt idx="10">
                  <c:v>589</c:v>
                </c:pt>
                <c:pt idx="11">
                  <c:v>567</c:v>
                </c:pt>
                <c:pt idx="12">
                  <c:v>412</c:v>
                </c:pt>
                <c:pt idx="13">
                  <c:v>329</c:v>
                </c:pt>
                <c:pt idx="14">
                  <c:v>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23296"/>
        <c:axId val="138024832"/>
      </c:barChart>
      <c:catAx>
        <c:axId val="138023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802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024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802329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57%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261416784887331E-2"/>
                  <c:y val="0.1428141047586443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197" noProof="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146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172</c:v>
                </c:pt>
                <c:pt idx="1">
                  <c:v>188</c:v>
                </c:pt>
                <c:pt idx="2">
                  <c:v>190</c:v>
                </c:pt>
                <c:pt idx="3">
                  <c:v>106</c:v>
                </c:pt>
                <c:pt idx="4">
                  <c:v>103</c:v>
                </c:pt>
                <c:pt idx="5">
                  <c:v>171</c:v>
                </c:pt>
                <c:pt idx="6">
                  <c:v>174</c:v>
                </c:pt>
                <c:pt idx="7">
                  <c:v>119</c:v>
                </c:pt>
                <c:pt idx="8">
                  <c:v>181</c:v>
                </c:pt>
                <c:pt idx="9">
                  <c:v>161</c:v>
                </c:pt>
                <c:pt idx="10">
                  <c:v>172</c:v>
                </c:pt>
                <c:pt idx="11">
                  <c:v>160</c:v>
                </c:pt>
                <c:pt idx="12">
                  <c:v>156</c:v>
                </c:pt>
                <c:pt idx="13">
                  <c:v>291</c:v>
                </c:pt>
                <c:pt idx="14">
                  <c:v>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58944"/>
        <c:axId val="138660480"/>
      </c:barChart>
      <c:catAx>
        <c:axId val="138658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8660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660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865894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1.4438828594028549E-2"/>
                  <c:y val="-0.267335978835978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619768971673242E-2"/>
                  <c:y val="0.166687830687830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153</c:v>
                </c:pt>
                <c:pt idx="1">
                  <c:v>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  <c:pt idx="11">
                  <c:v>12</c:v>
                </c:pt>
                <c:pt idx="12">
                  <c:v>9</c:v>
                </c:pt>
                <c:pt idx="13">
                  <c:v>9</c:v>
                </c:pt>
                <c:pt idx="1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962624"/>
        <c:axId val="181964160"/>
      </c:barChart>
      <c:catAx>
        <c:axId val="181962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196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96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196262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2.1812188558258117E-2"/>
                  <c:y val="3.12030423280423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89%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545336525607261E-2"/>
                  <c:y val="3.5697751322751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287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55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27808"/>
        <c:axId val="137129344"/>
      </c:barChart>
      <c:catAx>
        <c:axId val="13712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129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129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712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285</c:v>
                </c:pt>
                <c:pt idx="1">
                  <c:v>330</c:v>
                </c:pt>
                <c:pt idx="2">
                  <c:v>332</c:v>
                </c:pt>
                <c:pt idx="3">
                  <c:v>398</c:v>
                </c:pt>
                <c:pt idx="4">
                  <c:v>435</c:v>
                </c:pt>
                <c:pt idx="5">
                  <c:v>318</c:v>
                </c:pt>
                <c:pt idx="6">
                  <c:v>334</c:v>
                </c:pt>
                <c:pt idx="7">
                  <c:v>157</c:v>
                </c:pt>
                <c:pt idx="8">
                  <c:v>167</c:v>
                </c:pt>
                <c:pt idx="9">
                  <c:v>161</c:v>
                </c:pt>
                <c:pt idx="10">
                  <c:v>85</c:v>
                </c:pt>
                <c:pt idx="11">
                  <c:v>116</c:v>
                </c:pt>
                <c:pt idx="12">
                  <c:v>104</c:v>
                </c:pt>
                <c:pt idx="13">
                  <c:v>139</c:v>
                </c:pt>
                <c:pt idx="14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93536"/>
        <c:axId val="138199424"/>
      </c:barChart>
      <c:catAx>
        <c:axId val="138193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8199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199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8193536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3.8547515371212933E-2"/>
                  <c:y val="-0.22829259386055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83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8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71</c:v>
                </c:pt>
                <c:pt idx="1">
                  <c:v>35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3</c:v>
                </c:pt>
                <c:pt idx="11">
                  <c:v>10</c:v>
                </c:pt>
                <c:pt idx="12">
                  <c:v>11</c:v>
                </c:pt>
                <c:pt idx="13">
                  <c:v>45</c:v>
                </c:pt>
                <c:pt idx="1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54688"/>
        <c:axId val="138356224"/>
      </c:barChart>
      <c:catAx>
        <c:axId val="13835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835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356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8354688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6.0033129562036887E-2"/>
                  <c:y val="0.238517402715964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7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51</c:v>
                </c:pt>
                <c:pt idx="1">
                  <c:v>37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60</c:v>
                </c:pt>
                <c:pt idx="6">
                  <c:v>45</c:v>
                </c:pt>
                <c:pt idx="7">
                  <c:v>48</c:v>
                </c:pt>
                <c:pt idx="8">
                  <c:v>91</c:v>
                </c:pt>
                <c:pt idx="9">
                  <c:v>73</c:v>
                </c:pt>
                <c:pt idx="10">
                  <c:v>76</c:v>
                </c:pt>
                <c:pt idx="11">
                  <c:v>55</c:v>
                </c:pt>
                <c:pt idx="12">
                  <c:v>47</c:v>
                </c:pt>
                <c:pt idx="13">
                  <c:v>56</c:v>
                </c:pt>
                <c:pt idx="14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93408"/>
        <c:axId val="138594944"/>
      </c:barChart>
      <c:catAx>
        <c:axId val="138593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8594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59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8593408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explosion val="8"/>
          </c:dPt>
          <c:dLbls>
            <c:dLbl>
              <c:idx val="1"/>
              <c:layout>
                <c:manualLayout>
                  <c:x val="1.8875165275411877E-2"/>
                  <c:y val="1.449275362318840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808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</c:v>
                </c:pt>
                <c:pt idx="1">
                  <c:v>42</c:v>
                </c:pt>
                <c:pt idx="2">
                  <c:v>96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37</c:v>
                </c:pt>
                <c:pt idx="11">
                  <c:v>6</c:v>
                </c:pt>
                <c:pt idx="12">
                  <c:v>13</c:v>
                </c:pt>
                <c:pt idx="13">
                  <c:v>12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39456"/>
        <c:axId val="182340992"/>
      </c:barChart>
      <c:catAx>
        <c:axId val="182339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340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340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233945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92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  <c:pt idx="10">
                  <c:v>528</c:v>
                </c:pt>
                <c:pt idx="11">
                  <c:v>389</c:v>
                </c:pt>
                <c:pt idx="12">
                  <c:v>309</c:v>
                </c:pt>
                <c:pt idx="13">
                  <c:v>454</c:v>
                </c:pt>
                <c:pt idx="14">
                  <c:v>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71072"/>
        <c:axId val="182372608"/>
      </c:barChart>
      <c:catAx>
        <c:axId val="182371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37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37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2371072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5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7.9942173488119703E-2"/>
                  <c:y val="0.100963624338624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175</c:v>
                </c:pt>
                <c:pt idx="1">
                  <c:v>137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93287827076852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128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45</c:v>
                </c:pt>
                <c:pt idx="1">
                  <c:v>107</c:v>
                </c:pt>
                <c:pt idx="2">
                  <c:v>43</c:v>
                </c:pt>
                <c:pt idx="3">
                  <c:v>25</c:v>
                </c:pt>
                <c:pt idx="4">
                  <c:v>29</c:v>
                </c:pt>
                <c:pt idx="5">
                  <c:v>8</c:v>
                </c:pt>
                <c:pt idx="6">
                  <c:v>14</c:v>
                </c:pt>
                <c:pt idx="7">
                  <c:v>0</c:v>
                </c:pt>
                <c:pt idx="8">
                  <c:v>8</c:v>
                </c:pt>
                <c:pt idx="9">
                  <c:v>0</c:v>
                </c:pt>
                <c:pt idx="10">
                  <c:v>22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88832"/>
        <c:axId val="182090368"/>
      </c:barChart>
      <c:catAx>
        <c:axId val="18208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090368"/>
        <c:crosses val="autoZero"/>
        <c:auto val="1"/>
        <c:lblAlgn val="ctr"/>
        <c:lblOffset val="100"/>
        <c:tickMarkSkip val="1"/>
        <c:noMultiLvlLbl val="0"/>
      </c:catAx>
      <c:valAx>
        <c:axId val="182090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08883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5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303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Sheet1!$A$1:$A$27</c:f>
              <c:strCache>
                <c:ptCount val="27"/>
                <c:pt idx="0">
                  <c:v>Warszawa (AI)</c:v>
                </c:pt>
                <c:pt idx="1">
                  <c:v>Warszawa (UW)</c:v>
                </c:pt>
                <c:pt idx="2">
                  <c:v>Kraków (UJ)</c:v>
                </c:pt>
                <c:pt idx="3">
                  <c:v>Olsztyn (UW-M)</c:v>
                </c:pt>
                <c:pt idx="4">
                  <c:v>Katowice</c:v>
                </c:pt>
                <c:pt idx="5">
                  <c:v>Warszawa (Łazarski)</c:v>
                </c:pt>
                <c:pt idx="6">
                  <c:v>Białystok</c:v>
                </c:pt>
                <c:pt idx="7">
                  <c:v>Lublin (KUL)</c:v>
                </c:pt>
                <c:pt idx="8">
                  <c:v>Wrocław</c:v>
                </c:pt>
                <c:pt idx="9">
                  <c:v>Opole</c:v>
                </c:pt>
                <c:pt idx="10">
                  <c:v>Łódź</c:v>
                </c:pt>
                <c:pt idx="11">
                  <c:v>Warszawa (UKSW)</c:v>
                </c:pt>
                <c:pt idx="12">
                  <c:v>Gdańsk</c:v>
                </c:pt>
                <c:pt idx="13">
                  <c:v>Rzeszów (WSPiA)</c:v>
                </c:pt>
                <c:pt idx="14">
                  <c:v>Słubice</c:v>
                </c:pt>
                <c:pt idx="15">
                  <c:v>Toruń</c:v>
                </c:pt>
                <c:pt idx="16">
                  <c:v>Rzeszów (URz)</c:v>
                </c:pt>
                <c:pt idx="17">
                  <c:v>Lublin (UMCS)</c:v>
                </c:pt>
                <c:pt idx="18">
                  <c:v>Warszawa (SWPS)</c:v>
                </c:pt>
                <c:pt idx="19">
                  <c:v>Kraków (KA im.AFM)</c:v>
                </c:pt>
                <c:pt idx="20">
                  <c:v>Szczecin</c:v>
                </c:pt>
                <c:pt idx="21">
                  <c:v>Poznań</c:v>
                </c:pt>
                <c:pt idx="22">
                  <c:v>Warszawa (ALK)</c:v>
                </c:pt>
                <c:pt idx="23">
                  <c:v>Gdynia (WSAiB)</c:v>
                </c:pt>
                <c:pt idx="24">
                  <c:v>Gdynia (WSB)</c:v>
                </c:pt>
                <c:pt idx="25">
                  <c:v>Warszawa (UKSW WPK)</c:v>
                </c:pt>
                <c:pt idx="26">
                  <c:v>Warszawa (WSFiZ)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1074</c:v>
                </c:pt>
                <c:pt idx="1">
                  <c:v>561</c:v>
                </c:pt>
                <c:pt idx="2">
                  <c:v>489</c:v>
                </c:pt>
                <c:pt idx="3">
                  <c:v>334</c:v>
                </c:pt>
                <c:pt idx="4">
                  <c:v>327</c:v>
                </c:pt>
                <c:pt idx="5">
                  <c:v>310</c:v>
                </c:pt>
                <c:pt idx="6">
                  <c:v>308</c:v>
                </c:pt>
                <c:pt idx="7">
                  <c:v>300</c:v>
                </c:pt>
                <c:pt idx="8">
                  <c:v>258</c:v>
                </c:pt>
                <c:pt idx="9">
                  <c:v>237</c:v>
                </c:pt>
                <c:pt idx="10">
                  <c:v>222</c:v>
                </c:pt>
                <c:pt idx="11">
                  <c:v>155</c:v>
                </c:pt>
                <c:pt idx="12">
                  <c:v>148</c:v>
                </c:pt>
                <c:pt idx="13">
                  <c:v>135</c:v>
                </c:pt>
                <c:pt idx="14">
                  <c:v>116</c:v>
                </c:pt>
                <c:pt idx="15">
                  <c:v>112</c:v>
                </c:pt>
                <c:pt idx="16">
                  <c:v>105</c:v>
                </c:pt>
                <c:pt idx="17">
                  <c:v>103</c:v>
                </c:pt>
                <c:pt idx="18">
                  <c:v>90</c:v>
                </c:pt>
                <c:pt idx="19">
                  <c:v>84</c:v>
                </c:pt>
                <c:pt idx="20">
                  <c:v>72</c:v>
                </c:pt>
                <c:pt idx="21">
                  <c:v>60</c:v>
                </c:pt>
                <c:pt idx="22">
                  <c:v>59</c:v>
                </c:pt>
                <c:pt idx="23">
                  <c:v>56</c:v>
                </c:pt>
                <c:pt idx="24">
                  <c:v>27</c:v>
                </c:pt>
                <c:pt idx="25">
                  <c:v>5</c:v>
                </c:pt>
                <c:pt idx="2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79136"/>
        <c:axId val="137180672"/>
      </c:barChart>
      <c:catAx>
        <c:axId val="1371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180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180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717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9"/>
          <c:y val="7.9365079365079361E-2"/>
          <c:w val="0.81761006289308513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0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2137600"/>
        <c:axId val="182140288"/>
      </c:barChart>
      <c:catAx>
        <c:axId val="18213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140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140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137600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56"/>
          <c:y val="7.5301204819277434E-2"/>
          <c:w val="0.8207547169811351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967381906264277E-2"/>
                  <c:y val="-8.9931218569796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413732336265993E-2"/>
                  <c:y val="-9.98566444466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3786853759793E-2"/>
                  <c:y val="-6.396982360501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227897644395453E-2"/>
                  <c:y val="-9.7575601612299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472351052080862E-2"/>
                  <c:y val="-5.2752939944663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002343064200012E-2"/>
                  <c:y val="-6.1861133783672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81810561609475E-2"/>
                  <c:y val="-0.10793309983522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587594300083833E-2"/>
                  <c:y val="-9.498112785500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176026823134954E-2"/>
                  <c:y val="-4.749056392750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944663442486436E-2"/>
                  <c:y val="-5.1807887920909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02847076287042E-2"/>
                  <c:y val="-3.8855915940682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21138830514739E-2"/>
                  <c:y val="-8.202915587477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151423538143559E-2"/>
                  <c:y val="-6.044253590772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5.61252119143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61</c:v>
                </c:pt>
                <c:pt idx="1">
                  <c:v>49</c:v>
                </c:pt>
                <c:pt idx="2">
                  <c:v>48</c:v>
                </c:pt>
                <c:pt idx="3">
                  <c:v>38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65</c:v>
                </c:pt>
                <c:pt idx="10">
                  <c:v>87</c:v>
                </c:pt>
                <c:pt idx="11">
                  <c:v>71</c:v>
                </c:pt>
                <c:pt idx="12">
                  <c:v>79</c:v>
                </c:pt>
                <c:pt idx="13">
                  <c:v>80</c:v>
                </c:pt>
                <c:pt idx="14">
                  <c:v>71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4903670360567881E-2"/>
                  <c:y val="-8.3863848598586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100738560236562E-2"/>
                  <c:y val="-7.3077677497257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292707474246631E-2"/>
                  <c:y val="-7.9546400217968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720617320575716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148194579122272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472501710133594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82074568843251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587594300083833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293378038558274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528918692372171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02847076287042E-2"/>
                  <c:y val="-7.33945078879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842277661029631E-2"/>
                  <c:y val="-7.33945078879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842277661029704E-2"/>
                  <c:y val="-6.47598599011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921138830514847E-2"/>
                  <c:y val="-5.6125211914318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6.475985990113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8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10">
                <a:noFill/>
              </a:ln>
            </c:spPr>
          </c:downBars>
        </c:upDownBars>
        <c:marker val="1"/>
        <c:smooth val="0"/>
        <c:axId val="182208000"/>
        <c:axId val="182209536"/>
      </c:lineChart>
      <c:catAx>
        <c:axId val="18220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20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209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208000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49394168194732E-2"/>
          <c:y val="3.594251275645835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49</c:v>
                </c:pt>
                <c:pt idx="1">
                  <c:v>41</c:v>
                </c:pt>
                <c:pt idx="2">
                  <c:v>10</c:v>
                </c:pt>
                <c:pt idx="3">
                  <c:v>12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4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72768"/>
        <c:axId val="182274304"/>
      </c:barChart>
      <c:catAx>
        <c:axId val="18227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274304"/>
        <c:crosses val="autoZero"/>
        <c:auto val="1"/>
        <c:lblAlgn val="ctr"/>
        <c:lblOffset val="100"/>
        <c:tickMarkSkip val="1"/>
        <c:noMultiLvlLbl val="0"/>
      </c:catAx>
      <c:valAx>
        <c:axId val="182274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27276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9"/>
          <c:y val="7.9365079365079361E-2"/>
          <c:w val="0.81761006289308513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129</c:v>
                </c:pt>
                <c:pt idx="1">
                  <c:v>477</c:v>
                </c:pt>
                <c:pt idx="2">
                  <c:v>393</c:v>
                </c:pt>
                <c:pt idx="3">
                  <c:v>293</c:v>
                </c:pt>
                <c:pt idx="4">
                  <c:v>304</c:v>
                </c:pt>
                <c:pt idx="5">
                  <c:v>323</c:v>
                </c:pt>
                <c:pt idx="6">
                  <c:v>309</c:v>
                </c:pt>
                <c:pt idx="7">
                  <c:v>495</c:v>
                </c:pt>
                <c:pt idx="8">
                  <c:v>468</c:v>
                </c:pt>
                <c:pt idx="9">
                  <c:v>411</c:v>
                </c:pt>
                <c:pt idx="10">
                  <c:v>412</c:v>
                </c:pt>
                <c:pt idx="11">
                  <c:v>481</c:v>
                </c:pt>
                <c:pt idx="12">
                  <c:v>341</c:v>
                </c:pt>
                <c:pt idx="13">
                  <c:v>209</c:v>
                </c:pt>
                <c:pt idx="14">
                  <c:v>148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2826112"/>
        <c:axId val="182833152"/>
      </c:barChart>
      <c:catAx>
        <c:axId val="18282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83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833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82611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18"/>
          <c:y val="9.5760932000463747E-2"/>
          <c:w val="0.8207547169811351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2026057513975883E-2"/>
                  <c:y val="-7.3952805587190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55555042208157E-2"/>
                  <c:y val="-7.4535490282544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453630429473852E-2"/>
                  <c:y val="-7.7925544964089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939878952683301E-2"/>
                  <c:y val="-6.8657140340766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205608833682044E-2"/>
                  <c:y val="-9.1501306012166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0410729253981674E-2"/>
                  <c:y val="-0.11611028709716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0352053646269908E-2"/>
                  <c:y val="-8.1277505719422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3704945515507108E-2"/>
                  <c:y val="-7.3536515161535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0410729253981674E-2"/>
                  <c:y val="-4.6444114838864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823134953897741E-2"/>
                  <c:y val="-6.966617225829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528918692372171E-2"/>
                  <c:y val="-3.096274322590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6881810561609288E-2"/>
                  <c:y val="-7.740685806477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3528918692372171E-2"/>
                  <c:y val="-6.966617225829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3.870342903238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56</c:v>
                </c:pt>
                <c:pt idx="4">
                  <c:v>78</c:v>
                </c:pt>
                <c:pt idx="5">
                  <c:v>52</c:v>
                </c:pt>
                <c:pt idx="6">
                  <c:v>82</c:v>
                </c:pt>
                <c:pt idx="7">
                  <c:v>155</c:v>
                </c:pt>
                <c:pt idx="8">
                  <c:v>145</c:v>
                </c:pt>
                <c:pt idx="9">
                  <c:v>185</c:v>
                </c:pt>
                <c:pt idx="10">
                  <c:v>165</c:v>
                </c:pt>
                <c:pt idx="11">
                  <c:v>109</c:v>
                </c:pt>
                <c:pt idx="12">
                  <c:v>112</c:v>
                </c:pt>
                <c:pt idx="13">
                  <c:v>86</c:v>
                </c:pt>
                <c:pt idx="14">
                  <c:v>113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44994752856226E-2"/>
                  <c:y val="-5.7424003379083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6.788550977139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763852129548351E-2"/>
                  <c:y val="-6.7027025050261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404762690497721E-2"/>
                  <c:y val="-6.788550977139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891011213707256E-2"/>
                  <c:y val="-6.4932773362776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843569113793732E-2"/>
                  <c:y val="-6.91807032626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411567476948869E-2"/>
                  <c:y val="-6.579582935505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117351215423337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823134953897741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234702430846633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470243084660582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3587594300083819E-2"/>
                  <c:y val="-5.4184800645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0234702430846488E-2"/>
                  <c:y val="-5.8055143548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6881810561609385E-2"/>
                  <c:y val="-5.805514354858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6.7057837384744343E-3"/>
                  <c:y val="-7.353651516153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182490624"/>
        <c:axId val="182492160"/>
      </c:lineChart>
      <c:catAx>
        <c:axId val="18249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49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492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49062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260031887014967E-2"/>
          <c:y val="4.564656222095944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33216"/>
        <c:axId val="182634752"/>
      </c:barChart>
      <c:catAx>
        <c:axId val="18263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634752"/>
        <c:crosses val="autoZero"/>
        <c:auto val="1"/>
        <c:lblAlgn val="ctr"/>
        <c:lblOffset val="100"/>
        <c:tickMarkSkip val="1"/>
        <c:noMultiLvlLbl val="0"/>
      </c:catAx>
      <c:valAx>
        <c:axId val="18263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63321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37"/>
          <c:y val="7.9365079365079361E-2"/>
          <c:w val="0.81761006289308535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34</c:v>
                </c:pt>
                <c:pt idx="5">
                  <c:v>44</c:v>
                </c:pt>
                <c:pt idx="6">
                  <c:v>21</c:v>
                </c:pt>
                <c:pt idx="7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2774016"/>
        <c:axId val="182648832"/>
      </c:barChart>
      <c:catAx>
        <c:axId val="18277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648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648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77401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27"/>
          <c:y val="9.5760932000463747E-2"/>
          <c:w val="0.8207547169811353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292848667172745E-2"/>
                  <c:y val="-8.8008839300681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470243084660648E-2"/>
                  <c:y val="-6.96661722582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30</c:v>
                </c:pt>
                <c:pt idx="4">
                  <c:v>21</c:v>
                </c:pt>
                <c:pt idx="5">
                  <c:v>23</c:v>
                </c:pt>
                <c:pt idx="6">
                  <c:v>13</c:v>
                </c:pt>
                <c:pt idx="7">
                  <c:v>14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786319145144581E-2"/>
                  <c:y val="-5.355366047584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5.2404138158442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21746935866044E-3"/>
                  <c:y val="-3.6064281824351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169486043917578E-2"/>
                  <c:y val="-5.6274481061680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714232314971935E-2"/>
                  <c:y val="-9.2025061271376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117351215423428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47024308466052E-2"/>
                  <c:y val="-3.483308612914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182711424"/>
        <c:axId val="182712960"/>
      </c:lineChart>
      <c:catAx>
        <c:axId val="18271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71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712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71142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260031887014967E-2"/>
          <c:y val="4.564656222095944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29</c:v>
                </c:pt>
                <c:pt idx="2">
                  <c:v>11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348480"/>
        <c:axId val="185350016"/>
      </c:barChart>
      <c:catAx>
        <c:axId val="18534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350016"/>
        <c:crosses val="autoZero"/>
        <c:auto val="1"/>
        <c:lblAlgn val="ctr"/>
        <c:lblOffset val="100"/>
        <c:tickMarkSkip val="1"/>
        <c:noMultiLvlLbl val="0"/>
      </c:catAx>
      <c:valAx>
        <c:axId val="18535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34848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37"/>
          <c:y val="7.9365079365079361E-2"/>
          <c:w val="0.81761006289308535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2016/2017</c:v>
                </c:pt>
                <c:pt idx="1">
                  <c:v>2017/2018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69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5393536"/>
        <c:axId val="185396224"/>
      </c:barChart>
      <c:catAx>
        <c:axId val="18539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39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396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3935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06315955080722E-2"/>
          <c:y val="0.15296803787377142"/>
          <c:w val="0.92641261498028848"/>
          <c:h val="0.598173515981731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1270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174">
                <a:noFill/>
              </a:ln>
            </c:spPr>
            <c:txPr>
              <a:bodyPr/>
              <a:lstStyle/>
              <a:p>
                <a:pPr>
                  <a:defRPr sz="91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Sheet1!$A$1:$A$27</c:f>
              <c:strCache>
                <c:ptCount val="27"/>
                <c:pt idx="0">
                  <c:v>Opole</c:v>
                </c:pt>
                <c:pt idx="1">
                  <c:v>Lublin (KUL)</c:v>
                </c:pt>
                <c:pt idx="2">
                  <c:v>Warszawa (AI)</c:v>
                </c:pt>
                <c:pt idx="3">
                  <c:v>Poznań</c:v>
                </c:pt>
                <c:pt idx="4">
                  <c:v>Olsztyn (UW-M)</c:v>
                </c:pt>
                <c:pt idx="5">
                  <c:v>Gdańsk</c:v>
                </c:pt>
                <c:pt idx="6">
                  <c:v>Warszawa (UW)</c:v>
                </c:pt>
                <c:pt idx="7">
                  <c:v>Warszawa (WSFiZ)</c:v>
                </c:pt>
                <c:pt idx="8">
                  <c:v>Białystok</c:v>
                </c:pt>
                <c:pt idx="9">
                  <c:v>Wrocław</c:v>
                </c:pt>
                <c:pt idx="10">
                  <c:v>Katowice</c:v>
                </c:pt>
                <c:pt idx="11">
                  <c:v>Łódź</c:v>
                </c:pt>
                <c:pt idx="12">
                  <c:v>Warszawa (UKSW)</c:v>
                </c:pt>
                <c:pt idx="13">
                  <c:v>Rzeszów (URz)</c:v>
                </c:pt>
                <c:pt idx="14">
                  <c:v>Warszawa (ALK)</c:v>
                </c:pt>
                <c:pt idx="15">
                  <c:v>Kraków (KA im.AFM)</c:v>
                </c:pt>
                <c:pt idx="16">
                  <c:v>Toruń</c:v>
                </c:pt>
                <c:pt idx="17">
                  <c:v>Kraków (UJ)</c:v>
                </c:pt>
                <c:pt idx="18">
                  <c:v>Rzeszów (WSPiA)</c:v>
                </c:pt>
                <c:pt idx="19">
                  <c:v>Warszawa (Łazarskiego)</c:v>
                </c:pt>
                <c:pt idx="20">
                  <c:v>Słubice</c:v>
                </c:pt>
                <c:pt idx="21">
                  <c:v>Gdynia (WSAiB)</c:v>
                </c:pt>
                <c:pt idx="22">
                  <c:v>Lublin (UMCS)</c:v>
                </c:pt>
                <c:pt idx="23">
                  <c:v>Szczecin</c:v>
                </c:pt>
                <c:pt idx="24">
                  <c:v>Warszawa (SWPS)</c:v>
                </c:pt>
                <c:pt idx="25">
                  <c:v>Gdynia (WSB)</c:v>
                </c:pt>
                <c:pt idx="26">
                  <c:v>Warszawa (UKSW WPK)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230</c:v>
                </c:pt>
                <c:pt idx="1">
                  <c:v>176</c:v>
                </c:pt>
                <c:pt idx="2">
                  <c:v>156</c:v>
                </c:pt>
                <c:pt idx="3">
                  <c:v>120</c:v>
                </c:pt>
                <c:pt idx="4">
                  <c:v>119</c:v>
                </c:pt>
                <c:pt idx="5">
                  <c:v>113</c:v>
                </c:pt>
                <c:pt idx="6">
                  <c:v>94</c:v>
                </c:pt>
                <c:pt idx="7">
                  <c:v>84</c:v>
                </c:pt>
                <c:pt idx="8">
                  <c:v>71</c:v>
                </c:pt>
                <c:pt idx="9">
                  <c:v>71</c:v>
                </c:pt>
                <c:pt idx="10">
                  <c:v>68</c:v>
                </c:pt>
                <c:pt idx="11">
                  <c:v>68</c:v>
                </c:pt>
                <c:pt idx="12">
                  <c:v>60</c:v>
                </c:pt>
                <c:pt idx="13">
                  <c:v>57</c:v>
                </c:pt>
                <c:pt idx="14">
                  <c:v>54</c:v>
                </c:pt>
                <c:pt idx="15">
                  <c:v>53</c:v>
                </c:pt>
                <c:pt idx="16">
                  <c:v>45</c:v>
                </c:pt>
                <c:pt idx="17">
                  <c:v>44</c:v>
                </c:pt>
                <c:pt idx="18">
                  <c:v>42</c:v>
                </c:pt>
                <c:pt idx="19">
                  <c:v>35</c:v>
                </c:pt>
                <c:pt idx="20">
                  <c:v>24</c:v>
                </c:pt>
                <c:pt idx="21">
                  <c:v>22</c:v>
                </c:pt>
                <c:pt idx="22">
                  <c:v>20</c:v>
                </c:pt>
                <c:pt idx="23">
                  <c:v>18</c:v>
                </c:pt>
                <c:pt idx="24">
                  <c:v>18</c:v>
                </c:pt>
                <c:pt idx="25">
                  <c:v>14</c:v>
                </c:pt>
                <c:pt idx="2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30976"/>
        <c:axId val="137634176"/>
      </c:barChart>
      <c:catAx>
        <c:axId val="13723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63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634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7230976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27"/>
          <c:y val="9.5760932000463747E-2"/>
          <c:w val="0.8207547169811353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865271408625884E-2"/>
                  <c:y val="-8.5666268387936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292848667172745E-2"/>
                  <c:y val="-8.8008839300681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470243084660648E-2"/>
                  <c:y val="-6.96661722582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2016/2017</c:v>
                </c:pt>
                <c:pt idx="1">
                  <c:v>2017/2018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18</c:v>
                </c:pt>
                <c:pt idx="1">
                  <c:v>22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786319145144581E-2"/>
                  <c:y val="-5.355366047584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5.2404138158442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21746935866044E-3"/>
                  <c:y val="-3.6064281824351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169486043917578E-2"/>
                  <c:y val="-5.6274481061680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714232314971935E-2"/>
                  <c:y val="-9.2025061271376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117351215423428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47024308466052E-2"/>
                  <c:y val="-3.483308612914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2016/2017</c:v>
                </c:pt>
                <c:pt idx="1">
                  <c:v>2017/2018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185062144"/>
        <c:axId val="185063680"/>
      </c:lineChart>
      <c:catAx>
        <c:axId val="18506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06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063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06214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493941681947376E-2"/>
          <c:y val="2.0536753610163806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94</c:v>
                </c:pt>
                <c:pt idx="1">
                  <c:v>92</c:v>
                </c:pt>
                <c:pt idx="2">
                  <c:v>42</c:v>
                </c:pt>
                <c:pt idx="3">
                  <c:v>36</c:v>
                </c:pt>
                <c:pt idx="4">
                  <c:v>27</c:v>
                </c:pt>
                <c:pt idx="5">
                  <c:v>4</c:v>
                </c:pt>
                <c:pt idx="6">
                  <c:v>22</c:v>
                </c:pt>
                <c:pt idx="7">
                  <c:v>2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90752"/>
        <c:axId val="185292288"/>
      </c:barChart>
      <c:catAx>
        <c:axId val="18529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292288"/>
        <c:crosses val="autoZero"/>
        <c:auto val="1"/>
        <c:lblAlgn val="ctr"/>
        <c:lblOffset val="100"/>
        <c:tickMarkSkip val="1"/>
        <c:noMultiLvlLbl val="0"/>
      </c:catAx>
      <c:valAx>
        <c:axId val="185292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29075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08"/>
          <c:y val="7.9365079365079361E-2"/>
          <c:w val="0.79245283018867962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80</c:v>
                </c:pt>
                <c:pt idx="1">
                  <c:v>448</c:v>
                </c:pt>
                <c:pt idx="2">
                  <c:v>980</c:v>
                </c:pt>
                <c:pt idx="3">
                  <c:v>791</c:v>
                </c:pt>
                <c:pt idx="4">
                  <c:v>703</c:v>
                </c:pt>
                <c:pt idx="5">
                  <c:v>529</c:v>
                </c:pt>
                <c:pt idx="6">
                  <c:v>632</c:v>
                </c:pt>
                <c:pt idx="7">
                  <c:v>916</c:v>
                </c:pt>
                <c:pt idx="8">
                  <c:v>739</c:v>
                </c:pt>
                <c:pt idx="9">
                  <c:v>780</c:v>
                </c:pt>
                <c:pt idx="10">
                  <c:v>943</c:v>
                </c:pt>
                <c:pt idx="11">
                  <c:v>726</c:v>
                </c:pt>
                <c:pt idx="12">
                  <c:v>444</c:v>
                </c:pt>
                <c:pt idx="13">
                  <c:v>315</c:v>
                </c:pt>
                <c:pt idx="14">
                  <c:v>327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5208832"/>
        <c:axId val="185211520"/>
      </c:barChart>
      <c:catAx>
        <c:axId val="18520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211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211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20883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29"/>
          <c:y val="7.5301204819277434E-2"/>
          <c:w val="0.8176100628930851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278472789237386E-2"/>
                  <c:y val="-8.2077317346120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556879063308622E-2"/>
                  <c:y val="-7.90189435510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83193534033542E-2"/>
                  <c:y val="-7.696481456086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35342720802929E-2"/>
                  <c:y val="-6.47927487340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795993757720798E-2"/>
                  <c:y val="-4.9547696196134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111849761404932E-2"/>
                  <c:y val="-6.860408689490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73596241103946E-2"/>
                  <c:y val="-7.6226763216565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055924880702511E-2"/>
                  <c:y val="-3.8113381608282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794178401003626E-3"/>
                  <c:y val="-5.717007241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897089200501797E-2"/>
                  <c:y val="-3.430204344745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3.0490705286626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50</c:v>
                </c:pt>
                <c:pt idx="1">
                  <c:v>65</c:v>
                </c:pt>
                <c:pt idx="2">
                  <c:v>74</c:v>
                </c:pt>
                <c:pt idx="3">
                  <c:v>91</c:v>
                </c:pt>
                <c:pt idx="4">
                  <c:v>95</c:v>
                </c:pt>
                <c:pt idx="5">
                  <c:v>96</c:v>
                </c:pt>
                <c:pt idx="6">
                  <c:v>90</c:v>
                </c:pt>
                <c:pt idx="7">
                  <c:v>89</c:v>
                </c:pt>
                <c:pt idx="8">
                  <c:v>97</c:v>
                </c:pt>
                <c:pt idx="9">
                  <c:v>111</c:v>
                </c:pt>
                <c:pt idx="10">
                  <c:v>92</c:v>
                </c:pt>
                <c:pt idx="11">
                  <c:v>95</c:v>
                </c:pt>
                <c:pt idx="12">
                  <c:v>92</c:v>
                </c:pt>
                <c:pt idx="13">
                  <c:v>90</c:v>
                </c:pt>
                <c:pt idx="14">
                  <c:v>68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932195397883297E-2"/>
                  <c:y val="-5.9413960241440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64164475095286E-2"/>
                  <c:y val="-5.6401802672918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33206033827472E-2"/>
                  <c:y val="-6.397826276805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88843771939745E-2"/>
                  <c:y val="-8.008911928978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45788533067198E-2"/>
                  <c:y val="-8.008911928978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506786378934083E-2"/>
                  <c:y val="-5.0443810821979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35342720802929E-2"/>
                  <c:y val="-4.95473960907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635342720802929E-2"/>
                  <c:y val="-4.95473960907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35342720802929E-2"/>
                  <c:y val="-4.192471976911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73596241103946E-2"/>
                  <c:y val="-5.335873425159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214760560903277E-2"/>
                  <c:y val="-2.286802896496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897089200501797E-2"/>
                  <c:y val="-2.286802896496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635342720803012E-2"/>
                  <c:y val="-3.8113381608282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2953014081204437E-2"/>
                  <c:y val="-3.049070528662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5.335873425159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8</c:v>
                </c:pt>
                <c:pt idx="14">
                  <c:v>12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185434880"/>
        <c:axId val="185436416"/>
      </c:lineChart>
      <c:catAx>
        <c:axId val="18543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43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436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434880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1526843635679619E-2"/>
          <c:y val="2.3498293728426801E-2"/>
          <c:w val="0.97114317425083263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22</c:v>
                </c:pt>
                <c:pt idx="1">
                  <c:v>16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12</c:v>
                </c:pt>
                <c:pt idx="7">
                  <c:v>0</c:v>
                </c:pt>
                <c:pt idx="8">
                  <c:v>27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511936"/>
        <c:axId val="185513472"/>
      </c:barChart>
      <c:catAx>
        <c:axId val="18551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513472"/>
        <c:crosses val="autoZero"/>
        <c:auto val="1"/>
        <c:lblAlgn val="ctr"/>
        <c:lblOffset val="100"/>
        <c:tickMarkSkip val="1"/>
        <c:noMultiLvlLbl val="0"/>
      </c:catAx>
      <c:valAx>
        <c:axId val="185513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51193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96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19"/>
          <c:y val="7.9365079365079361E-2"/>
          <c:w val="0.79245283018867962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73</c:v>
                </c:pt>
                <c:pt idx="1">
                  <c:v>162</c:v>
                </c:pt>
                <c:pt idx="2">
                  <c:v>142</c:v>
                </c:pt>
                <c:pt idx="3">
                  <c:v>150</c:v>
                </c:pt>
                <c:pt idx="4">
                  <c:v>153</c:v>
                </c:pt>
                <c:pt idx="5">
                  <c:v>156</c:v>
                </c:pt>
                <c:pt idx="6">
                  <c:v>166</c:v>
                </c:pt>
                <c:pt idx="7">
                  <c:v>92</c:v>
                </c:pt>
                <c:pt idx="8">
                  <c:v>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5553280"/>
        <c:axId val="185555968"/>
      </c:barChart>
      <c:catAx>
        <c:axId val="18555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55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55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553280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2743935425865"/>
          <c:y val="8.2923914586411282E-2"/>
          <c:w val="0.8176100628930853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4454694266359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5207580367098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8319353403357E-2"/>
                  <c:y val="-7.696481456086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140713904766167E-2"/>
                  <c:y val="-6.47927487340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400649004333021E-2"/>
                  <c:y val="-5.335873425159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880778805199591E-2"/>
                  <c:y val="-4.192471976911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57</c:v>
                </c:pt>
                <c:pt idx="1">
                  <c:v>36</c:v>
                </c:pt>
                <c:pt idx="2">
                  <c:v>37</c:v>
                </c:pt>
                <c:pt idx="3">
                  <c:v>52</c:v>
                </c:pt>
                <c:pt idx="4">
                  <c:v>50</c:v>
                </c:pt>
                <c:pt idx="5">
                  <c:v>52</c:v>
                </c:pt>
                <c:pt idx="6">
                  <c:v>62</c:v>
                </c:pt>
                <c:pt idx="7">
                  <c:v>58</c:v>
                </c:pt>
                <c:pt idx="8">
                  <c:v>53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38E-2"/>
                  <c:y val="-7.8470640397765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078856092561059E-2"/>
                  <c:y val="-7.5458592204994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27261681897391E-2"/>
                  <c:y val="-7.9223754449029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885996637475513E-2"/>
                  <c:y val="-6.48437666464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9.1523091231002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403888746040014E-2"/>
                  <c:y val="-8.4745880794197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180454303033004E-2"/>
                  <c:y val="-8.0038101377393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660584103899729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700324502166441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185979648"/>
        <c:axId val="185981184"/>
      </c:lineChart>
      <c:catAx>
        <c:axId val="18597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981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981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979648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065482796892344E-2"/>
          <c:y val="2.6607538802660816E-2"/>
          <c:w val="0.95560488346282213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103</c:v>
                </c:pt>
                <c:pt idx="1">
                  <c:v>79</c:v>
                </c:pt>
                <c:pt idx="2">
                  <c:v>32</c:v>
                </c:pt>
                <c:pt idx="3">
                  <c:v>31</c:v>
                </c:pt>
                <c:pt idx="4">
                  <c:v>73</c:v>
                </c:pt>
                <c:pt idx="5">
                  <c:v>0</c:v>
                </c:pt>
                <c:pt idx="6">
                  <c:v>5</c:v>
                </c:pt>
                <c:pt idx="7">
                  <c:v>15</c:v>
                </c:pt>
                <c:pt idx="8">
                  <c:v>11</c:v>
                </c:pt>
                <c:pt idx="9">
                  <c:v>0</c:v>
                </c:pt>
                <c:pt idx="10">
                  <c:v>107</c:v>
                </c:pt>
                <c:pt idx="11">
                  <c:v>1</c:v>
                </c:pt>
                <c:pt idx="12">
                  <c:v>12</c:v>
                </c:pt>
                <c:pt idx="13">
                  <c:v>0</c:v>
                </c:pt>
                <c:pt idx="1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38912"/>
        <c:axId val="185640448"/>
      </c:barChart>
      <c:catAx>
        <c:axId val="18563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640448"/>
        <c:crosses val="autoZero"/>
        <c:auto val="1"/>
        <c:lblAlgn val="ctr"/>
        <c:lblOffset val="100"/>
        <c:tickMarkSkip val="1"/>
        <c:noMultiLvlLbl val="0"/>
      </c:catAx>
      <c:valAx>
        <c:axId val="18564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63891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8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3513735472"/>
          <c:y val="9.207956380206446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3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070969238501523E-2"/>
                  <c:y val="-5.1192967343859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23607871439E-2"/>
                  <c:y val="-5.9670768372401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286325502274627E-2"/>
                  <c:y val="-9.1802124109702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30493446911605E-2"/>
                  <c:y val="-9.5371677382395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53191489361722E-2"/>
                  <c:y val="-7.965859407808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733224222585969E-2"/>
                  <c:y val="-8.7245126847425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279869067103165E-2"/>
                  <c:y val="-5.6898995770059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931926233085403E-2"/>
                  <c:y val="-5.689899577005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1863852466170723E-3"/>
                  <c:y val="-3.034613107736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1242568310780465E-3"/>
                  <c:y val="-5.310572938538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8994054648624386E-2"/>
                  <c:y val="3.4139397462035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6745540986468289E-2"/>
                  <c:y val="-6.448552853940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227674487255983E-16"/>
                  <c:y val="-5.310572938538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45</c:v>
                </c:pt>
                <c:pt idx="1">
                  <c:v>40</c:v>
                </c:pt>
                <c:pt idx="2">
                  <c:v>48</c:v>
                </c:pt>
                <c:pt idx="3">
                  <c:v>51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40</c:v>
                </c:pt>
                <c:pt idx="8">
                  <c:v>48</c:v>
                </c:pt>
                <c:pt idx="9">
                  <c:v>44</c:v>
                </c:pt>
                <c:pt idx="10">
                  <c:v>55</c:v>
                </c:pt>
                <c:pt idx="11">
                  <c:v>44</c:v>
                </c:pt>
                <c:pt idx="12">
                  <c:v>40</c:v>
                </c:pt>
                <c:pt idx="13">
                  <c:v>49</c:v>
                </c:pt>
                <c:pt idx="14">
                  <c:v>44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3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813485057412107E-2"/>
                  <c:y val="-6.1680004826707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678776241349576E-2"/>
                  <c:y val="-7.5626083097025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559390182610196E-2"/>
                  <c:y val="-8.6224529112274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782E-2"/>
                  <c:y val="-7.562605155588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801036122530552E-2"/>
                  <c:y val="-8.823167478983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791293477840678E-2"/>
                  <c:y val="-8.466242019953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53191489361722E-2"/>
                  <c:y val="-4.551919661604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733224222585969E-2"/>
                  <c:y val="-6.4485528539401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279869067103165E-2"/>
                  <c:y val="-4.5519196616047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701944957880079E-2"/>
                  <c:y val="-4.9312463000718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621525267863919E-2"/>
                  <c:y val="-4.9312463000718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683412570929293E-2"/>
                  <c:y val="-5.310572938538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310642077695117E-2"/>
                  <c:y val="3.034613107736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286979781754633E-2"/>
                  <c:y val="-4.172593023137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227674487255983E-16"/>
                  <c:y val="-3.413939746203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14</c:v>
                </c:pt>
                <c:pt idx="8">
                  <c:v>21</c:v>
                </c:pt>
                <c:pt idx="9">
                  <c:v>13</c:v>
                </c:pt>
                <c:pt idx="10">
                  <c:v>13</c:v>
                </c:pt>
                <c:pt idx="11">
                  <c:v>18</c:v>
                </c:pt>
                <c:pt idx="12">
                  <c:v>26</c:v>
                </c:pt>
                <c:pt idx="13">
                  <c:v>29</c:v>
                </c:pt>
                <c:pt idx="14">
                  <c:v>27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136870912"/>
        <c:axId val="136897280"/>
      </c:lineChart>
      <c:catAx>
        <c:axId val="1368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897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89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87091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878</c:v>
                </c:pt>
                <c:pt idx="1">
                  <c:v>615</c:v>
                </c:pt>
                <c:pt idx="2">
                  <c:v>762</c:v>
                </c:pt>
                <c:pt idx="3">
                  <c:v>880</c:v>
                </c:pt>
                <c:pt idx="4">
                  <c:v>1098</c:v>
                </c:pt>
                <c:pt idx="5">
                  <c:v>1011</c:v>
                </c:pt>
                <c:pt idx="6">
                  <c:v>1011</c:v>
                </c:pt>
                <c:pt idx="7">
                  <c:v>834</c:v>
                </c:pt>
                <c:pt idx="8">
                  <c:v>802</c:v>
                </c:pt>
                <c:pt idx="9">
                  <c:v>727</c:v>
                </c:pt>
                <c:pt idx="10">
                  <c:v>859</c:v>
                </c:pt>
                <c:pt idx="11">
                  <c:v>531</c:v>
                </c:pt>
                <c:pt idx="12">
                  <c:v>514</c:v>
                </c:pt>
                <c:pt idx="13">
                  <c:v>518</c:v>
                </c:pt>
                <c:pt idx="14">
                  <c:v>489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928640"/>
        <c:axId val="136935680"/>
      </c:barChart>
      <c:catAx>
        <c:axId val="13692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935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935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92864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82304"/>
        <c:axId val="137241728"/>
      </c:barChart>
      <c:catAx>
        <c:axId val="13768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241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241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768230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320748155701E-2"/>
          <c:y val="2.660744854785203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63</c:v>
                </c:pt>
                <c:pt idx="1">
                  <c:v>81</c:v>
                </c:pt>
                <c:pt idx="2">
                  <c:v>26</c:v>
                </c:pt>
                <c:pt idx="3">
                  <c:v>26</c:v>
                </c:pt>
                <c:pt idx="4">
                  <c:v>16</c:v>
                </c:pt>
                <c:pt idx="5">
                  <c:v>2</c:v>
                </c:pt>
                <c:pt idx="6">
                  <c:v>16</c:v>
                </c:pt>
                <c:pt idx="7">
                  <c:v>19</c:v>
                </c:pt>
                <c:pt idx="8">
                  <c:v>20</c:v>
                </c:pt>
                <c:pt idx="9">
                  <c:v>0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02752"/>
        <c:axId val="185804288"/>
      </c:barChart>
      <c:catAx>
        <c:axId val="1858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804288"/>
        <c:crosses val="autoZero"/>
        <c:auto val="1"/>
        <c:lblAlgn val="ctr"/>
        <c:lblOffset val="100"/>
        <c:tickMarkSkip val="1"/>
        <c:noMultiLvlLbl val="0"/>
      </c:catAx>
      <c:valAx>
        <c:axId val="185804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80275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72</c:v>
                </c:pt>
                <c:pt idx="1">
                  <c:v>201</c:v>
                </c:pt>
                <c:pt idx="2">
                  <c:v>241</c:v>
                </c:pt>
                <c:pt idx="3">
                  <c:v>328</c:v>
                </c:pt>
                <c:pt idx="4">
                  <c:v>255</c:v>
                </c:pt>
                <c:pt idx="5">
                  <c:v>313</c:v>
                </c:pt>
                <c:pt idx="6">
                  <c:v>349</c:v>
                </c:pt>
                <c:pt idx="7">
                  <c:v>245</c:v>
                </c:pt>
                <c:pt idx="8">
                  <c:v>278</c:v>
                </c:pt>
                <c:pt idx="9">
                  <c:v>248</c:v>
                </c:pt>
                <c:pt idx="10">
                  <c:v>129</c:v>
                </c:pt>
                <c:pt idx="11">
                  <c:v>221</c:v>
                </c:pt>
                <c:pt idx="12">
                  <c:v>245</c:v>
                </c:pt>
                <c:pt idx="13">
                  <c:v>278</c:v>
                </c:pt>
                <c:pt idx="14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015744"/>
        <c:axId val="186018432"/>
      </c:barChart>
      <c:catAx>
        <c:axId val="18601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01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01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01574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8005996685672495E-2"/>
                  <c:y val="-8.5397486175085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3092147784853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290251757810756E-2"/>
                  <c:y val="-6.7929875218882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565692029697875E-2"/>
                  <c:y val="-7.627843450409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143213586870016E-2"/>
                  <c:y val="-7.421287906698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754604012770484E-2"/>
                  <c:y val="-7.627843450409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87319420648073E-2"/>
                  <c:y val="-7.12518444129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451918845790236E-2"/>
                  <c:y val="-8.708558761576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5736173917928393E-2"/>
                  <c:y val="-0.1187530740215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0599153629375799E-2"/>
                  <c:y val="-5.1459665409317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4314898557237774E-2"/>
                  <c:y val="-8.312746350291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003251130522709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0404085798013278"/>
                  <c:y val="-5.1459665409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8304684062204499E-2"/>
                  <c:y val="3.9584513851096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069657051372071E-2"/>
                      <c:h val="6.1632845417159902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1.3624240680435966E-16"/>
                  <c:y val="-3.9584358007167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53</c:v>
                </c:pt>
                <c:pt idx="1">
                  <c:v>64</c:v>
                </c:pt>
                <c:pt idx="2">
                  <c:v>61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57</c:v>
                </c:pt>
                <c:pt idx="8">
                  <c:v>71</c:v>
                </c:pt>
                <c:pt idx="9">
                  <c:v>114</c:v>
                </c:pt>
                <c:pt idx="10">
                  <c:v>124</c:v>
                </c:pt>
                <c:pt idx="11">
                  <c:v>206</c:v>
                </c:pt>
                <c:pt idx="12">
                  <c:v>229</c:v>
                </c:pt>
                <c:pt idx="13">
                  <c:v>133</c:v>
                </c:pt>
                <c:pt idx="14">
                  <c:v>176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8285046203971621E-2"/>
                  <c:y val="-7.4727475721074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139211115168211E-2"/>
                  <c:y val="-7.5673760058946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566602533494381E-2"/>
                  <c:y val="-7.4727475721074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713123425928602E-2"/>
                  <c:y val="-5.7861734019296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420149519235302E-2"/>
                  <c:y val="-5.7861734019296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705022516829166E-2"/>
                  <c:y val="-6.0873573794282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78724639309444E-2"/>
                  <c:y val="-5.541810121003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578724639309444E-2"/>
                  <c:y val="-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578724639309444E-2"/>
                  <c:y val="-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441704350756961E-2"/>
                  <c:y val="-5.541810121003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578724639309444E-2"/>
                  <c:y val="-5.1459665409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010214495033209E-2"/>
                  <c:y val="-4.354279380788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294469567171318E-2"/>
                  <c:y val="-5.9376537010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7157449278618845E-2"/>
                  <c:y val="-7.916871601433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4862979711447673E-2"/>
                  <c:y val="-7.521028021361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12</c:v>
                </c:pt>
                <c:pt idx="14">
                  <c:v>15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136999296"/>
        <c:axId val="137000832"/>
      </c:lineChart>
      <c:catAx>
        <c:axId val="13699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00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00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999296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1894726122048814E-2"/>
          <c:y val="3.619493564307480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</c:v>
                </c:pt>
                <c:pt idx="1">
                  <c:v>34</c:v>
                </c:pt>
                <c:pt idx="2">
                  <c:v>18</c:v>
                </c:pt>
                <c:pt idx="3">
                  <c:v>11</c:v>
                </c:pt>
                <c:pt idx="4">
                  <c:v>7</c:v>
                </c:pt>
                <c:pt idx="5">
                  <c:v>2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076544"/>
        <c:axId val="186086528"/>
      </c:barChart>
      <c:catAx>
        <c:axId val="18607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1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086528"/>
        <c:crosses val="autoZero"/>
        <c:auto val="1"/>
        <c:lblAlgn val="ctr"/>
        <c:lblOffset val="100"/>
        <c:tickMarkSkip val="1"/>
        <c:noMultiLvlLbl val="0"/>
      </c:catAx>
      <c:valAx>
        <c:axId val="186086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07654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2">
                <a:noFill/>
              </a:ln>
            </c:spPr>
            <c:txPr>
              <a:bodyPr/>
              <a:lstStyle/>
              <a:p>
                <a:pPr>
                  <a:defRPr sz="8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103</c:v>
                </c:pt>
                <c:pt idx="1">
                  <c:v>147</c:v>
                </c:pt>
                <c:pt idx="2">
                  <c:v>175</c:v>
                </c:pt>
                <c:pt idx="3">
                  <c:v>184</c:v>
                </c:pt>
                <c:pt idx="4">
                  <c:v>222</c:v>
                </c:pt>
                <c:pt idx="5">
                  <c:v>152</c:v>
                </c:pt>
                <c:pt idx="6">
                  <c:v>207</c:v>
                </c:pt>
                <c:pt idx="7">
                  <c:v>205</c:v>
                </c:pt>
                <c:pt idx="8">
                  <c:v>176</c:v>
                </c:pt>
                <c:pt idx="9">
                  <c:v>198</c:v>
                </c:pt>
                <c:pt idx="10">
                  <c:v>194</c:v>
                </c:pt>
                <c:pt idx="11">
                  <c:v>229</c:v>
                </c:pt>
                <c:pt idx="12">
                  <c:v>172</c:v>
                </c:pt>
                <c:pt idx="13">
                  <c:v>112</c:v>
                </c:pt>
                <c:pt idx="14">
                  <c:v>103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121600"/>
        <c:axId val="221751552"/>
      </c:barChart>
      <c:catAx>
        <c:axId val="1861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1751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751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121600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5692339959689439E-2"/>
                  <c:y val="-7.4555252673635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050617765289506E-2"/>
                  <c:y val="-7.5157293277703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751665972044852E-2"/>
                  <c:y val="-7.4383995701201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079475941436722E-2"/>
                  <c:y val="-8.255925653718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064189779648027E-2"/>
                  <c:y val="-6.8101615228819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06919329757151E-2"/>
                  <c:y val="-7.9288715839789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242768090417358E-2"/>
                  <c:y val="-7.5210280213618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491257507085107E-2"/>
                  <c:y val="-5.024980879728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4953857644182074E-2"/>
                  <c:y val="-9.2940884134999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3826950819001351E-2"/>
                  <c:y val="-6.850308557200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235428325881666E-2"/>
                  <c:y val="-3.976333274224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738666475685752E-2"/>
                  <c:y val="-3.253363588001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980571101175678E-2"/>
                  <c:y val="-6.506727176003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5477332951371602E-2"/>
                  <c:y val="-5.783757489780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9490285550587898E-2"/>
                  <c:y val="-7.2296968622261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  <c:pt idx="6">
                  <c:v>39</c:v>
                </c:pt>
                <c:pt idx="7">
                  <c:v>47</c:v>
                </c:pt>
                <c:pt idx="8">
                  <c:v>33</c:v>
                </c:pt>
                <c:pt idx="9">
                  <c:v>32</c:v>
                </c:pt>
                <c:pt idx="10">
                  <c:v>37</c:v>
                </c:pt>
                <c:pt idx="11">
                  <c:v>33</c:v>
                </c:pt>
                <c:pt idx="12">
                  <c:v>23</c:v>
                </c:pt>
                <c:pt idx="13">
                  <c:v>25</c:v>
                </c:pt>
                <c:pt idx="14">
                  <c:v>20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9712762667885614E-2"/>
                  <c:y val="-7.9977234318828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522339934481554E-2"/>
                  <c:y val="-7.6964771168125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507053772692852E-2"/>
                  <c:y val="-6.5347853000525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997346880324092E-2"/>
                  <c:y val="-9.142268764517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424924138870884E-2"/>
                  <c:y val="-9.142268764517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798958515391481E-2"/>
                  <c:y val="-9.538115996506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89995204868628E-2"/>
                  <c:y val="-9.5002459217202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457088055641448E-2"/>
                  <c:y val="-9.500245921720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457088055641448E-2"/>
                  <c:y val="-9.500245921720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45708805564133E-2"/>
                  <c:y val="-9.500245921720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87047400783638E-2"/>
                  <c:y val="-8.314151391560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483809250979663E-2"/>
                  <c:y val="-8.314151391560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987047400783725E-2"/>
                  <c:y val="-7.591181705337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5987047400783714E-2"/>
                  <c:y val="-7.95266654844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9235428325881666E-2"/>
                  <c:y val="-7.95266654844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186171392"/>
        <c:axId val="186172928"/>
      </c:lineChart>
      <c:catAx>
        <c:axId val="18617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17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172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17139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</c:v>
                </c:pt>
                <c:pt idx="1">
                  <c:v>94</c:v>
                </c:pt>
                <c:pt idx="2">
                  <c:v>29</c:v>
                </c:pt>
                <c:pt idx="3">
                  <c:v>25</c:v>
                </c:pt>
                <c:pt idx="4">
                  <c:v>22</c:v>
                </c:pt>
                <c:pt idx="5">
                  <c:v>0</c:v>
                </c:pt>
                <c:pt idx="6">
                  <c:v>8</c:v>
                </c:pt>
                <c:pt idx="7">
                  <c:v>14</c:v>
                </c:pt>
                <c:pt idx="8">
                  <c:v>5</c:v>
                </c:pt>
                <c:pt idx="9">
                  <c:v>0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315840"/>
        <c:axId val="221317376"/>
      </c:barChart>
      <c:catAx>
        <c:axId val="22131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1317376"/>
        <c:crosses val="autoZero"/>
        <c:auto val="1"/>
        <c:lblAlgn val="ctr"/>
        <c:lblOffset val="100"/>
        <c:tickMarkSkip val="1"/>
        <c:noMultiLvlLbl val="0"/>
      </c:catAx>
      <c:valAx>
        <c:axId val="221317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131584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2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300</c:v>
                </c:pt>
                <c:pt idx="1">
                  <c:v>306</c:v>
                </c:pt>
                <c:pt idx="2">
                  <c:v>258</c:v>
                </c:pt>
                <c:pt idx="3">
                  <c:v>258</c:v>
                </c:pt>
                <c:pt idx="4">
                  <c:v>303</c:v>
                </c:pt>
                <c:pt idx="5">
                  <c:v>380</c:v>
                </c:pt>
                <c:pt idx="6">
                  <c:v>433</c:v>
                </c:pt>
                <c:pt idx="7">
                  <c:v>453</c:v>
                </c:pt>
                <c:pt idx="8">
                  <c:v>461</c:v>
                </c:pt>
                <c:pt idx="9">
                  <c:v>456</c:v>
                </c:pt>
                <c:pt idx="10">
                  <c:v>400</c:v>
                </c:pt>
                <c:pt idx="11">
                  <c:v>366</c:v>
                </c:pt>
                <c:pt idx="12">
                  <c:v>325</c:v>
                </c:pt>
                <c:pt idx="13">
                  <c:v>220</c:v>
                </c:pt>
                <c:pt idx="14">
                  <c:v>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3233152"/>
        <c:axId val="223244288"/>
      </c:barChart>
      <c:catAx>
        <c:axId val="22323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244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244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323315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2446718327330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3952586306340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7506827118193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335030463131103E-2"/>
                  <c:y val="-5.0565268152289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949958189617851E-2"/>
                  <c:y val="-8.04138402243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820305345839283E-2"/>
                  <c:y val="-8.8666203647691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359271216788361E-2"/>
                  <c:y val="-7.740685806477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781202100056176E-2"/>
                  <c:y val="-8.901788677448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78069116732141E-2"/>
                  <c:y val="-8.12772009680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058876678101526E-2"/>
                  <c:y val="-5.358079717848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94359810361206E-2"/>
                  <c:y val="-5.503569645647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3990599683935367E-2"/>
                  <c:y val="-4.035929887490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996866561311782E-2"/>
                  <c:y val="-3.669027170446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794986498098852E-2"/>
                  <c:y val="-5.503540755669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996866561311782E-2"/>
                  <c:y val="-5.503540755669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95</c:v>
                </c:pt>
                <c:pt idx="1">
                  <c:v>60</c:v>
                </c:pt>
                <c:pt idx="2">
                  <c:v>45</c:v>
                </c:pt>
                <c:pt idx="3">
                  <c:v>64</c:v>
                </c:pt>
                <c:pt idx="4">
                  <c:v>50</c:v>
                </c:pt>
                <c:pt idx="5">
                  <c:v>58</c:v>
                </c:pt>
                <c:pt idx="6">
                  <c:v>75</c:v>
                </c:pt>
                <c:pt idx="7">
                  <c:v>80</c:v>
                </c:pt>
                <c:pt idx="8">
                  <c:v>89</c:v>
                </c:pt>
                <c:pt idx="9">
                  <c:v>84</c:v>
                </c:pt>
                <c:pt idx="10">
                  <c:v>82</c:v>
                </c:pt>
                <c:pt idx="11">
                  <c:v>80</c:v>
                </c:pt>
                <c:pt idx="12">
                  <c:v>86</c:v>
                </c:pt>
                <c:pt idx="13">
                  <c:v>76</c:v>
                </c:pt>
                <c:pt idx="14">
                  <c:v>68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090173199918804E-2"/>
                  <c:y val="-7.580538940678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500747564250077E-2"/>
                  <c:y val="-7.6663569376505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55486966132809E-2"/>
                  <c:y val="-8.6512830186724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19112950216487E-2"/>
                  <c:y val="-7.826016201194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778130524329447E-2"/>
                  <c:y val="-8.8666508399101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157997502438821E-2"/>
                  <c:y val="-8.6904435748193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171803150084182E-2"/>
                  <c:y val="-8.127720096801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359271216788361E-2"/>
                  <c:y val="-9.6758572580967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556240420011233E-2"/>
                  <c:y val="-8.901788677448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975605885060377E-2"/>
                  <c:y val="-9.2686848819902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794986498098831E-2"/>
                  <c:y val="-9.539470643160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394359810361206E-2"/>
                  <c:y val="-6.604248906803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399059968393536E-2"/>
                  <c:y val="-8.805665209070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794986498098852E-2"/>
                  <c:y val="-0.10273276077249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0798119936787202E-2"/>
                  <c:y val="-5.503540755669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12</c:v>
                </c:pt>
                <c:pt idx="13">
                  <c:v>14</c:v>
                </c:pt>
                <c:pt idx="14">
                  <c:v>11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223274496"/>
        <c:axId val="223276032"/>
      </c:lineChart>
      <c:catAx>
        <c:axId val="22327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27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276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27449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27</c:v>
                </c:pt>
                <c:pt idx="1">
                  <c:v>76</c:v>
                </c:pt>
                <c:pt idx="2">
                  <c:v>46</c:v>
                </c:pt>
                <c:pt idx="3">
                  <c:v>46</c:v>
                </c:pt>
                <c:pt idx="4">
                  <c:v>36</c:v>
                </c:pt>
                <c:pt idx="5">
                  <c:v>12</c:v>
                </c:pt>
                <c:pt idx="6">
                  <c:v>0</c:v>
                </c:pt>
                <c:pt idx="7">
                  <c:v>42</c:v>
                </c:pt>
                <c:pt idx="8">
                  <c:v>26</c:v>
                </c:pt>
                <c:pt idx="9">
                  <c:v>1</c:v>
                </c:pt>
                <c:pt idx="10">
                  <c:v>0</c:v>
                </c:pt>
                <c:pt idx="11">
                  <c:v>9</c:v>
                </c:pt>
                <c:pt idx="12">
                  <c:v>13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638272"/>
        <c:axId val="223639808"/>
      </c:barChart>
      <c:catAx>
        <c:axId val="2236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639808"/>
        <c:crosses val="autoZero"/>
        <c:auto val="1"/>
        <c:lblAlgn val="ctr"/>
        <c:lblOffset val="100"/>
        <c:tickMarkSkip val="1"/>
        <c:noMultiLvlLbl val="0"/>
      </c:catAx>
      <c:valAx>
        <c:axId val="223639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63827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320">
                <a:noFill/>
              </a:ln>
            </c:spPr>
            <c:txPr>
              <a:bodyPr/>
              <a:lstStyle/>
              <a:p>
                <a:pPr>
                  <a:defRPr sz="9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Sheet1!$A$1:$A$27</c:f>
              <c:strCache>
                <c:ptCount val="27"/>
                <c:pt idx="0">
                  <c:v>Wrocław</c:v>
                </c:pt>
                <c:pt idx="1">
                  <c:v>Kraków (UJ)</c:v>
                </c:pt>
                <c:pt idx="2">
                  <c:v>Warszawa (UW)</c:v>
                </c:pt>
                <c:pt idx="3">
                  <c:v>Warszawa (AI)</c:v>
                </c:pt>
                <c:pt idx="4">
                  <c:v>Rzeszów (URz)</c:v>
                </c:pt>
                <c:pt idx="5">
                  <c:v>Warszawa (UKSW)</c:v>
                </c:pt>
                <c:pt idx="6">
                  <c:v>Opole</c:v>
                </c:pt>
                <c:pt idx="7">
                  <c:v>Lublin (KUL)</c:v>
                </c:pt>
                <c:pt idx="8">
                  <c:v>Białystok</c:v>
                </c:pt>
                <c:pt idx="9">
                  <c:v>Toruń</c:v>
                </c:pt>
                <c:pt idx="10">
                  <c:v>Gdańsk</c:v>
                </c:pt>
                <c:pt idx="11">
                  <c:v>Katowice</c:v>
                </c:pt>
                <c:pt idx="12">
                  <c:v>Łódź</c:v>
                </c:pt>
                <c:pt idx="13">
                  <c:v>Poznań</c:v>
                </c:pt>
                <c:pt idx="14">
                  <c:v>Kraków (KA im.AFM)</c:v>
                </c:pt>
                <c:pt idx="15">
                  <c:v>Warszawa (Łazarskiego)</c:v>
                </c:pt>
                <c:pt idx="16">
                  <c:v>Lublin (UMCS)</c:v>
                </c:pt>
                <c:pt idx="17">
                  <c:v>Warszawa (ALK)</c:v>
                </c:pt>
                <c:pt idx="18">
                  <c:v>Rzeszów (WSPiA)</c:v>
                </c:pt>
                <c:pt idx="19">
                  <c:v>Warszawa (WSFiZ)</c:v>
                </c:pt>
                <c:pt idx="20">
                  <c:v>Warszawa (SWPS)</c:v>
                </c:pt>
                <c:pt idx="21">
                  <c:v>Słubice</c:v>
                </c:pt>
                <c:pt idx="22">
                  <c:v>Olsztyn (UW-M)</c:v>
                </c:pt>
                <c:pt idx="23">
                  <c:v>Gdynia (WSAiB)</c:v>
                </c:pt>
                <c:pt idx="24">
                  <c:v>Szczecin</c:v>
                </c:pt>
                <c:pt idx="25">
                  <c:v>Warszawa (UKSW WPK)</c:v>
                </c:pt>
                <c:pt idx="26">
                  <c:v>Gdynia (WSB)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46</c:v>
                </c:pt>
                <c:pt idx="1">
                  <c:v>27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18</c:v>
                </c:pt>
                <c:pt idx="6">
                  <c:v>16</c:v>
                </c:pt>
                <c:pt idx="7">
                  <c:v>15</c:v>
                </c:pt>
                <c:pt idx="8">
                  <c:v>13</c:v>
                </c:pt>
                <c:pt idx="9">
                  <c:v>13</c:v>
                </c:pt>
                <c:pt idx="10">
                  <c:v>12</c:v>
                </c:pt>
                <c:pt idx="11">
                  <c:v>12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  <c:pt idx="15">
                  <c:v>8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4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74880"/>
        <c:axId val="137276416"/>
      </c:barChart>
      <c:catAx>
        <c:axId val="13727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27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276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727488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3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306</c:v>
                </c:pt>
                <c:pt idx="1">
                  <c:v>245</c:v>
                </c:pt>
                <c:pt idx="2">
                  <c:v>127</c:v>
                </c:pt>
                <c:pt idx="3">
                  <c:v>320</c:v>
                </c:pt>
                <c:pt idx="4">
                  <c:v>335</c:v>
                </c:pt>
                <c:pt idx="5">
                  <c:v>525</c:v>
                </c:pt>
                <c:pt idx="6">
                  <c:v>214</c:v>
                </c:pt>
                <c:pt idx="7">
                  <c:v>212</c:v>
                </c:pt>
                <c:pt idx="8">
                  <c:v>219</c:v>
                </c:pt>
                <c:pt idx="9">
                  <c:v>407</c:v>
                </c:pt>
                <c:pt idx="10">
                  <c:v>233</c:v>
                </c:pt>
                <c:pt idx="11">
                  <c:v>348</c:v>
                </c:pt>
                <c:pt idx="12">
                  <c:v>374</c:v>
                </c:pt>
                <c:pt idx="13">
                  <c:v>334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3286400"/>
        <c:axId val="223293440"/>
      </c:barChart>
      <c:catAx>
        <c:axId val="22328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293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293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286400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2484312734674"/>
          <c:y val="9.0452755905511759E-2"/>
          <c:w val="0.83962264150943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6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450754185610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801804897727494E-2"/>
                  <c:y val="-7.874463135289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45657338373546E-2"/>
                  <c:y val="-8.2441243140062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44563642068456E-2"/>
                  <c:y val="-0.109960331663087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396898205561121E-2"/>
                  <c:y val="-8.7005189692197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335863377609097E-2"/>
                  <c:y val="-8.71212121212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6925996204933584E-2"/>
                  <c:y val="-7.954545454545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3491461100569375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72106261859582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9756295694556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493907392363824E-2"/>
                  <c:y val="-3.787878787878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7481722177092979E-3"/>
                  <c:y val="-3.409090909090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1914295075580042E-16"/>
                  <c:y val="1.89393939393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23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50</c:v>
                </c:pt>
                <c:pt idx="5">
                  <c:v>40</c:v>
                </c:pt>
                <c:pt idx="6">
                  <c:v>35</c:v>
                </c:pt>
                <c:pt idx="7">
                  <c:v>80</c:v>
                </c:pt>
                <c:pt idx="8">
                  <c:v>90</c:v>
                </c:pt>
                <c:pt idx="9">
                  <c:v>85</c:v>
                </c:pt>
                <c:pt idx="10">
                  <c:v>80</c:v>
                </c:pt>
                <c:pt idx="11">
                  <c:v>130</c:v>
                </c:pt>
                <c:pt idx="12">
                  <c:v>126</c:v>
                </c:pt>
                <c:pt idx="13">
                  <c:v>119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6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6763435879812942E-2"/>
                  <c:y val="-4.9674003817704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418114718582404E-2"/>
                  <c:y val="-4.6662192794082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146139939338673E-2"/>
                  <c:y val="-4.9674003817704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00818778108183E-2"/>
                  <c:y val="-6.153960868527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697978454780512E-2"/>
                  <c:y val="-7.9474767358625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335863377609097E-2"/>
                  <c:y val="-6.81818181818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60576191176752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75059007144821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90506406033151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99268887083672E-2"/>
                  <c:y val="-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24207961007323E-2"/>
                  <c:y val="-4.545454545454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5491470349309407E-2"/>
                  <c:y val="-5.6818181818181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2493907392363942E-2"/>
                  <c:y val="-6.0606060606060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36">
                <a:noFill/>
              </a:ln>
            </c:spPr>
          </c:downBars>
        </c:upDownBars>
        <c:marker val="1"/>
        <c:smooth val="0"/>
        <c:axId val="223336320"/>
        <c:axId val="223337856"/>
      </c:lineChart>
      <c:catAx>
        <c:axId val="22333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337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337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336320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096152413125017E-2"/>
          <c:y val="2.3496034913764608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74</c:v>
                </c:pt>
                <c:pt idx="1">
                  <c:v>47</c:v>
                </c:pt>
                <c:pt idx="2">
                  <c:v>49</c:v>
                </c:pt>
                <c:pt idx="3">
                  <c:v>13</c:v>
                </c:pt>
                <c:pt idx="4">
                  <c:v>18</c:v>
                </c:pt>
                <c:pt idx="5">
                  <c:v>1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507584"/>
        <c:axId val="223509120"/>
      </c:barChart>
      <c:catAx>
        <c:axId val="22350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509120"/>
        <c:crosses val="autoZero"/>
        <c:auto val="1"/>
        <c:lblAlgn val="ctr"/>
        <c:lblOffset val="100"/>
        <c:tickMarkSkip val="1"/>
        <c:noMultiLvlLbl val="0"/>
      </c:catAx>
      <c:valAx>
        <c:axId val="223509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50758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64</c:v>
                </c:pt>
                <c:pt idx="1">
                  <c:v>65</c:v>
                </c:pt>
                <c:pt idx="2">
                  <c:v>120</c:v>
                </c:pt>
                <c:pt idx="3">
                  <c:v>121</c:v>
                </c:pt>
                <c:pt idx="4">
                  <c:v>176</c:v>
                </c:pt>
                <c:pt idx="5">
                  <c:v>191</c:v>
                </c:pt>
                <c:pt idx="6">
                  <c:v>167</c:v>
                </c:pt>
                <c:pt idx="7">
                  <c:v>307</c:v>
                </c:pt>
                <c:pt idx="8">
                  <c:v>392</c:v>
                </c:pt>
                <c:pt idx="9">
                  <c:v>428</c:v>
                </c:pt>
                <c:pt idx="10">
                  <c:v>407</c:v>
                </c:pt>
                <c:pt idx="11">
                  <c:v>364</c:v>
                </c:pt>
                <c:pt idx="12">
                  <c:v>321</c:v>
                </c:pt>
                <c:pt idx="13">
                  <c:v>251</c:v>
                </c:pt>
                <c:pt idx="14">
                  <c:v>237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3532160"/>
        <c:axId val="223412224"/>
      </c:barChart>
      <c:catAx>
        <c:axId val="2235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412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412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532160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2289156626506021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018204474654692E-2"/>
                  <c:y val="-9.4032979743888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355585652309302E-2"/>
                  <c:y val="-0.10859125066736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843471757106354E-2"/>
                  <c:y val="-9.497345502266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234927723586803E-2"/>
                  <c:y val="-0.109997315676449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126219297214707E-2"/>
                  <c:y val="-0.103069076592698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14278998707251E-2"/>
                  <c:y val="-5.5287222619899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76119402985074E-2"/>
                  <c:y val="-8.71212121212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820895522388062E-2"/>
                  <c:y val="-0.10227272727272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757453536908668E-2"/>
                  <c:y val="-7.9545454545454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221987239513073E-2"/>
                  <c:y val="-6.8181818181818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28793626105037E-2"/>
                  <c:y val="-5.303030303030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4092323075213928E-2"/>
                  <c:y val="-3.409090909090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6690129668132104E-2"/>
                  <c:y val="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6.2989032964591352E-2"/>
                  <c:y val="-3.4090909090909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4092323075213984E-2"/>
                  <c:y val="-3.787878787878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265</c:v>
                </c:pt>
                <c:pt idx="6">
                  <c:v>167</c:v>
                </c:pt>
                <c:pt idx="7">
                  <c:v>188</c:v>
                </c:pt>
                <c:pt idx="8">
                  <c:v>149</c:v>
                </c:pt>
                <c:pt idx="9">
                  <c:v>111</c:v>
                </c:pt>
                <c:pt idx="10">
                  <c:v>167</c:v>
                </c:pt>
                <c:pt idx="11">
                  <c:v>214</c:v>
                </c:pt>
                <c:pt idx="12">
                  <c:v>137</c:v>
                </c:pt>
                <c:pt idx="13">
                  <c:v>174</c:v>
                </c:pt>
                <c:pt idx="14">
                  <c:v>230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1663728601089042E-2"/>
                  <c:y val="-6.2443330947268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475065616797932E-2"/>
                  <c:y val="-5.943122166547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443765424844284E-2"/>
                  <c:y val="-6.2443330947268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386962823676922E-2"/>
                  <c:y val="-6.0891493676926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255189899534908E-2"/>
                  <c:y val="-5.8253698401336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681004426685513E-2"/>
                  <c:y val="-4.8496480553567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880597014925408E-2"/>
                  <c:y val="-4.9242424242424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920398009950296E-2"/>
                  <c:y val="-3.0303030303030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920398009950296E-2"/>
                  <c:y val="-3.0303030303030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900497512437845E-2"/>
                  <c:y val="-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154785597502415E-16"/>
                  <c:y val="-3.787878787878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1494764470614389E-2"/>
                  <c:y val="-4.545454545454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747258241147703E-2"/>
                  <c:y val="-2.272727272727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747258241147928E-2"/>
                  <c:y val="-4.924242424242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6.818181818181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  <c:pt idx="11">
                  <c:v>10</c:v>
                </c:pt>
                <c:pt idx="12">
                  <c:v>9</c:v>
                </c:pt>
                <c:pt idx="13">
                  <c:v>12</c:v>
                </c:pt>
                <c:pt idx="14">
                  <c:v>16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0">
                <a:noFill/>
              </a:ln>
            </c:spPr>
          </c:downBars>
        </c:upDownBars>
        <c:marker val="1"/>
        <c:smooth val="0"/>
        <c:axId val="223704576"/>
        <c:axId val="223706112"/>
      </c:lineChart>
      <c:catAx>
        <c:axId val="22370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706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70611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70457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16</c:v>
                </c:pt>
                <c:pt idx="1">
                  <c:v>18</c:v>
                </c:pt>
                <c:pt idx="2">
                  <c:v>9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5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576832"/>
        <c:axId val="223578368"/>
      </c:barChart>
      <c:catAx>
        <c:axId val="2235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578368"/>
        <c:crosses val="autoZero"/>
        <c:auto val="1"/>
        <c:lblAlgn val="ctr"/>
        <c:lblOffset val="100"/>
        <c:tickMarkSkip val="1"/>
        <c:noMultiLvlLbl val="0"/>
      </c:catAx>
      <c:valAx>
        <c:axId val="22357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357683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756</c:v>
                </c:pt>
                <c:pt idx="1">
                  <c:v>493</c:v>
                </c:pt>
                <c:pt idx="2">
                  <c:v>718</c:v>
                </c:pt>
                <c:pt idx="3">
                  <c:v>329</c:v>
                </c:pt>
                <c:pt idx="4">
                  <c:v>478</c:v>
                </c:pt>
                <c:pt idx="5">
                  <c:v>786</c:v>
                </c:pt>
                <c:pt idx="6">
                  <c:v>717</c:v>
                </c:pt>
                <c:pt idx="7">
                  <c:v>734</c:v>
                </c:pt>
                <c:pt idx="8">
                  <c:v>756</c:v>
                </c:pt>
                <c:pt idx="9">
                  <c:v>468</c:v>
                </c:pt>
                <c:pt idx="10">
                  <c:v>437</c:v>
                </c:pt>
                <c:pt idx="11">
                  <c:v>290</c:v>
                </c:pt>
                <c:pt idx="12">
                  <c:v>179</c:v>
                </c:pt>
                <c:pt idx="13">
                  <c:v>73</c:v>
                </c:pt>
                <c:pt idx="14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116544"/>
        <c:axId val="225119232"/>
      </c:barChart>
      <c:catAx>
        <c:axId val="22511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11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11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116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6085727181052485E-2"/>
                  <c:y val="-6.312285288663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3199790236479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567098794007263E-2"/>
                  <c:y val="-5.2757729608123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824E-2"/>
                  <c:y val="-0.100308043909661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8582171493979785E-2"/>
                  <c:y val="-4.644605235156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755E-2"/>
                  <c:y val="-7.658802958471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184800645341653E-2"/>
                  <c:y val="-5.405405405405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342147879118548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29145766591882E-2"/>
                  <c:y val="-2.702702702702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22361870711813E-2"/>
                  <c:y val="-5.405405405405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9365075429063888E-2"/>
                  <c:y val="-4.2471042471042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4314572883295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735929662471956E-2"/>
                  <c:y val="-1.930501930501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8730150858127651E-2"/>
                  <c:y val="-4.63320463320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3.861003861003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50</c:v>
                </c:pt>
                <c:pt idx="1">
                  <c:v>46</c:v>
                </c:pt>
                <c:pt idx="2">
                  <c:v>60</c:v>
                </c:pt>
                <c:pt idx="3">
                  <c:v>30</c:v>
                </c:pt>
                <c:pt idx="4">
                  <c:v>58</c:v>
                </c:pt>
                <c:pt idx="5">
                  <c:v>71</c:v>
                </c:pt>
                <c:pt idx="6">
                  <c:v>85</c:v>
                </c:pt>
                <c:pt idx="7">
                  <c:v>72</c:v>
                </c:pt>
                <c:pt idx="8">
                  <c:v>64</c:v>
                </c:pt>
                <c:pt idx="9">
                  <c:v>49</c:v>
                </c:pt>
                <c:pt idx="10">
                  <c:v>59</c:v>
                </c:pt>
                <c:pt idx="11">
                  <c:v>60</c:v>
                </c:pt>
                <c:pt idx="12">
                  <c:v>85</c:v>
                </c:pt>
                <c:pt idx="13">
                  <c:v>155</c:v>
                </c:pt>
                <c:pt idx="14">
                  <c:v>120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915312935508808E-2"/>
                  <c:y val="-4.023713252059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51351465839052E-2"/>
                  <c:y val="-3.7225245492962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070654481080005E-2"/>
                  <c:y val="-4.023713252059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386431187284064E-2"/>
                  <c:y val="-2.5730702581096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424942622928335E-2"/>
                  <c:y val="-3.7690390052594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820315826076032E-2"/>
                  <c:y val="-5.2661964551728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184800645341653E-2"/>
                  <c:y val="-5.4054054054054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092400322670802E-2"/>
                  <c:y val="-6.1776061776061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22057419432111E-2"/>
                  <c:y val="-6.177606177606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177606177606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471859324943946E-2"/>
                  <c:y val="-2.702702702702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8629145766591878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629145766592007E-2"/>
                  <c:y val="-5.405405405405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893216104119921E-2"/>
                  <c:y val="-5.405405405405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1572864416479679E-3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7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  <c:pt idx="14">
                  <c:v>10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225559296"/>
        <c:axId val="225560832"/>
      </c:lineChart>
      <c:catAx>
        <c:axId val="22555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56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56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559296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52</c:v>
                </c:pt>
                <c:pt idx="1">
                  <c:v>12</c:v>
                </c:pt>
                <c:pt idx="2">
                  <c:v>4</c:v>
                </c:pt>
                <c:pt idx="3">
                  <c:v>8</c:v>
                </c:pt>
                <c:pt idx="4">
                  <c:v>22</c:v>
                </c:pt>
                <c:pt idx="5">
                  <c:v>0</c:v>
                </c:pt>
                <c:pt idx="6">
                  <c:v>28</c:v>
                </c:pt>
                <c:pt idx="7">
                  <c:v>0</c:v>
                </c:pt>
                <c:pt idx="8">
                  <c:v>0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26752"/>
        <c:axId val="225228288"/>
      </c:barChart>
      <c:catAx>
        <c:axId val="2252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228288"/>
        <c:crosses val="autoZero"/>
        <c:auto val="1"/>
        <c:lblAlgn val="ctr"/>
        <c:lblOffset val="100"/>
        <c:tickMarkSkip val="1"/>
        <c:noMultiLvlLbl val="0"/>
      </c:catAx>
      <c:valAx>
        <c:axId val="225228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22675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8164530233403"/>
          <c:y val="0.11598753614597763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45</c:v>
                </c:pt>
                <c:pt idx="1">
                  <c:v>160</c:v>
                </c:pt>
                <c:pt idx="2">
                  <c:v>151</c:v>
                </c:pt>
                <c:pt idx="3">
                  <c:v>88</c:v>
                </c:pt>
                <c:pt idx="4">
                  <c:v>135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305728"/>
        <c:axId val="225308672"/>
      </c:barChart>
      <c:catAx>
        <c:axId val="22530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308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308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30572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717559888977679E-2"/>
          <c:y val="6.2421642435761392E-2"/>
          <c:w val="0.94938271604938274"/>
          <c:h val="0.61464354527938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rgbClr val="99CCFF"/>
            </a:solidFill>
            <a:ln w="3172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5"/>
              <c:layout>
                <c:manualLayout>
                  <c:x val="-9.0993103749692182E-3"/>
                  <c:y val="7.5235109717868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Administracyjne</c:v>
                </c:pt>
                <c:pt idx="6">
                  <c:v>Lokalowe i spółdzielcze</c:v>
                </c:pt>
                <c:pt idx="7">
                  <c:v>Finansowe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1787</c:v>
                </c:pt>
                <c:pt idx="1">
                  <c:v>1238</c:v>
                </c:pt>
                <c:pt idx="2">
                  <c:v>629</c:v>
                </c:pt>
                <c:pt idx="3">
                  <c:v>574</c:v>
                </c:pt>
                <c:pt idx="4">
                  <c:v>607</c:v>
                </c:pt>
                <c:pt idx="5">
                  <c:v>363</c:v>
                </c:pt>
                <c:pt idx="6">
                  <c:v>329</c:v>
                </c:pt>
                <c:pt idx="7">
                  <c:v>291</c:v>
                </c:pt>
                <c:pt idx="8">
                  <c:v>139</c:v>
                </c:pt>
                <c:pt idx="9">
                  <c:v>60</c:v>
                </c:pt>
                <c:pt idx="10">
                  <c:v>56</c:v>
                </c:pt>
                <c:pt idx="11">
                  <c:v>45</c:v>
                </c:pt>
                <c:pt idx="12">
                  <c:v>9</c:v>
                </c:pt>
                <c:pt idx="13">
                  <c:v>12</c:v>
                </c:pt>
                <c:pt idx="14">
                  <c:v>454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accent1"/>
            </a:solidFill>
            <a:ln w="127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615862104130739E-2"/>
                  <c:y val="-3.0094043887147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82069020776881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48965562453813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678437053297829E-4"/>
                  <c:y val="-3.3186908196071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973505602464514E-2"/>
                  <c:y val="-4.0076814849554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64401252838908E-3"/>
                  <c:y val="-7.8487399106459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682816310597438E-3"/>
                  <c:y val="-1.6326018808777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615862104130796E-2"/>
                  <c:y val="-1.2539184952978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5495616866968918E-3"/>
                  <c:y val="-2.25705329153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0514372163388824E-3"/>
                  <c:y val="-2.5078369905956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5.2201621134091861E-3"/>
                  <c:y val="-2.9396983684249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1101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Administracyjne</c:v>
                </c:pt>
                <c:pt idx="6">
                  <c:v>Lokalowe i spółdzielcze</c:v>
                </c:pt>
                <c:pt idx="7">
                  <c:v>Finansowe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1568</c:v>
                </c:pt>
                <c:pt idx="1">
                  <c:v>1162</c:v>
                </c:pt>
                <c:pt idx="2">
                  <c:v>608</c:v>
                </c:pt>
                <c:pt idx="3">
                  <c:v>525</c:v>
                </c:pt>
                <c:pt idx="4">
                  <c:v>462</c:v>
                </c:pt>
                <c:pt idx="5">
                  <c:v>300</c:v>
                </c:pt>
                <c:pt idx="6">
                  <c:v>246</c:v>
                </c:pt>
                <c:pt idx="7">
                  <c:v>235</c:v>
                </c:pt>
                <c:pt idx="8">
                  <c:v>180</c:v>
                </c:pt>
                <c:pt idx="9">
                  <c:v>67</c:v>
                </c:pt>
                <c:pt idx="10">
                  <c:v>48</c:v>
                </c:pt>
                <c:pt idx="11">
                  <c:v>25</c:v>
                </c:pt>
                <c:pt idx="12">
                  <c:v>11</c:v>
                </c:pt>
                <c:pt idx="13">
                  <c:v>3</c:v>
                </c:pt>
                <c:pt idx="14">
                  <c:v>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37419392"/>
        <c:axId val="137306496"/>
      </c:barChart>
      <c:catAx>
        <c:axId val="13741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30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306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741939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617E-2"/>
                  <c:y val="-7.29485783408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604355568097808E-2"/>
                  <c:y val="-5.9434335066067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3536515161535004E-2"/>
                  <c:y val="-3.6308629064946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444114838864223E-2"/>
                  <c:y val="-5.64800896565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573771935625622E-2"/>
                  <c:y val="-6.454867389323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285176897882356E-2"/>
                  <c:y val="-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357946622563862E-2"/>
                  <c:y val="-5.64800896565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080585979381672E-16"/>
                  <c:y val="-7.261725812989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28</c:v>
                </c:pt>
                <c:pt idx="1">
                  <c:v>38</c:v>
                </c:pt>
                <c:pt idx="2">
                  <c:v>36</c:v>
                </c:pt>
                <c:pt idx="3">
                  <c:v>28</c:v>
                </c:pt>
                <c:pt idx="4">
                  <c:v>42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15E-2"/>
                  <c:y val="-5.44324481609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88847812692545E-2"/>
                  <c:y val="-4.872471896549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29968674602596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997459897000186E-2"/>
                  <c:y val="-5.0696121869929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949668171427552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611028709716113E-2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225388032"/>
        <c:axId val="225389568"/>
      </c:lineChart>
      <c:catAx>
        <c:axId val="22538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38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389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38803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7563496255041825E-2"/>
          <c:y val="1.7427003323183109E-2"/>
          <c:w val="0.9554069119286505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</c:v>
                </c:pt>
                <c:pt idx="1">
                  <c:v>31</c:v>
                </c:pt>
                <c:pt idx="2">
                  <c:v>6</c:v>
                </c:pt>
                <c:pt idx="3">
                  <c:v>16</c:v>
                </c:pt>
                <c:pt idx="4">
                  <c:v>12</c:v>
                </c:pt>
                <c:pt idx="5">
                  <c:v>0</c:v>
                </c:pt>
                <c:pt idx="6">
                  <c:v>14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456128"/>
        <c:axId val="225457664"/>
      </c:barChart>
      <c:catAx>
        <c:axId val="22545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457664"/>
        <c:crosses val="autoZero"/>
        <c:auto val="1"/>
        <c:lblAlgn val="ctr"/>
        <c:lblOffset val="100"/>
        <c:tickMarkSkip val="1"/>
        <c:noMultiLvlLbl val="0"/>
      </c:catAx>
      <c:valAx>
        <c:axId val="225457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45612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158</c:v>
                </c:pt>
                <c:pt idx="1">
                  <c:v>230</c:v>
                </c:pt>
                <c:pt idx="2">
                  <c:v>253</c:v>
                </c:pt>
                <c:pt idx="3">
                  <c:v>334</c:v>
                </c:pt>
                <c:pt idx="4">
                  <c:v>259</c:v>
                </c:pt>
                <c:pt idx="5">
                  <c:v>249</c:v>
                </c:pt>
                <c:pt idx="6">
                  <c:v>318</c:v>
                </c:pt>
                <c:pt idx="7">
                  <c:v>322</c:v>
                </c:pt>
                <c:pt idx="8">
                  <c:v>253</c:v>
                </c:pt>
                <c:pt idx="9">
                  <c:v>226</c:v>
                </c:pt>
                <c:pt idx="10">
                  <c:v>264</c:v>
                </c:pt>
                <c:pt idx="11">
                  <c:v>179</c:v>
                </c:pt>
                <c:pt idx="12">
                  <c:v>163</c:v>
                </c:pt>
                <c:pt idx="13">
                  <c:v>165</c:v>
                </c:pt>
                <c:pt idx="14">
                  <c:v>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497088"/>
        <c:axId val="225499776"/>
      </c:barChart>
      <c:catAx>
        <c:axId val="22549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49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499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49708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316259587106862E-2"/>
                  <c:y val="-5.5316936734259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829165237570486E-2"/>
                  <c:y val="-7.2613930015504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609123349850016E-2"/>
                  <c:y val="-6.6851001732891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03665540417277E-2"/>
                  <c:y val="-5.3463958897029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026679704888657E-2"/>
                  <c:y val="-8.7314930228316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755E-2"/>
                  <c:y val="-7.66300759208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556997219647973E-2"/>
                  <c:y val="-9.266409266409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0435588507877664E-2"/>
                  <c:y val="-5.7915057915057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5607043558850787E-2"/>
                  <c:y val="-6.177606177606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899907321594073E-2"/>
                  <c:y val="-4.2471042471042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071362372567271E-3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071362372567244E-3"/>
                  <c:y val="-0.1042471042471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8192771084337366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4828544949027016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1.9305019305019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23</c:v>
                </c:pt>
                <c:pt idx="1">
                  <c:v>35</c:v>
                </c:pt>
                <c:pt idx="2">
                  <c:v>48</c:v>
                </c:pt>
                <c:pt idx="3">
                  <c:v>74</c:v>
                </c:pt>
                <c:pt idx="4">
                  <c:v>54</c:v>
                </c:pt>
                <c:pt idx="5">
                  <c:v>83</c:v>
                </c:pt>
                <c:pt idx="6">
                  <c:v>114</c:v>
                </c:pt>
                <c:pt idx="7">
                  <c:v>169</c:v>
                </c:pt>
                <c:pt idx="8">
                  <c:v>145</c:v>
                </c:pt>
                <c:pt idx="9">
                  <c:v>133</c:v>
                </c:pt>
                <c:pt idx="10">
                  <c:v>116</c:v>
                </c:pt>
                <c:pt idx="11">
                  <c:v>60</c:v>
                </c:pt>
                <c:pt idx="12">
                  <c:v>49</c:v>
                </c:pt>
                <c:pt idx="13">
                  <c:v>62</c:v>
                </c:pt>
                <c:pt idx="14">
                  <c:v>57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6898411331577109E-2"/>
                  <c:y val="-4.2370717173866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79472827713034E-2"/>
                  <c:y val="-2.6436931870002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17132369575203E-2"/>
                  <c:y val="-6.3863435989420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04380696620525E-2"/>
                  <c:y val="-7.0891375064603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464187458495524E-2"/>
                  <c:y val="-7.7095126622685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233097137185978E-2"/>
                  <c:y val="-9.4726841577235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77849860982391E-2"/>
                  <c:y val="-7.335907335907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071362372567272E-2"/>
                  <c:y val="-8.4942084942084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071362372567272E-2"/>
                  <c:y val="-8.494208494208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7849860982391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4485634847080652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4485634847080652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4485634847080652E-2"/>
                  <c:y val="-4.247104247104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3364226135310475E-2"/>
                  <c:y val="-5.791505791505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  <c:pt idx="10">
                  <c:v>16</c:v>
                </c:pt>
                <c:pt idx="11">
                  <c:v>16</c:v>
                </c:pt>
                <c:pt idx="12">
                  <c:v>15</c:v>
                </c:pt>
                <c:pt idx="13">
                  <c:v>19</c:v>
                </c:pt>
                <c:pt idx="14">
                  <c:v>21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225726848"/>
        <c:axId val="225728384"/>
      </c:lineChart>
      <c:catAx>
        <c:axId val="22572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728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72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726848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169676345661863E-2"/>
          <c:y val="5.5327030101287512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11</c:v>
                </c:pt>
                <c:pt idx="1">
                  <c:v>40</c:v>
                </c:pt>
                <c:pt idx="2">
                  <c:v>19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795456"/>
        <c:axId val="225805440"/>
      </c:barChart>
      <c:catAx>
        <c:axId val="22579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805440"/>
        <c:crosses val="autoZero"/>
        <c:auto val="1"/>
        <c:lblAlgn val="ctr"/>
        <c:lblOffset val="100"/>
        <c:tickMarkSkip val="1"/>
        <c:noMultiLvlLbl val="0"/>
      </c:catAx>
      <c:valAx>
        <c:axId val="225805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79545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253</c:v>
                </c:pt>
                <c:pt idx="1">
                  <c:v>350</c:v>
                </c:pt>
                <c:pt idx="2">
                  <c:v>554</c:v>
                </c:pt>
                <c:pt idx="3">
                  <c:v>454</c:v>
                </c:pt>
                <c:pt idx="4">
                  <c:v>548</c:v>
                </c:pt>
                <c:pt idx="5">
                  <c:v>597</c:v>
                </c:pt>
                <c:pt idx="6">
                  <c:v>479</c:v>
                </c:pt>
                <c:pt idx="7">
                  <c:v>367</c:v>
                </c:pt>
                <c:pt idx="8">
                  <c:v>415</c:v>
                </c:pt>
                <c:pt idx="9">
                  <c:v>117</c:v>
                </c:pt>
                <c:pt idx="10">
                  <c:v>403</c:v>
                </c:pt>
                <c:pt idx="11">
                  <c:v>306</c:v>
                </c:pt>
                <c:pt idx="12">
                  <c:v>266</c:v>
                </c:pt>
                <c:pt idx="13">
                  <c:v>192</c:v>
                </c:pt>
                <c:pt idx="14">
                  <c:v>116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836416"/>
        <c:axId val="226203904"/>
      </c:barChart>
      <c:catAx>
        <c:axId val="22583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20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203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836416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9223655701129372E-2"/>
                  <c:y val="-5.2957468154318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210404997871535E-2"/>
                  <c:y val="-7.2287112759553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570132018133E-2"/>
                  <c:y val="-4.1469917611649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507240068829262E-2"/>
                  <c:y val="-6.279360350226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506648604752881E-2"/>
                  <c:y val="-6.4801629526039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252861624832902E-2"/>
                  <c:y val="-6.4801629526039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433026829335324E-2"/>
                  <c:y val="-6.5637065637065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646941260223905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860855691112659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288684552890126E-2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716513414667606E-2"/>
                  <c:y val="-3.08880308880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860855691112659E-2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1646941260223912E-2"/>
                  <c:y val="-4.633204633204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6.0577369105780252E-2"/>
                  <c:y val="-4.63320463320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8930427845556468E-2"/>
                  <c:y val="-2.31660231660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30</c:v>
                </c:pt>
                <c:pt idx="1">
                  <c:v>26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36</c:v>
                </c:pt>
                <c:pt idx="8">
                  <c:v>28</c:v>
                </c:pt>
                <c:pt idx="9">
                  <c:v>27</c:v>
                </c:pt>
                <c:pt idx="10">
                  <c:v>24</c:v>
                </c:pt>
                <c:pt idx="11">
                  <c:v>20</c:v>
                </c:pt>
                <c:pt idx="12">
                  <c:v>20</c:v>
                </c:pt>
                <c:pt idx="13">
                  <c:v>25</c:v>
                </c:pt>
                <c:pt idx="14">
                  <c:v>24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7860855691112659E-2"/>
                  <c:y val="-9.266409266409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074770122001455E-2"/>
                  <c:y val="-5.01930501930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288684552890126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502598983778859E-2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716513414667606E-2"/>
                  <c:y val="-3.088803088803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93042784555635E-2"/>
                  <c:y val="-3.088803088803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074770122001406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288684552890126E-2"/>
                  <c:y val="-3.088803088803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9219112398446473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860855691112659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502598983778859E-2"/>
                  <c:y val="-3.08880308880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502598983778859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8930427845556336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502598983778998E-2"/>
                  <c:y val="-6.563706563706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5721711382225314E-3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226275328"/>
        <c:axId val="226276864"/>
      </c:lineChart>
      <c:catAx>
        <c:axId val="22627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276864"/>
        <c:crosses val="autoZero"/>
        <c:auto val="1"/>
        <c:lblAlgn val="ctr"/>
        <c:lblOffset val="100"/>
        <c:noMultiLvlLbl val="0"/>
      </c:catAx>
      <c:valAx>
        <c:axId val="226276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275328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05585171418788E-2"/>
          <c:y val="2.0235496698244676E-2"/>
          <c:w val="0.95510662177328842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</c:v>
                </c:pt>
                <c:pt idx="1">
                  <c:v>24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876992"/>
        <c:axId val="225878784"/>
      </c:barChart>
      <c:catAx>
        <c:axId val="22587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878784"/>
        <c:crosses val="autoZero"/>
        <c:auto val="1"/>
        <c:lblAlgn val="ctr"/>
        <c:lblOffset val="100"/>
        <c:tickMarkSkip val="1"/>
        <c:noMultiLvlLbl val="0"/>
      </c:catAx>
      <c:valAx>
        <c:axId val="22587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87699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073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552</c:v>
                </c:pt>
                <c:pt idx="1">
                  <c:v>560</c:v>
                </c:pt>
                <c:pt idx="2">
                  <c:v>622</c:v>
                </c:pt>
                <c:pt idx="3">
                  <c:v>586</c:v>
                </c:pt>
                <c:pt idx="4">
                  <c:v>486</c:v>
                </c:pt>
                <c:pt idx="5">
                  <c:v>441</c:v>
                </c:pt>
                <c:pt idx="6">
                  <c:v>434</c:v>
                </c:pt>
                <c:pt idx="7">
                  <c:v>349</c:v>
                </c:pt>
                <c:pt idx="8">
                  <c:v>330</c:v>
                </c:pt>
                <c:pt idx="9">
                  <c:v>255</c:v>
                </c:pt>
                <c:pt idx="10">
                  <c:v>173</c:v>
                </c:pt>
                <c:pt idx="11">
                  <c:v>207</c:v>
                </c:pt>
                <c:pt idx="12">
                  <c:v>91</c:v>
                </c:pt>
                <c:pt idx="13">
                  <c:v>87</c:v>
                </c:pt>
                <c:pt idx="14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896704"/>
        <c:axId val="226026624"/>
      </c:barChart>
      <c:catAx>
        <c:axId val="2258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02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02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896704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74451591546544"/>
          <c:y val="6.4063445227081905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668298876914E-2"/>
                  <c:y val="-5.3786823944304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657710186597384E-2"/>
                  <c:y val="-7.5243668865716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668298876914E-2"/>
                  <c:y val="-6.4986167269631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184875176052412E-2"/>
                  <c:y val="-7.868604262305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049914983981964E-2"/>
                  <c:y val="-8.6873194904690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936949493917552E-2"/>
                  <c:y val="-8.257015170400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899907321594073E-2"/>
                  <c:y val="-8.880308880308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657089898053754E-2"/>
                  <c:y val="-6.177606177606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242817423540399E-2"/>
                  <c:y val="-7.33590733590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338417962626485E-2"/>
                  <c:y val="-7.33590733590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50</c:v>
                </c:pt>
                <c:pt idx="1">
                  <c:v>44</c:v>
                </c:pt>
                <c:pt idx="2">
                  <c:v>57</c:v>
                </c:pt>
                <c:pt idx="3">
                  <c:v>61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83</c:v>
                </c:pt>
                <c:pt idx="8">
                  <c:v>46</c:v>
                </c:pt>
                <c:pt idx="9">
                  <c:v>47</c:v>
                </c:pt>
                <c:pt idx="10">
                  <c:v>31</c:v>
                </c:pt>
                <c:pt idx="11">
                  <c:v>75</c:v>
                </c:pt>
                <c:pt idx="12">
                  <c:v>48</c:v>
                </c:pt>
                <c:pt idx="13">
                  <c:v>32</c:v>
                </c:pt>
                <c:pt idx="14">
                  <c:v>18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241321433523386E-2"/>
                  <c:y val="-6.4963062049676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793837980632406E-2"/>
                  <c:y val="-7.6534521022710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514233797698366E-2"/>
                  <c:y val="-7.0964034901042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629534491691783E-2"/>
                  <c:y val="-7.8278965129358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494866200112409E-2"/>
                  <c:y val="-8.1686377040707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458079440718751E-2"/>
                  <c:y val="-7.7849086431763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364226135310468E-2"/>
                  <c:y val="-6.177606177606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8192771084337428E-2"/>
                  <c:y val="-5.01930501930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949953660797036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239547989321834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6197739946609237E-3"/>
                  <c:y val="-4.633204633204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9296609919913761E-3"/>
                  <c:y val="-4.6332046332046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316920898131334E-2"/>
                  <c:y val="-4.247104247104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73773080923611E-2"/>
                      <c:h val="6.7471194479068491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1.3239547989321835E-2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225950720"/>
        <c:axId val="225956608"/>
      </c:lineChart>
      <c:catAx>
        <c:axId val="22595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956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956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5950720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633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2012/2012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1046</c:v>
                </c:pt>
                <c:pt idx="1">
                  <c:v>1272</c:v>
                </c:pt>
                <c:pt idx="2">
                  <c:v>1680</c:v>
                </c:pt>
                <c:pt idx="3">
                  <c:v>2012</c:v>
                </c:pt>
                <c:pt idx="4">
                  <c:v>2004</c:v>
                </c:pt>
                <c:pt idx="5">
                  <c:v>2190</c:v>
                </c:pt>
                <c:pt idx="6">
                  <c:v>2148</c:v>
                </c:pt>
                <c:pt idx="7">
                  <c:v>2620</c:v>
                </c:pt>
                <c:pt idx="8">
                  <c:v>2632</c:v>
                </c:pt>
                <c:pt idx="9">
                  <c:v>2131</c:v>
                </c:pt>
                <c:pt idx="10">
                  <c:v>2238</c:v>
                </c:pt>
                <c:pt idx="11">
                  <c:v>1995</c:v>
                </c:pt>
                <c:pt idx="12">
                  <c:v>1696</c:v>
                </c:pt>
                <c:pt idx="13">
                  <c:v>1238</c:v>
                </c:pt>
                <c:pt idx="14">
                  <c:v>1162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52704"/>
        <c:axId val="137354240"/>
      </c:barChart>
      <c:catAx>
        <c:axId val="137352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354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35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7352704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43</c:v>
                </c:pt>
                <c:pt idx="1">
                  <c:v>28</c:v>
                </c:pt>
                <c:pt idx="2">
                  <c:v>15</c:v>
                </c:pt>
                <c:pt idx="3">
                  <c:v>9</c:v>
                </c:pt>
                <c:pt idx="4">
                  <c:v>6</c:v>
                </c:pt>
                <c:pt idx="5">
                  <c:v>0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158848"/>
        <c:axId val="226160640"/>
      </c:barChart>
      <c:catAx>
        <c:axId val="2261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160640"/>
        <c:crosses val="autoZero"/>
        <c:auto val="1"/>
        <c:lblAlgn val="ctr"/>
        <c:lblOffset val="100"/>
        <c:tickMarkSkip val="1"/>
        <c:noMultiLvlLbl val="0"/>
      </c:catAx>
      <c:valAx>
        <c:axId val="226160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15884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147</c:v>
                </c:pt>
                <c:pt idx="1">
                  <c:v>159</c:v>
                </c:pt>
                <c:pt idx="2">
                  <c:v>155</c:v>
                </c:pt>
                <c:pt idx="3">
                  <c:v>201</c:v>
                </c:pt>
                <c:pt idx="4">
                  <c:v>145</c:v>
                </c:pt>
                <c:pt idx="5">
                  <c:v>182</c:v>
                </c:pt>
                <c:pt idx="6">
                  <c:v>163</c:v>
                </c:pt>
                <c:pt idx="7">
                  <c:v>187</c:v>
                </c:pt>
                <c:pt idx="8">
                  <c:v>212</c:v>
                </c:pt>
                <c:pt idx="9">
                  <c:v>234</c:v>
                </c:pt>
                <c:pt idx="10">
                  <c:v>249</c:v>
                </c:pt>
                <c:pt idx="11">
                  <c:v>167</c:v>
                </c:pt>
                <c:pt idx="12">
                  <c:v>173</c:v>
                </c:pt>
                <c:pt idx="13">
                  <c:v>154</c:v>
                </c:pt>
                <c:pt idx="14">
                  <c:v>112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699136"/>
        <c:axId val="226702080"/>
      </c:barChart>
      <c:catAx>
        <c:axId val="2266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70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702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699136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515449587493146E-2"/>
                  <c:y val="-7.0000311225918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4956616417968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567967555454E-2"/>
                  <c:y val="-6.9250256761383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549022493683617E-2"/>
                  <c:y val="-7.0732937038996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533421640052034E-2"/>
                  <c:y val="-8.5123712302760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0165084504623834E-2"/>
                  <c:y val="-8.418318757586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83177570093538E-2"/>
                  <c:y val="-5.533596837944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7.9051383399209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151609553478714E-2"/>
                  <c:y val="-3.9525691699604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746472614154024E-2"/>
                  <c:y val="-4.7431141265444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219086768136874E-2"/>
                  <c:y val="-3.952569169960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273858460171145E-3"/>
                  <c:y val="-5.533596837944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1746472614153989E-2"/>
                  <c:y val="-3.5573122529644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5273858460171094E-2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40</c:v>
                </c:pt>
                <c:pt idx="4">
                  <c:v>33</c:v>
                </c:pt>
                <c:pt idx="5">
                  <c:v>33</c:v>
                </c:pt>
                <c:pt idx="6">
                  <c:v>41</c:v>
                </c:pt>
                <c:pt idx="7">
                  <c:v>37</c:v>
                </c:pt>
                <c:pt idx="8">
                  <c:v>48</c:v>
                </c:pt>
                <c:pt idx="9">
                  <c:v>48</c:v>
                </c:pt>
                <c:pt idx="10">
                  <c:v>52</c:v>
                </c:pt>
                <c:pt idx="11">
                  <c:v>48</c:v>
                </c:pt>
                <c:pt idx="12">
                  <c:v>41</c:v>
                </c:pt>
                <c:pt idx="13">
                  <c:v>45</c:v>
                </c:pt>
                <c:pt idx="14">
                  <c:v>45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3419595914996699E-2"/>
                  <c:y val="-5.5926675173508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865130215699284E-2"/>
                  <c:y val="-7.6295252996616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524435613772545E-2"/>
                  <c:y val="-6.811895054620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413308149565414E-2"/>
                  <c:y val="-7.964209019327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502874056630807E-2"/>
                  <c:y val="-8.788179639600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36446145166434E-2"/>
                  <c:y val="-8.788179639600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83177570093538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3229491173416399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2328630152205428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219086768136874E-2"/>
                  <c:y val="-6.719367588932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469170092211978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58215753805132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5273858460171106E-3"/>
                  <c:y val="-3.5573122529644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11</c:v>
                </c:pt>
                <c:pt idx="12">
                  <c:v>11</c:v>
                </c:pt>
                <c:pt idx="13">
                  <c:v>14</c:v>
                </c:pt>
                <c:pt idx="14">
                  <c:v>13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226753152"/>
        <c:axId val="226402688"/>
      </c:lineChart>
      <c:catAx>
        <c:axId val="22675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40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40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75315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34</c:v>
                </c:pt>
                <c:pt idx="1">
                  <c:v>60</c:v>
                </c:pt>
                <c:pt idx="2">
                  <c:v>15</c:v>
                </c:pt>
                <c:pt idx="3">
                  <c:v>15</c:v>
                </c:pt>
                <c:pt idx="4">
                  <c:v>17</c:v>
                </c:pt>
                <c:pt idx="5">
                  <c:v>0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469760"/>
        <c:axId val="226471296"/>
      </c:barChart>
      <c:catAx>
        <c:axId val="22646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471296"/>
        <c:crosses val="autoZero"/>
        <c:auto val="1"/>
        <c:lblAlgn val="ctr"/>
        <c:lblOffset val="100"/>
        <c:tickMarkSkip val="1"/>
        <c:noMultiLvlLbl val="0"/>
      </c:catAx>
      <c:valAx>
        <c:axId val="22647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46976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233</c:v>
                </c:pt>
                <c:pt idx="1">
                  <c:v>84</c:v>
                </c:pt>
                <c:pt idx="2">
                  <c:v>357</c:v>
                </c:pt>
                <c:pt idx="3">
                  <c:v>88</c:v>
                </c:pt>
                <c:pt idx="4">
                  <c:v>53</c:v>
                </c:pt>
                <c:pt idx="5">
                  <c:v>155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649984"/>
        <c:axId val="226657024"/>
      </c:barChart>
      <c:catAx>
        <c:axId val="2266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657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657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64998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3637095878235763E-2"/>
                  <c:y val="-5.4886861159911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25941562048661E-2"/>
                  <c:y val="-5.9358737630759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897566937007019E-2"/>
                  <c:y val="9.9980302883850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474169536718144E-2"/>
                  <c:y val="-0.106181406785972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902837791574602E-2"/>
                  <c:y val="-9.3907194199514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505287896592314E-2"/>
                  <c:y val="-0.16545553263723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024594037122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219086768136874E-2"/>
                  <c:y val="-0.11811659696279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109543384068307E-2"/>
                  <c:y val="-4.64028183151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0547716920342221E-3"/>
                  <c:y val="-5.905813240115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128</c:v>
                </c:pt>
                <c:pt idx="1">
                  <c:v>86</c:v>
                </c:pt>
                <c:pt idx="2">
                  <c:v>152</c:v>
                </c:pt>
                <c:pt idx="3">
                  <c:v>57</c:v>
                </c:pt>
                <c:pt idx="4">
                  <c:v>41</c:v>
                </c:pt>
                <c:pt idx="5">
                  <c:v>60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9.9688923452949767E-3"/>
                  <c:y val="-3.7792222329620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85268303521854E-2"/>
                  <c:y val="-3.925206761591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331740917675813E-3"/>
                  <c:y val="-3.6779132881794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01794245083885E-2"/>
                  <c:y val="-3.796428145551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378291300966633E-3"/>
                  <c:y val="-2.042056166343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303172737955363E-2"/>
                  <c:y val="-5.3661253828293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311687590267801E-2"/>
                  <c:y val="-5.045617258792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933598692027029E-16"/>
                  <c:y val="-2.109219014327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5273858460171119E-3"/>
                  <c:y val="-2.109219014327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42</c:v>
                </c:pt>
                <c:pt idx="1">
                  <c:v>20</c:v>
                </c:pt>
                <c:pt idx="2">
                  <c:v>6</c:v>
                </c:pt>
                <c:pt idx="3">
                  <c:v>7</c:v>
                </c:pt>
                <c:pt idx="4">
                  <c:v>23</c:v>
                </c:pt>
                <c:pt idx="5">
                  <c:v>18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226663424"/>
        <c:axId val="226603008"/>
      </c:lineChart>
      <c:catAx>
        <c:axId val="22666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603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603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663424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887168"/>
        <c:axId val="226888704"/>
      </c:barChart>
      <c:catAx>
        <c:axId val="22688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888704"/>
        <c:crosses val="autoZero"/>
        <c:auto val="1"/>
        <c:lblAlgn val="ctr"/>
        <c:lblOffset val="100"/>
        <c:tickMarkSkip val="1"/>
        <c:noMultiLvlLbl val="0"/>
      </c:catAx>
      <c:valAx>
        <c:axId val="226888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88716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38</c:v>
                </c:pt>
                <c:pt idx="1">
                  <c:v>68</c:v>
                </c:pt>
                <c:pt idx="2">
                  <c:v>78</c:v>
                </c:pt>
                <c:pt idx="3">
                  <c:v>53</c:v>
                </c:pt>
                <c:pt idx="4">
                  <c:v>27</c:v>
                </c:pt>
                <c:pt idx="5">
                  <c:v>83</c:v>
                </c:pt>
                <c:pt idx="6">
                  <c:v>29</c:v>
                </c:pt>
                <c:pt idx="7">
                  <c:v>11</c:v>
                </c:pt>
                <c:pt idx="8">
                  <c:v>8</c:v>
                </c:pt>
                <c:pt idx="9">
                  <c:v>15</c:v>
                </c:pt>
                <c:pt idx="10">
                  <c:v>9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838016"/>
        <c:axId val="226853248"/>
      </c:barChart>
      <c:catAx>
        <c:axId val="22683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853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853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838016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219121552226746E-2"/>
                  <c:y val="-0.109726700839918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204643928452387E-2"/>
                  <c:y val="-4.2484985516142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315404757719033E-2"/>
                  <c:y val="-8.8009033681943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111098766803688E-2"/>
                  <c:y val="-6.3997026499430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957504721697588E-2"/>
                  <c:y val="-9.81255187931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923064103988462E-2"/>
                  <c:y val="-7.6868244893946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024594037122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3359869202699E-16"/>
                  <c:y val="-6.327657042981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582157538051327E-2"/>
                  <c:y val="-8.858719860173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273858460171094E-2"/>
                  <c:y val="-4.64028183151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21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12</c:v>
                </c:pt>
                <c:pt idx="5">
                  <c:v>40</c:v>
                </c:pt>
                <c:pt idx="6">
                  <c:v>43</c:v>
                </c:pt>
                <c:pt idx="7">
                  <c:v>31</c:v>
                </c:pt>
                <c:pt idx="8">
                  <c:v>17</c:v>
                </c:pt>
                <c:pt idx="9">
                  <c:v>13</c:v>
                </c:pt>
                <c:pt idx="10">
                  <c:v>15</c:v>
                </c:pt>
                <c:pt idx="11">
                  <c:v>13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605873590125628E-2"/>
                  <c:y val="-7.9976746790007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722133293855304E-2"/>
                  <c:y val="-8.1436586411871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871332475919947E-2"/>
                  <c:y val="-6.2089662180576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291810468462244E-2"/>
                  <c:y val="-5.905660417219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202115158636992E-2"/>
                  <c:y val="-6.260479613300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303172737955363E-2"/>
                  <c:y val="-5.3661253828293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202115158636899E-2"/>
                  <c:y val="-7.154833843772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93359869202699E-16"/>
                  <c:y val="-3.374750422923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3.374750422923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109543384068439E-2"/>
                  <c:y val="-4.640281831519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460948783468618E-2"/>
                  <c:y val="-3.796594225788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8219086768136874E-2"/>
                  <c:y val="-4.218438028654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226982144"/>
        <c:axId val="227012608"/>
      </c:lineChart>
      <c:catAx>
        <c:axId val="22698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01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01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982144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238</c:v>
                </c:pt>
                <c:pt idx="1">
                  <c:v>83</c:v>
                </c:pt>
                <c:pt idx="2">
                  <c:v>44</c:v>
                </c:pt>
                <c:pt idx="3">
                  <c:v>38</c:v>
                </c:pt>
                <c:pt idx="4">
                  <c:v>25</c:v>
                </c:pt>
                <c:pt idx="5">
                  <c:v>2</c:v>
                </c:pt>
                <c:pt idx="6">
                  <c:v>43</c:v>
                </c:pt>
                <c:pt idx="7">
                  <c:v>23</c:v>
                </c:pt>
                <c:pt idx="8">
                  <c:v>23</c:v>
                </c:pt>
                <c:pt idx="9">
                  <c:v>1</c:v>
                </c:pt>
                <c:pt idx="10">
                  <c:v>24</c:v>
                </c:pt>
                <c:pt idx="11">
                  <c:v>3</c:v>
                </c:pt>
                <c:pt idx="12">
                  <c:v>6</c:v>
                </c:pt>
                <c:pt idx="13">
                  <c:v>0</c:v>
                </c:pt>
                <c:pt idx="1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096064"/>
        <c:axId val="227097600"/>
      </c:barChart>
      <c:catAx>
        <c:axId val="22709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097600"/>
        <c:crosses val="autoZero"/>
        <c:auto val="1"/>
        <c:lblAlgn val="ctr"/>
        <c:lblOffset val="100"/>
        <c:tickMarkSkip val="1"/>
        <c:noMultiLvlLbl val="0"/>
      </c:catAx>
      <c:valAx>
        <c:axId val="227097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709606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0.32775</cdr:x>
      <cdr:y>0.18296</cdr:y>
    </cdr:from>
    <cdr:to>
      <cdr:x>0.83358</cdr:x>
      <cdr:y>0.59948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06067" y="786829"/>
          <a:ext cx="417646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0.17261</cdr:x>
      <cdr:y>0.01299</cdr:y>
    </cdr:from>
    <cdr:to>
      <cdr:x>0.94172</cdr:x>
      <cdr:y>0.55882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89856" y="53277"/>
          <a:ext cx="6192688" cy="2239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</a:t>
          </a:r>
          <a:r>
            <a:rPr lang="pl-PL" sz="1200" b="1" dirty="0" smtClean="0">
              <a:solidFill>
                <a:srgbClr val="003366"/>
              </a:solidFill>
              <a:latin typeface="+mj-lt"/>
              <a:cs typeface="Times New Roman" pitchFamily="18" charset="0"/>
            </a:rPr>
            <a:t>:</a:t>
          </a:r>
        </a:p>
        <a:p xmlns:a="http://schemas.openxmlformats.org/drawingml/2006/main">
          <a:pPr defTabSz="912813">
            <a:spcBef>
              <a:spcPct val="50000"/>
            </a:spcBef>
            <a:defRPr/>
          </a:pPr>
          <a:endParaRPr lang="pl-PL" sz="500" b="1" dirty="0" smtClean="0">
            <a:solidFill>
              <a:srgbClr val="003366"/>
            </a:solidFill>
            <a:latin typeface="+mj-lt"/>
          </a:endParaRP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>
              <a:latin typeface="+mj-lt"/>
            </a:rPr>
            <a:t>od 1 października 2017 poradnia jest samodzielną organizacją studencką z własnym </a:t>
          </a:r>
          <a:r>
            <a:rPr lang="pl-PL" sz="1200" dirty="0" smtClean="0">
              <a:latin typeface="+mj-lt"/>
            </a:rPr>
            <a:t>budżetem,</a:t>
          </a: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 smtClean="0">
              <a:latin typeface="+mj-lt"/>
            </a:rPr>
            <a:t>9-11 marca 2018 w Lublinie odbyła się pierwsza polska edycja konkursu The Louis M. Brown and Forrest S. </a:t>
          </a:r>
          <a:r>
            <a:rPr lang="pl-PL" sz="1200" dirty="0" err="1" smtClean="0">
              <a:latin typeface="+mj-lt"/>
            </a:rPr>
            <a:t>Mosten</a:t>
          </a:r>
          <a:r>
            <a:rPr lang="pl-PL" sz="1200" dirty="0" smtClean="0">
              <a:latin typeface="+mj-lt"/>
            </a:rPr>
            <a:t> International Client </a:t>
          </a:r>
          <a:r>
            <a:rPr lang="pl-PL" sz="1200" dirty="0" err="1" smtClean="0">
              <a:latin typeface="+mj-lt"/>
            </a:rPr>
            <a:t>Consultation</a:t>
          </a:r>
          <a:r>
            <a:rPr lang="pl-PL" sz="1200" dirty="0" smtClean="0">
              <a:latin typeface="+mj-lt"/>
            </a:rPr>
            <a:t> </a:t>
          </a:r>
          <a:r>
            <a:rPr lang="pl-PL" sz="1200" dirty="0" err="1" smtClean="0">
              <a:latin typeface="+mj-lt"/>
            </a:rPr>
            <a:t>Competition</a:t>
          </a:r>
          <a:r>
            <a:rPr lang="pl-PL" sz="1200" dirty="0" smtClean="0">
              <a:latin typeface="+mj-lt"/>
            </a:rPr>
            <a:t> 2018 – symulacji rozmowy z klientem kancelarii prawnej. Studenci KUL reprezentowali Polskę na finale międzynarodowym w </a:t>
          </a:r>
          <a:r>
            <a:rPr lang="pl-PL" sz="1200" dirty="0" err="1" smtClean="0">
              <a:latin typeface="+mj-lt"/>
            </a:rPr>
            <a:t>Maastricht</a:t>
          </a:r>
          <a:r>
            <a:rPr lang="pl-PL" sz="1200" dirty="0" smtClean="0">
              <a:latin typeface="+mj-lt"/>
            </a:rPr>
            <a:t> 11-15 kwietnia 2018 (zajęli 6. miejsce i pokonali studentów z Oxfordu),</a:t>
          </a: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 smtClean="0">
              <a:latin typeface="+mj-lt"/>
            </a:rPr>
            <a:t>kontynuacja współpracy z </a:t>
          </a:r>
          <a:r>
            <a:rPr lang="pl-PL" sz="1200" dirty="0">
              <a:latin typeface="+mj-lt"/>
            </a:rPr>
            <a:t>instytucjami dobroczynnymi oraz </a:t>
          </a:r>
          <a:r>
            <a:rPr lang="pl-PL" sz="1200" dirty="0" smtClean="0">
              <a:latin typeface="+mj-lt"/>
            </a:rPr>
            <a:t>parafiami i mediami,</a:t>
          </a:r>
          <a:endParaRPr lang="pl-PL" sz="1200" dirty="0">
            <a:latin typeface="+mj-lt"/>
          </a:endParaRP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 smtClean="0">
              <a:latin typeface="+mj-lt"/>
            </a:rPr>
            <a:t>rozpropagowanie działalności poradni za pomocą plakatów, wizytówek i ulotek w sądach, instytucjach państwowych oraz parafiach.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0.14695</cdr:x>
      <cdr:y>0.036</cdr:y>
    </cdr:from>
    <cdr:to>
      <cdr:x>0.85304</cdr:x>
      <cdr:y>0.4304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3252" y="143272"/>
          <a:ext cx="5685295" cy="15696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Arial" charset="0"/>
            </a:rPr>
            <a:t>N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ż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ą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ę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powołanie sekcji prawa gospodarczego, 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udział w jedenastu studenckich konferencjach naukowych,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symulacje rozpraw sądowych – także na Podkarpackiej Młodzieżowej Akademii Prawa i Bezpieczeństwa,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udział w uczelnianych debatach kół naukowych.</a:t>
          </a:r>
          <a:endParaRPr lang="pl-PL" sz="1200" dirty="0" smtClean="0">
            <a:solidFill>
              <a:srgbClr val="003366"/>
            </a:solidFill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0.34326</cdr:x>
      <cdr:y>0.03309</cdr:y>
    </cdr:from>
    <cdr:to>
      <cdr:x>0.95261</cdr:x>
      <cdr:y>0.73466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9283" y="135012"/>
          <a:ext cx="4969241" cy="2862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organizacja konkursu wiedzy z zakresu postępowania karnego,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kontynuacja współpracy z wydawnictwem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C.H.Beck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w ramach programu ambasadorskiego,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udzielanie cotygodniowych porad w parafii Św. Augustyna, nawiązanie współpracy z parafią Św. Marii Magdaleny,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rozpoczęcie współpracy ze Zgromadzeniem Zakonnym Sióstr Misjonarek Miłości,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początek współpracy z gazetą i portalem „Mieszkaniec Targówka”,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kontynuacja współpracy z fundacją Dajemy Dzieciom Siłę               (d. Fundacja Dzieci Niczyje) w zakresie prowadzenia szkoleń dla studentów poradni oraz możliwości odbywania staży w fundacji. </a:t>
          </a:r>
          <a:endParaRPr lang="pl-PL" sz="1200" dirty="0">
            <a:solidFill>
              <a:srgbClr val="003366"/>
            </a:solidFill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0.61699</cdr:x>
      <cdr:y>0.12134</cdr:y>
    </cdr:from>
    <cdr:to>
      <cdr:x>0.9437</cdr:x>
      <cdr:y>0.70975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31531" y="495052"/>
          <a:ext cx="2664296" cy="24006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nowa lokalizacja poradni (blisko Dziekanatu Wydziału)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dwie lekcje pokazowe dla gimnazjalistów „Małżeństwo świeckie a małżeństwo kanoniczne”,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przeprowadzenie konkursu internetowego na najciekawszy kazus.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0.16357</cdr:x>
      <cdr:y>0.0316</cdr:y>
    </cdr:from>
    <cdr:to>
      <cdr:x>1</cdr:x>
      <cdr:y>0.68146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7293" y="125697"/>
          <a:ext cx="6736095" cy="2585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prowadzenie projektu „Przedsądowa pomoc prawna”,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symulacje rozpraw: przed Europejskim Trybunałem Praw Człowieka, przed sądem karnym pierwszej instancji oraz w sprawie dotyczącej prawa medycznego,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współpraca ze szkołami średnimi: warsztaty na temat praw człowieka w jednym z warszawskich liceów,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współpraca międzynarodowa: prowadzenie szkolenia na temat metod klinicznego nauczania prawa w ramach Forum Pro Bono w Budapeszcie, wyjazd studyjny na Uniwersytet Karola w Pradze, udział w seminarium w Salzburgu na temat wolności wypowiedzi,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udział studentki kliniki w letniej szkole prawa w Brescii (wygrany grant tamtejszego uniwersytetu).</a:t>
          </a:r>
          <a:endParaRPr lang="pl-PL" sz="1200" dirty="0">
            <a:solidFill>
              <a:srgbClr val="003366"/>
            </a:solidFill>
            <a:latin typeface="+mj-lt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0.2618</cdr:x>
      <cdr:y>0.1704</cdr:y>
    </cdr:from>
    <cdr:to>
      <cdr:x>0.92091</cdr:x>
      <cdr:y>0.58816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08348" y="677888"/>
          <a:ext cx="5308068" cy="1661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stworzenie nowego systemu rekrutacji do poradni przez rejestrację kandydatów za pomocą ankiety online i po opracowaniu kazusu do rozwiązania,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zmiany harmonogramu inauguracji działalności poradni i połączenie jej ze szkoleniem.</a:t>
          </a:r>
          <a:endParaRPr lang="pl-PL" sz="1200" dirty="0">
            <a:solidFill>
              <a:srgbClr val="003366"/>
            </a:solidFill>
            <a:latin typeface="+mj-lt"/>
          </a:endParaRPr>
        </a:p>
        <a:p xmlns:a="http://schemas.openxmlformats.org/drawingml/2006/main">
          <a:pPr defTabSz="912813">
            <a:spcBef>
              <a:spcPct val="50000"/>
            </a:spcBef>
            <a:defRPr/>
          </a:pPr>
          <a:endParaRPr lang="pl-PL" sz="1200" b="1" dirty="0">
            <a:solidFill>
              <a:srgbClr val="003366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44625-3BA4-4B7A-9B1D-FEB1008D68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81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B454C28-16CA-4B0B-A92F-32C189181AFD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FED7C5B-96BF-4E87-8E24-C4524F67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1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780F7F-3B3D-4D94-A4EC-2E4C3D28F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C169-5CBE-4D88-A8EC-2BF0B867F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36B9-C45A-4811-B31F-3AA1A4DC48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13C7-A0B7-49F1-9D47-1A80917878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1667-59FC-4D05-BB7D-A484AEF5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58A-664E-4B11-8D08-CF3E5842C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20C1-7F25-4002-8085-FE126CA91B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EE25-7BBF-4E3A-99D4-E6313AEFB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8DE-4271-4470-B32E-76E0B7FDC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C00-5B0F-4C84-9133-4C8EED08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51C-84DF-48DB-956F-637BD3513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5B8-F668-4730-AA6F-81A015DE5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931B-1CAC-4219-9A7C-07E0F90E7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CD116-FF67-46DE-99A3-81E817BA8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78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png"/><Relationship Id="rId18" Type="http://schemas.openxmlformats.org/officeDocument/2006/relationships/hyperlink" Target="http://www.ms.gov.pl/" TargetMode="External"/><Relationship Id="rId26" Type="http://schemas.openxmlformats.org/officeDocument/2006/relationships/hyperlink" Target="http://www.weil.com/" TargetMode="External"/><Relationship Id="rId39" Type="http://schemas.openxmlformats.org/officeDocument/2006/relationships/image" Target="../media/image36.png"/><Relationship Id="rId3" Type="http://schemas.openxmlformats.org/officeDocument/2006/relationships/image" Target="../media/image14.jpeg"/><Relationship Id="rId21" Type="http://schemas.openxmlformats.org/officeDocument/2006/relationships/image" Target="../media/image24.jpeg"/><Relationship Id="rId34" Type="http://schemas.openxmlformats.org/officeDocument/2006/relationships/image" Target="../media/image33.png"/><Relationship Id="rId7" Type="http://schemas.openxmlformats.org/officeDocument/2006/relationships/image" Target="../media/image16.png"/><Relationship Id="rId12" Type="http://schemas.openxmlformats.org/officeDocument/2006/relationships/hyperlink" Target="http://www.pozytek.gov.pl/" TargetMode="External"/><Relationship Id="rId17" Type="http://schemas.openxmlformats.org/officeDocument/2006/relationships/image" Target="../media/image22.png"/><Relationship Id="rId25" Type="http://schemas.openxmlformats.org/officeDocument/2006/relationships/image" Target="../media/image27.jpeg"/><Relationship Id="rId33" Type="http://schemas.openxmlformats.org/officeDocument/2006/relationships/hyperlink" Target="https://www.twobirds.com/pl" TargetMode="External"/><Relationship Id="rId38" Type="http://schemas.openxmlformats.org/officeDocument/2006/relationships/image" Target="../media/image35.jpeg"/><Relationship Id="rId2" Type="http://schemas.openxmlformats.org/officeDocument/2006/relationships/image" Target="../media/image13.jpeg"/><Relationship Id="rId16" Type="http://schemas.openxmlformats.org/officeDocument/2006/relationships/hyperlink" Target="http://www.kbn.gov.pl/" TargetMode="External"/><Relationship Id="rId20" Type="http://schemas.openxmlformats.org/officeDocument/2006/relationships/hyperlink" Target="http://www.linleaters.pl/" TargetMode="External"/><Relationship Id="rId29" Type="http://schemas.openxmlformats.org/officeDocument/2006/relationships/hyperlink" Target="http://www.ceetrust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atory.org.pl/" TargetMode="External"/><Relationship Id="rId11" Type="http://schemas.openxmlformats.org/officeDocument/2006/relationships/image" Target="../media/image19.jpeg"/><Relationship Id="rId24" Type="http://schemas.openxmlformats.org/officeDocument/2006/relationships/image" Target="../media/image26.jpeg"/><Relationship Id="rId32" Type="http://schemas.openxmlformats.org/officeDocument/2006/relationships/image" Target="../media/image32.gif"/><Relationship Id="rId37" Type="http://schemas.openxmlformats.org/officeDocument/2006/relationships/hyperlink" Target="http://www.klgates.com/pl/" TargetMode="External"/><Relationship Id="rId5" Type="http://schemas.openxmlformats.org/officeDocument/2006/relationships/image" Target="../media/image15.jpeg"/><Relationship Id="rId15" Type="http://schemas.openxmlformats.org/officeDocument/2006/relationships/image" Target="../media/image21.jpeg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36" Type="http://schemas.openxmlformats.org/officeDocument/2006/relationships/image" Target="../media/image34.png"/><Relationship Id="rId10" Type="http://schemas.openxmlformats.org/officeDocument/2006/relationships/hyperlink" Target="http://www.cofund.org.pl/" TargetMode="External"/><Relationship Id="rId19" Type="http://schemas.openxmlformats.org/officeDocument/2006/relationships/image" Target="../media/image23.jpeg"/><Relationship Id="rId31" Type="http://schemas.openxmlformats.org/officeDocument/2006/relationships/image" Target="../media/image31.jpeg"/><Relationship Id="rId4" Type="http://schemas.openxmlformats.org/officeDocument/2006/relationships/hyperlink" Target="http://www.pafw.pl/" TargetMode="External"/><Relationship Id="rId9" Type="http://schemas.openxmlformats.org/officeDocument/2006/relationships/image" Target="../media/image18.jpeg"/><Relationship Id="rId14" Type="http://schemas.openxmlformats.org/officeDocument/2006/relationships/hyperlink" Target="http://www.beck.pl/" TargetMode="External"/><Relationship Id="rId22" Type="http://schemas.openxmlformats.org/officeDocument/2006/relationships/hyperlink" Target="http://www.nlembassy.pl/" TargetMode="External"/><Relationship Id="rId27" Type="http://schemas.openxmlformats.org/officeDocument/2006/relationships/image" Target="../media/image28.png"/><Relationship Id="rId30" Type="http://schemas.openxmlformats.org/officeDocument/2006/relationships/image" Target="../media/image30.png"/><Relationship Id="rId35" Type="http://schemas.openxmlformats.org/officeDocument/2006/relationships/hyperlink" Target="http://kancelaria-fk.pl/" TargetMode="Externa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Studenckie Poradnie Prawne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i="1" dirty="0" smtClean="0"/>
              <a:t>Podsumowanie działalności 	     za rok akademicki 2017/2018</a:t>
            </a:r>
          </a:p>
        </p:txBody>
      </p:sp>
      <p:pic>
        <p:nvPicPr>
          <p:cNvPr id="79876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129088"/>
            <a:chOff x="470" y="1738"/>
            <a:chExt cx="5404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2012/2013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25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130980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08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Picture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2" y="1933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0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27594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W 2013 roku Fundacja oraz prowadzone przez nią Centrum Pro Bono otrzymało nagrodę za </a:t>
            </a:r>
            <a:r>
              <a:rPr lang="pl-PL" sz="1200" b="1" dirty="0">
                <a:latin typeface="Arial" charset="0"/>
              </a:rPr>
              <a:t>najlepsze partnerstwo społeczne roku</a:t>
            </a:r>
            <a:r>
              <a:rPr lang="pl-PL" sz="1200" dirty="0">
                <a:latin typeface="Arial" charset="0"/>
              </a:rPr>
              <a:t>.</a:t>
            </a:r>
            <a:r>
              <a:rPr lang="pl-PL" sz="1200" dirty="0"/>
              <a:t> </a:t>
            </a:r>
            <a:r>
              <a:rPr lang="pl-PL" sz="1200" dirty="0">
                <a:latin typeface="+mj-lt"/>
              </a:rPr>
              <a:t>Organizatorem Konkursu jest Program Narodów Zjednoczonych ds. Rozwoju, Biuro Projektowe w Polsce, partnerem konkursu jest Krajowy Ośrodek Europejskiego Funduszu Społecznego (KOEFS). Konkurs jest finansowany ze środków Europejskiego Funduszu Społecznego w ramach Programu Operacyjnego Kapitał Ludzki 2007-2013.</a:t>
            </a:r>
            <a:endParaRPr lang="pl-PL" sz="1200" b="1" dirty="0">
              <a:latin typeface="+mj-lt"/>
            </a:endParaRPr>
          </a:p>
        </p:txBody>
      </p:sp>
      <p:pic>
        <p:nvPicPr>
          <p:cNvPr id="89092" name="Obraz 7" descr="1395213_597419730323140_9248278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824"/>
            <a:ext cx="3775925" cy="25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upp.org.pl/foto/partnerstw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64" y="3933056"/>
            <a:ext cx="3746168" cy="2509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4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</a:t>
            </a:r>
            <a:r>
              <a:rPr lang="pl-PL" sz="1200" dirty="0">
                <a:latin typeface="+mj-lt"/>
              </a:rPr>
              <a:t>Z dumą informujemy, że </a:t>
            </a:r>
            <a:r>
              <a:rPr lang="pl-PL" sz="1200" dirty="0" smtClean="0">
                <a:latin typeface="+mj-lt"/>
              </a:rPr>
              <a:t>na jesieni 2014 roku </a:t>
            </a:r>
            <a:r>
              <a:rPr lang="pl-PL" sz="1200" b="1" dirty="0" smtClean="0">
                <a:latin typeface="+mj-lt"/>
              </a:rPr>
              <a:t>Prezydent </a:t>
            </a:r>
            <a:r>
              <a:rPr lang="pl-PL" sz="1200" b="1" dirty="0">
                <a:latin typeface="+mj-lt"/>
              </a:rPr>
              <a:t>Rzeczpospolitej Polskiej za zasługi dla </a:t>
            </a:r>
            <a:r>
              <a:rPr lang="pl-PL" sz="1200" b="1" dirty="0" smtClean="0">
                <a:latin typeface="+mj-lt"/>
              </a:rPr>
              <a:t>rozwoju i </a:t>
            </a:r>
            <a:r>
              <a:rPr lang="pl-PL" sz="1200" b="1" dirty="0">
                <a:latin typeface="+mj-lt"/>
              </a:rPr>
              <a:t>budowy ruchu </a:t>
            </a:r>
            <a:r>
              <a:rPr lang="pl-PL" sz="1200" b="1" dirty="0" smtClean="0">
                <a:latin typeface="+mj-lt"/>
              </a:rPr>
              <a:t>klinik </a:t>
            </a:r>
            <a:r>
              <a:rPr lang="pl-PL" sz="1200" b="1" dirty="0">
                <a:latin typeface="+mj-lt"/>
              </a:rPr>
              <a:t>prawa w Polsce odznaczył </a:t>
            </a:r>
            <a:r>
              <a:rPr lang="pl-PL" sz="1200" b="1" dirty="0" smtClean="0">
                <a:latin typeface="+mj-lt"/>
              </a:rPr>
              <a:t/>
            </a:r>
            <a:br>
              <a:rPr lang="pl-PL" sz="1200" b="1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Filipa Czernickiego </a:t>
            </a:r>
            <a:r>
              <a:rPr lang="pl-PL" sz="1200" dirty="0">
                <a:latin typeface="+mj-lt"/>
              </a:rPr>
              <a:t>oraz Łukasza Bojarskiego </a:t>
            </a:r>
            <a:r>
              <a:rPr lang="pl-PL" sz="1200" b="1" dirty="0">
                <a:latin typeface="+mj-lt"/>
              </a:rPr>
              <a:t>Złotymi Krzyżami Zasługi</a:t>
            </a:r>
            <a:r>
              <a:rPr lang="pl-PL" sz="1200" dirty="0">
                <a:latin typeface="+mj-lt"/>
              </a:rPr>
              <a:t>, zaś dr Izabelę Kraśnicką, adw. Filipa Wejmana, Prof. Pawła Wilińskiego oraz Grzegorza Wiaderka - </a:t>
            </a:r>
            <a:r>
              <a:rPr lang="pl-PL" sz="1200" b="1" dirty="0">
                <a:latin typeface="+mj-lt"/>
              </a:rPr>
              <a:t>Brązowymi Krzyżami Zasługi</a:t>
            </a:r>
            <a:r>
              <a:rPr lang="pl-PL" sz="1200" dirty="0">
                <a:latin typeface="+mj-lt"/>
              </a:rPr>
              <a:t>.</a:t>
            </a:r>
          </a:p>
        </p:txBody>
      </p:sp>
      <p:pic>
        <p:nvPicPr>
          <p:cNvPr id="20511" name="Picture 31" descr="http://www.fupp.org.pl/images/foto/krzyz_zaslu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0102" r="5389" b="5853"/>
          <a:stretch/>
        </p:blipFill>
        <p:spPr bwMode="auto">
          <a:xfrm>
            <a:off x="1979712" y="3494638"/>
            <a:ext cx="5030713" cy="3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 descr="C:\Users\Anna\Desktop\raport 2017\Logo Gide Loyrette Nouel CMJ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15812" r="7766" b="20785"/>
          <a:stretch/>
        </p:blipFill>
        <p:spPr bwMode="auto">
          <a:xfrm>
            <a:off x="2771800" y="6057219"/>
            <a:ext cx="2051101" cy="80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C:\Users\FUPP\Desktop\Centrum PB\raport roczny\2013\loga\Dentons_Logo_Purple_RGB_1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1" y="3909992"/>
            <a:ext cx="1839353" cy="6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42" name="Picture 2" descr="l_pa">
            <a:hlinkClick r:id="rId4" tooltip="Polsko-Amerykańska Fundacja Wolności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3363" y="2636838"/>
            <a:ext cx="4751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fsb_logo">
            <a:hlinkClick r:id="rId6" tooltip="Fundacja Batorego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8" y="2420888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2" descr="Evershe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420625"/>
            <a:ext cx="4275187" cy="6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4756150"/>
            <a:ext cx="109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Sponsorzy Fundacji Uniwersyteckich Poradni Prawnych</a:t>
            </a:r>
            <a:endParaRPr lang="en-US" dirty="0" smtClean="0"/>
          </a:p>
        </p:txBody>
      </p:sp>
      <p:sp>
        <p:nvSpPr>
          <p:cNvPr id="87047" name="Rectangle 5"/>
          <p:cNvSpPr>
            <a:spLocks noChangeArrowheads="1"/>
          </p:cNvSpPr>
          <p:nvPr/>
        </p:nvSpPr>
        <p:spPr bwMode="auto">
          <a:xfrm>
            <a:off x="900113" y="2276475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SPONSORZY INSTYTUCJONALNI </a:t>
            </a:r>
            <a:endParaRPr lang="pl-PL" sz="1600" b="1" dirty="0">
              <a:solidFill>
                <a:schemeClr val="tx2"/>
              </a:solidFill>
              <a:latin typeface="Arial" charset="0"/>
            </a:endParaRPr>
          </a:p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4033837" y="3998119"/>
            <a:ext cx="1330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0" tIns="0" rIns="0" anchor="ctr">
            <a:spAutoFit/>
          </a:bodyPr>
          <a:lstStyle/>
          <a:p>
            <a:pPr algn="ctr" defTabSz="912813"/>
            <a:r>
              <a:rPr lang="pl-PL" sz="1600" b="1" dirty="0">
                <a:solidFill>
                  <a:schemeClr val="tx2"/>
                </a:solidFill>
                <a:latin typeface="Arial" charset="0"/>
              </a:rPr>
              <a:t>SPONSORZY </a:t>
            </a:r>
          </a:p>
        </p:txBody>
      </p:sp>
      <p:pic>
        <p:nvPicPr>
          <p:cNvPr id="87049" name="Picture 8" descr="u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83765" y="4981575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9" descr="fi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0200" y="4884738"/>
            <a:ext cx="1619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0" descr="chb">
            <a:hlinkClick r:id="rId14" tooltip="C.H.Beck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39075" y="2420888"/>
            <a:ext cx="1196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1" descr="kbn_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83768" y="5013969"/>
            <a:ext cx="1571600" cy="79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ms">
            <a:hlinkClick r:id="rId18" tooltip="Ministerstwo Sprawiedliwości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7088" y="5870029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link">
            <a:hlinkClick r:id="rId20" tooltip="Linkleaters"/>
          </p:cNvPr>
          <p:cNvPicPr>
            <a:picLocks noChangeAspect="1" noChangeArrowheads="1"/>
          </p:cNvPicPr>
          <p:nvPr/>
        </p:nvPicPr>
        <p:blipFill rotWithShape="1">
          <a:blip r:embed="rId21" cstate="print"/>
          <a:srcRect t="23875" b="17795"/>
          <a:stretch/>
        </p:blipFill>
        <p:spPr bwMode="auto">
          <a:xfrm>
            <a:off x="1993219" y="4531936"/>
            <a:ext cx="1308100" cy="35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amb_red">
            <a:hlinkClick r:id="rId22" tooltip="Ambasada Holenderska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11863" y="6413500"/>
            <a:ext cx="28797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75463" y="4994275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28" descr="http://www.eurasia.org/sites/default/files/EU_Vert_RGB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7900" y="5805488"/>
            <a:ext cx="1152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0" descr="http://www.weil.com/files/ImageControl/6fa7fd2a-4aac-407b-b7f7-18912d54be2d/7483b893-e478-44a4-8fed-f49aa917d8cf/Presentation/Image/weil.gif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863092" y="4179510"/>
            <a:ext cx="1245412" cy="7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19" descr="JI logo_brown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651500" y="3356992"/>
            <a:ext cx="20891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2" descr="http://www.ceetrust.org/media/img/elems/logo.gif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627313" y="3212976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az 26" descr="C:\Users\Anna\Desktop\CPB bieżące 2015\Raport 2015 przygotowania\loga\Clifford Chance.jpg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76926"/>
            <a:ext cx="1418428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az 28" descr="C:\Users\Anna\Desktop\Raport 2015 przygotowania\loga\Hogan_Lovells_logo.gif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20209"/>
            <a:ext cx="968438" cy="92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2" name="Picture 4" descr="Bird &amp; Bird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47" y="4027109"/>
            <a:ext cx="1599749" cy="2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Kancelaria Prawna Filipek &amp; Kamiński Sp.k.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54" y="3943588"/>
            <a:ext cx="1848502" cy="6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 bwMode="auto">
          <a:xfrm>
            <a:off x="827088" y="3951288"/>
            <a:ext cx="820896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2776" name="Picture 8" descr="K&amp;L Gates LLP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6262687"/>
            <a:ext cx="1762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LSW Leśnodorski Ślusarek and Partners logo"/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9" b="50000"/>
          <a:stretch/>
        </p:blipFill>
        <p:spPr bwMode="auto">
          <a:xfrm>
            <a:off x="7142556" y="5760026"/>
            <a:ext cx="196594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Zapraszamy do współpracy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b="1" smtClean="0"/>
              <a:t>Fundacja Uniwersyteckich Poradni </a:t>
            </a:r>
            <a:br>
              <a:rPr lang="pl-PL" b="1" smtClean="0"/>
            </a:br>
            <a:r>
              <a:rPr lang="pl-PL" b="1" smtClean="0"/>
              <a:t>Prawnych</a:t>
            </a:r>
          </a:p>
        </p:txBody>
      </p:sp>
      <p:pic>
        <p:nvPicPr>
          <p:cNvPr id="91140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89475" y="5062538"/>
            <a:ext cx="4419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ul. Szpitalna 5 lok. 5 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00-031 Warszawa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el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: (22) 828 91 28 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w.143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  <a:r>
              <a:rPr lang="pl-PL" sz="13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ax: (22) 828 91 2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9</a:t>
            </a: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www.fupp.org.pl, zarzad@fupp.org.pl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Bank PEKAO S.A. II o/Warszawa </a:t>
            </a:r>
            <a:br>
              <a:rPr lang="pl-PL" sz="1300" b="1">
                <a:solidFill>
                  <a:schemeClr val="tx2"/>
                </a:solidFill>
                <a:latin typeface="Arial" charset="0"/>
              </a:rPr>
            </a:br>
            <a:r>
              <a:rPr lang="pl-PL" sz="1300" b="1">
                <a:solidFill>
                  <a:schemeClr val="tx2"/>
                </a:solidFill>
                <a:latin typeface="Arial" charset="0"/>
              </a:rPr>
              <a:t>nr: 87 1240 1024 1111 0000 0269 4777 </a:t>
            </a:r>
          </a:p>
        </p:txBody>
      </p:sp>
    </p:spTree>
    <p:extLst>
      <p:ext uri="{BB962C8B-B14F-4D97-AF65-F5344CB8AC3E}">
        <p14:creationId xmlns:p14="http://schemas.microsoft.com/office/powerpoint/2010/main" val="222917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2013/2014 - 2015/2016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25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3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1864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2016/2017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4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 smtClean="0">
                <a:solidFill>
                  <a:schemeClr val="bg1"/>
                </a:solidFill>
                <a:latin typeface="Arial" charset="0"/>
              </a:rPr>
              <a:t>Gdynia</a:t>
            </a:r>
            <a:endParaRPr lang="pl-PL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4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2017/2018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3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 smtClean="0">
                <a:solidFill>
                  <a:schemeClr val="bg1"/>
                </a:solidFill>
                <a:latin typeface="Arial" charset="0"/>
              </a:rPr>
              <a:t>Gdynia</a:t>
            </a:r>
            <a:endParaRPr lang="pl-PL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3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Poradnie w Polsce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0982" y="2564904"/>
            <a:ext cx="3889375" cy="4228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Uniwersytet w Białymstoku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Uniwersytet </a:t>
            </a:r>
            <a:r>
              <a:rPr lang="pl-PL" sz="1200" dirty="0" smtClean="0">
                <a:latin typeface="Arial" charset="0"/>
              </a:rPr>
              <a:t>Gdański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Gdańsk </a:t>
            </a:r>
            <a:r>
              <a:rPr lang="pl-PL" sz="1200" dirty="0" smtClean="0">
                <a:latin typeface="Arial" charset="0"/>
              </a:rPr>
              <a:t>- Wyższa Szkoła Bankowa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Gdynia </a:t>
            </a:r>
            <a:r>
              <a:rPr lang="pl-PL" sz="1200" dirty="0" smtClean="0">
                <a:latin typeface="Arial" charset="0"/>
              </a:rPr>
              <a:t>- Wyższa Szkoła Administracji i Biznesu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Katowice </a:t>
            </a:r>
            <a:r>
              <a:rPr lang="pl-PL" sz="1200" dirty="0">
                <a:latin typeface="Arial" charset="0"/>
              </a:rPr>
              <a:t>- Uniwersytet Śląski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Krakowska Akademia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 im. Andrzeja Frycza-Modrzewskiego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Uniwersytet Jagielloński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Katolicki Uniwersytet Lubelski Jana Pawła II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Uniwersytet Marii Skłodowskiej-Curie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Łódź </a:t>
            </a:r>
            <a:r>
              <a:rPr lang="pl-PL" sz="1200" dirty="0">
                <a:latin typeface="Arial" charset="0"/>
              </a:rPr>
              <a:t>- Uniwersytet Łódzki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Olsztyn </a:t>
            </a:r>
            <a:r>
              <a:rPr lang="pl-PL" sz="1200" dirty="0">
                <a:latin typeface="Arial" charset="0"/>
              </a:rPr>
              <a:t>- Uniwersytet Warmińsko-Mazurski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Opole </a:t>
            </a:r>
            <a:r>
              <a:rPr lang="pl-PL" sz="1200" dirty="0">
                <a:latin typeface="Arial" charset="0"/>
              </a:rPr>
              <a:t>- Uniwersytet Opolski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Poznań </a:t>
            </a:r>
            <a:r>
              <a:rPr lang="pl-PL" sz="1200" dirty="0">
                <a:latin typeface="Arial" charset="0"/>
              </a:rPr>
              <a:t>- Uniwersytet im. Adama </a:t>
            </a:r>
            <a:r>
              <a:rPr lang="pl-PL" sz="1200" dirty="0" smtClean="0">
                <a:latin typeface="Arial" charset="0"/>
              </a:rPr>
              <a:t>Mickiewicza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Uniwersytet </a:t>
            </a:r>
            <a:r>
              <a:rPr lang="pl-PL" sz="1200" dirty="0" smtClean="0">
                <a:latin typeface="Arial" charset="0"/>
              </a:rPr>
              <a:t>Rzeszowski</a:t>
            </a:r>
            <a:endParaRPr lang="pl-PL" sz="1200" dirty="0">
              <a:latin typeface="Arial" charset="0"/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4915509" y="2564904"/>
            <a:ext cx="3889375" cy="4228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WSPiA</a:t>
            </a:r>
            <a:r>
              <a:rPr lang="pl-PL" sz="1200" dirty="0">
                <a:latin typeface="Arial" charset="0"/>
              </a:rPr>
              <a:t> Rzeszowska Szkoła </a:t>
            </a:r>
            <a:r>
              <a:rPr lang="pl-PL" sz="1200" dirty="0" smtClean="0">
                <a:latin typeface="Arial" charset="0"/>
              </a:rPr>
              <a:t>Wyższa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Słubice </a:t>
            </a:r>
            <a:r>
              <a:rPr lang="pl-PL" sz="1200" dirty="0">
                <a:latin typeface="Arial" charset="0"/>
              </a:rPr>
              <a:t>- Collegium Polonicum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Szczecin </a:t>
            </a:r>
            <a:r>
              <a:rPr lang="pl-PL" sz="1200" dirty="0">
                <a:latin typeface="Arial" charset="0"/>
              </a:rPr>
              <a:t>- Uniwersytet Szczeciński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Toruń </a:t>
            </a:r>
            <a:r>
              <a:rPr lang="pl-PL" sz="1200" dirty="0">
                <a:latin typeface="Arial" charset="0"/>
              </a:rPr>
              <a:t>- Uniwersytet Mikołaja Kopernika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Fundacja </a:t>
            </a:r>
            <a:r>
              <a:rPr lang="pl-PL" sz="1200" dirty="0" err="1">
                <a:latin typeface="Arial" charset="0"/>
              </a:rPr>
              <a:t>Academia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Iuris 		im. Macieja Bednarkiewicza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Akademia Leona Koźmińskiego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WPK Uniwersytet Stefana Kardynała 	Wyszyńskiego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WPiA</a:t>
            </a:r>
            <a:r>
              <a:rPr lang="pl-PL" sz="1200" dirty="0">
                <a:latin typeface="Arial" charset="0"/>
              </a:rPr>
              <a:t> Uniwersytet Stefana Kardynała 	Wyszyńskiego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Uniwersytet Warszawski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Uczelnia Łazarskiego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WP Uniwersytet </a:t>
            </a:r>
            <a:r>
              <a:rPr lang="pl-PL" sz="1200" dirty="0" smtClean="0">
                <a:latin typeface="Arial" charset="0"/>
              </a:rPr>
              <a:t>SWPS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Wyższa Szkoła Finansów i Zarządzania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Wrocław </a:t>
            </a:r>
            <a:r>
              <a:rPr lang="pl-PL" sz="1200" dirty="0">
                <a:latin typeface="Arial" charset="0"/>
              </a:rPr>
              <a:t>- Uniwersytet Wrocławski</a:t>
            </a:r>
            <a:endParaRPr lang="pl-PL" sz="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Poradnie spełniające standardy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8001000" cy="3733800"/>
          </a:xfrm>
        </p:spPr>
        <p:txBody>
          <a:bodyPr/>
          <a:lstStyle/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Białymstoku (</a:t>
            </a:r>
            <a:r>
              <a:rPr lang="pl-PL" sz="1300" b="1" dirty="0" err="1"/>
              <a:t>UwB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Gdańsku (UG)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Klinika Porad Prawnych w </a:t>
            </a:r>
            <a:r>
              <a:rPr lang="pl-PL" sz="1300" b="1" dirty="0"/>
              <a:t>Gdańsk (Wyższa Szkoła Bankowa)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Katowicach (UŚ)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UJ w </a:t>
            </a:r>
            <a:r>
              <a:rPr lang="pl-PL" sz="1300" b="1" dirty="0"/>
              <a:t>Krakowie (UJ)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Krakowie (Krakowska Akademia Frycza Modrzewskiego)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</a:t>
            </a:r>
            <a:r>
              <a:rPr lang="pl-PL" sz="1300" dirty="0" smtClean="0"/>
              <a:t>Poradnia </a:t>
            </a:r>
            <a:r>
              <a:rPr lang="pl-PL" sz="1300" dirty="0"/>
              <a:t>Prawna w </a:t>
            </a:r>
            <a:r>
              <a:rPr lang="pl-PL" sz="1300" b="1" dirty="0"/>
              <a:t>Lublinie (KUL)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w </a:t>
            </a:r>
            <a:r>
              <a:rPr lang="pl-PL" sz="1300" b="1" dirty="0"/>
              <a:t>Lublinie (UMCS)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Studencki Punkt Informacji Prawnej „Klinika Prawa” w </a:t>
            </a:r>
            <a:r>
              <a:rPr lang="pl-PL" sz="1300" b="1" dirty="0"/>
              <a:t>Łodzi (UŁ)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Olsztynie (UWM)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w </a:t>
            </a:r>
            <a:r>
              <a:rPr lang="pl-PL" sz="1300" b="1" dirty="0"/>
              <a:t>Opolu (UO)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Poznaniu (UAM)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Rzeszowie (</a:t>
            </a:r>
            <a:r>
              <a:rPr lang="pl-PL" sz="1300" b="1" dirty="0" err="1"/>
              <a:t>URz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Koło Naukowe Studencka Poradnia Prawa w </a:t>
            </a:r>
            <a:r>
              <a:rPr lang="pl-PL" sz="1300" b="1" dirty="0"/>
              <a:t>Słubicach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</a:t>
            </a:r>
            <a:r>
              <a:rPr lang="pl-PL" sz="1300" dirty="0"/>
              <a:t>Poradnia </a:t>
            </a:r>
            <a:r>
              <a:rPr lang="pl-PL" sz="1300" dirty="0" smtClean="0"/>
              <a:t>Prawna </a:t>
            </a:r>
            <a:r>
              <a:rPr lang="pl-PL" sz="1300" dirty="0"/>
              <a:t>w </a:t>
            </a:r>
            <a:r>
              <a:rPr lang="pl-PL" sz="1300" b="1" dirty="0"/>
              <a:t>Szczecinie (</a:t>
            </a:r>
            <a:r>
              <a:rPr lang="pl-PL" sz="1300" b="1" dirty="0" err="1"/>
              <a:t>USz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Toruniu (UMK)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(Akademia Leona Koźmińskiego)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Fundacja </a:t>
            </a:r>
            <a:r>
              <a:rPr lang="pl-PL" sz="1300" dirty="0" err="1"/>
              <a:t>Academia</a:t>
            </a:r>
            <a:r>
              <a:rPr lang="pl-PL" sz="1300" dirty="0"/>
              <a:t> </a:t>
            </a:r>
            <a:r>
              <a:rPr lang="pl-PL" sz="1300" dirty="0" smtClean="0"/>
              <a:t>Iuris im. Macieja Bednarkiewicza </a:t>
            </a:r>
            <a:r>
              <a:rPr lang="pl-PL" sz="1300" dirty="0"/>
              <a:t>w </a:t>
            </a:r>
            <a:r>
              <a:rPr lang="pl-PL" sz="1300" b="1" dirty="0"/>
              <a:t>Warszawie (FAI)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Klinika Prawa, Studencki Ośrodek Pomocy Prawnej w </a:t>
            </a:r>
            <a:r>
              <a:rPr lang="pl-PL" sz="1300" b="1" dirty="0"/>
              <a:t>Warszawie (UW)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(Uczelnia Łazarskiego)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we </a:t>
            </a:r>
            <a:r>
              <a:rPr lang="pl-PL" sz="1300" b="1" dirty="0"/>
              <a:t>Wrocławiu (</a:t>
            </a:r>
            <a:r>
              <a:rPr lang="pl-PL" sz="1300" b="1" dirty="0" err="1"/>
              <a:t>UWr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Studenckie Biuro Porad Prawnych </a:t>
            </a:r>
            <a:r>
              <a:rPr lang="pl-PL" sz="1300" b="1" dirty="0"/>
              <a:t>Rzeszowie </a:t>
            </a:r>
            <a:r>
              <a:rPr lang="pl-PL" sz="1300" b="1" dirty="0" smtClean="0"/>
              <a:t>(</a:t>
            </a:r>
            <a:r>
              <a:rPr lang="pl-PL" sz="1300" b="1" dirty="0" err="1" smtClean="0"/>
              <a:t>WSPiA</a:t>
            </a:r>
            <a:r>
              <a:rPr lang="pl-PL" sz="1300" b="1" dirty="0" smtClean="0"/>
              <a:t> </a:t>
            </a:r>
            <a:r>
              <a:rPr lang="pl-PL" sz="1300" b="1" dirty="0"/>
              <a:t>Rzeszowska Szkoła Wyższa</a:t>
            </a:r>
            <a:r>
              <a:rPr lang="pl-PL" sz="1300" b="1" dirty="0" smtClean="0"/>
              <a:t>)</a:t>
            </a:r>
            <a:r>
              <a:rPr lang="pl-PL" sz="1300" dirty="0" smtClean="0"/>
              <a:t> </a:t>
            </a:r>
            <a:endParaRPr lang="pl-PL" sz="1300" dirty="0"/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(SWPS Uniwersytet Humanistycznospołeczny</a:t>
            </a:r>
            <a:r>
              <a:rPr lang="pl-PL" sz="1300" dirty="0"/>
              <a:t>)</a:t>
            </a:r>
          </a:p>
          <a:p>
            <a:pPr marL="0" indent="0" defTabSz="912813" eaLnBrk="1" hangingPunct="1">
              <a:lnSpc>
                <a:spcPct val="80000"/>
              </a:lnSpc>
              <a:buNone/>
            </a:pPr>
            <a:endParaRPr lang="pl-PL" sz="13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Rok akademicki 2017/2018 działalności poradni w liczbach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22376"/>
            <a:ext cx="7848600" cy="41910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dirty="0" smtClean="0"/>
              <a:t>5 752 </a:t>
            </a:r>
            <a:r>
              <a:rPr lang="pl-PL" sz="2000" dirty="0" smtClean="0"/>
              <a:t>– tyle spraw przyjęły poradnie w okresie </a:t>
            </a:r>
            <a:br>
              <a:rPr lang="pl-PL" sz="2000" dirty="0" smtClean="0"/>
            </a:br>
            <a:r>
              <a:rPr lang="pl-PL" sz="2000" dirty="0" smtClean="0"/>
              <a:t>od października 2017 do czerwca 2018;</a:t>
            </a:r>
            <a:endParaRPr lang="pl-PL" sz="2000" b="1" dirty="0" smtClean="0"/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najwięcej – </a:t>
            </a:r>
            <a:r>
              <a:rPr lang="pl-PL" sz="2000" b="1" dirty="0" smtClean="0"/>
              <a:t>1 074 </a:t>
            </a:r>
            <a:r>
              <a:rPr lang="pl-PL" sz="2000" dirty="0" smtClean="0"/>
              <a:t>– spraw przyjęła Fundacja </a:t>
            </a:r>
            <a:r>
              <a:rPr lang="pl-PL" sz="2000" dirty="0" err="1" smtClean="0"/>
              <a:t>Academia</a:t>
            </a:r>
            <a:r>
              <a:rPr lang="pl-PL" sz="2000" dirty="0" smtClean="0"/>
              <a:t> Iuris </a:t>
            </a:r>
            <a:br>
              <a:rPr lang="pl-PL" sz="2000" dirty="0" smtClean="0"/>
            </a:br>
            <a:r>
              <a:rPr lang="pl-PL" sz="2000" dirty="0" smtClean="0"/>
              <a:t>im. Macieja </a:t>
            </a:r>
            <a:r>
              <a:rPr lang="pl-PL" sz="2000" dirty="0" err="1" smtClean="0"/>
              <a:t>Bednarkiewcza</a:t>
            </a:r>
            <a:r>
              <a:rPr lang="pl-PL" sz="2000" dirty="0" smtClean="0"/>
              <a:t> w Warszawie;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najmniej – po </a:t>
            </a:r>
            <a:r>
              <a:rPr lang="pl-PL" sz="2000" b="1" dirty="0" smtClean="0"/>
              <a:t>5 </a:t>
            </a:r>
            <a:r>
              <a:rPr lang="pl-PL" sz="2000" dirty="0" smtClean="0"/>
              <a:t>– Wydział Prawa Kanonicznego UKSW oraz Wyższa Szkoła Finansów i Zarządzania w Warszawie;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najczęściej – w ok.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27,3 proc. </a:t>
            </a:r>
            <a:r>
              <a:rPr lang="pl-PL" sz="2000" dirty="0" smtClean="0"/>
              <a:t>przypadków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sz="2000" dirty="0" smtClean="0"/>
              <a:t>1 568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sprawach) </a:t>
            </a:r>
            <a:r>
              <a:rPr lang="pl-PL" sz="2000" dirty="0" smtClean="0"/>
              <a:t>klienci zgłaszali się do poradni o pomoc w sprawach cywilnych;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w poradniach działało </a:t>
            </a:r>
            <a:r>
              <a:rPr lang="pl-PL" sz="2000" b="1" dirty="0" smtClean="0"/>
              <a:t>1 889 </a:t>
            </a:r>
            <a:r>
              <a:rPr lang="pl-PL" sz="2000" dirty="0" smtClean="0"/>
              <a:t>studentów i </a:t>
            </a:r>
            <a:r>
              <a:rPr lang="pl-PL" sz="2000" b="1" dirty="0" smtClean="0"/>
              <a:t>325 </a:t>
            </a:r>
            <a:r>
              <a:rPr lang="pl-PL" sz="2000" dirty="0" smtClean="0"/>
              <a:t>pracowników dydaktycznych;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jeden opiekun miał pieczę przeciętnie nad </a:t>
            </a:r>
            <a:r>
              <a:rPr lang="pl-PL" sz="2000" b="1" dirty="0" smtClean="0"/>
              <a:t>6 </a:t>
            </a:r>
            <a:r>
              <a:rPr lang="pl-PL" sz="2000" dirty="0" smtClean="0"/>
              <a:t>studentami;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 jednego studenta przypadało średnio </a:t>
            </a:r>
            <a:r>
              <a:rPr lang="pl-PL" sz="2000" b="1" dirty="0"/>
              <a:t>3</a:t>
            </a:r>
            <a:r>
              <a:rPr lang="pl-PL" sz="2000" b="1" dirty="0" smtClean="0"/>
              <a:t> </a:t>
            </a:r>
            <a:r>
              <a:rPr lang="pl-PL" sz="2000" dirty="0" smtClean="0"/>
              <a:t>sprawy.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W porównaniu z poprzednim rokiem akademickim…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420888"/>
            <a:ext cx="8568952" cy="3082925"/>
          </a:xfrm>
          <a:noFill/>
        </p:spPr>
        <p:txBody>
          <a:bodyPr/>
          <a:lstStyle/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 </a:t>
            </a:r>
            <a:r>
              <a:rPr lang="pl-PL" sz="2350" b="1" dirty="0" smtClean="0"/>
              <a:t>liczba spraw</a:t>
            </a:r>
            <a:r>
              <a:rPr lang="pl-PL" sz="2350" dirty="0" smtClean="0"/>
              <a:t> spadła o blisko 12 proc.,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 największy spadek dotyczył spraw z zakresu </a:t>
            </a:r>
            <a:r>
              <a:rPr lang="pl-PL" sz="2350" b="1" dirty="0" smtClean="0"/>
              <a:t>lokalowego </a:t>
            </a:r>
            <a:br>
              <a:rPr lang="pl-PL" sz="2350" b="1" dirty="0" smtClean="0"/>
            </a:br>
            <a:r>
              <a:rPr lang="pl-PL" sz="2350" b="1" dirty="0" smtClean="0"/>
              <a:t>i spółdzielczego</a:t>
            </a:r>
            <a:r>
              <a:rPr lang="pl-PL" sz="2350" dirty="0" smtClean="0"/>
              <a:t>, </a:t>
            </a:r>
            <a:r>
              <a:rPr lang="pl-PL" sz="2350" b="1" dirty="0" smtClean="0"/>
              <a:t>prawa pracy </a:t>
            </a:r>
            <a:r>
              <a:rPr lang="pl-PL" sz="2350" dirty="0" smtClean="0"/>
              <a:t>oraz </a:t>
            </a:r>
            <a:r>
              <a:rPr lang="pl-PL" sz="2350" b="1" dirty="0" smtClean="0"/>
              <a:t>prawa finansowego</a:t>
            </a:r>
            <a:r>
              <a:rPr lang="pl-PL" sz="2350" dirty="0" smtClean="0"/>
              <a:t>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…wzrosła liczba spraw m.in. w zakresie praw </a:t>
            </a:r>
            <a:r>
              <a:rPr lang="pl-PL" sz="2350" b="1" dirty="0" smtClean="0"/>
              <a:t>cudzoziemców </a:t>
            </a:r>
            <a:br>
              <a:rPr lang="pl-PL" sz="2350" b="1" dirty="0" smtClean="0"/>
            </a:br>
            <a:r>
              <a:rPr lang="pl-PL" sz="2350" b="1" dirty="0" smtClean="0"/>
              <a:t>i uchodźców</a:t>
            </a:r>
            <a:r>
              <a:rPr lang="pl-PL" sz="2350" dirty="0" smtClean="0"/>
              <a:t> (trzeci rok z rzędu),</a:t>
            </a:r>
            <a:endParaRPr lang="pl-PL" sz="2350" b="1" dirty="0" smtClean="0"/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 </a:t>
            </a:r>
            <a:r>
              <a:rPr lang="pl-PL" sz="2350" b="1" dirty="0" smtClean="0"/>
              <a:t>liczba studentów spadła </a:t>
            </a:r>
            <a:r>
              <a:rPr lang="pl-PL" sz="2350" dirty="0" smtClean="0"/>
              <a:t>o 3 proc.,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 liczebność </a:t>
            </a:r>
            <a:r>
              <a:rPr lang="pl-PL" sz="2350" b="1" dirty="0" smtClean="0"/>
              <a:t>personelu naukowego</a:t>
            </a:r>
            <a:r>
              <a:rPr lang="pl-PL" sz="2350" dirty="0" smtClean="0"/>
              <a:t> wzrosła o 1,2 proc.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W porównaniu z poprzednimi latami…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092759"/>
              </p:ext>
            </p:extLst>
          </p:nvPr>
        </p:nvGraphicFramePr>
        <p:xfrm>
          <a:off x="466564" y="2699780"/>
          <a:ext cx="4248472" cy="34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4163"/>
              </p:ext>
            </p:extLst>
          </p:nvPr>
        </p:nvGraphicFramePr>
        <p:xfrm>
          <a:off x="4283967" y="2501113"/>
          <a:ext cx="4848225" cy="370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42988" y="61229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508104" y="61229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5724128" y="2924944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596336" y="407707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Ile spraw </a:t>
            </a:r>
            <a:br>
              <a:rPr lang="pl-PL" dirty="0" smtClean="0"/>
            </a:br>
            <a:r>
              <a:rPr lang="pl-PL" dirty="0" smtClean="0"/>
              <a:t>zostało przyjętych przez poradnie?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221287"/>
              </p:ext>
            </p:extLst>
          </p:nvPr>
        </p:nvGraphicFramePr>
        <p:xfrm>
          <a:off x="683568" y="1628775"/>
          <a:ext cx="8460431" cy="54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419872" y="2919329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5 752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460526"/>
              </p:ext>
            </p:extLst>
          </p:nvPr>
        </p:nvGraphicFramePr>
        <p:xfrm>
          <a:off x="692018" y="2177455"/>
          <a:ext cx="8460431" cy="468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755650" y="2670175"/>
            <a:ext cx="8566150" cy="4575175"/>
            <a:chOff x="476" y="1138"/>
            <a:chExt cx="5396" cy="2882"/>
          </a:xfrm>
        </p:grpSpPr>
        <p:grpSp>
          <p:nvGrpSpPr>
            <p:cNvPr id="3" name="Group 562"/>
            <p:cNvGrpSpPr>
              <a:grpSpLocks/>
            </p:cNvGrpSpPr>
            <p:nvPr/>
          </p:nvGrpSpPr>
          <p:grpSpPr bwMode="auto">
            <a:xfrm>
              <a:off x="476" y="1138"/>
              <a:ext cx="3092" cy="2882"/>
              <a:chOff x="432" y="1678"/>
              <a:chExt cx="3092" cy="2882"/>
            </a:xfrm>
          </p:grpSpPr>
          <p:sp>
            <p:nvSpPr>
              <p:cNvPr id="5" name="AutoShape 563"/>
              <p:cNvSpPr>
                <a:spLocks noChangeArrowheads="1"/>
              </p:cNvSpPr>
              <p:nvPr/>
            </p:nvSpPr>
            <p:spPr bwMode="auto">
              <a:xfrm>
                <a:off x="2564" y="1680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564"/>
              <p:cNvGraphicFramePr>
                <a:graphicFrameLocks noChangeAspect="1"/>
              </p:cNvGraphicFramePr>
              <p:nvPr/>
            </p:nvGraphicFramePr>
            <p:xfrm>
              <a:off x="480" y="1678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950" name="Obraz - mapa bitowa" r:id="rId3" imgW="4420204" imgH="4266595" progId="PBrush">
                      <p:embed/>
                    </p:oleObj>
                  </mc:Choice>
                  <mc:Fallback>
                    <p:oleObj name="Obraz - mapa bitowa" r:id="rId3" imgW="4420204" imgH="4266595" progId="PBrush">
                      <p:embed/>
                      <p:pic>
                        <p:nvPicPr>
                          <p:cNvPr id="0" name="Picture 2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78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56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0" y="2622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6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" y="2301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6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7" y="1887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6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1" y="2438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6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48" y="273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7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07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7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1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7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75" y="3218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7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7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1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7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6" y="358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7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51" y="338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7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8" y="303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7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4" y="321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8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1" y="3218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8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276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582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5" name="Text Box 583"/>
              <p:cNvSpPr txBox="1">
                <a:spLocks noChangeArrowheads="1"/>
              </p:cNvSpPr>
              <p:nvPr/>
            </p:nvSpPr>
            <p:spPr bwMode="auto">
              <a:xfrm>
                <a:off x="2112" y="289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6" name="Text Box 584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7" name="Text Box 585"/>
              <p:cNvSpPr txBox="1">
                <a:spLocks noChangeArrowheads="1"/>
              </p:cNvSpPr>
              <p:nvPr/>
            </p:nvSpPr>
            <p:spPr bwMode="auto">
              <a:xfrm>
                <a:off x="230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8" name="Text Box 586"/>
              <p:cNvSpPr txBox="1">
                <a:spLocks noChangeArrowheads="1"/>
              </p:cNvSpPr>
              <p:nvPr/>
            </p:nvSpPr>
            <p:spPr bwMode="auto">
              <a:xfrm>
                <a:off x="182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9" name="Text Box 587"/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30" name="Text Box 588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31" name="Text Box 589"/>
              <p:cNvSpPr txBox="1">
                <a:spLocks noChangeArrowheads="1"/>
              </p:cNvSpPr>
              <p:nvPr/>
            </p:nvSpPr>
            <p:spPr bwMode="auto">
              <a:xfrm>
                <a:off x="816" y="337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2" name="Text Box 590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3" name="Text Box 591"/>
              <p:cNvSpPr txBox="1">
                <a:spLocks noChangeArrowheads="1"/>
              </p:cNvSpPr>
              <p:nvPr/>
            </p:nvSpPr>
            <p:spPr bwMode="auto">
              <a:xfrm>
                <a:off x="864" y="278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4" name="Text Box 592"/>
              <p:cNvSpPr txBox="1">
                <a:spLocks noChangeArrowheads="1"/>
              </p:cNvSpPr>
              <p:nvPr/>
            </p:nvSpPr>
            <p:spPr bwMode="auto">
              <a:xfrm>
                <a:off x="1392" y="26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5" name="Text Box 593"/>
              <p:cNvSpPr txBox="1">
                <a:spLocks noChangeArrowheads="1"/>
              </p:cNvSpPr>
              <p:nvPr/>
            </p:nvSpPr>
            <p:spPr bwMode="auto">
              <a:xfrm>
                <a:off x="1392" y="206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6" name="Text Box 594"/>
              <p:cNvSpPr txBox="1">
                <a:spLocks noChangeArrowheads="1"/>
              </p:cNvSpPr>
              <p:nvPr/>
            </p:nvSpPr>
            <p:spPr bwMode="auto">
              <a:xfrm>
                <a:off x="432" y="246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7" name="Text Box 595"/>
              <p:cNvSpPr txBox="1">
                <a:spLocks noChangeArrowheads="1"/>
              </p:cNvSpPr>
              <p:nvPr/>
            </p:nvSpPr>
            <p:spPr bwMode="auto">
              <a:xfrm>
                <a:off x="528" y="294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</p:grpSp>
        <p:sp>
          <p:nvSpPr>
            <p:cNvPr id="4" name="Text Box 596"/>
            <p:cNvSpPr txBox="1">
              <a:spLocks noChangeArrowheads="1"/>
            </p:cNvSpPr>
            <p:nvPr/>
          </p:nvSpPr>
          <p:spPr bwMode="auto">
            <a:xfrm>
              <a:off x="3740" y="2182"/>
              <a:ext cx="213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2003/2004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17 poradni w 14 miastach</a:t>
              </a:r>
            </a:p>
          </p:txBody>
        </p:sp>
      </p:grpSp>
      <p:sp>
        <p:nvSpPr>
          <p:cNvPr id="38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34901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dirty="0" smtClean="0"/>
              <a:t>Ilu studentów </a:t>
            </a:r>
            <a:br>
              <a:rPr lang="pl-PL" dirty="0" smtClean="0"/>
            </a:br>
            <a:r>
              <a:rPr lang="pl-PL" dirty="0" smtClean="0"/>
              <a:t>działało w poradniach?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348038" y="3068638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1 889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0546"/>
              </p:ext>
            </p:extLst>
          </p:nvPr>
        </p:nvGraphicFramePr>
        <p:xfrm>
          <a:off x="684684" y="2060848"/>
          <a:ext cx="8460432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pracowników naukowych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11218"/>
              </p:ext>
            </p:extLst>
          </p:nvPr>
        </p:nvGraphicFramePr>
        <p:xfrm>
          <a:off x="755576" y="1636713"/>
          <a:ext cx="838842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50233" y="3048000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325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57316"/>
              </p:ext>
            </p:extLst>
          </p:nvPr>
        </p:nvGraphicFramePr>
        <p:xfrm>
          <a:off x="509436" y="1905000"/>
          <a:ext cx="8388423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Rodzaje spraw rozpatrywanych przez poradnie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353" y="2420888"/>
            <a:ext cx="8243887" cy="423068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Karne (tymczasowo aresztowani, wykroczenia, wyrok łączny);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Ogólne z zakresu prawa cywilnego (w tym prawa zobowiązań i rzeczowego);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Rodzinne (rozwody, alimenty, opieka nad dzieckiem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Spadkowe;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pracą, ubezpieczeniami społecznymi i bezrobociem;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ze świadczeniami z pomocy społecznej;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prawa i postępowania administracyjnego;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prawa lokalowego i spółdzielczego (w tym: eksmisje, sprawy bezdomnych);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prawa finansowego (podatki, zadłużenia, kredyty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przemocą wobec kobiet;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 uchodźców i cudzoziemców;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prawami osób niepełnosprawnych;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kontaktów ze służbą zdrowia (w tym błędy w sztuce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pomocy organizacjom pozarządowym (NGO – szeroko rozumiana pomoc ekspercka i poradnicza);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I</a:t>
            </a:r>
            <a:r>
              <a:rPr lang="pl-PL" sz="1600" dirty="0" smtClean="0"/>
              <a:t>nne.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Podział spraw ze względu na rodzaje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329503"/>
              </p:ext>
            </p:extLst>
          </p:nvPr>
        </p:nvGraphicFramePr>
        <p:xfrm>
          <a:off x="769739" y="2204864"/>
          <a:ext cx="8374261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707904" y="2911474"/>
            <a:ext cx="3455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600" b="1" dirty="0" smtClean="0">
                <a:solidFill>
                  <a:schemeClr val="accent2"/>
                </a:solidFill>
                <a:latin typeface="Arial" charset="0"/>
              </a:rPr>
              <a:t>Łącznie 2016/2017: 6 531</a:t>
            </a:r>
          </a:p>
          <a:p>
            <a:pPr algn="ctr" defTabSz="912813">
              <a:spcBef>
                <a:spcPct val="50000"/>
              </a:spcBef>
            </a:pP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Łącznie 2017/2018: 5752</a:t>
            </a:r>
            <a:endParaRPr lang="pl-PL" sz="16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Sprawy karne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788023" y="2625293"/>
            <a:ext cx="411308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solidFill>
                  <a:srgbClr val="000000"/>
                </a:solidFill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sporządzanie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pism w zakresie postępowania karnego (np. zawiadomienia o popełnieniu przestępstwa, apelacje, kasacje,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wnioski o wydanie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wyroku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łącznego, wznowienie postępowania, skargi na przewlekłość postępowania karnego, subsydialne akty oskarżenia);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uprawnienia w toku postępowania (np. wniosek o obrońcę z urzędu, odpowiedź w zakresie praw osób wezwanych przez prokuratora do złożenia zeznań)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wykonywanie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kary (odroczenia, zwolnienia, przerwy, zawieszenia,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umorzenie, przeniesienie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do innego zakładu karnego,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widzenia);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pomoc postpenitencjarna;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wyjaśnienie wybranych zagadnień prawa karnego </a:t>
            </a:r>
            <a:br>
              <a:rPr lang="pl-PL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(np. zakaz zbliżania się, zniesławienie w Internecie, zatarcie skazania, dozór elektroniczny, stalking);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uprawnienia policji;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sprawy dotyczące przestępstw popełnionych za granicą.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13128"/>
              </p:ext>
            </p:extLst>
          </p:nvPr>
        </p:nvGraphicFramePr>
        <p:xfrm>
          <a:off x="377080" y="2210090"/>
          <a:ext cx="4997922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784474"/>
              </p:ext>
            </p:extLst>
          </p:nvPr>
        </p:nvGraphicFramePr>
        <p:xfrm>
          <a:off x="377080" y="4882459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ogólnej problematyki prawa cywilnego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407024" y="2492896"/>
            <a:ext cx="39093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umowy </a:t>
            </a:r>
            <a:r>
              <a:rPr lang="pl-PL" sz="1200" dirty="0">
                <a:latin typeface="Arial" charset="0"/>
              </a:rPr>
              <a:t>cywilnoprawne - analizy umów zawieranych przez klientów poradni, sporządzanie, treść i wykonanie, prawa i obowiązki stron, wady oświadczeń woli, niewykonanie i nienależyte wykonanie określonych umów, odstąpienia od </a:t>
            </a:r>
            <a:r>
              <a:rPr lang="pl-PL" sz="1200" dirty="0" smtClean="0">
                <a:latin typeface="Arial" charset="0"/>
              </a:rPr>
              <a:t>umowy, zasady płatności z tytułu wykonania umów (terminy, sprzeciwy);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sporządzanie pism w toku postępowań (pozwy, wnioski, sprzeciwy);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zastaw na zwierzęciu;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koszty sądowe </a:t>
            </a:r>
            <a:r>
              <a:rPr lang="pl-PL" sz="1200" dirty="0">
                <a:latin typeface="Arial" charset="0"/>
              </a:rPr>
              <a:t>(wysokość, zwolnienia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odszkodowania </a:t>
            </a:r>
            <a:r>
              <a:rPr lang="pl-PL" sz="1200" dirty="0">
                <a:latin typeface="Arial" charset="0"/>
              </a:rPr>
              <a:t>i </a:t>
            </a:r>
            <a:r>
              <a:rPr lang="pl-PL" sz="1200" dirty="0" smtClean="0">
                <a:latin typeface="Arial" charset="0"/>
              </a:rPr>
              <a:t>zadośćuczynienia – w tym za działania weterynarza wobec zwierzęcia klienta;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konsumenckie: reklamacje, uprawnienia z tytułu rękojmi;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postępowanie </a:t>
            </a:r>
            <a:r>
              <a:rPr lang="pl-PL" sz="1200" dirty="0">
                <a:latin typeface="Arial" charset="0"/>
              </a:rPr>
              <a:t>egzekucyjne (egzekucje komornicze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przedawnienia należności.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382143"/>
              </p:ext>
            </p:extLst>
          </p:nvPr>
        </p:nvGraphicFramePr>
        <p:xfrm>
          <a:off x="683568" y="2221982"/>
          <a:ext cx="3960000" cy="269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54586"/>
              </p:ext>
            </p:extLst>
          </p:nvPr>
        </p:nvGraphicFramePr>
        <p:xfrm>
          <a:off x="377080" y="492144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rodzinne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387552" y="2564904"/>
            <a:ext cx="33528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</a:t>
            </a:r>
            <a:r>
              <a:rPr lang="pl-PL" sz="1200" dirty="0" smtClean="0">
                <a:latin typeface="Arial" charset="0"/>
                <a:cs typeface="Times New Roman" pitchFamily="18" charset="0"/>
              </a:rPr>
              <a:t>ozwodowe</a:t>
            </a: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>
                <a:latin typeface="Arial" charset="0"/>
              </a:rPr>
              <a:t>i dotyczące separacji (przede wszystkim pozwy w tym zakresie oraz małżeńskie zagadnienia majątkowe po ustaniu małżeństwa);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ubezwłasnowolnienia;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ustanowienie</a:t>
            </a:r>
            <a:r>
              <a:rPr lang="pl-PL" sz="1200" dirty="0">
                <a:latin typeface="Arial" charset="0"/>
              </a:rPr>
              <a:t>, ograniczenie i pozbawianie władzy rodzicielskiej;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tematyka </a:t>
            </a:r>
            <a:r>
              <a:rPr lang="pl-PL" sz="1200" dirty="0">
                <a:latin typeface="Arial" charset="0"/>
              </a:rPr>
              <a:t>przysposobienia, opieki i kurateli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tym także w odniesieniu do </a:t>
            </a:r>
            <a:r>
              <a:rPr lang="pl-PL" sz="1200" dirty="0" smtClean="0">
                <a:latin typeface="Arial" charset="0"/>
              </a:rPr>
              <a:t>cudzoziemców oraz wobec osób z różnym obywatelstwem);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alimentacja </a:t>
            </a:r>
            <a:r>
              <a:rPr lang="pl-PL" sz="1200" dirty="0">
                <a:latin typeface="Arial" charset="0"/>
              </a:rPr>
              <a:t>(przesłanki</a:t>
            </a:r>
            <a:r>
              <a:rPr lang="pl-PL" sz="1200" dirty="0" smtClean="0">
                <a:latin typeface="Arial" charset="0"/>
              </a:rPr>
              <a:t>, osoby zobowiązane, </a:t>
            </a:r>
            <a:r>
              <a:rPr lang="pl-PL" sz="1200" dirty="0">
                <a:latin typeface="Arial" charset="0"/>
              </a:rPr>
              <a:t>ustalanie, podwyższanie, obniżanie, zaliczki </a:t>
            </a:r>
            <a:r>
              <a:rPr lang="pl-PL" sz="1200" dirty="0" smtClean="0">
                <a:latin typeface="Arial" charset="0"/>
              </a:rPr>
              <a:t>alimentacyjne, zakres odpowiedzialności Funduszu Alimentacyjnego);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mediacje w sprawach rodzinnych;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rodzinne w relacjach międzynarodowych.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50841"/>
              </p:ext>
            </p:extLst>
          </p:nvPr>
        </p:nvGraphicFramePr>
        <p:xfrm>
          <a:off x="683568" y="2238327"/>
          <a:ext cx="3960000" cy="268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339010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144331"/>
              </p:ext>
            </p:extLst>
          </p:nvPr>
        </p:nvGraphicFramePr>
        <p:xfrm>
          <a:off x="377080" y="4924866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Sprawy spadkowe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407024" y="2584449"/>
            <a:ext cx="390939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doradztwo </a:t>
            </a:r>
            <a:r>
              <a:rPr lang="pl-PL" sz="1200" dirty="0">
                <a:latin typeface="Arial" charset="0"/>
              </a:rPr>
              <a:t>w sporządzaniu testamentów;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dziedziczenia ustawowego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szczególności kwestie zachowku)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oraz testamentowego (otwarcie, odrzucenie, unieważnienie testamentu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problematyka spadkowa w kontekście transgranicznym;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określenie </a:t>
            </a:r>
            <a:r>
              <a:rPr lang="pl-PL" sz="1200" dirty="0">
                <a:latin typeface="Arial" charset="0"/>
              </a:rPr>
              <a:t>osób uprawnionych do nabycia spadku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(</a:t>
            </a:r>
            <a:r>
              <a:rPr lang="pl-PL" sz="1200" dirty="0">
                <a:latin typeface="Arial" charset="0"/>
              </a:rPr>
              <a:t>w tym zagadnienie osób niegodnych</a:t>
            </a:r>
            <a:r>
              <a:rPr lang="pl-PL" sz="1200" dirty="0" smtClean="0">
                <a:latin typeface="Arial" charset="0"/>
              </a:rPr>
              <a:t>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zakres </a:t>
            </a:r>
            <a:r>
              <a:rPr lang="pl-PL" sz="1200" dirty="0">
                <a:latin typeface="Arial" charset="0"/>
              </a:rPr>
              <a:t>majątku wchodzącego w skład masy spadkowej, kwestia odpowiedzialności za długi spadkowe, wycena majątku spadkowego;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spadkowe (przyjęcie, odrzucenie, zrzeczenie się spadku, wnioski </a:t>
            </a: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stwierdzenie nabycia, dział spadku, zbycie udziałów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spadkowe dotyczące nieruchomości rolnych.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0312"/>
              </p:ext>
            </p:extLst>
          </p:nvPr>
        </p:nvGraphicFramePr>
        <p:xfrm>
          <a:off x="683568" y="2204864"/>
          <a:ext cx="3960000" cy="260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555383"/>
              </p:ext>
            </p:extLst>
          </p:nvPr>
        </p:nvGraphicFramePr>
        <p:xfrm>
          <a:off x="377080" y="4924285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Sprawy związane z pracą, </a:t>
            </a:r>
            <a:r>
              <a:rPr lang="pl-PL" sz="3200" dirty="0" err="1" smtClean="0"/>
              <a:t>ubezpiecze-niami</a:t>
            </a:r>
            <a:r>
              <a:rPr lang="pl-PL" sz="3200" dirty="0" smtClean="0"/>
              <a:t> społecznymi i bezrobociem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407024" y="2420888"/>
            <a:ext cx="36213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zawieranie </a:t>
            </a:r>
            <a:r>
              <a:rPr lang="pl-PL" sz="1200" dirty="0">
                <a:latin typeface="Arial" charset="0"/>
              </a:rPr>
              <a:t>umów o pracę (ustalanie istnienia stosunku pracy);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spory </a:t>
            </a:r>
            <a:r>
              <a:rPr lang="pl-PL" sz="1200" dirty="0">
                <a:latin typeface="Arial" charset="0"/>
              </a:rPr>
              <a:t>między pracownikiem a pracodawcą (pozew o zapłatę wynagrodzenia</a:t>
            </a:r>
            <a:r>
              <a:rPr lang="pl-PL" sz="1200" dirty="0" smtClean="0">
                <a:latin typeface="Arial" charset="0"/>
              </a:rPr>
              <a:t>, wypadki przy pracy, praca w warunkach szkodliwych, dyskryminacja pracownika, </a:t>
            </a:r>
            <a:r>
              <a:rPr lang="pl-PL" sz="1200" dirty="0">
                <a:latin typeface="Arial" charset="0"/>
              </a:rPr>
              <a:t>rozwiązanie umowy o pracę, </a:t>
            </a:r>
            <a:r>
              <a:rPr lang="pl-PL" sz="1200" dirty="0" smtClean="0">
                <a:latin typeface="Arial" charset="0"/>
              </a:rPr>
              <a:t>wypowiedzenia, wniosek o przywrócenie do pracy);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świadczenia </a:t>
            </a:r>
            <a:r>
              <a:rPr lang="pl-PL" sz="1200" dirty="0">
                <a:latin typeface="Arial" charset="0"/>
              </a:rPr>
              <a:t>pracownicze (praca w godzinach nadliczbowych, premie, dodatki, nagrody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</a:t>
            </a:r>
            <a:r>
              <a:rPr lang="pl-PL" sz="1200" dirty="0" smtClean="0">
                <a:latin typeface="Arial" charset="0"/>
              </a:rPr>
              <a:t>odprawy, odszkodowania za wypadki przy pracy, urlop szkoleniowy w celu napisania pracy magisterskiej, uprawnienia na wypadek przejęcia pracodawcy przez inny podmiot);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emerytury, renty i świadczenia przedemerytalne (ochrona przedemerytalna, podstawy </a:t>
            </a:r>
            <a:r>
              <a:rPr lang="pl-PL" sz="1200" dirty="0">
                <a:latin typeface="Arial" charset="0"/>
              </a:rPr>
              <a:t>uzyskania uprawnień</a:t>
            </a:r>
            <a:r>
              <a:rPr lang="pl-PL" sz="1200" dirty="0" smtClean="0">
                <a:latin typeface="Arial" charset="0"/>
              </a:rPr>
              <a:t>, wcześniejsze emerytury, świadczenia pomostowe, </a:t>
            </a:r>
            <a:r>
              <a:rPr lang="pl-PL" sz="1200" dirty="0">
                <a:latin typeface="Arial" charset="0"/>
              </a:rPr>
              <a:t>przeliczenie emerytur);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z </a:t>
            </a:r>
            <a:r>
              <a:rPr lang="pl-PL" sz="1200" dirty="0" smtClean="0">
                <a:latin typeface="Arial" charset="0"/>
              </a:rPr>
              <a:t>ZUS, KRUS, FGŚP i urzędami pracy.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81373"/>
              </p:ext>
            </p:extLst>
          </p:nvPr>
        </p:nvGraphicFramePr>
        <p:xfrm>
          <a:off x="683568" y="2204864"/>
          <a:ext cx="3960000" cy="262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858839"/>
              </p:ext>
            </p:extLst>
          </p:nvPr>
        </p:nvGraphicFramePr>
        <p:xfrm>
          <a:off x="377080" y="4943964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pl-PL" sz="3600" b="1">
                <a:solidFill>
                  <a:schemeClr val="tx2"/>
                </a:solidFill>
                <a:latin typeface="Arial" charset="0"/>
              </a:rPr>
              <a:t>Sprawy związane ze  świadczeniami z pomocy społecznej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407024" y="2990850"/>
            <a:ext cx="383738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przyznawania zasiłków z pomocy społecznej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renty socjalne;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mieszkania socjalne;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kontakty </a:t>
            </a:r>
            <a:r>
              <a:rPr lang="pl-PL" sz="1200" dirty="0">
                <a:latin typeface="Arial" charset="0"/>
              </a:rPr>
              <a:t>klientów poradni z ośrodkami pomocy społecznej w tym odwołania od decyzji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odmowie przyznania zasiłków i </a:t>
            </a:r>
            <a:r>
              <a:rPr lang="pl-PL" sz="1200" dirty="0" smtClean="0">
                <a:latin typeface="Arial" charset="0"/>
              </a:rPr>
              <a:t>dodatków do niego;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kwestie świadczeń socjalnych (zasiłków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dodatków, dofinansowania rehabilitacji), także dla osób opuszczających zakłady karne.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965870"/>
              </p:ext>
            </p:extLst>
          </p:nvPr>
        </p:nvGraphicFramePr>
        <p:xfrm>
          <a:off x="683568" y="2133797"/>
          <a:ext cx="3960000" cy="294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261698"/>
              </p:ext>
            </p:extLst>
          </p:nvPr>
        </p:nvGraphicFramePr>
        <p:xfrm>
          <a:off x="377080" y="4977188"/>
          <a:ext cx="3960813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7"/>
          <p:cNvGrpSpPr>
            <a:grpSpLocks/>
          </p:cNvGrpSpPr>
          <p:nvPr/>
        </p:nvGrpSpPr>
        <p:grpSpPr bwMode="auto">
          <a:xfrm>
            <a:off x="747713" y="2670175"/>
            <a:ext cx="8577262" cy="4575175"/>
            <a:chOff x="471" y="1026"/>
            <a:chExt cx="5403" cy="2882"/>
          </a:xfrm>
        </p:grpSpPr>
        <p:sp useBgFill="1">
          <p:nvSpPr>
            <p:cNvPr id="3" name="Text Box 598"/>
            <p:cNvSpPr txBox="1">
              <a:spLocks noChangeArrowheads="1"/>
            </p:cNvSpPr>
            <p:nvPr/>
          </p:nvSpPr>
          <p:spPr bwMode="auto">
            <a:xfrm>
              <a:off x="3742" y="2058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2004/2005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21 poradni w 15 miastach</a:t>
              </a:r>
            </a:p>
          </p:txBody>
        </p:sp>
        <p:grpSp>
          <p:nvGrpSpPr>
            <p:cNvPr id="4" name="Group 599"/>
            <p:cNvGrpSpPr>
              <a:grpSpLocks/>
            </p:cNvGrpSpPr>
            <p:nvPr/>
          </p:nvGrpSpPr>
          <p:grpSpPr bwMode="auto">
            <a:xfrm>
              <a:off x="471" y="1026"/>
              <a:ext cx="3045" cy="2882"/>
              <a:chOff x="432" y="1682"/>
              <a:chExt cx="3045" cy="2882"/>
            </a:xfrm>
          </p:grpSpPr>
          <p:sp>
            <p:nvSpPr>
              <p:cNvPr id="5" name="AutoShape 600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01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79" name="Obraz - mapa bitowa" r:id="rId3" imgW="4420204" imgH="4266595" progId="PBrush">
                      <p:embed/>
                    </p:oleObj>
                  </mc:Choice>
                  <mc:Fallback>
                    <p:oleObj name="Obraz - mapa bitowa" r:id="rId3" imgW="4420204" imgH="4266595" progId="PBrush">
                      <p:embed/>
                      <p:pic>
                        <p:nvPicPr>
                          <p:cNvPr id="0" name="Picture 2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0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0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0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0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0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1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1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1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1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1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1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17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18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19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20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21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22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23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24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25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26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27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28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29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30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3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3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33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3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71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45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3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3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14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3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187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 zakresu prawa </a:t>
            </a:r>
            <a:br>
              <a:rPr lang="pl-PL" dirty="0" smtClean="0"/>
            </a:br>
            <a:r>
              <a:rPr lang="pl-PL" dirty="0" smtClean="0"/>
              <a:t>i postępowania administracyjnego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407024" y="2708920"/>
            <a:ext cx="36933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decyzje </a:t>
            </a:r>
            <a:r>
              <a:rPr lang="pl-PL" sz="1200" dirty="0">
                <a:latin typeface="Arial" charset="0"/>
              </a:rPr>
              <a:t>administracyjne (podstawy wydawania, zasady zaskarżania, odwołania do organów wyższej instancji, WSA</a:t>
            </a:r>
            <a:r>
              <a:rPr lang="pl-PL" sz="1200" dirty="0" smtClean="0">
                <a:latin typeface="Arial" charset="0"/>
              </a:rPr>
              <a:t>, NSA, SKO);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administracyjne (prawa stron, koszty, skargi na </a:t>
            </a:r>
            <a:r>
              <a:rPr lang="pl-PL" sz="1200" dirty="0" smtClean="0">
                <a:latin typeface="Arial" charset="0"/>
              </a:rPr>
              <a:t>bezczynność, stwierdzenie nieważności i inne tryby nadzwyczajne);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kwestia instalacji inteligentnych wodomierzy; 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ewidencja </a:t>
            </a:r>
            <a:r>
              <a:rPr lang="pl-PL" sz="1200" dirty="0">
                <a:latin typeface="Arial" charset="0"/>
              </a:rPr>
              <a:t>ludności i sprawy meldunkowe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opłaty cmentarne;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wydawanie pozwoleń na broń myśliwską;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zagospodarowanie </a:t>
            </a:r>
            <a:r>
              <a:rPr lang="pl-PL" sz="1200" dirty="0">
                <a:latin typeface="Arial" charset="0"/>
              </a:rPr>
              <a:t>przestrzenne (</a:t>
            </a:r>
            <a:r>
              <a:rPr lang="pl-PL" sz="1200" dirty="0" smtClean="0">
                <a:latin typeface="Arial" charset="0"/>
              </a:rPr>
              <a:t>warunki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zabudowy, plany zagospodarowania);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opiniowanie regulaminu samorządu studenckiego.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420331"/>
              </p:ext>
            </p:extLst>
          </p:nvPr>
        </p:nvGraphicFramePr>
        <p:xfrm>
          <a:off x="683568" y="2156388"/>
          <a:ext cx="3960000" cy="260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103357"/>
              </p:ext>
            </p:extLst>
          </p:nvPr>
        </p:nvGraphicFramePr>
        <p:xfrm>
          <a:off x="377080" y="4926465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prawa lokalowego i spółdzielczego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131345"/>
              </p:ext>
            </p:extLst>
          </p:nvPr>
        </p:nvGraphicFramePr>
        <p:xfrm>
          <a:off x="683568" y="2166941"/>
          <a:ext cx="3960000" cy="255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406726" y="3068960"/>
            <a:ext cx="35496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eksmisje </a:t>
            </a:r>
            <a:r>
              <a:rPr lang="pl-PL" sz="1200" dirty="0">
                <a:latin typeface="Arial" charset="0"/>
              </a:rPr>
              <a:t>(podstawy, koszty, wstrzymanie, uprawnienia prawowitych lokatorów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rozliczenia pomiędzy najemcą a wynajmującym;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lokale </a:t>
            </a:r>
            <a:r>
              <a:rPr lang="pl-PL" sz="1200" dirty="0">
                <a:latin typeface="Arial" charset="0"/>
              </a:rPr>
              <a:t>zastępcze, socjalne, komunalne, służbowe i zakładowe (zakres osób uprawnionych do ich otrzymania, koszty, rozliczenia</a:t>
            </a:r>
            <a:r>
              <a:rPr lang="pl-PL" sz="1200" dirty="0" smtClean="0">
                <a:latin typeface="Arial" charset="0"/>
              </a:rPr>
              <a:t>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przekształcenia </a:t>
            </a:r>
            <a:r>
              <a:rPr lang="pl-PL" sz="1200" dirty="0">
                <a:latin typeface="Arial" charset="0"/>
              </a:rPr>
              <a:t>uprawnień do lokalu;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ze spółdzielniami mieszkaniowymi </a:t>
            </a:r>
            <a:r>
              <a:rPr lang="pl-PL" sz="1200" dirty="0">
                <a:latin typeface="Arial" charset="0"/>
              </a:rPr>
              <a:t>(wysokość zaległości w </a:t>
            </a:r>
            <a:r>
              <a:rPr lang="pl-PL" sz="1200" dirty="0" smtClean="0">
                <a:latin typeface="Arial" charset="0"/>
              </a:rPr>
              <a:t>opłatach).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937182"/>
              </p:ext>
            </p:extLst>
          </p:nvPr>
        </p:nvGraphicFramePr>
        <p:xfrm>
          <a:off x="377080" y="494118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finansowe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407024" y="2852936"/>
            <a:ext cx="35493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ogólne </a:t>
            </a:r>
            <a:r>
              <a:rPr lang="pl-PL" sz="1200" dirty="0">
                <a:latin typeface="Arial" charset="0"/>
              </a:rPr>
              <a:t>podatkowe, w tym: obowiązki podatników, powstanie obowiązku podatkowego, uprawnienia do ulg, nadpłaty, </a:t>
            </a:r>
            <a:r>
              <a:rPr lang="pl-PL" sz="1200" dirty="0" smtClean="0">
                <a:latin typeface="Arial" charset="0"/>
              </a:rPr>
              <a:t>korekty, zwrot </a:t>
            </a:r>
            <a:r>
              <a:rPr lang="pl-PL" sz="1200" dirty="0">
                <a:latin typeface="Arial" charset="0"/>
              </a:rPr>
              <a:t>nienależnie zapłaconych kwot </a:t>
            </a:r>
            <a:r>
              <a:rPr lang="pl-PL" sz="1200" dirty="0" smtClean="0">
                <a:latin typeface="Arial" charset="0"/>
              </a:rPr>
              <a:t>i </a:t>
            </a:r>
            <a:r>
              <a:rPr lang="pl-PL" sz="1200" dirty="0">
                <a:latin typeface="Arial" charset="0"/>
              </a:rPr>
              <a:t>zagadnienia odpowiedzialności za zaległości podatkowe;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indywidualne interpretacje podatkowe;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err="1" smtClean="0">
                <a:latin typeface="Arial" charset="0"/>
              </a:rPr>
              <a:t>kryptowaluty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bankowe (m.in. gwarancje i poręczenia, „uśpione” rachunki bankowe);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finansowe z relacjach zagranicznych (odszkodowania i podatki płacone za granicą).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endParaRPr lang="pl-PL" sz="1200" dirty="0" smtClean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89380"/>
              </p:ext>
            </p:extLst>
          </p:nvPr>
        </p:nvGraphicFramePr>
        <p:xfrm>
          <a:off x="683568" y="2204864"/>
          <a:ext cx="3960000" cy="260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566151"/>
              </p:ext>
            </p:extLst>
          </p:nvPr>
        </p:nvGraphicFramePr>
        <p:xfrm>
          <a:off x="377080" y="4932867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przemocą wobec kobiet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407024" y="3141663"/>
            <a:ext cx="37653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przemoc fizyczna i psychiczna;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znęcanie się nad członkami rodziny;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informacje na temat </a:t>
            </a:r>
            <a:r>
              <a:rPr lang="pl-PL" sz="1200" dirty="0" smtClean="0">
                <a:latin typeface="Arial" charset="0"/>
              </a:rPr>
              <a:t>instytucji wsparcia.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29143"/>
              </p:ext>
            </p:extLst>
          </p:nvPr>
        </p:nvGraphicFramePr>
        <p:xfrm>
          <a:off x="683568" y="2235156"/>
          <a:ext cx="3960000" cy="263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865757"/>
              </p:ext>
            </p:extLst>
          </p:nvPr>
        </p:nvGraphicFramePr>
        <p:xfrm>
          <a:off x="377080" y="4869160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związane z prawami uchodźców i cudzoziemców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427662" y="2564904"/>
            <a:ext cx="36727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formy </a:t>
            </a:r>
            <a:r>
              <a:rPr lang="pl-PL" sz="1200" dirty="0">
                <a:latin typeface="Arial" charset="0"/>
              </a:rPr>
              <a:t>ochrony prawnomiędzynarodowej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terytorium Polski (status </a:t>
            </a:r>
            <a:r>
              <a:rPr lang="pl-PL" sz="1200" dirty="0" smtClean="0">
                <a:latin typeface="Arial" charset="0"/>
              </a:rPr>
              <a:t>uchodźcy);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tytuły </a:t>
            </a:r>
            <a:r>
              <a:rPr lang="pl-PL" sz="1200" dirty="0">
                <a:latin typeface="Arial" charset="0"/>
              </a:rPr>
              <a:t>prawne do pobytu w Polsce (zgoda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zamieszkanie na czas oznaczony, zgoda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osiedlenie się, zgoda na pobyt rezydenta długoterminowego WE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Karta Polaka (katalog osób uprawnionych, procedura);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nadanie </a:t>
            </a:r>
            <a:r>
              <a:rPr lang="pl-PL" sz="1200" dirty="0">
                <a:latin typeface="Arial" charset="0"/>
              </a:rPr>
              <a:t>obywatelstwa polskiego;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prawa </a:t>
            </a:r>
            <a:r>
              <a:rPr lang="pl-PL" sz="1200" dirty="0">
                <a:latin typeface="Arial" charset="0"/>
              </a:rPr>
              <a:t>cudzoziemców w czasie ich pobytu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Polsce </a:t>
            </a:r>
            <a:r>
              <a:rPr lang="pl-PL" sz="1200" dirty="0" smtClean="0">
                <a:latin typeface="Arial" charset="0"/>
              </a:rPr>
              <a:t>(sprawy rodzinne i opiekuńcze, </a:t>
            </a:r>
            <a:r>
              <a:rPr lang="pl-PL" sz="1200" dirty="0">
                <a:latin typeface="Arial" charset="0"/>
              </a:rPr>
              <a:t>nabywanie </a:t>
            </a:r>
            <a:r>
              <a:rPr lang="pl-PL" sz="1200" dirty="0" smtClean="0">
                <a:latin typeface="Arial" charset="0"/>
              </a:rPr>
              <a:t>nieruchomości, podatki, zakładanie działalności gospodarczej);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deportacje, zobowiązanie do powrotu do kraju.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267932"/>
              </p:ext>
            </p:extLst>
          </p:nvPr>
        </p:nvGraphicFramePr>
        <p:xfrm>
          <a:off x="683568" y="2178010"/>
          <a:ext cx="3960000" cy="269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712162"/>
              </p:ext>
            </p:extLst>
          </p:nvPr>
        </p:nvGraphicFramePr>
        <p:xfrm>
          <a:off x="377080" y="4873187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prawami osób niepełnosprawnych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387552" y="3163888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zmiana </a:t>
            </a:r>
            <a:r>
              <a:rPr lang="pl-PL" sz="1200" dirty="0">
                <a:latin typeface="Arial" charset="0"/>
              </a:rPr>
              <a:t>stopnia niepełnosprawności;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odwołanie </a:t>
            </a:r>
            <a:r>
              <a:rPr lang="pl-PL" sz="1200" dirty="0">
                <a:latin typeface="Arial" charset="0"/>
                <a:cs typeface="Times New Roman" pitchFamily="18" charset="0"/>
              </a:rPr>
              <a:t>od orzeczenia o stopniu </a:t>
            </a:r>
            <a:r>
              <a:rPr lang="pl-PL" sz="1200" dirty="0" smtClean="0">
                <a:latin typeface="Arial" charset="0"/>
              </a:rPr>
              <a:t>niepełnosprawności;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zbiórka pieniędzy dla osoby niepełnosprawnej.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572766"/>
              </p:ext>
            </p:extLst>
          </p:nvPr>
        </p:nvGraphicFramePr>
        <p:xfrm>
          <a:off x="683568" y="2204864"/>
          <a:ext cx="3960000" cy="27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596024"/>
              </p:ext>
            </p:extLst>
          </p:nvPr>
        </p:nvGraphicFramePr>
        <p:xfrm>
          <a:off x="377080" y="4869160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ze służbą zdrowia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387552" y="3068960"/>
            <a:ext cx="3352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odpowiedzialność </a:t>
            </a:r>
            <a:r>
              <a:rPr lang="pl-PL" sz="1200" dirty="0">
                <a:latin typeface="Arial" charset="0"/>
              </a:rPr>
              <a:t>lekarzy za błędy w sztuce </a:t>
            </a:r>
            <a:r>
              <a:rPr lang="pl-PL" sz="1200" dirty="0" smtClean="0">
                <a:latin typeface="Arial" charset="0"/>
              </a:rPr>
              <a:t>lekarskiej – </a:t>
            </a:r>
            <a:r>
              <a:rPr lang="pl-PL" sz="1200" dirty="0">
                <a:latin typeface="Arial" charset="0"/>
              </a:rPr>
              <a:t>zagadnienia odszkodowawcze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zakażenia szpitalne – odszkodowania;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uprawnienia do ubezpieczeń zdrowotnych;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klientów poradni z Narodowym Funduszem </a:t>
            </a:r>
            <a:r>
              <a:rPr lang="pl-PL" sz="1200" dirty="0" smtClean="0">
                <a:latin typeface="Arial" charset="0"/>
              </a:rPr>
              <a:t>Zdrowia;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odmowa przewozu karetką;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dokumentacja medyczna.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637764"/>
              </p:ext>
            </p:extLst>
          </p:nvPr>
        </p:nvGraphicFramePr>
        <p:xfrm>
          <a:off x="683568" y="2204864"/>
          <a:ext cx="3960000" cy="27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146230"/>
              </p:ext>
            </p:extLst>
          </p:nvPr>
        </p:nvGraphicFramePr>
        <p:xfrm>
          <a:off x="377080" y="487319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związane z pomocą organizacjom pozarządowym (NGO)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499992" y="3429000"/>
            <a:ext cx="37444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110000"/>
              </a:lnSpc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Pomoc ze strony poradni polega przede wszystkim na wyjaśnianiu zasad działalności organizacji </a:t>
            </a:r>
            <a:r>
              <a:rPr lang="pl-PL" sz="1200" dirty="0" smtClean="0">
                <a:latin typeface="Arial" charset="0"/>
              </a:rPr>
              <a:t>pozarządowych.</a:t>
            </a:r>
          </a:p>
          <a:p>
            <a:pPr defTabSz="912813">
              <a:lnSpc>
                <a:spcPct val="110000"/>
              </a:lnSpc>
              <a:spcBef>
                <a:spcPct val="50000"/>
              </a:spcBef>
            </a:pPr>
            <a:r>
              <a:rPr lang="pl-PL" sz="1200" dirty="0" smtClean="0">
                <a:latin typeface="Arial" charset="0"/>
              </a:rPr>
              <a:t>Pomocy udzielono m.in. Bibliotece Śląskiej oraz Fundacji „Kocia Przystań”.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537776"/>
              </p:ext>
            </p:extLst>
          </p:nvPr>
        </p:nvGraphicFramePr>
        <p:xfrm>
          <a:off x="1187624" y="3212976"/>
          <a:ext cx="3960000" cy="262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Sprawy inne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407024" y="2492896"/>
            <a:ext cx="36213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występowanie </a:t>
            </a:r>
            <a:r>
              <a:rPr lang="pl-PL" sz="1200" dirty="0">
                <a:latin typeface="Arial" charset="0"/>
              </a:rPr>
              <a:t>studentów </a:t>
            </a:r>
            <a:r>
              <a:rPr lang="pl-PL" sz="1200" dirty="0" smtClean="0">
                <a:latin typeface="Arial" charset="0"/>
              </a:rPr>
              <a:t>w postępowaniach dyscyplinarnych na uczelniach;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</a:t>
            </a:r>
            <a:r>
              <a:rPr lang="pl-PL" sz="1200" dirty="0">
                <a:latin typeface="Arial" charset="0"/>
              </a:rPr>
              <a:t>kanoniczne („kościelne” unieważnienie małżeństwa);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własności intelektualnej, patenty i prawo autorskie;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rolne;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przepisy dotyczące ochrony przyrody;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gospodarcze (umowy spółki, zagadnienia wykonywania działalności gospodarczej);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odpowiedzialność dyscyplinarna adwokatów;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unijne oraz prawo innych krajów (Austria, Holandia, Niemcy).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577795"/>
              </p:ext>
            </p:extLst>
          </p:nvPr>
        </p:nvGraphicFramePr>
        <p:xfrm>
          <a:off x="683568" y="2276872"/>
          <a:ext cx="3960000" cy="276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150799"/>
              </p:ext>
            </p:extLst>
          </p:nvPr>
        </p:nvGraphicFramePr>
        <p:xfrm>
          <a:off x="377080" y="494118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2017/2018)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smtClean="0"/>
              <a:t>Studencka Poradnia Prawna w Białymstoku (Uniwersytet w Białymstoku)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36090065"/>
              </p:ext>
            </p:extLst>
          </p:nvPr>
        </p:nvGraphicFramePr>
        <p:xfrm>
          <a:off x="838200" y="2501900"/>
          <a:ext cx="81534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308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1760" y="2582882"/>
            <a:ext cx="583299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współorganizacja III Ogólnopolskiej Konferencji Naukowej Praw Pacjenta,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poradniana gra prawnicza, symulacje rozpraw prawniczych,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udział w maratonie pisania listów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Amnesty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International, 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stoisko promujące działalność poradni i udzielanie porad podczas akcji podnoszącej bezpieczeństwo seniorów,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współpraca międzynarodowa: rozmowy dotyczące podjęcia współpracy z klinika w Połocku (Białoruś).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8"/>
          <p:cNvGrpSpPr>
            <a:grpSpLocks/>
          </p:cNvGrpSpPr>
          <p:nvPr/>
        </p:nvGrpSpPr>
        <p:grpSpPr bwMode="auto">
          <a:xfrm>
            <a:off x="746125" y="2670175"/>
            <a:ext cx="8578851" cy="4575175"/>
            <a:chOff x="470" y="1138"/>
            <a:chExt cx="5404" cy="2882"/>
          </a:xfrm>
        </p:grpSpPr>
        <p:sp useBgFill="1">
          <p:nvSpPr>
            <p:cNvPr id="3" name="Text Box 639"/>
            <p:cNvSpPr txBox="1">
              <a:spLocks noChangeArrowheads="1"/>
            </p:cNvSpPr>
            <p:nvPr/>
          </p:nvSpPr>
          <p:spPr bwMode="auto">
            <a:xfrm>
              <a:off x="3742" y="2170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2005/2006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23 poradnie w 15 miastach</a:t>
              </a:r>
            </a:p>
          </p:txBody>
        </p:sp>
        <p:grpSp>
          <p:nvGrpSpPr>
            <p:cNvPr id="4" name="Group 640"/>
            <p:cNvGrpSpPr>
              <a:grpSpLocks/>
            </p:cNvGrpSpPr>
            <p:nvPr/>
          </p:nvGrpSpPr>
          <p:grpSpPr bwMode="auto">
            <a:xfrm>
              <a:off x="470" y="1138"/>
              <a:ext cx="3045" cy="2882"/>
              <a:chOff x="432" y="1682"/>
              <a:chExt cx="3045" cy="2882"/>
            </a:xfrm>
          </p:grpSpPr>
          <p:sp>
            <p:nvSpPr>
              <p:cNvPr id="5" name="AutoShape 641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42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55" name="Obraz - mapa bitowa" r:id="rId3" imgW="4420204" imgH="4266595" progId="PBrush">
                      <p:embed/>
                    </p:oleObj>
                  </mc:Choice>
                  <mc:Fallback>
                    <p:oleObj name="Obraz - mapa bitowa" r:id="rId3" imgW="4420204" imgH="4266595" progId="PBrush">
                      <p:embed/>
                      <p:pic>
                        <p:nvPicPr>
                          <p:cNvPr id="0" name="Picture 2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4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4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4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4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4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4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4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5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5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6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5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5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5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5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5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5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58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59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60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61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62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63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64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65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66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67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68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69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70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71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7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7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74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7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55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7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82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7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00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7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7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71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8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3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17053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w Białymstoku (Uniwersytet w Białymstoku) 2003-2018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474869"/>
              </p:ext>
            </p:extLst>
          </p:nvPr>
        </p:nvGraphicFramePr>
        <p:xfrm>
          <a:off x="823913" y="2582863"/>
          <a:ext cx="3430587" cy="304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678425"/>
              </p:ext>
            </p:extLst>
          </p:nvPr>
        </p:nvGraphicFramePr>
        <p:xfrm>
          <a:off x="4960938" y="2522538"/>
          <a:ext cx="3931542" cy="294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5616" y="56610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435624" y="56472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5940152" y="270892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380312" y="378904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29422038"/>
              </p:ext>
            </p:extLst>
          </p:nvPr>
        </p:nvGraphicFramePr>
        <p:xfrm>
          <a:off x="763588" y="2624138"/>
          <a:ext cx="83439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086600" y="162877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148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113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Opiekunów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411760" y="2582882"/>
            <a:ext cx="583299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Warsztaty prawa medycznego zorganizowane dla studentów prawa oraz medycyny,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współpraca z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Cafe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Albert w Gdańsku (gdzie prowadzone są dyżury),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współpraca z Fundacją Młode Mamy oraz Gdańską Radą ds. Równego Traktowania przy Prezydencie Miasta Gdańska,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odwiedziny i wymiana doświadczeń z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Community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Legal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Care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Center działającą przy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Symbiosis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Law School – kliniką prawa w Indiach,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kontynuacja programu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Street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Law (10 lekcji w trójmiejskich szkołach),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akcja „Poradnia w plenerze” zorganizowana w czasie juwenaliów – poinformowanie studentów o działalności poradni.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67614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003581"/>
              </p:ext>
            </p:extLst>
          </p:nvPr>
        </p:nvGraphicFramePr>
        <p:xfrm>
          <a:off x="4860032" y="2492896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868144" y="3284984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7740352" y="4221087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1043608" y="6130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przy</a:t>
            </a:r>
            <a:br>
              <a:rPr lang="pl-PL" sz="3000" dirty="0" smtClean="0"/>
            </a:br>
            <a:r>
              <a:rPr lang="pl-PL" sz="3000" dirty="0" smtClean="0"/>
              <a:t>Wyższej Szkole Bankowej w Gdańsku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6963539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67789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11413" y="2780928"/>
            <a:ext cx="583299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współpraca z Sądem Okręgowym w Gdańsku – udzielanie porad prawnych w budynku sądu,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współpraca z dwoma kołami naukowymi działającymi na uczelni: kołem prawa rodzinnego „Ars Lege” oraz prawa karnego,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organizacja „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escape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room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” dla młodzieży szkół średnich – promocja edukacji prawniczej.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8388423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przy</a:t>
            </a:r>
            <a:br>
              <a:rPr lang="pl-PL" sz="2800" dirty="0" smtClean="0"/>
            </a:br>
            <a:r>
              <a:rPr lang="pl-PL" sz="2800" dirty="0" smtClean="0"/>
              <a:t>Wyższej Szkole Bankowej w Gdańsku 2011-2018</a:t>
            </a:r>
            <a:endParaRPr lang="pl-PL" sz="2400" dirty="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49566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29192"/>
              </p:ext>
            </p:extLst>
          </p:nvPr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718918" y="350471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7812881" y="416072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115616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2011-2018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2011-2018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</a:t>
            </a:r>
            <a:br>
              <a:rPr lang="pl-PL" sz="3000" dirty="0" smtClean="0"/>
            </a:br>
            <a:r>
              <a:rPr lang="pl-PL" sz="3000" dirty="0" smtClean="0"/>
              <a:t>przy </a:t>
            </a:r>
            <a:r>
              <a:rPr lang="pl-PL" sz="3000" dirty="0" err="1" smtClean="0"/>
              <a:t>WSAiB</a:t>
            </a:r>
            <a:r>
              <a:rPr lang="pl-PL" sz="3000" dirty="0" smtClean="0"/>
              <a:t> w </a:t>
            </a:r>
            <a:r>
              <a:rPr lang="pl-PL" sz="3000" dirty="0"/>
              <a:t>Gdyni</a:t>
            </a:r>
            <a:endParaRPr lang="pl-PL" sz="3000" dirty="0" smtClean="0"/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49668524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67789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22 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00639" y="2585746"/>
            <a:ext cx="489585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nominacja w konkursie Czerwonej Róży w kategorii „Najlepsze Koło Naukowe”,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kontynuacja współpracy z Sądem Okręgowym w Gdańsku oraz Sądem Rejonowym w Gdyni (gdzie prowadzone jest poradnictwo),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organizacja III konkursu krasomówczego </a:t>
            </a:r>
            <a:r>
              <a:rPr lang="pl-PL" sz="1200" dirty="0" err="1" smtClean="0">
                <a:latin typeface="+mj-lt"/>
              </a:rPr>
              <a:t>WSAiB</a:t>
            </a:r>
            <a:r>
              <a:rPr lang="pl-PL" sz="1200" dirty="0" smtClean="0">
                <a:latin typeface="+mj-lt"/>
              </a:rPr>
              <a:t> w Gdyni,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organizacja inscenizacji rozprawy karnej,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wyjazd studyjny do Sądu Najwyższego oraz Naczelnego Sądu Administracyjnego,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współorganizacja spotkania z dziećmi z rodzin dysfunkcyjnych, przedstawienie charakterystyki zawodów prawniczych.</a:t>
            </a:r>
            <a:endParaRPr lang="pl-PL" sz="1200" dirty="0"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462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8388423" cy="1143000"/>
          </a:xfrm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</a:t>
            </a:r>
            <a:br>
              <a:rPr lang="pl-PL" sz="3000" dirty="0" smtClean="0"/>
            </a:br>
            <a:r>
              <a:rPr lang="pl-PL" sz="3000" dirty="0" smtClean="0"/>
              <a:t>przy </a:t>
            </a:r>
            <a:r>
              <a:rPr lang="pl-PL" sz="3000" dirty="0" err="1" smtClean="0"/>
              <a:t>WSAiB</a:t>
            </a:r>
            <a:r>
              <a:rPr lang="pl-PL" sz="3000" dirty="0" smtClean="0"/>
              <a:t> w Gdyni 2016-2018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82496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85989"/>
              </p:ext>
            </p:extLst>
          </p:nvPr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718918" y="350471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7812881" y="416072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115616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2016-2018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2016-2018</a:t>
            </a:r>
            <a:endParaRPr lang="pl-PL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79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94397711"/>
              </p:ext>
            </p:extLst>
          </p:nvPr>
        </p:nvGraphicFramePr>
        <p:xfrm>
          <a:off x="763588" y="2501900"/>
          <a:ext cx="83439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Katowicach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327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: 68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31840" y="2348880"/>
            <a:ext cx="53477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przeprowadzenie ogólnopolskiej konferencji naukowej „Ochrona praw jednostki w postępowaniach krajowych” oraz wydanie publikacji pokonferencyjnej,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organizacja ogólnopolskiego konkursu na esej o tematyce prawniczej „Jednostka – podmiot praw i obowiązków”,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przygotowanie wojewódzkiego </a:t>
            </a:r>
            <a:r>
              <a:rPr lang="pl-PL" sz="1200" dirty="0">
                <a:latin typeface="Arial" charset="0"/>
              </a:rPr>
              <a:t>konkursu dla licealistów </a:t>
            </a:r>
            <a:r>
              <a:rPr lang="pl-PL" sz="1200" dirty="0" smtClean="0">
                <a:latin typeface="Arial" charset="0"/>
              </a:rPr>
              <a:t>na temat wiedzy </a:t>
            </a:r>
            <a:r>
              <a:rPr lang="pl-PL" sz="1200" dirty="0">
                <a:latin typeface="Arial" charset="0"/>
              </a:rPr>
              <a:t>o prawie, </a:t>
            </a:r>
            <a:endParaRPr lang="pl-PL" sz="1200" dirty="0" smtClean="0">
              <a:latin typeface="Arial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symulacje postępowań sądowych, także w ramach Śląskiego Festiwalu Nauki,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prowadzenie wykładów dla uniwersytetu trzeciego wieku UŚ oraz dla seniorów,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współpraca z Muzeum Śląskim, schroniskami dla zwierząt oraz Fundacją „Kocia Przystań”.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Katowicach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881452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28345"/>
              </p:ext>
            </p:extLst>
          </p:nvPr>
        </p:nvGraphicFramePr>
        <p:xfrm>
          <a:off x="5076825" y="2422525"/>
          <a:ext cx="35480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7135441" y="333319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7164288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1115616" y="588349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5292725" y="592635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19970069"/>
              </p:ext>
            </p:extLst>
          </p:nvPr>
        </p:nvGraphicFramePr>
        <p:xfrm>
          <a:off x="836613" y="2620963"/>
          <a:ext cx="8154987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Krakowskiej Akademii im. Andrzeja Frycza-Modrzewskiego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7020272" y="16288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84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Studentów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23728" y="2539623"/>
            <a:ext cx="31683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pozyskanie nowego opiekuna dla sekcji prawa karnego i cywilnego,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kontynuacja współpraca z aresztem śledczym w Krakowie, gdzie studenci poradni odbywają dyżury,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zmiany w regulaminie i wprowadzenie możliwości złożenia skargi na działalność poradni,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sukces cyklicznej akcji rozliczania PIT-11.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1"/>
          <p:cNvGrpSpPr>
            <a:grpSpLocks/>
          </p:cNvGrpSpPr>
          <p:nvPr/>
        </p:nvGrpSpPr>
        <p:grpSpPr bwMode="auto">
          <a:xfrm>
            <a:off x="755650" y="2670175"/>
            <a:ext cx="8578850" cy="4575175"/>
            <a:chOff x="470" y="1682"/>
            <a:chExt cx="5404" cy="2882"/>
          </a:xfrm>
        </p:grpSpPr>
        <p:sp useBgFill="1">
          <p:nvSpPr>
            <p:cNvPr id="3" name="Text Box 682"/>
            <p:cNvSpPr txBox="1">
              <a:spLocks noChangeArrowheads="1"/>
            </p:cNvSpPr>
            <p:nvPr/>
          </p:nvSpPr>
          <p:spPr bwMode="auto">
            <a:xfrm>
              <a:off x="3742" y="2714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2006/2007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24 poradnie w 15 miastach</a:t>
              </a:r>
            </a:p>
          </p:txBody>
        </p:sp>
        <p:sp>
          <p:nvSpPr>
            <p:cNvPr id="4" name="AutoShape 683"/>
            <p:cNvSpPr>
              <a:spLocks noChangeArrowheads="1"/>
            </p:cNvSpPr>
            <p:nvPr/>
          </p:nvSpPr>
          <p:spPr bwMode="auto">
            <a:xfrm>
              <a:off x="2555" y="1684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graphicFrame>
          <p:nvGraphicFramePr>
            <p:cNvPr id="5" name="Object 684"/>
            <p:cNvGraphicFramePr>
              <a:graphicFrameLocks noChangeAspect="1"/>
            </p:cNvGraphicFramePr>
            <p:nvPr/>
          </p:nvGraphicFramePr>
          <p:xfrm>
            <a:off x="518" y="1682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31" name="Obraz - mapa bitowa" r:id="rId3" imgW="4420204" imgH="4266595" progId="PBrush">
                    <p:embed/>
                  </p:oleObj>
                </mc:Choice>
                <mc:Fallback>
                  <p:oleObj name="Obraz - mapa bitowa" r:id="rId3" imgW="4420204" imgH="4266595" progId="PBrush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682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68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8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05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8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" y="1891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8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42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8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9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9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22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9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0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9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9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59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9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38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9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3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9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2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9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22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9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76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00"/>
            <p:cNvSpPr txBox="1">
              <a:spLocks noChangeArrowheads="1"/>
            </p:cNvSpPr>
            <p:nvPr/>
          </p:nvSpPr>
          <p:spPr bwMode="auto">
            <a:xfrm>
              <a:off x="2582" y="250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701"/>
            <p:cNvSpPr txBox="1">
              <a:spLocks noChangeArrowheads="1"/>
            </p:cNvSpPr>
            <p:nvPr/>
          </p:nvSpPr>
          <p:spPr bwMode="auto">
            <a:xfrm>
              <a:off x="2150" y="29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702"/>
            <p:cNvSpPr txBox="1">
              <a:spLocks noChangeArrowheads="1"/>
            </p:cNvSpPr>
            <p:nvPr/>
          </p:nvSpPr>
          <p:spPr bwMode="auto">
            <a:xfrm>
              <a:off x="2630" y="34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703"/>
            <p:cNvSpPr txBox="1">
              <a:spLocks noChangeArrowheads="1"/>
            </p:cNvSpPr>
            <p:nvPr/>
          </p:nvSpPr>
          <p:spPr bwMode="auto">
            <a:xfrm>
              <a:off x="234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704"/>
            <p:cNvSpPr txBox="1">
              <a:spLocks noChangeArrowheads="1"/>
            </p:cNvSpPr>
            <p:nvPr/>
          </p:nvSpPr>
          <p:spPr bwMode="auto">
            <a:xfrm>
              <a:off x="186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705"/>
            <p:cNvSpPr txBox="1">
              <a:spLocks noChangeArrowheads="1"/>
            </p:cNvSpPr>
            <p:nvPr/>
          </p:nvSpPr>
          <p:spPr bwMode="auto">
            <a:xfrm>
              <a:off x="1526" y="37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706"/>
            <p:cNvSpPr txBox="1">
              <a:spLocks noChangeArrowheads="1"/>
            </p:cNvSpPr>
            <p:nvPr/>
          </p:nvSpPr>
          <p:spPr bwMode="auto">
            <a:xfrm>
              <a:off x="1190" y="35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707"/>
            <p:cNvSpPr txBox="1">
              <a:spLocks noChangeArrowheads="1"/>
            </p:cNvSpPr>
            <p:nvPr/>
          </p:nvSpPr>
          <p:spPr bwMode="auto">
            <a:xfrm>
              <a:off x="854" y="33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708"/>
            <p:cNvSpPr txBox="1">
              <a:spLocks noChangeArrowheads="1"/>
            </p:cNvSpPr>
            <p:nvPr/>
          </p:nvSpPr>
          <p:spPr bwMode="auto">
            <a:xfrm>
              <a:off x="1622" y="322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709"/>
            <p:cNvSpPr txBox="1">
              <a:spLocks noChangeArrowheads="1"/>
            </p:cNvSpPr>
            <p:nvPr/>
          </p:nvSpPr>
          <p:spPr bwMode="auto">
            <a:xfrm>
              <a:off x="902" y="278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710"/>
            <p:cNvSpPr txBox="1">
              <a:spLocks noChangeArrowheads="1"/>
            </p:cNvSpPr>
            <p:nvPr/>
          </p:nvSpPr>
          <p:spPr bwMode="auto">
            <a:xfrm>
              <a:off x="1430" y="261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711"/>
            <p:cNvSpPr txBox="1">
              <a:spLocks noChangeArrowheads="1"/>
            </p:cNvSpPr>
            <p:nvPr/>
          </p:nvSpPr>
          <p:spPr bwMode="auto">
            <a:xfrm>
              <a:off x="1430" y="206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712"/>
            <p:cNvSpPr txBox="1">
              <a:spLocks noChangeArrowheads="1"/>
            </p:cNvSpPr>
            <p:nvPr/>
          </p:nvSpPr>
          <p:spPr bwMode="auto">
            <a:xfrm>
              <a:off x="470" y="247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713"/>
            <p:cNvSpPr txBox="1">
              <a:spLocks noChangeArrowheads="1"/>
            </p:cNvSpPr>
            <p:nvPr/>
          </p:nvSpPr>
          <p:spPr bwMode="auto">
            <a:xfrm>
              <a:off x="566" y="29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71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3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1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7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716"/>
            <p:cNvSpPr txBox="1">
              <a:spLocks noChangeArrowheads="1"/>
            </p:cNvSpPr>
            <p:nvPr/>
          </p:nvSpPr>
          <p:spPr bwMode="auto">
            <a:xfrm>
              <a:off x="2110" y="226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71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3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1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0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8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9373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400" dirty="0" smtClean="0"/>
              <a:t>Studencka Poradnia Prawna Krakowskiej Akademii im. Andrzeja Frycza-Modrzewskiego </a:t>
            </a:r>
            <a:br>
              <a:rPr lang="pl-PL" sz="2400" dirty="0" smtClean="0"/>
            </a:br>
            <a:r>
              <a:rPr lang="pl-PL" sz="2400" dirty="0" smtClean="0"/>
              <a:t>w latach 2009-2018</a:t>
            </a:r>
            <a:endParaRPr lang="pl-PL" sz="2000" dirty="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42818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5489"/>
              </p:ext>
            </p:extLst>
          </p:nvPr>
        </p:nvGraphicFramePr>
        <p:xfrm>
          <a:off x="5229225" y="2422525"/>
          <a:ext cx="33956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6228184" y="2734017"/>
            <a:ext cx="154766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403281" y="4070544"/>
            <a:ext cx="12949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1206751" y="6114547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2009-2018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2009-2018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75535251"/>
              </p:ext>
            </p:extLst>
          </p:nvPr>
        </p:nvGraphicFramePr>
        <p:xfrm>
          <a:off x="836613" y="2501900"/>
          <a:ext cx="8154987" cy="40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UJ </a:t>
            </a:r>
            <a:br>
              <a:rPr lang="pl-PL" dirty="0" smtClean="0"/>
            </a:br>
            <a:r>
              <a:rPr lang="pl-PL" dirty="0" smtClean="0"/>
              <a:t>w Krakowie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051720" y="2291388"/>
            <a:ext cx="6768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zajęcie 1. miejsca w rankingu poradni prawnych „Rzeczpospolitej”,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kontynuacja 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świadczenia pomocy 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poza 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siedzibą poradni 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/>
            </a:r>
            <a:b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</a:b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(ośrodek 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dla uchodźców w Warszawie, ośrodek 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 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Przemyślu),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wyjazd integracyjny do Zakopanego,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organizacja XXVIII OKUPP 3-5 listopada 2017.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489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Studentów: 44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53762"/>
              </p:ext>
            </p:extLst>
          </p:nvPr>
        </p:nvGraphicFramePr>
        <p:xfrm>
          <a:off x="4766816" y="2276872"/>
          <a:ext cx="4147442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</a:t>
            </a:r>
            <a:r>
              <a:rPr lang="pl-PL" dirty="0" smtClean="0"/>
              <a:t>Prawna UJ </a:t>
            </a:r>
            <a:br>
              <a:rPr lang="pl-PL" dirty="0" smtClean="0"/>
            </a:br>
            <a:r>
              <a:rPr lang="pl-PL" dirty="0" smtClean="0"/>
              <a:t>w Krakowie</a:t>
            </a:r>
            <a:r>
              <a:rPr lang="pl-PL" sz="3200" dirty="0" smtClean="0"/>
              <a:t> 2003-2018</a:t>
            </a: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7668344" y="2355577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7466953" y="452452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1331640" y="5914231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6872" name="Text Box 18"/>
          <p:cNvSpPr txBox="1">
            <a:spLocks noChangeArrowheads="1"/>
          </p:cNvSpPr>
          <p:nvPr/>
        </p:nvSpPr>
        <p:spPr bwMode="auto">
          <a:xfrm>
            <a:off x="5602004" y="5771491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104220"/>
              </p:ext>
            </p:extLst>
          </p:nvPr>
        </p:nvGraphicFramePr>
        <p:xfrm>
          <a:off x="874713" y="2633663"/>
          <a:ext cx="321468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73571113"/>
              </p:ext>
            </p:extLst>
          </p:nvPr>
        </p:nvGraphicFramePr>
        <p:xfrm>
          <a:off x="877888" y="2420889"/>
          <a:ext cx="8051800" cy="41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020272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300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176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44551"/>
              </p:ext>
            </p:extLst>
          </p:nvPr>
        </p:nvGraphicFramePr>
        <p:xfrm>
          <a:off x="874713" y="2633663"/>
          <a:ext cx="321468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249574"/>
              </p:ext>
            </p:extLst>
          </p:nvPr>
        </p:nvGraphicFramePr>
        <p:xfrm>
          <a:off x="5280025" y="2473325"/>
          <a:ext cx="3417888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6588224" y="320627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7957567" y="414908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1115616" y="585763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8920" name="Text Box 18"/>
          <p:cNvSpPr txBox="1">
            <a:spLocks noChangeArrowheads="1"/>
          </p:cNvSpPr>
          <p:nvPr/>
        </p:nvSpPr>
        <p:spPr bwMode="auto">
          <a:xfrm>
            <a:off x="5377397" y="584856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23175424"/>
              </p:ext>
            </p:extLst>
          </p:nvPr>
        </p:nvGraphicFramePr>
        <p:xfrm>
          <a:off x="827584" y="2564904"/>
          <a:ext cx="8208912" cy="397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Lublinie (UMCS)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086600" y="1623533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2915816" y="2431903"/>
            <a:ext cx="489585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udział w organizacji konferencji „Różne zwierzęta, różna ochrona – o sytuacji prawnej zwierząt”,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udział w polskiej edycji </a:t>
            </a:r>
            <a:r>
              <a:rPr lang="pl-PL" sz="1200" dirty="0">
                <a:latin typeface="+mn-lt"/>
              </a:rPr>
              <a:t>konkursu The Louis M. Brown and Forrest S. </a:t>
            </a:r>
            <a:r>
              <a:rPr lang="pl-PL" sz="1200" dirty="0" err="1">
                <a:latin typeface="+mn-lt"/>
              </a:rPr>
              <a:t>Mosten</a:t>
            </a:r>
            <a:r>
              <a:rPr lang="pl-PL" sz="1200" dirty="0">
                <a:latin typeface="+mn-lt"/>
              </a:rPr>
              <a:t> International Client </a:t>
            </a:r>
            <a:r>
              <a:rPr lang="pl-PL" sz="1200" dirty="0" err="1">
                <a:latin typeface="+mn-lt"/>
              </a:rPr>
              <a:t>Consultation</a:t>
            </a:r>
            <a:r>
              <a:rPr lang="pl-PL" sz="1200" dirty="0">
                <a:latin typeface="+mn-lt"/>
              </a:rPr>
              <a:t> </a:t>
            </a:r>
            <a:r>
              <a:rPr lang="pl-PL" sz="1200" dirty="0" err="1">
                <a:latin typeface="+mn-lt"/>
              </a:rPr>
              <a:t>Competition</a:t>
            </a:r>
            <a:r>
              <a:rPr lang="pl-PL" sz="1200" dirty="0">
                <a:latin typeface="+mn-lt"/>
              </a:rPr>
              <a:t> 2018 – symulacji rozmowy z klientem kancelarii </a:t>
            </a:r>
            <a:r>
              <a:rPr lang="pl-PL" sz="1200" dirty="0" smtClean="0">
                <a:latin typeface="+mn-lt"/>
              </a:rPr>
              <a:t>prawnej,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spotkanie z Rzecznikiem Praw Pasażera przy Prezesie Urzędu Transportu Kolejowego,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przygotowanie symulacji postępowania mediacyjnego w sprawie pracowniczej,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wizyty studyjne studentów poradni w: Sądzie Najwyższym (rozprawy kasacyjne) oraz fundacji Dajemy Dzieciom Siłę (d. Fundacja Dzieci Niczyje).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Lublinie (UMCS)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22154"/>
              </p:ext>
            </p:extLst>
          </p:nvPr>
        </p:nvGraphicFramePr>
        <p:xfrm>
          <a:off x="900113" y="2636654"/>
          <a:ext cx="3841303" cy="344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155830"/>
              </p:ext>
            </p:extLst>
          </p:nvPr>
        </p:nvGraphicFramePr>
        <p:xfrm>
          <a:off x="4828783" y="2557614"/>
          <a:ext cx="3909640" cy="35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7812360" y="2774231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7255896" y="419343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1475656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5593854" y="60928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45911233"/>
              </p:ext>
            </p:extLst>
          </p:nvPr>
        </p:nvGraphicFramePr>
        <p:xfrm>
          <a:off x="889000" y="26749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Studencki Punkt Informacji Prawnej „Klinika Prawa” w Łodzi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222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2987824" y="2492896"/>
            <a:ext cx="47525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  <a:endParaRPr lang="pl-PL" sz="1200" dirty="0" smtClean="0">
              <a:latin typeface="+mn-lt"/>
            </a:endParaRPr>
          </a:p>
          <a:p>
            <a:pPr marL="90488" indent="-90488" defTabSz="912813">
              <a:buFontTx/>
              <a:buChar char="•"/>
              <a:defRPr/>
            </a:pPr>
            <a:endParaRPr lang="pl-PL" sz="1200" dirty="0">
              <a:latin typeface="+mn-lt"/>
            </a:endParaRPr>
          </a:p>
          <a:p>
            <a:pPr marL="171450" indent="-171450" defTabSz="912813">
              <a:buFontTx/>
              <a:buChar char="-"/>
              <a:defRPr/>
            </a:pPr>
            <a:r>
              <a:rPr lang="pl-PL" sz="1200" dirty="0">
                <a:latin typeface="+mn-lt"/>
              </a:rPr>
              <a:t>zajęcie 1. miejsca w rankingu poradni prawnych „Rzeczpospolitej</a:t>
            </a:r>
            <a:r>
              <a:rPr lang="pl-PL" sz="1200" dirty="0" smtClean="0">
                <a:latin typeface="+mn-lt"/>
              </a:rPr>
              <a:t>”,</a:t>
            </a:r>
          </a:p>
          <a:p>
            <a:pPr marL="171450" indent="-171450" defTabSz="912813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kolejna edycja programu </a:t>
            </a:r>
            <a:r>
              <a:rPr lang="pl-PL" sz="1200" dirty="0">
                <a:latin typeface="+mn-lt"/>
              </a:rPr>
              <a:t>dla licealistów „</a:t>
            </a:r>
            <a:r>
              <a:rPr lang="pl-PL" sz="1200" dirty="0" smtClean="0">
                <a:latin typeface="+mn-lt"/>
              </a:rPr>
              <a:t>Znam Swoje Prawa”– w ramach projektu odbyła się symulacja rozprawy sądowej przygotowana przez studentów oraz uczniów szkół ponadgimnazjalnych,</a:t>
            </a:r>
          </a:p>
          <a:p>
            <a:pPr marL="171450" indent="-171450" defTabSz="912813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prezentacja </a:t>
            </a:r>
            <a:r>
              <a:rPr lang="pl-PL" sz="1200" dirty="0">
                <a:latin typeface="+mn-lt"/>
              </a:rPr>
              <a:t>symulacji rozprawy sądowej przygotowanej przez studentów Kliniki </a:t>
            </a:r>
            <a:r>
              <a:rPr lang="pl-PL" sz="1200" dirty="0" smtClean="0">
                <a:latin typeface="+mn-lt"/>
              </a:rPr>
              <a:t>w </a:t>
            </a:r>
            <a:r>
              <a:rPr lang="pl-PL" sz="1200" dirty="0">
                <a:latin typeface="+mn-lt"/>
              </a:rPr>
              <a:t>ramach </a:t>
            </a:r>
            <a:r>
              <a:rPr lang="pl-PL" sz="1200" dirty="0" smtClean="0">
                <a:latin typeface="+mn-lt"/>
              </a:rPr>
              <a:t>Festiwalu </a:t>
            </a:r>
            <a:r>
              <a:rPr lang="pl-PL" sz="1200" dirty="0">
                <a:latin typeface="+mn-lt"/>
              </a:rPr>
              <a:t>Nauki, Techniki i Sztuki </a:t>
            </a:r>
            <a:r>
              <a:rPr lang="pl-PL" sz="1200" dirty="0" smtClean="0">
                <a:latin typeface="+mn-lt"/>
              </a:rPr>
              <a:t>dla szkół gimnazjalnych oraz ponadgimnazjalnych</a:t>
            </a:r>
            <a:r>
              <a:rPr lang="pl-PL" sz="1200" dirty="0">
                <a:latin typeface="+mn-lt"/>
              </a:rPr>
              <a:t>.</a:t>
            </a:r>
            <a:endParaRPr lang="pl-PL" sz="12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Studencki Punkt Informacji Prawnej „Klinika Prawa” w Łodzi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86495"/>
              </p:ext>
            </p:extLst>
          </p:nvPr>
        </p:nvGraphicFramePr>
        <p:xfrm>
          <a:off x="971600" y="2477106"/>
          <a:ext cx="3481263" cy="33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682373"/>
              </p:ext>
            </p:extLst>
          </p:nvPr>
        </p:nvGraphicFramePr>
        <p:xfrm>
          <a:off x="5146874" y="2411678"/>
          <a:ext cx="3528392" cy="346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6156176" y="265593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7524328" y="4005064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1187624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5399855" y="5990173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80004880"/>
              </p:ext>
            </p:extLst>
          </p:nvPr>
        </p:nvGraphicFramePr>
        <p:xfrm>
          <a:off x="990600" y="25225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cs typeface="Times New Roman" pitchFamily="18" charset="0"/>
              </a:rPr>
              <a:t>Studencka Poradnia Prawna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>
                <a:cs typeface="Times New Roman" pitchFamily="18" charset="0"/>
              </a:rPr>
              <a:t>w Olsztynie (UW-M)</a:t>
            </a:r>
            <a:endParaRPr lang="pl-PL" dirty="0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86069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334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38636" y="2708920"/>
            <a:ext cx="4752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  <a:endParaRPr lang="pl-PL" sz="1200" dirty="0" smtClean="0">
              <a:latin typeface="+mn-lt"/>
            </a:endParaRPr>
          </a:p>
          <a:p>
            <a:pPr marL="90488" indent="-90488" defTabSz="912813">
              <a:buFontTx/>
              <a:buChar char="•"/>
              <a:defRPr/>
            </a:pPr>
            <a:endParaRPr lang="pl-PL" sz="1200" dirty="0">
              <a:latin typeface="+mn-lt"/>
            </a:endParaRPr>
          </a:p>
          <a:p>
            <a:pPr marL="171450" indent="-171450" defTabSz="912813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przedłużenie współpracy z urzędem miasta oraz starostwem powiatowym w Olsztynie – udostępnianie poradni miejsca do pełnienia dyżurów.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6125" y="2655888"/>
            <a:ext cx="8578850" cy="4589462"/>
            <a:chOff x="470" y="17"/>
            <a:chExt cx="5404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2007/2008</a:t>
              </a:r>
            </a:p>
            <a:p>
              <a:pPr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25" name="Obraz - mapa bitowa" r:id="rId3" imgW="4420204" imgH="4266595" progId="PBrush">
                    <p:embed/>
                  </p:oleObj>
                </mc:Choice>
                <mc:Fallback>
                  <p:oleObj name="Obraz - mapa bitowa" r:id="rId3" imgW="4420204" imgH="4266595" progId="PBrush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6741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09707"/>
              </p:ext>
            </p:extLst>
          </p:nvPr>
        </p:nvGraphicFramePr>
        <p:xfrm>
          <a:off x="874713" y="2633663"/>
          <a:ext cx="3502025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259542"/>
              </p:ext>
            </p:extLst>
          </p:nvPr>
        </p:nvGraphicFramePr>
        <p:xfrm>
          <a:off x="4910137" y="2400300"/>
          <a:ext cx="390842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6228184" y="314096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667625" y="42211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506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Olsztynie (UW-M) 2004-2018</a:t>
            </a:r>
          </a:p>
        </p:txBody>
      </p:sp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1259632" y="586536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5435600" y="58412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4632678"/>
              </p:ext>
            </p:extLst>
          </p:nvPr>
        </p:nvGraphicFramePr>
        <p:xfrm>
          <a:off x="827584" y="2400300"/>
          <a:ext cx="8265616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"Klinika Prawa" w Opolu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7088832" y="1679284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2750592" y="2541340"/>
            <a:ext cx="639340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podpisanie porozumień o współpracy z Powiatowym Centrum Pomocy Rodzinie w Opolu oraz Okręgową Radą Adwokacką w Opolu,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kontynuacja współpracy z Powiatowym Urzędem Pracy w Opolu – świadczenie pomocy przez studentów osobom skierowanym przez urząd,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udział w konkursach (m.in. 1. miejsce w Studenckim Turnieju Negocjacyjnym we Wrocławiu),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warsztaty dotyczące anonimowości w sieci dla uczniów szkół ponadgimnazjalnych,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</a:rPr>
              <a:t>współorganizacja ogólnopolskiej konferencji naukowej „Prawa i obowiązki członków rodziny. Równe prawa w życiu rodzinnym”, i wydanie publikacji pokonferencyjnej.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316416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Uniwersytecka Studencka Poradnia Prawna "Klinika Prawa" w Opolu</a:t>
            </a:r>
            <a:r>
              <a:rPr lang="pl-PL" sz="28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398630"/>
              </p:ext>
            </p:extLst>
          </p:nvPr>
        </p:nvGraphicFramePr>
        <p:xfrm>
          <a:off x="874713" y="2633664"/>
          <a:ext cx="3625279" cy="316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78504"/>
              </p:ext>
            </p:extLst>
          </p:nvPr>
        </p:nvGraphicFramePr>
        <p:xfrm>
          <a:off x="4716016" y="2597150"/>
          <a:ext cx="403244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9" name="Text Box 11"/>
          <p:cNvSpPr txBox="1">
            <a:spLocks noChangeArrowheads="1"/>
          </p:cNvSpPr>
          <p:nvPr/>
        </p:nvSpPr>
        <p:spPr bwMode="auto">
          <a:xfrm>
            <a:off x="5652120" y="352642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7402116" y="450809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7111" name="Text Box 17"/>
          <p:cNvSpPr txBox="1">
            <a:spLocks noChangeArrowheads="1"/>
          </p:cNvSpPr>
          <p:nvPr/>
        </p:nvSpPr>
        <p:spPr bwMode="auto">
          <a:xfrm>
            <a:off x="1475656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5472460" y="59936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94081685"/>
              </p:ext>
            </p:extLst>
          </p:nvPr>
        </p:nvGraphicFramePr>
        <p:xfrm>
          <a:off x="735013" y="24717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088832" y="1610816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1760"/>
              </p:ext>
            </p:extLst>
          </p:nvPr>
        </p:nvGraphicFramePr>
        <p:xfrm>
          <a:off x="874713" y="2633663"/>
          <a:ext cx="3409950" cy="326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55084"/>
              </p:ext>
            </p:extLst>
          </p:nvPr>
        </p:nvGraphicFramePr>
        <p:xfrm>
          <a:off x="5172656" y="2569741"/>
          <a:ext cx="3548831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6624463" y="333110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6516216" y="443711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9159" name="Text Box 17"/>
          <p:cNvSpPr txBox="1">
            <a:spLocks noChangeArrowheads="1"/>
          </p:cNvSpPr>
          <p:nvPr/>
        </p:nvSpPr>
        <p:spPr bwMode="auto">
          <a:xfrm>
            <a:off x="1187624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5652120" y="6021388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57278131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r>
              <a:rPr lang="pl-PL" sz="2400" dirty="0"/>
              <a:t>Studenckie Biuro Porad Prawnych </a:t>
            </a:r>
            <a:r>
              <a:rPr lang="pl-PL" sz="2400" dirty="0" smtClean="0"/>
              <a:t>„Klinika Prawa”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Wyższa Szkoła Prawa i Administracji</a:t>
            </a:r>
            <a:br>
              <a:rPr lang="pl-PL" sz="2400" dirty="0"/>
            </a:br>
            <a:r>
              <a:rPr lang="pl-PL" sz="2400" dirty="0"/>
              <a:t>Rzeszowska Szkoła Wyższa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6732588" y="2565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135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9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1475656" y="596223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5543871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2013-2018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405993"/>
              </p:ext>
            </p:extLst>
          </p:nvPr>
        </p:nvGraphicFramePr>
        <p:xfrm>
          <a:off x="874713" y="2633663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72355"/>
              </p:ext>
            </p:extLst>
          </p:nvPr>
        </p:nvGraphicFramePr>
        <p:xfrm>
          <a:off x="5004048" y="2721615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r>
              <a:rPr lang="pl-PL" sz="2400" dirty="0"/>
              <a:t>Studenckie Biuro Porad Prawnych </a:t>
            </a:r>
            <a:r>
              <a:rPr lang="pl-PL" sz="2400" dirty="0" smtClean="0"/>
              <a:t>„Klinika Prawa”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Wyższa Szkoła Prawa i Administracji</a:t>
            </a:r>
            <a:br>
              <a:rPr lang="pl-PL" sz="2400" dirty="0"/>
            </a:br>
            <a:r>
              <a:rPr lang="pl-PL" sz="2400" dirty="0"/>
              <a:t>Rzeszowska Szkoła Wyższa</a:t>
            </a:r>
          </a:p>
        </p:txBody>
      </p:sp>
    </p:spTree>
    <p:extLst>
      <p:ext uri="{BB962C8B-B14F-4D97-AF65-F5344CB8AC3E}">
        <p14:creationId xmlns:p14="http://schemas.microsoft.com/office/powerpoint/2010/main" val="40778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74388093"/>
              </p:ext>
            </p:extLst>
          </p:nvPr>
        </p:nvGraphicFramePr>
        <p:xfrm>
          <a:off x="863600" y="2471738"/>
          <a:ext cx="82296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3491880" y="2862382"/>
            <a:ext cx="50634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seminaria i konferencje naukowe (m.in. „Wybrane praktyczne zagadnienia prawa cywilnego”),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warsztaty dla maturzystów na temat prawa,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</a:rPr>
              <a:t>prowadzenie programu Street Law w 5 podkarpackich szkołach średnich.</a:t>
            </a:r>
            <a:endParaRPr lang="pl-PL" sz="1200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58995"/>
              </p:ext>
            </p:extLst>
          </p:nvPr>
        </p:nvGraphicFramePr>
        <p:xfrm>
          <a:off x="971550" y="2618160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780357"/>
              </p:ext>
            </p:extLst>
          </p:nvPr>
        </p:nvGraphicFramePr>
        <p:xfrm>
          <a:off x="4983163" y="2473325"/>
          <a:ext cx="3425825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5796136" y="328498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6582005" y="412794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1207" name="Text Box 17"/>
          <p:cNvSpPr txBox="1">
            <a:spLocks noChangeArrowheads="1"/>
          </p:cNvSpPr>
          <p:nvPr/>
        </p:nvSpPr>
        <p:spPr bwMode="auto">
          <a:xfrm>
            <a:off x="1187624" y="596437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5609662" y="59643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28885450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955084" y="3284984"/>
            <a:ext cx="44252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- organizacja XXIX OKUPP w dniach 13-15 kwietnia 2018,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- udział w inicjatywach charytatywnych (Szlachetna Paczka oraz zbiórka żywności dla zwierząt na rzecz Stowarzyszenia Ochrony Praw Zwierząt Animals Słubice).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5678" y="2636912"/>
            <a:ext cx="8434388" cy="4589462"/>
            <a:chOff x="470" y="17"/>
            <a:chExt cx="5313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651" y="1049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2008/2009 i 2009/2010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169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2" name="Obraz - mapa bitowa" r:id="rId3" imgW="4420204" imgH="4266595" progId="PBrush">
                    <p:embed/>
                  </p:oleObj>
                </mc:Choice>
                <mc:Fallback>
                  <p:oleObj name="Obraz - mapa bitowa" r:id="rId3" imgW="4420204" imgH="4266595" progId="PBrush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35014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937988"/>
              </p:ext>
            </p:extLst>
          </p:nvPr>
        </p:nvGraphicFramePr>
        <p:xfrm>
          <a:off x="874713" y="2633663"/>
          <a:ext cx="314642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85601"/>
              </p:ext>
            </p:extLst>
          </p:nvPr>
        </p:nvGraphicFramePr>
        <p:xfrm>
          <a:off x="5054600" y="2473325"/>
          <a:ext cx="3354388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7308304" y="263691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8264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3255" name="Text Box 17"/>
          <p:cNvSpPr txBox="1">
            <a:spLocks noChangeArrowheads="1"/>
          </p:cNvSpPr>
          <p:nvPr/>
        </p:nvSpPr>
        <p:spPr bwMode="auto">
          <a:xfrm>
            <a:off x="1115616" y="596462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3256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43315612"/>
              </p:ext>
            </p:extLst>
          </p:nvPr>
        </p:nvGraphicFramePr>
        <p:xfrm>
          <a:off x="887413" y="2552700"/>
          <a:ext cx="81788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Studencka Poradnia Prawna </a:t>
            </a:r>
            <a:br>
              <a:rPr lang="pl-PL" sz="3200" dirty="0" smtClean="0"/>
            </a:br>
            <a:r>
              <a:rPr lang="pl-PL" sz="3200" dirty="0" smtClean="0"/>
              <a:t>w Szczecinie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Studencka Poradnia Prawna </a:t>
            </a:r>
            <a:br>
              <a:rPr lang="pl-PL" sz="3200" dirty="0" smtClean="0"/>
            </a:br>
            <a:r>
              <a:rPr lang="pl-PL" sz="3200" dirty="0" smtClean="0"/>
              <a:t>w Szczecinie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011207"/>
              </p:ext>
            </p:extLst>
          </p:nvPr>
        </p:nvGraphicFramePr>
        <p:xfrm>
          <a:off x="876300" y="2687638"/>
          <a:ext cx="3335660" cy="30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58726"/>
              </p:ext>
            </p:extLst>
          </p:nvPr>
        </p:nvGraphicFramePr>
        <p:xfrm>
          <a:off x="4572000" y="2473325"/>
          <a:ext cx="3836989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1" name="Text Box 11"/>
          <p:cNvSpPr txBox="1">
            <a:spLocks noChangeArrowheads="1"/>
          </p:cNvSpPr>
          <p:nvPr/>
        </p:nvSpPr>
        <p:spPr bwMode="auto">
          <a:xfrm>
            <a:off x="7618092" y="2687638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5302" name="Text Box 12"/>
          <p:cNvSpPr txBox="1">
            <a:spLocks noChangeArrowheads="1"/>
          </p:cNvSpPr>
          <p:nvPr/>
        </p:nvSpPr>
        <p:spPr bwMode="auto">
          <a:xfrm>
            <a:off x="6192043" y="402822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5303" name="Text Box 17"/>
          <p:cNvSpPr txBox="1">
            <a:spLocks noChangeArrowheads="1"/>
          </p:cNvSpPr>
          <p:nvPr/>
        </p:nvSpPr>
        <p:spPr bwMode="auto">
          <a:xfrm>
            <a:off x="1043608" y="596790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5304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9459604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Toruniu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979096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Toruniu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54216"/>
              </p:ext>
            </p:extLst>
          </p:nvPr>
        </p:nvGraphicFramePr>
        <p:xfrm>
          <a:off x="1187624" y="2455004"/>
          <a:ext cx="3286125" cy="325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46216"/>
              </p:ext>
            </p:extLst>
          </p:nvPr>
        </p:nvGraphicFramePr>
        <p:xfrm>
          <a:off x="4967312" y="2478023"/>
          <a:ext cx="36004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9" name="Text Box 11"/>
          <p:cNvSpPr txBox="1">
            <a:spLocks noChangeArrowheads="1"/>
          </p:cNvSpPr>
          <p:nvPr/>
        </p:nvSpPr>
        <p:spPr bwMode="auto">
          <a:xfrm>
            <a:off x="6660232" y="270892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7164288" y="380993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7351" name="Text Box 17"/>
          <p:cNvSpPr txBox="1">
            <a:spLocks noChangeArrowheads="1"/>
          </p:cNvSpPr>
          <p:nvPr/>
        </p:nvSpPr>
        <p:spPr bwMode="auto">
          <a:xfrm>
            <a:off x="1331640" y="583465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5364088" y="583465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30206883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2" y="548680"/>
            <a:ext cx="8212137" cy="1143000"/>
          </a:xfrm>
        </p:spPr>
        <p:txBody>
          <a:bodyPr/>
          <a:lstStyle/>
          <a:p>
            <a:pPr defTabSz="912813" eaLnBrk="1" hangingPunct="1"/>
            <a:r>
              <a:rPr lang="pl-PL" sz="3000" dirty="0" smtClean="0"/>
              <a:t>Uniwersytecka Studencka Poradnia Prawna (UKSW </a:t>
            </a:r>
            <a:r>
              <a:rPr lang="pl-PL" sz="3000" dirty="0" err="1"/>
              <a:t>WPiA</a:t>
            </a:r>
            <a:r>
              <a:rPr lang="pl-PL" sz="3000" dirty="0"/>
              <a:t> w </a:t>
            </a:r>
            <a:r>
              <a:rPr lang="pl-PL" sz="3000" dirty="0" smtClean="0"/>
              <a:t>Warszawie)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682825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694804"/>
              </p:ext>
            </p:extLst>
          </p:nvPr>
        </p:nvGraphicFramePr>
        <p:xfrm>
          <a:off x="874712" y="2633663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84357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6445249" y="278092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6445249" y="436510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115616" y="587486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2012-2018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5936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2012-2018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2" y="548680"/>
            <a:ext cx="8104633" cy="1143000"/>
          </a:xfrm>
        </p:spPr>
        <p:txBody>
          <a:bodyPr/>
          <a:lstStyle/>
          <a:p>
            <a:pPr defTabSz="912813" eaLnBrk="1" hangingPunct="1"/>
            <a:r>
              <a:rPr lang="pl-PL" sz="3000" dirty="0" smtClean="0"/>
              <a:t>Uniwersytecka Studencka Poradnia Prawna (UKSW </a:t>
            </a:r>
            <a:r>
              <a:rPr lang="pl-PL" sz="3000" dirty="0" err="1"/>
              <a:t>WPiA</a:t>
            </a:r>
            <a:r>
              <a:rPr lang="pl-PL" sz="3000" dirty="0"/>
              <a:t> w </a:t>
            </a:r>
            <a:r>
              <a:rPr lang="pl-PL" sz="3000" dirty="0" smtClean="0"/>
              <a:t>Warszawie) 2012-2018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7323254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 smtClean="0"/>
              <a:t>Studencka Poradnia Prawna </a:t>
            </a:r>
            <a:br>
              <a:rPr lang="pl-PL" sz="3400" dirty="0" smtClean="0"/>
            </a:br>
            <a:r>
              <a:rPr lang="pl-PL" sz="3400" dirty="0" smtClean="0"/>
              <a:t>(</a:t>
            </a:r>
            <a:r>
              <a:rPr lang="pl-PL" sz="3400" dirty="0"/>
              <a:t>UKSW WPK w </a:t>
            </a:r>
            <a:r>
              <a:rPr lang="pl-PL" sz="3400" dirty="0" smtClean="0"/>
              <a:t>Warszawie) 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7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00479"/>
              </p:ext>
            </p:extLst>
          </p:nvPr>
        </p:nvGraphicFramePr>
        <p:xfrm>
          <a:off x="827088" y="2633486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48470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7596336" y="314096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5364088" y="459452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043608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2006-2018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40412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2006-2018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 smtClean="0"/>
              <a:t>Studencka Poradnia Prawna </a:t>
            </a:r>
            <a:br>
              <a:rPr lang="pl-PL" sz="3400" dirty="0" smtClean="0"/>
            </a:br>
            <a:r>
              <a:rPr lang="pl-PL" sz="3400" dirty="0" smtClean="0"/>
              <a:t>(</a:t>
            </a:r>
            <a:r>
              <a:rPr lang="pl-PL" sz="3400" dirty="0"/>
              <a:t>UKSW WPK w </a:t>
            </a:r>
            <a:r>
              <a:rPr lang="pl-PL" sz="3400" dirty="0" smtClean="0"/>
              <a:t>Warszawie) 2006-2018 </a:t>
            </a:r>
          </a:p>
        </p:txBody>
      </p:sp>
    </p:spTree>
    <p:extLst>
      <p:ext uri="{BB962C8B-B14F-4D97-AF65-F5344CB8AC3E}">
        <p14:creationId xmlns:p14="http://schemas.microsoft.com/office/powerpoint/2010/main" val="225194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82078719"/>
              </p:ext>
            </p:extLst>
          </p:nvPr>
        </p:nvGraphicFramePr>
        <p:xfrm>
          <a:off x="806450" y="2543175"/>
          <a:ext cx="8053388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Klinika Prawa, Studencki Ośrodek Pomocy Prawnej w Warszawie (UW)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7051104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561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55650" y="2673351"/>
            <a:ext cx="8569325" cy="4572000"/>
            <a:chOff x="470" y="28"/>
            <a:chExt cx="5404" cy="2880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2010/2011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37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73" name="Bitmap Image" r:id="rId3" imgW="4352381" imgH="4200000" progId="PBrush">
                    <p:embed/>
                  </p:oleObj>
                </mc:Choice>
                <mc:Fallback>
                  <p:oleObj name="Bitmap Image" r:id="rId3" imgW="4352381" imgH="4200000" progId="PBrush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37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42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68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4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2750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Klinika Prawa, Studencki Ośrodek Pomocy Prawnej w Warszawie</a:t>
            </a:r>
            <a:r>
              <a:rPr lang="pl-PL" sz="2800" dirty="0" smtClean="0"/>
              <a:t> 2003-2018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126183"/>
              </p:ext>
            </p:extLst>
          </p:nvPr>
        </p:nvGraphicFramePr>
        <p:xfrm>
          <a:off x="874712" y="2633663"/>
          <a:ext cx="3625279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45415"/>
              </p:ext>
            </p:extLst>
          </p:nvPr>
        </p:nvGraphicFramePr>
        <p:xfrm>
          <a:off x="4818000" y="2580406"/>
          <a:ext cx="4002472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13483" y="288831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452320" y="4358407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1403648" y="5929333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5471864" y="591715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6973361"/>
              </p:ext>
            </p:extLst>
          </p:nvPr>
        </p:nvGraphicFramePr>
        <p:xfrm>
          <a:off x="879476" y="2506261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Fundacja </a:t>
            </a:r>
            <a:r>
              <a:rPr lang="pl-PL" sz="2800" dirty="0" err="1" smtClean="0"/>
              <a:t>Academia</a:t>
            </a:r>
            <a:r>
              <a:rPr lang="pl-PL" sz="2800" dirty="0" smtClean="0"/>
              <a:t> Iuris </a:t>
            </a:r>
            <a:br>
              <a:rPr lang="pl-PL" sz="2800" dirty="0" smtClean="0"/>
            </a:br>
            <a:r>
              <a:rPr lang="pl-PL" sz="2800" dirty="0" smtClean="0"/>
              <a:t>im. Macieja Bednarkiewicza w Warszawie</a:t>
            </a:r>
            <a:r>
              <a:rPr lang="pl-PL" dirty="0" smtClean="0"/>
              <a:t> 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1074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66858"/>
              </p:ext>
            </p:extLst>
          </p:nvPr>
        </p:nvGraphicFramePr>
        <p:xfrm>
          <a:off x="874712" y="2633663"/>
          <a:ext cx="3697287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074374"/>
              </p:ext>
            </p:extLst>
          </p:nvPr>
        </p:nvGraphicFramePr>
        <p:xfrm>
          <a:off x="4921683" y="2538213"/>
          <a:ext cx="3897597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7740299" y="258258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6295012" y="4092575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1403648" y="595151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5220143" y="58427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Fundacja </a:t>
            </a:r>
            <a:r>
              <a:rPr lang="pl-PL" sz="2800" dirty="0" err="1" smtClean="0"/>
              <a:t>Academia</a:t>
            </a:r>
            <a:r>
              <a:rPr lang="pl-PL" sz="2800" dirty="0" smtClean="0"/>
              <a:t> Iuris </a:t>
            </a:r>
            <a:br>
              <a:rPr lang="pl-PL" sz="2800" dirty="0" smtClean="0"/>
            </a:br>
            <a:r>
              <a:rPr lang="pl-PL" sz="2800" dirty="0" smtClean="0"/>
              <a:t>im. Macieja Bednarkiewicza 2003-2018</a:t>
            </a:r>
            <a:r>
              <a:rPr lang="pl-PL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35227819"/>
              </p:ext>
            </p:extLst>
          </p:nvPr>
        </p:nvGraphicFramePr>
        <p:xfrm>
          <a:off x="806450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przy Akademii </a:t>
            </a:r>
            <a:br>
              <a:rPr lang="pl-PL" sz="2800" dirty="0" smtClean="0"/>
            </a:br>
            <a:r>
              <a:rPr lang="pl-PL" sz="2800" dirty="0" smtClean="0"/>
              <a:t>Leona Koźmińskiego w Warszawie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3851920" y="2909843"/>
            <a:ext cx="48245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- szkolenia psychologiczne prowadzone przez trenerów z Delta Training.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48635"/>
              </p:ext>
            </p:extLst>
          </p:nvPr>
        </p:nvGraphicFramePr>
        <p:xfrm>
          <a:off x="4860032" y="2580630"/>
          <a:ext cx="3711093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6874941" y="2708919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7236296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759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przy Akademii </a:t>
            </a:r>
            <a:br>
              <a:rPr lang="pl-PL" sz="2800" dirty="0" smtClean="0"/>
            </a:br>
            <a:r>
              <a:rPr lang="pl-PL" sz="2800" dirty="0" smtClean="0"/>
              <a:t>Leona Koźmińskiego w Warszawie 2004-2018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1187624" y="5876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5291609" y="586368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2004-2017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060821"/>
              </p:ext>
            </p:extLst>
          </p:nvPr>
        </p:nvGraphicFramePr>
        <p:xfrm>
          <a:off x="874712" y="2633663"/>
          <a:ext cx="3697287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52574077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Studencka Poradnia Prawna przy</a:t>
            </a:r>
            <a:br>
              <a:rPr lang="pl-PL" sz="2900" dirty="0" smtClean="0"/>
            </a:br>
            <a:r>
              <a:rPr lang="pl-PL" sz="2900" dirty="0" smtClean="0"/>
              <a:t>Uczelni Łazarskiego w Warszawie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55776" y="2420888"/>
            <a:ext cx="6537424" cy="254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1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1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1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1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1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1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1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1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1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smtClean="0">
                <a:latin typeface="+mn-lt"/>
              </a:rPr>
              <a:t>zajęcie 1. miejsca w rankingu poradni prawnych „Rzeczpospolitej”,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smtClean="0">
                <a:latin typeface="+mn-lt"/>
              </a:rPr>
              <a:t>udział w łączonej drużyny Uczelni w konkursie </a:t>
            </a:r>
            <a:r>
              <a:rPr lang="pl-PL" sz="1100" dirty="0">
                <a:latin typeface="+mn-lt"/>
              </a:rPr>
              <a:t>The Louis M. Brown and Forrest S. </a:t>
            </a:r>
            <a:r>
              <a:rPr lang="pl-PL" sz="1100" dirty="0" err="1">
                <a:latin typeface="+mn-lt"/>
              </a:rPr>
              <a:t>Mosten</a:t>
            </a:r>
            <a:r>
              <a:rPr lang="pl-PL" sz="1100" dirty="0">
                <a:latin typeface="+mn-lt"/>
              </a:rPr>
              <a:t> International Client </a:t>
            </a:r>
            <a:r>
              <a:rPr lang="pl-PL" sz="1100" dirty="0" err="1" smtClean="0">
                <a:latin typeface="+mn-lt"/>
              </a:rPr>
              <a:t>Consultation</a:t>
            </a:r>
            <a:r>
              <a:rPr lang="pl-PL" sz="1100" dirty="0" smtClean="0">
                <a:latin typeface="+mn-lt"/>
              </a:rPr>
              <a:t> </a:t>
            </a:r>
            <a:r>
              <a:rPr lang="pl-PL" sz="1100" dirty="0" err="1" smtClean="0">
                <a:latin typeface="+mn-lt"/>
              </a:rPr>
              <a:t>Competition</a:t>
            </a:r>
            <a:r>
              <a:rPr lang="pl-PL" sz="1100" dirty="0">
                <a:latin typeface="+mn-lt"/>
              </a:rPr>
              <a:t>, 2018</a:t>
            </a:r>
            <a:r>
              <a:rPr lang="pl-PL" sz="1100" dirty="0" smtClean="0">
                <a:latin typeface="+mn-lt"/>
              </a:rPr>
              <a:t>” organizowanym przez KUL,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smtClean="0">
                <a:latin typeface="+mn-lt"/>
              </a:rPr>
              <a:t>udział w </a:t>
            </a:r>
            <a:r>
              <a:rPr lang="pl-PL" sz="1100" dirty="0" err="1" smtClean="0">
                <a:latin typeface="+mn-lt"/>
              </a:rPr>
              <a:t>Willem</a:t>
            </a:r>
            <a:r>
              <a:rPr lang="pl-PL" sz="1100" dirty="0" smtClean="0">
                <a:latin typeface="+mn-lt"/>
              </a:rPr>
              <a:t> </a:t>
            </a:r>
            <a:r>
              <a:rPr lang="pl-PL" sz="1100" dirty="0">
                <a:latin typeface="+mn-lt"/>
              </a:rPr>
              <a:t>C. Vis International Commercial </a:t>
            </a:r>
            <a:r>
              <a:rPr lang="pl-PL" sz="1100" dirty="0" err="1">
                <a:latin typeface="+mn-lt"/>
              </a:rPr>
              <a:t>Arbitration</a:t>
            </a:r>
            <a:r>
              <a:rPr lang="pl-PL" sz="1100" dirty="0">
                <a:latin typeface="+mn-lt"/>
              </a:rPr>
              <a:t> </a:t>
            </a:r>
            <a:r>
              <a:rPr lang="pl-PL" sz="1100" dirty="0" err="1">
                <a:latin typeface="+mn-lt"/>
              </a:rPr>
              <a:t>Moot</a:t>
            </a:r>
            <a:r>
              <a:rPr lang="pl-PL" sz="1100" dirty="0">
                <a:latin typeface="+mn-lt"/>
              </a:rPr>
              <a:t> Court w </a:t>
            </a:r>
            <a:r>
              <a:rPr lang="pl-PL" sz="1100" dirty="0" smtClean="0">
                <a:latin typeface="+mn-lt"/>
              </a:rPr>
              <a:t>Wiedniu,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smtClean="0">
                <a:latin typeface="+mn-lt"/>
              </a:rPr>
              <a:t>współorganizacja </a:t>
            </a:r>
            <a:r>
              <a:rPr lang="pl-PL" sz="1100" dirty="0">
                <a:latin typeface="+mn-lt"/>
              </a:rPr>
              <a:t>konferencji „Dobre praktyki pomiędzy profesjonalnym pełnomocnikiem a sędzią w procesie </a:t>
            </a:r>
            <a:r>
              <a:rPr lang="pl-PL" sz="1100" dirty="0" smtClean="0">
                <a:latin typeface="+mn-lt"/>
              </a:rPr>
              <a:t>cywilnym”,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err="1" smtClean="0">
                <a:latin typeface="+mn-lt"/>
              </a:rPr>
              <a:t>wspólautorstwo</a:t>
            </a:r>
            <a:r>
              <a:rPr lang="pl-PL" sz="1100" dirty="0" smtClean="0">
                <a:latin typeface="+mn-lt"/>
              </a:rPr>
              <a:t> w publikacji </a:t>
            </a:r>
            <a:r>
              <a:rPr lang="pl-PL" sz="1100" dirty="0">
                <a:latin typeface="+mn-lt"/>
              </a:rPr>
              <a:t>"The Past, </a:t>
            </a:r>
            <a:r>
              <a:rPr lang="pl-PL" sz="1100" dirty="0" err="1">
                <a:latin typeface="+mn-lt"/>
              </a:rPr>
              <a:t>Present</a:t>
            </a:r>
            <a:r>
              <a:rPr lang="pl-PL" sz="1100" dirty="0">
                <a:latin typeface="+mn-lt"/>
              </a:rPr>
              <a:t> and </a:t>
            </a:r>
            <a:r>
              <a:rPr lang="pl-PL" sz="1100" dirty="0" err="1">
                <a:latin typeface="+mn-lt"/>
              </a:rPr>
              <a:t>Future</a:t>
            </a:r>
            <a:r>
              <a:rPr lang="pl-PL" sz="1100" dirty="0">
                <a:latin typeface="+mn-lt"/>
              </a:rPr>
              <a:t> of </a:t>
            </a:r>
            <a:r>
              <a:rPr lang="pl-PL" sz="1100" dirty="0" err="1">
                <a:latin typeface="+mn-lt"/>
              </a:rPr>
              <a:t>Clinical</a:t>
            </a:r>
            <a:r>
              <a:rPr lang="pl-PL" sz="1100" dirty="0">
                <a:latin typeface="+mn-lt"/>
              </a:rPr>
              <a:t> </a:t>
            </a:r>
            <a:r>
              <a:rPr lang="pl-PL" sz="1100" dirty="0" err="1">
                <a:latin typeface="+mn-lt"/>
              </a:rPr>
              <a:t>Legal</a:t>
            </a:r>
            <a:r>
              <a:rPr lang="pl-PL" sz="1100" dirty="0">
                <a:latin typeface="+mn-lt"/>
              </a:rPr>
              <a:t> </a:t>
            </a:r>
            <a:r>
              <a:rPr lang="pl-PL" sz="1100" dirty="0" err="1">
                <a:latin typeface="+mn-lt"/>
              </a:rPr>
              <a:t>Education</a:t>
            </a:r>
            <a:r>
              <a:rPr lang="pl-PL" sz="1100" dirty="0">
                <a:latin typeface="+mn-lt"/>
              </a:rPr>
              <a:t> in Poland" </a:t>
            </a:r>
            <a:endParaRPr lang="pl-PL" sz="1100" dirty="0" smtClean="0">
              <a:latin typeface="+mn-lt"/>
            </a:endParaRP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smtClean="0">
                <a:latin typeface="+mn-lt"/>
              </a:rPr>
              <a:t>warsztaty </a:t>
            </a:r>
            <a:r>
              <a:rPr lang="pl-PL" sz="1100" dirty="0" err="1" smtClean="0">
                <a:latin typeface="+mn-lt"/>
              </a:rPr>
              <a:t>Street</a:t>
            </a:r>
            <a:r>
              <a:rPr lang="pl-PL" sz="1100" dirty="0" smtClean="0">
                <a:latin typeface="+mn-lt"/>
              </a:rPr>
              <a:t> Law dla 2200 uczniów szkół średnich z województwa mazowieckiego,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smtClean="0">
                <a:latin typeface="+mn-lt"/>
              </a:rPr>
              <a:t>organizacja VII edycji dni bezpłatnych porad prawnych wraz z Klubem Absolwenta Uczelni Łazarskiego</a:t>
            </a:r>
            <a:r>
              <a:rPr lang="pl-PL" sz="1100" dirty="0">
                <a:latin typeface="+mn-lt"/>
              </a:rPr>
              <a:t>.</a:t>
            </a:r>
            <a:endParaRPr lang="pl-PL" sz="1100" dirty="0" smtClean="0">
              <a:latin typeface="+mn-lt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101573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310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92413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619838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667625" y="31416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6012160" y="429309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przy</a:t>
            </a:r>
            <a:br>
              <a:rPr lang="pl-PL" sz="2800" dirty="0" smtClean="0"/>
            </a:br>
            <a:r>
              <a:rPr lang="pl-PL" sz="2800" dirty="0" smtClean="0"/>
              <a:t>Uczelni Łazarskiego w Warszawie 2004-2018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09513553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Studencka Poradnia Prawna </a:t>
            </a:r>
            <a:br>
              <a:rPr lang="pl-PL" sz="2900" dirty="0" smtClean="0"/>
            </a:br>
            <a:r>
              <a:rPr lang="pl-PL" sz="2900" dirty="0" smtClean="0"/>
              <a:t>przy SWPS Uniwersytecie Humanistycznospołecznym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071899" y="1573773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55776" y="3081898"/>
            <a:ext cx="5884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Poradnia przeszła audyt dotyczący przestrzegania RODO,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wprowadzenie w sekcji cywilnej metody nauki przez </a:t>
            </a:r>
            <a:r>
              <a:rPr lang="pl-PL" sz="1200" i="1" dirty="0" err="1" smtClean="0">
                <a:latin typeface="+mn-lt"/>
              </a:rPr>
              <a:t>peer</a:t>
            </a:r>
            <a:r>
              <a:rPr lang="pl-PL" sz="1200" i="1" dirty="0" smtClean="0">
                <a:latin typeface="+mn-lt"/>
              </a:rPr>
              <a:t> </a:t>
            </a:r>
            <a:r>
              <a:rPr lang="pl-PL" sz="1200" i="1" dirty="0" err="1" smtClean="0">
                <a:latin typeface="+mn-lt"/>
              </a:rPr>
              <a:t>tutoring</a:t>
            </a:r>
            <a:r>
              <a:rPr lang="pl-PL" sz="1200" dirty="0" smtClean="0">
                <a:latin typeface="+mn-lt"/>
              </a:rPr>
              <a:t>, (nauka młodszych studentów przez starszych),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współudział w projekcie „Spotkania z nauką. Dzień z prawem” – organizacja warsztatu dla licealistów na temat prawa.</a:t>
            </a:r>
          </a:p>
          <a:p>
            <a:pPr marL="171450" indent="-171450">
              <a:buFontTx/>
              <a:buChar char="-"/>
              <a:defRPr/>
            </a:pPr>
            <a:endParaRPr lang="pl-PL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71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91744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82412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092280" y="312421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7000043" y="401628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2014-2018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2014-2018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Studencka Poradnia Prawna </a:t>
            </a:r>
            <a:br>
              <a:rPr lang="pl-PL" sz="2900" dirty="0" smtClean="0"/>
            </a:br>
            <a:r>
              <a:rPr lang="pl-PL" sz="2900" dirty="0" smtClean="0"/>
              <a:t>przy SWPS Uniwersytecie Humanistycznospołecznym 2014-2018</a:t>
            </a:r>
          </a:p>
        </p:txBody>
      </p:sp>
    </p:spTree>
    <p:extLst>
      <p:ext uri="{BB962C8B-B14F-4D97-AF65-F5344CB8AC3E}">
        <p14:creationId xmlns:p14="http://schemas.microsoft.com/office/powerpoint/2010/main" val="367371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09931039"/>
              </p:ext>
            </p:extLst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Klinika Prawa – Klinika Praw Dziecka przy </a:t>
            </a:r>
            <a:r>
              <a:rPr lang="pl-PL" dirty="0" err="1" smtClean="0"/>
              <a:t>WSFiZ</a:t>
            </a:r>
            <a:r>
              <a:rPr lang="pl-PL" dirty="0" smtClean="0"/>
              <a:t> w Warszawie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182684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594225"/>
            <a:chOff x="470" y="1738"/>
            <a:chExt cx="5404" cy="2894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1752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2011/2012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7" name="Bitmap Image" r:id="rId3" imgW="4352381" imgH="4200000" progId="PBrush">
                    <p:embed/>
                  </p:oleObj>
                </mc:Choice>
                <mc:Fallback>
                  <p:oleObj name="Bitmap Image" r:id="rId3" imgW="4352381" imgH="4200000" progId="PBrush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1943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2003-2018</a:t>
            </a:r>
          </a:p>
        </p:txBody>
      </p:sp>
    </p:spTree>
    <p:extLst>
      <p:ext uri="{BB962C8B-B14F-4D97-AF65-F5344CB8AC3E}">
        <p14:creationId xmlns:p14="http://schemas.microsoft.com/office/powerpoint/2010/main" val="15031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66144517"/>
              </p:ext>
            </p:extLst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 we Wrocławiu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258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2843808" y="2851805"/>
            <a:ext cx="58840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zajęcie 1. miejsca w rankingu poradni prawnych „Rzeczpospolitej</a:t>
            </a:r>
            <a:r>
              <a:rPr lang="pl-PL" sz="1200" dirty="0" smtClean="0">
                <a:latin typeface="+mn-lt"/>
              </a:rPr>
              <a:t>”,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utworzenie w poradni nowej sekcji, zajmującej się prowadzeniem postępowań dyscyplinarnych (członkowie poradni występują w roli obrońców studentów/doktorantów przed Komisją Dyscyplinarną),</a:t>
            </a:r>
            <a:endParaRPr lang="pl-PL" sz="1200" dirty="0">
              <a:latin typeface="+mn-lt"/>
            </a:endParaRP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prowadzenie warsztatów w ramach projektu </a:t>
            </a:r>
            <a:r>
              <a:rPr lang="pl-PL" sz="1200" dirty="0" err="1" smtClean="0">
                <a:latin typeface="+mn-lt"/>
              </a:rPr>
              <a:t>Street</a:t>
            </a:r>
            <a:r>
              <a:rPr lang="pl-PL" sz="1200" dirty="0" smtClean="0">
                <a:latin typeface="+mn-lt"/>
              </a:rPr>
              <a:t> Law w liceach w Lubinie, Wałbrzychu i Wrocławiu,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udział w giełdzie kół naukowych,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nawiązanie współpracy z Muzeum Współczesnym Wrocławia – „</a:t>
            </a:r>
            <a:r>
              <a:rPr lang="pl-PL" sz="1200" dirty="0" err="1" smtClean="0">
                <a:latin typeface="+mn-lt"/>
              </a:rPr>
              <a:t>Street</a:t>
            </a:r>
            <a:r>
              <a:rPr lang="pl-PL" sz="1200" dirty="0" smtClean="0">
                <a:latin typeface="+mn-lt"/>
              </a:rPr>
              <a:t> Law dla sztuki” – warsztaty z prawa własności intelektualnej,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kontynuacja współpracy z biurem Powiatowego Rzecznika Konsumentów a także Zakładem Karnym we Wrocławiu.</a:t>
            </a:r>
          </a:p>
        </p:txBody>
      </p:sp>
    </p:spTree>
    <p:extLst>
      <p:ext uri="{BB962C8B-B14F-4D97-AF65-F5344CB8AC3E}">
        <p14:creationId xmlns:p14="http://schemas.microsoft.com/office/powerpoint/2010/main" val="692224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 we Wrocławiu</a:t>
            </a:r>
            <a:r>
              <a:rPr lang="pl-PL" sz="3200" dirty="0" smtClean="0"/>
              <a:t> 2003-2018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7964"/>
              </p:ext>
            </p:extLst>
          </p:nvPr>
        </p:nvGraphicFramePr>
        <p:xfrm>
          <a:off x="874713" y="2633663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11418"/>
              </p:ext>
            </p:extLst>
          </p:nvPr>
        </p:nvGraphicFramePr>
        <p:xfrm>
          <a:off x="5004048" y="2721615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 Box 11"/>
          <p:cNvSpPr txBox="1">
            <a:spLocks noChangeArrowheads="1"/>
          </p:cNvSpPr>
          <p:nvPr/>
        </p:nvSpPr>
        <p:spPr bwMode="auto">
          <a:xfrm>
            <a:off x="5796136" y="314766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3734" name="Text Box 12"/>
          <p:cNvSpPr txBox="1">
            <a:spLocks noChangeArrowheads="1"/>
          </p:cNvSpPr>
          <p:nvPr/>
        </p:nvSpPr>
        <p:spPr bwMode="auto">
          <a:xfrm>
            <a:off x="6804248" y="4287044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73735" name="Text Box 17"/>
          <p:cNvSpPr txBox="1">
            <a:spLocks noChangeArrowheads="1"/>
          </p:cNvSpPr>
          <p:nvPr/>
        </p:nvSpPr>
        <p:spPr bwMode="auto">
          <a:xfrm>
            <a:off x="1331640" y="58339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3736" name="Text Box 18"/>
          <p:cNvSpPr txBox="1">
            <a:spLocks noChangeArrowheads="1"/>
          </p:cNvSpPr>
          <p:nvPr/>
        </p:nvSpPr>
        <p:spPr bwMode="auto">
          <a:xfrm>
            <a:off x="5652120" y="5760244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2003-2018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Czas załatwiania spraw klientów poradni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50156"/>
              </p:ext>
            </p:extLst>
          </p:nvPr>
        </p:nvGraphicFramePr>
        <p:xfrm>
          <a:off x="1691680" y="2276872"/>
          <a:ext cx="6303963" cy="418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79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2000"/>
            <a:ext cx="8015808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Źródła wiedzy o poradniach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87399"/>
              </p:ext>
            </p:extLst>
          </p:nvPr>
        </p:nvGraphicFramePr>
        <p:xfrm>
          <a:off x="1619672" y="26369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67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Czy klienci poradni korzystali wcześniej z profesjonalnej pomocy prawnej?</a:t>
            </a:r>
            <a:endParaRPr lang="pl-PL" smtClean="0"/>
          </a:p>
        </p:txBody>
      </p:sp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1676400" y="251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Kobiety</a:t>
            </a:r>
          </a:p>
        </p:txBody>
      </p:sp>
      <p:sp>
        <p:nvSpPr>
          <p:cNvPr id="76806" name="Text Box 12"/>
          <p:cNvSpPr txBox="1">
            <a:spLocks noChangeArrowheads="1"/>
          </p:cNvSpPr>
          <p:nvPr/>
        </p:nvSpPr>
        <p:spPr bwMode="auto">
          <a:xfrm>
            <a:off x="5105400" y="251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Mężczyźni</a:t>
            </a:r>
          </a:p>
        </p:txBody>
      </p:sp>
      <p:graphicFrame>
        <p:nvGraphicFramePr>
          <p:cNvPr id="7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572632"/>
              </p:ext>
            </p:extLst>
          </p:nvPr>
        </p:nvGraphicFramePr>
        <p:xfrm>
          <a:off x="900113" y="3284538"/>
          <a:ext cx="3671887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061028"/>
              </p:ext>
            </p:extLst>
          </p:nvPr>
        </p:nvGraphicFramePr>
        <p:xfrm>
          <a:off x="4644008" y="3284984"/>
          <a:ext cx="3744912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531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Problemy i „luki” prawne zaobserwowane przez poradnie 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2" y="2306638"/>
            <a:ext cx="7344543" cy="44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+mn-lt"/>
              </a:rPr>
              <a:t>Dyskryminacja osób</a:t>
            </a:r>
            <a:r>
              <a:rPr lang="pl-PL" sz="1200" dirty="0">
                <a:latin typeface="+mn-lt"/>
              </a:rPr>
              <a:t> </a:t>
            </a:r>
            <a:r>
              <a:rPr lang="pl-PL" sz="1200" b="1" dirty="0">
                <a:latin typeface="+mn-lt"/>
              </a:rPr>
              <a:t>uzależnionych od alkoholu </a:t>
            </a:r>
            <a:r>
              <a:rPr lang="pl-PL" sz="1200" b="1" dirty="0" smtClean="0">
                <a:latin typeface="+mn-lt"/>
              </a:rPr>
              <a:t>w postępowaniu cywilnym </a:t>
            </a:r>
            <a:r>
              <a:rPr lang="pl-PL" sz="1200" dirty="0" smtClean="0">
                <a:latin typeface="+mn-lt"/>
              </a:rPr>
              <a:t>(w szczególności dotyczy to realizacji prawa takich osób do obrony).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Brak regulacji umożliwiających dochodzenie roszczeń z tytułu </a:t>
            </a:r>
            <a:r>
              <a:rPr lang="pl-PL" sz="1200" b="1" dirty="0" smtClean="0">
                <a:latin typeface="+mn-lt"/>
              </a:rPr>
              <a:t>zadośćuczynienia za krzywdy moralne przed sądem pracy</a:t>
            </a:r>
            <a:r>
              <a:rPr lang="pl-PL" sz="1200" dirty="0" smtClean="0">
                <a:latin typeface="+mn-lt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+mn-lt"/>
              </a:rPr>
              <a:t>Wieloznaczna interpretacja przepisów o zwolnieniach podatkowych </a:t>
            </a:r>
            <a:r>
              <a:rPr lang="pl-PL" sz="1200" dirty="0">
                <a:latin typeface="+mn-lt"/>
              </a:rPr>
              <a:t>oraz rozłożenia na raty zaległości podatkowych.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Nieistnienie wyraźnej </a:t>
            </a:r>
            <a:r>
              <a:rPr lang="pl-PL" sz="1200" dirty="0">
                <a:latin typeface="+mn-lt"/>
              </a:rPr>
              <a:t>podstawy prawnej do </a:t>
            </a:r>
            <a:r>
              <a:rPr lang="pl-PL" sz="1200" b="1" dirty="0">
                <a:latin typeface="+mn-lt"/>
              </a:rPr>
              <a:t>obliczenia opłaty stosunkowej w przypadku dobrowolnego spełnienia świadczenia </a:t>
            </a:r>
            <a:r>
              <a:rPr lang="pl-PL" sz="1200" dirty="0">
                <a:latin typeface="+mn-lt"/>
              </a:rPr>
              <a:t>przez dłużnika za pośrednictwem komornika</a:t>
            </a:r>
            <a:r>
              <a:rPr lang="pl-PL" sz="1200" dirty="0" smtClean="0">
                <a:latin typeface="+mn-lt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W KRO nie ma przepisu </a:t>
            </a:r>
            <a:r>
              <a:rPr lang="pl-PL" sz="1200" dirty="0">
                <a:latin typeface="+mn-lt"/>
              </a:rPr>
              <a:t>wskazującego, że w sytuacji </a:t>
            </a:r>
            <a:r>
              <a:rPr lang="pl-PL" sz="1200" b="1" dirty="0">
                <a:latin typeface="+mn-lt"/>
              </a:rPr>
              <a:t>braku porozumienia </a:t>
            </a:r>
            <a:r>
              <a:rPr lang="pl-PL" sz="1200" b="1" dirty="0" smtClean="0">
                <a:latin typeface="+mn-lt"/>
              </a:rPr>
              <a:t>pomiędzy </a:t>
            </a:r>
            <a:r>
              <a:rPr lang="pl-PL" sz="1200" b="1" dirty="0">
                <a:latin typeface="+mn-lt"/>
              </a:rPr>
              <a:t>rodzicami </a:t>
            </a:r>
            <a:r>
              <a:rPr lang="pl-PL" sz="1200" b="1" dirty="0" smtClean="0">
                <a:latin typeface="+mn-lt"/>
              </a:rPr>
              <a:t>a </a:t>
            </a:r>
            <a:r>
              <a:rPr lang="pl-PL" sz="1200" b="1" dirty="0">
                <a:latin typeface="+mn-lt"/>
              </a:rPr>
              <a:t>podmiotem sprawującym pieczę </a:t>
            </a:r>
            <a:r>
              <a:rPr lang="pl-PL" sz="1200" b="1" dirty="0" smtClean="0">
                <a:latin typeface="+mn-lt"/>
              </a:rPr>
              <a:t>zastępczą </a:t>
            </a:r>
            <a:r>
              <a:rPr lang="pl-PL" sz="1200" dirty="0" smtClean="0">
                <a:latin typeface="+mn-lt"/>
              </a:rPr>
              <a:t>nad dzieckiem sprawę </a:t>
            </a:r>
            <a:r>
              <a:rPr lang="pl-PL" sz="1200" dirty="0">
                <a:latin typeface="+mn-lt"/>
              </a:rPr>
              <a:t>rozstrzyga sąd </a:t>
            </a:r>
            <a:r>
              <a:rPr lang="pl-PL" sz="1200" dirty="0" smtClean="0">
                <a:latin typeface="+mn-lt"/>
              </a:rPr>
              <a:t>opiekuńczy.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+mn-lt"/>
              </a:rPr>
              <a:t>W KPK brak jest przepisu o terminie na wydanie postanowienia w przedmiocie </a:t>
            </a:r>
            <a:r>
              <a:rPr lang="pl-PL" sz="1200" b="1" dirty="0">
                <a:latin typeface="+mn-lt"/>
              </a:rPr>
              <a:t>zwrotu kosztów stawiennictwa świadka</a:t>
            </a:r>
            <a:r>
              <a:rPr lang="pl-PL" sz="1200" dirty="0">
                <a:latin typeface="+mn-lt"/>
              </a:rPr>
              <a:t>.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Osadzeni</a:t>
            </a:r>
            <a:r>
              <a:rPr lang="pl-PL" sz="1200" dirty="0">
                <a:latin typeface="+mn-lt"/>
              </a:rPr>
              <a:t>, których rodzina przebywa poza granicami UE, woleliby </a:t>
            </a:r>
            <a:r>
              <a:rPr lang="pl-PL" sz="1200" b="1" dirty="0">
                <a:latin typeface="+mn-lt"/>
              </a:rPr>
              <a:t>rozmawiać przez komunikatory internetowe </a:t>
            </a:r>
            <a:r>
              <a:rPr lang="pl-PL" sz="1200" dirty="0">
                <a:latin typeface="+mn-lt"/>
              </a:rPr>
              <a:t>np. Skype niż przez telefon. </a:t>
            </a:r>
            <a:r>
              <a:rPr lang="pl-PL" sz="1200" dirty="0" smtClean="0">
                <a:latin typeface="+mn-lt"/>
              </a:rPr>
              <a:t>Obecnie </a:t>
            </a:r>
            <a:r>
              <a:rPr lang="pl-PL" sz="1200" dirty="0">
                <a:latin typeface="+mn-lt"/>
              </a:rPr>
              <a:t>jest to </a:t>
            </a:r>
            <a:r>
              <a:rPr lang="pl-PL" sz="1200" dirty="0" smtClean="0">
                <a:latin typeface="+mn-lt"/>
              </a:rPr>
              <a:t>rozumiane przez KKW jako „inny </a:t>
            </a:r>
            <a:r>
              <a:rPr lang="pl-PL" sz="1200" dirty="0">
                <a:latin typeface="+mn-lt"/>
              </a:rPr>
              <a:t>środek </a:t>
            </a:r>
            <a:r>
              <a:rPr lang="pl-PL" sz="1200" dirty="0" smtClean="0">
                <a:latin typeface="+mn-lt"/>
              </a:rPr>
              <a:t>łączności” </a:t>
            </a:r>
            <a:r>
              <a:rPr lang="pl-PL" sz="1200" dirty="0">
                <a:latin typeface="+mn-lt"/>
              </a:rPr>
              <a:t>przyznawany w uzasadnionych przypadkach, za zgodą dyrektora </a:t>
            </a:r>
            <a:r>
              <a:rPr lang="pl-PL" sz="1200" dirty="0" smtClean="0">
                <a:latin typeface="+mn-lt"/>
              </a:rPr>
              <a:t>zakładu karnego. Konieczność upowszechnienia wiedzy o tym uprawnieniu osób odbywających karę.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KKW faktycznie powinien zagwarantować </a:t>
            </a:r>
            <a:r>
              <a:rPr lang="pl-PL" sz="1200" b="1" dirty="0">
                <a:latin typeface="+mn-lt"/>
              </a:rPr>
              <a:t>minimalne wynagrodzenie osobom odbywającym karę pozbawienia wolności</a:t>
            </a:r>
            <a:r>
              <a:rPr lang="pl-PL" sz="1200" dirty="0">
                <a:latin typeface="+mn-lt"/>
              </a:rPr>
              <a:t>, zatrudnionym w pełnym wymiarze </a:t>
            </a:r>
            <a:r>
              <a:rPr lang="pl-PL" sz="1200" dirty="0" smtClean="0">
                <a:latin typeface="+mn-lt"/>
              </a:rPr>
              <a:t>czasu.</a:t>
            </a:r>
          </a:p>
        </p:txBody>
      </p:sp>
    </p:spTree>
    <p:extLst>
      <p:ext uri="{BB962C8B-B14F-4D97-AF65-F5344CB8AC3E}">
        <p14:creationId xmlns:p14="http://schemas.microsoft.com/office/powerpoint/2010/main" val="2760032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3" y="2306638"/>
            <a:ext cx="6337300" cy="40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Środków finansowych </a:t>
            </a:r>
            <a:r>
              <a:rPr lang="pl-PL" sz="1200" dirty="0">
                <a:latin typeface="Arial" charset="0"/>
              </a:rPr>
              <a:t>służących umożliwieniu studentom </a:t>
            </a:r>
            <a:r>
              <a:rPr lang="pl-PL" sz="1200" dirty="0" smtClean="0">
                <a:latin typeface="Arial" charset="0"/>
              </a:rPr>
              <a:t>pracy, </a:t>
            </a:r>
            <a:r>
              <a:rPr lang="pl-PL" sz="1200" dirty="0">
                <a:latin typeface="Arial" charset="0"/>
              </a:rPr>
              <a:t>organizacji seminariów i konferencji, dofinansowania wynagrodzeń dla pracowników i współpracujących </a:t>
            </a:r>
            <a:r>
              <a:rPr lang="pl-PL" sz="1200" dirty="0" smtClean="0">
                <a:latin typeface="Arial" charset="0"/>
              </a:rPr>
              <a:t>praktyków, nagrody dla najaktywniejszych członków poradni </a:t>
            </a:r>
            <a:r>
              <a:rPr lang="pl-PL" sz="1200" dirty="0">
                <a:latin typeface="Arial" charset="0"/>
              </a:rPr>
              <a:t>oraz działania marketingowe i promujące </a:t>
            </a:r>
            <a:r>
              <a:rPr lang="pl-PL" sz="1200" dirty="0" smtClean="0">
                <a:latin typeface="Arial" charset="0"/>
              </a:rPr>
              <a:t>poradnię, w tym promocja dla obcojęzycznych studentów na uczelniach </a:t>
            </a:r>
            <a:r>
              <a:rPr lang="pl-PL" sz="1200" dirty="0">
                <a:latin typeface="Arial" charset="0"/>
              </a:rPr>
              <a:t>– </a:t>
            </a:r>
            <a:r>
              <a:rPr lang="pl-PL" sz="1200" b="1" dirty="0">
                <a:latin typeface="Arial" charset="0"/>
              </a:rPr>
              <a:t>9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Arial" charset="0"/>
              </a:rPr>
              <a:t>Szkoleń </a:t>
            </a:r>
            <a:r>
              <a:rPr lang="pl-PL" sz="1200" dirty="0" smtClean="0">
                <a:latin typeface="Arial" charset="0"/>
              </a:rPr>
              <a:t>dla studentów, dotyczących pracy z klientem, w szczególności psychologicznych, rozwijających interaktywne metody nauczania klinicznego</a:t>
            </a:r>
            <a:r>
              <a:rPr lang="pl-PL" sz="1200" b="1" dirty="0" smtClean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oraz szkoleń dla koordynatorów merytorycznych – </a:t>
            </a:r>
            <a:r>
              <a:rPr lang="pl-PL" sz="1200" b="1" dirty="0" smtClean="0">
                <a:latin typeface="Arial" charset="0"/>
              </a:rPr>
              <a:t>8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Pomoc w bieżącej działalności </a:t>
            </a:r>
            <a:r>
              <a:rPr lang="pl-PL" sz="1200" dirty="0">
                <a:latin typeface="Arial" charset="0"/>
              </a:rPr>
              <a:t>– utrzymanie oraz polepszanie wyposażenia technicznego w sprzęt pomocny do udzielania porad; utrzymanie, remonty oraz zmiana siedziby; informatyczna strona działalności klinik (licencje na oprogramowanie typu LEX, </a:t>
            </a:r>
            <a:r>
              <a:rPr lang="pl-PL" sz="1200" dirty="0" err="1">
                <a:latin typeface="Arial" charset="0"/>
              </a:rPr>
              <a:t>Legalis</a:t>
            </a:r>
            <a:r>
              <a:rPr lang="pl-PL" sz="1200" dirty="0">
                <a:latin typeface="Arial" charset="0"/>
              </a:rPr>
              <a:t> itp., bezpieczne bazy danych) – </a:t>
            </a:r>
            <a:r>
              <a:rPr lang="pl-PL" sz="1200" b="1" dirty="0">
                <a:latin typeface="Arial" charset="0"/>
              </a:rPr>
              <a:t>7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Literatury fachowej</a:t>
            </a:r>
            <a:r>
              <a:rPr lang="pl-PL" sz="1200" dirty="0">
                <a:latin typeface="Arial" charset="0"/>
              </a:rPr>
              <a:t>, a w tym w szczególności: zbiorów ustaw, komentarzy, wzorów pism, elektronicznych zbiorów przepisów oraz ich aktualizacja – </a:t>
            </a:r>
            <a:r>
              <a:rPr lang="pl-PL" sz="1200" b="1" dirty="0">
                <a:latin typeface="Arial" charset="0"/>
              </a:rPr>
              <a:t>3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Arial" charset="0"/>
              </a:rPr>
              <a:t>Wsparcia </a:t>
            </a:r>
            <a:r>
              <a:rPr lang="pl-PL" sz="1200" b="1" dirty="0">
                <a:latin typeface="Arial" charset="0"/>
              </a:rPr>
              <a:t>uczelni i środowiska prawniczego </a:t>
            </a:r>
            <a:r>
              <a:rPr lang="pl-PL" sz="1200" dirty="0">
                <a:latin typeface="Arial" charset="0"/>
              </a:rPr>
              <a:t>mającego na celu zwiększenie kadry </a:t>
            </a:r>
            <a:r>
              <a:rPr lang="pl-PL" sz="1200" dirty="0" smtClean="0">
                <a:latin typeface="Arial" charset="0"/>
              </a:rPr>
              <a:t>zatrudnionej </a:t>
            </a:r>
            <a:r>
              <a:rPr lang="pl-PL" sz="1200" dirty="0">
                <a:latin typeface="Arial" charset="0"/>
              </a:rPr>
              <a:t>w poradni, zwiększenie akceptacji w </a:t>
            </a:r>
            <a:r>
              <a:rPr lang="pl-PL" sz="1200" dirty="0" smtClean="0">
                <a:latin typeface="Arial" charset="0"/>
              </a:rPr>
              <a:t>środowisku – </a:t>
            </a:r>
            <a:r>
              <a:rPr lang="pl-PL" sz="1200" b="1" dirty="0" smtClean="0">
                <a:latin typeface="Arial" charset="0"/>
              </a:rPr>
              <a:t>2</a:t>
            </a:r>
            <a:endParaRPr lang="pl-PL" sz="1200" b="1" dirty="0">
              <a:latin typeface="Arial" charset="0"/>
            </a:endParaRPr>
          </a:p>
          <a:p>
            <a:pPr marL="455613" indent="-455613" algn="r" defTabSz="912813">
              <a:spcBef>
                <a:spcPct val="25000"/>
              </a:spcBef>
            </a:pPr>
            <a:r>
              <a:rPr lang="pl-PL" sz="1200" i="1" dirty="0" smtClean="0">
                <a:latin typeface="Arial" charset="0"/>
              </a:rPr>
              <a:t>(Poradnie udzielały kilku odpowiedzi)</a:t>
            </a:r>
            <a:endParaRPr lang="pl-PL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4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III Ranking Uniwersyteckich Poradni Prawnych 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755576" y="2309666"/>
            <a:ext cx="8388424" cy="27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100" dirty="0" smtClean="0">
                <a:latin typeface="Arial" charset="0"/>
              </a:rPr>
              <a:t>Ranking </a:t>
            </a:r>
            <a:r>
              <a:rPr lang="pl-PL" sz="1100" dirty="0">
                <a:latin typeface="Arial" charset="0"/>
              </a:rPr>
              <a:t>Klinik Prawa opracowany </a:t>
            </a:r>
            <a:r>
              <a:rPr lang="pl-PL" sz="1100" dirty="0" smtClean="0">
                <a:latin typeface="Arial" charset="0"/>
              </a:rPr>
              <a:t>został wspólnie </a:t>
            </a:r>
            <a:r>
              <a:rPr lang="pl-PL" sz="1100" dirty="0">
                <a:latin typeface="Arial" charset="0"/>
              </a:rPr>
              <a:t>przez Fundację Uniwersyteckich Poradni Prawnych oraz dziennik </a:t>
            </a:r>
            <a:r>
              <a:rPr lang="pl-PL" sz="1100" dirty="0" smtClean="0">
                <a:latin typeface="Arial" charset="0"/>
              </a:rPr>
              <a:t>Rzeczpospolita</a:t>
            </a:r>
            <a:endParaRPr lang="pl-PL" sz="1100" i="1" dirty="0">
              <a:latin typeface="Arial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4810"/>
            <a:ext cx="8388424" cy="42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40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pl-PL" dirty="0" smtClean="0"/>
              <a:t>adni Prawnych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59055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Fundacja otrzymała w 2004 roku </a:t>
            </a:r>
            <a:r>
              <a:rPr lang="pl-PL" sz="1200" b="1" dirty="0" smtClean="0">
                <a:latin typeface="Arial" charset="0"/>
              </a:rPr>
              <a:t>wyróżnienie w Konkursie </a:t>
            </a:r>
            <a:r>
              <a:rPr lang="pl-PL" sz="1200" dirty="0" smtClean="0">
                <a:latin typeface="Arial" charset="0"/>
              </a:rPr>
              <a:t>Na Najlepszą Inicjatywę Obywatelską Pro Publico Bono.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Od 2005 roku posiada </a:t>
            </a:r>
            <a:r>
              <a:rPr lang="pl-PL" sz="1200" b="1" dirty="0" smtClean="0">
                <a:latin typeface="Arial" charset="0"/>
              </a:rPr>
              <a:t>statusu organizacji pożytku publicznego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Otrzymała </a:t>
            </a:r>
            <a:r>
              <a:rPr lang="pl-PL" sz="1200" dirty="0">
                <a:latin typeface="Arial" charset="0"/>
              </a:rPr>
              <a:t>od ELSA Poland tytuł „</a:t>
            </a:r>
            <a:r>
              <a:rPr lang="pl-PL" sz="1200" b="1" dirty="0">
                <a:latin typeface="Arial" charset="0"/>
              </a:rPr>
              <a:t>Mecenas Edukacji Prawniczej roku 2006 i 2007</a:t>
            </a:r>
            <a:r>
              <a:rPr lang="pl-PL" sz="1200" dirty="0" smtClean="0">
                <a:latin typeface="Arial" charset="0"/>
              </a:rPr>
              <a:t>”.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Przekazała dotychczas studenckim poradniom </a:t>
            </a:r>
            <a:r>
              <a:rPr lang="pl-PL" sz="1200" b="1" dirty="0" smtClean="0">
                <a:latin typeface="Arial" charset="0"/>
              </a:rPr>
              <a:t>środki finansowe</a:t>
            </a:r>
            <a:r>
              <a:rPr lang="pl-PL" sz="1200" dirty="0" smtClean="0">
                <a:latin typeface="Arial" charset="0"/>
              </a:rPr>
              <a:t> o łącznej wartości około 590 000 zł. oraz </a:t>
            </a:r>
            <a:r>
              <a:rPr lang="pl-PL" sz="1200" b="1" dirty="0" smtClean="0">
                <a:latin typeface="Arial" charset="0"/>
              </a:rPr>
              <a:t>środki rzeczowe</a:t>
            </a:r>
            <a:r>
              <a:rPr lang="pl-PL" sz="1200" dirty="0" smtClean="0">
                <a:latin typeface="Arial" charset="0"/>
              </a:rPr>
              <a:t> o wartości  2 938 509 zł..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Wydała pierwszy w Polsce i regionie </a:t>
            </a:r>
            <a:r>
              <a:rPr lang="pl-PL" sz="1200" b="1" dirty="0" smtClean="0">
                <a:latin typeface="Arial" charset="0"/>
              </a:rPr>
              <a:t>podręcznik </a:t>
            </a:r>
            <a:r>
              <a:rPr lang="pl-PL" sz="1200" dirty="0" smtClean="0">
                <a:latin typeface="Arial" charset="0"/>
              </a:rPr>
              <a:t>„Studencka Poradnia Prawna. Idea, organizacja, metodologia”, (przetłumaczony także na język angielski </a:t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i chiński) oraz wydała serię 17 podręczników i książek adresowanych do studentów i opiekunów w Studenckich Poradniach Prawnych.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Zorganizowała dotychczas </a:t>
            </a:r>
            <a:r>
              <a:rPr lang="pl-PL" sz="1200" dirty="0" smtClean="0">
                <a:latin typeface="Arial" charset="0"/>
              </a:rPr>
              <a:t>30</a:t>
            </a:r>
            <a:r>
              <a:rPr lang="pl-PL" sz="1200" b="1" dirty="0" smtClean="0">
                <a:latin typeface="Arial" charset="0"/>
              </a:rPr>
              <a:t> Ogólnopolskich Konferencji </a:t>
            </a:r>
            <a:r>
              <a:rPr lang="pl-PL" sz="1200" b="1" dirty="0">
                <a:latin typeface="Arial" charset="0"/>
              </a:rPr>
              <a:t>Uniwersyteckich Poradni Prawnych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kilkanaście szkoleń </a:t>
            </a:r>
            <a:r>
              <a:rPr lang="pl-PL" sz="1200" dirty="0">
                <a:latin typeface="Arial" charset="0"/>
              </a:rPr>
              <a:t>specjalistycznych;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Aktywnie uczestniczy w budowaniu silnego ruchu klinicznego w Europie Środkowo-Wschodniej i w krajach transformacji ustrojowej m.in. na </a:t>
            </a:r>
            <a:r>
              <a:rPr lang="pl-PL" sz="1200" b="1" dirty="0" smtClean="0">
                <a:latin typeface="Arial" charset="0"/>
              </a:rPr>
              <a:t>Ukrainie, Białorusi, Uzbekistanie, Chinach, Rosji, Serbii i Gruzji.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</a:t>
            </a:r>
            <a:r>
              <a:rPr lang="pl-PL" sz="1200" dirty="0">
                <a:latin typeface="Arial" charset="0"/>
              </a:rPr>
              <a:t>stycznia 2008 uruchomiła </a:t>
            </a:r>
            <a:r>
              <a:rPr lang="pl-PL" sz="1200" b="1" dirty="0">
                <a:latin typeface="Arial" charset="0"/>
              </a:rPr>
              <a:t>Centrum Pro Bono</a:t>
            </a:r>
            <a:r>
              <a:rPr lang="pl-PL" sz="1200" dirty="0">
                <a:latin typeface="Arial" charset="0"/>
              </a:rPr>
              <a:t>, program mający na celu łączenie  pomocy prawnej oferowanej pro bono przez kancelarie prawne potrzebującym organizacjom pozarządowym.</a:t>
            </a:r>
            <a:r>
              <a:rPr lang="pl-PL" sz="1200" b="1" dirty="0">
                <a:latin typeface="Arial" charset="0"/>
              </a:rPr>
              <a:t> 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piętnastu lat jest organizatorem prestiżowego </a:t>
            </a:r>
            <a:r>
              <a:rPr lang="pl-PL" sz="1200" b="1" dirty="0" smtClean="0">
                <a:latin typeface="Arial" charset="0"/>
              </a:rPr>
              <a:t>Konkursu Prawnik Pro Bono</a:t>
            </a:r>
            <a:r>
              <a:rPr lang="pl-PL" sz="1200" dirty="0" smtClean="0">
                <a:latin typeface="Arial" charset="0"/>
              </a:rPr>
              <a:t>.</a:t>
            </a:r>
          </a:p>
        </p:txBody>
      </p:sp>
      <p:pic>
        <p:nvPicPr>
          <p:cNvPr id="88068" name="Picture 4" descr="Logo Organizacji Pożytku Publiczne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t="3989" b="7535"/>
          <a:stretch>
            <a:fillRect/>
          </a:stretch>
        </p:blipFill>
        <p:spPr>
          <a:xfrm>
            <a:off x="6732588" y="2344919"/>
            <a:ext cx="2411411" cy="2081857"/>
          </a:xfrm>
          <a:noFill/>
        </p:spPr>
      </p:pic>
      <p:pic>
        <p:nvPicPr>
          <p:cNvPr id="88069" name="Picture 5" descr="Medal Pro Bono dla Fund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0912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2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806489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20000"/>
              </a:lnSpc>
              <a:defRPr/>
            </a:pPr>
            <a:r>
              <a:rPr lang="pl-PL" sz="1200" dirty="0" smtClean="0">
                <a:latin typeface="Arial" charset="0"/>
              </a:rPr>
              <a:t>W październiku 2015 </a:t>
            </a:r>
            <a:r>
              <a:rPr lang="pl-PL" sz="1200" dirty="0">
                <a:latin typeface="Arial" charset="0"/>
              </a:rPr>
              <a:t>roku Fundacja </a:t>
            </a:r>
            <a:r>
              <a:rPr lang="pl-PL" sz="1200" dirty="0" smtClean="0">
                <a:latin typeface="Arial" charset="0"/>
              </a:rPr>
              <a:t>podpisała porozumienie z </a:t>
            </a:r>
            <a:r>
              <a:rPr lang="pl-PL" sz="1200" b="1" dirty="0" smtClean="0">
                <a:latin typeface="Arial" charset="0"/>
              </a:rPr>
              <a:t>Kancelarią Prezydenta Rzeczpospolitej Polskiej. </a:t>
            </a:r>
            <a:r>
              <a:rPr lang="pl-PL" sz="1200" dirty="0" smtClean="0">
                <a:latin typeface="Arial" charset="0"/>
              </a:rPr>
              <a:t>Na podstawie </a:t>
            </a:r>
            <a:r>
              <a:rPr lang="pl-PL" sz="1200" dirty="0">
                <a:latin typeface="Arial" charset="0"/>
              </a:rPr>
              <a:t>Porozumienia - Biuro Interwencyjnej Pomocy Prawnej Kancelarii Prezydenta Rzeczypospolitej Polskiej deklaruje poparcie dla rozwoju studenckich poradni </a:t>
            </a:r>
            <a:r>
              <a:rPr lang="pl-PL" sz="1200" dirty="0" smtClean="0">
                <a:latin typeface="Arial" charset="0"/>
              </a:rPr>
              <a:t>prawnych, </a:t>
            </a:r>
            <a:r>
              <a:rPr lang="pl-PL" sz="1200" dirty="0">
                <a:latin typeface="Arial" charset="0"/>
              </a:rPr>
              <a:t>jako formy kształcenia oraz pomocy osobom najuboższym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algn="just" defTabSz="912813">
              <a:lnSpc>
                <a:spcPct val="120000"/>
              </a:lnSpc>
              <a:defRPr/>
            </a:pPr>
            <a:endParaRPr lang="pl-PL" sz="800" dirty="0">
              <a:latin typeface="Arial" charset="0"/>
            </a:endParaRPr>
          </a:p>
          <a:p>
            <a:pPr algn="just" defTabSz="912813">
              <a:lnSpc>
                <a:spcPct val="120000"/>
              </a:lnSpc>
              <a:defRPr/>
            </a:pPr>
            <a:r>
              <a:rPr lang="pl-PL" sz="1200" dirty="0" smtClean="0">
                <a:latin typeface="Arial" charset="0"/>
              </a:rPr>
              <a:t>W maju 2016 roku Fundacja odnowiła porozumienie o współpracy z </a:t>
            </a:r>
            <a:r>
              <a:rPr lang="pl-PL" sz="1200" b="1" dirty="0" smtClean="0">
                <a:latin typeface="Arial" charset="0"/>
              </a:rPr>
              <a:t>Rzecznikiem Praw Obywatelskich. </a:t>
            </a:r>
            <a:r>
              <a:rPr lang="pl-PL" sz="1200" dirty="0" smtClean="0">
                <a:latin typeface="Arial" charset="0"/>
              </a:rPr>
              <a:t>Porozumienie ma na </a:t>
            </a:r>
            <a:r>
              <a:rPr lang="pl-PL" sz="1200" dirty="0">
                <a:latin typeface="Arial" charset="0"/>
              </a:rPr>
              <a:t>celu </a:t>
            </a:r>
            <a:r>
              <a:rPr lang="pl-PL" sz="1200" dirty="0" smtClean="0">
                <a:latin typeface="Arial" charset="0"/>
              </a:rPr>
              <a:t>zwiększenie </a:t>
            </a:r>
            <a:r>
              <a:rPr lang="pl-PL" sz="1200" dirty="0">
                <a:latin typeface="Arial" charset="0"/>
              </a:rPr>
              <a:t>dostępu każdej osoby do informacji o jej prawach, możliwości uzyskania niezbędnej pomocy w ich dochodzeniu oraz przysługujących środkach ochrony.</a:t>
            </a:r>
          </a:p>
        </p:txBody>
      </p:sp>
      <p:pic>
        <p:nvPicPr>
          <p:cNvPr id="30722" name="Picture 2" descr="http://www.fupp.org.pl/images/photo/KPRP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" y="4123033"/>
            <a:ext cx="3929958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fupp.org.pl/images/foto/fupp_rp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66" y="4123033"/>
            <a:ext cx="3491114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ułki">
  <a:themeElements>
    <a:clrScheme name="">
      <a:dk1>
        <a:srgbClr val="003366"/>
      </a:dk1>
      <a:lt1>
        <a:srgbClr val="FFFFFF"/>
      </a:lt1>
      <a:dk2>
        <a:srgbClr val="3366CC"/>
      </a:dk2>
      <a:lt2>
        <a:srgbClr val="003366"/>
      </a:lt2>
      <a:accent1>
        <a:srgbClr val="6699FF"/>
      </a:accent1>
      <a:accent2>
        <a:srgbClr val="99CCFF"/>
      </a:accent2>
      <a:accent3>
        <a:srgbClr val="FFFFFF"/>
      </a:accent3>
      <a:accent4>
        <a:srgbClr val="002A56"/>
      </a:accent4>
      <a:accent5>
        <a:srgbClr val="B8CAFF"/>
      </a:accent5>
      <a:accent6>
        <a:srgbClr val="8AB9E7"/>
      </a:accent6>
      <a:hlink>
        <a:srgbClr val="0000FF"/>
      </a:hlink>
      <a:folHlink>
        <a:srgbClr val="99CCFF"/>
      </a:folHlink>
    </a:clrScheme>
    <a:fontScheme name="Kapsuł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psułki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łki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35125</TotalTime>
  <Words>5032</Words>
  <Application>Microsoft Office PowerPoint</Application>
  <PresentationFormat>Pokaz na ekranie (4:3)</PresentationFormat>
  <Paragraphs>894</Paragraphs>
  <Slides>103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103</vt:i4>
      </vt:variant>
    </vt:vector>
  </HeadingPairs>
  <TitlesOfParts>
    <vt:vector size="106" baseType="lpstr">
      <vt:lpstr>Kapsułki</vt:lpstr>
      <vt:lpstr>Obraz - mapa bitowa</vt:lpstr>
      <vt:lpstr>Bitmap Image</vt:lpstr>
      <vt:lpstr>Studenckie Poradnie Prawne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Poradnie w Polsce</vt:lpstr>
      <vt:lpstr>Poradnie spełniające standardy</vt:lpstr>
      <vt:lpstr>Rok akademicki 2017/2018 działalności poradni w liczbach</vt:lpstr>
      <vt:lpstr>W porównaniu z poprzednim rokiem akademickim…</vt:lpstr>
      <vt:lpstr>W porównaniu z poprzednimi latami…</vt:lpstr>
      <vt:lpstr>Ile spraw  zostało przyjętych przez poradnie?</vt:lpstr>
      <vt:lpstr>Ilu studentów  działało w poradniach?</vt:lpstr>
      <vt:lpstr>Ilu pracowników naukowych  działało w poradniach?</vt:lpstr>
      <vt:lpstr>Rodzaje spraw rozpatrywanych przez poradnie</vt:lpstr>
      <vt:lpstr>Podział spraw ze względu na rodzaje</vt:lpstr>
      <vt:lpstr>Sprawy karne</vt:lpstr>
      <vt:lpstr>Sprawy z zakresu ogólnej problematyki prawa cywilnego</vt:lpstr>
      <vt:lpstr>Sprawy rodzinne</vt:lpstr>
      <vt:lpstr>Sprawy spadkowe</vt:lpstr>
      <vt:lpstr>Sprawy związane z pracą, ubezpiecze-niami społecznymi i bezrobociem</vt:lpstr>
      <vt:lpstr>Prezentacja programu PowerPoint</vt:lpstr>
      <vt:lpstr>Sprawy z zakresu prawa  i postępowania administracyjnego</vt:lpstr>
      <vt:lpstr>Sprawy z zakresu prawa lokalowego i spółdzielczego</vt:lpstr>
      <vt:lpstr>Sprawy finansowe</vt:lpstr>
      <vt:lpstr>Sprawy związane z przemocą wobec kobiet</vt:lpstr>
      <vt:lpstr>Sprawy związane z prawami uchodźców i cudzoziemców</vt:lpstr>
      <vt:lpstr>Sprawy związane z prawami osób niepełnosprawnych</vt:lpstr>
      <vt:lpstr>Sprawy związane ze służbą zdrowia</vt:lpstr>
      <vt:lpstr>Sprawy związane z pomocą organizacjom pozarządowym (NGO)</vt:lpstr>
      <vt:lpstr>Sprawy inne</vt:lpstr>
      <vt:lpstr>Studencka Poradnia Prawna w Białymstoku (Uniwersytet w Białymstoku)</vt:lpstr>
      <vt:lpstr>Studencka Poradnia Prawna w Białymstoku (Uniwersytet w Białymstoku) 2003-2018</vt:lpstr>
      <vt:lpstr>Studencka Uniwersytecka Poradnia Prawna w Gdańsku</vt:lpstr>
      <vt:lpstr>Studencka Uniwersytecka Poradnia Prawna w Gdańsku 2003-2018</vt:lpstr>
      <vt:lpstr>Studencka Poradnia Prawna przy Wyższej Szkole Bankowej w Gdańsku</vt:lpstr>
      <vt:lpstr>Studencka Poradnia Prawna przy Wyższej Szkole Bankowej w Gdańsku 2011-2018</vt:lpstr>
      <vt:lpstr>Studencka Poradnia Prawna  przy WSAiB w Gdyni</vt:lpstr>
      <vt:lpstr>Studencka Poradnia Prawna przy WSAiB w Gdyni 2016-2018</vt:lpstr>
      <vt:lpstr>Studencka Poradnia Prawna  w Katowicach</vt:lpstr>
      <vt:lpstr>Studencka Poradnia Prawna  w Katowicach 2003-2018</vt:lpstr>
      <vt:lpstr>Studencka Poradnia Prawna Krakowskiej Akademii im. Andrzeja Frycza-Modrzewskiego</vt:lpstr>
      <vt:lpstr>Studencka Poradnia Prawna Krakowskiej Akademii im. Andrzeja Frycza-Modrzewskiego  w latach 2009-2018</vt:lpstr>
      <vt:lpstr>Studencka Poradnia Prawna UJ  w Krakowie</vt:lpstr>
      <vt:lpstr>Studencka Poradnia Prawna UJ  w Krakowie 2003-2018</vt:lpstr>
      <vt:lpstr>Uniwersytecka Poradnia Prawna  w Lublinie (KUL)</vt:lpstr>
      <vt:lpstr>Uniwersytecka Poradnia Prawna  w Lublinie (KUL) 2003-2018</vt:lpstr>
      <vt:lpstr>Uniwersytecka Studencka Poradnia Prawna w Lublinie (UMCS)</vt:lpstr>
      <vt:lpstr>Uniwersytecka Studencka Poradnia Prawna w Lublinie (UMCS) 2003-2018</vt:lpstr>
      <vt:lpstr>Studencki Punkt Informacji Prawnej „Klinika Prawa” w Łodzi</vt:lpstr>
      <vt:lpstr>Studencki Punkt Informacji Prawnej „Klinika Prawa” w Łodzi 2003-2018</vt:lpstr>
      <vt:lpstr>Studencka Poradnia Prawna  w Olsztynie (UW-M)</vt:lpstr>
      <vt:lpstr>Studencka Poradnia Prawna  w Olsztynie (UW-M) 2004-2018</vt:lpstr>
      <vt:lpstr>Uniwersytecka Studencka Poradnia Prawna "Klinika Prawa" w Opolu</vt:lpstr>
      <vt:lpstr>Uniwersytecka Studencka Poradnia Prawna "Klinika Prawa" w Opolu 2003-2018</vt:lpstr>
      <vt:lpstr>Studencka Uniwersytecka Poradnia Prawna w Poznaniu</vt:lpstr>
      <vt:lpstr>Studencka Uniwersytecka Poradnia Prawna w Poznaniu 2003-2018</vt:lpstr>
      <vt:lpstr>Studenckie Biuro Porad Prawnych „Klinika Prawa” Wyższa Szkoła Prawa i Administracji Rzeszowska Szkoła Wyższa</vt:lpstr>
      <vt:lpstr>Studenckie Biuro Porad Prawnych „Klinika Prawa” Wyższa Szkoła Prawa i Administracji Rzeszowska Szkoła Wyższa</vt:lpstr>
      <vt:lpstr>Uniwersytecka Poradnia Prawna  w Rzeszowie</vt:lpstr>
      <vt:lpstr>Uniwersytecka Poradnia Prawna  w Rzeszowie 2003-2018</vt:lpstr>
      <vt:lpstr>Koło Naukowe Studencka Poradnia Prawa w Słubicach</vt:lpstr>
      <vt:lpstr>Koło Naukowe Studencka Poradnia Prawa w Słubicach 2003-2018</vt:lpstr>
      <vt:lpstr>Studencka Poradnia Prawna  w Szczecinie</vt:lpstr>
      <vt:lpstr>Studencka Poradnia Prawna  w Szczecinie 2003-2018</vt:lpstr>
      <vt:lpstr>Uniwersytecka Poradnia Prawna  w Toruniu</vt:lpstr>
      <vt:lpstr>Uniwersytecka Poradnia Prawna  w Toruniu 2003-2018</vt:lpstr>
      <vt:lpstr>Uniwersytecka Studencka Poradnia Prawna (UKSW WPiA w Warszawie)</vt:lpstr>
      <vt:lpstr>Uniwersytecka Studencka Poradnia Prawna (UKSW WPiA w Warszawie) 2012-2018</vt:lpstr>
      <vt:lpstr>Studencka Poradnia Prawna  (UKSW WPK w Warszawie) </vt:lpstr>
      <vt:lpstr>Studencka Poradnia Prawna  (UKSW WPK w Warszawie) 2006-2018 </vt:lpstr>
      <vt:lpstr>Klinika Prawa, Studencki Ośrodek Pomocy Prawnej w Warszawie (UW)</vt:lpstr>
      <vt:lpstr>Klinika Prawa, Studencki Ośrodek Pomocy Prawnej w Warszawie 2003-2018</vt:lpstr>
      <vt:lpstr>Fundacja Academia Iuris  im. Macieja Bednarkiewicza w Warszawie </vt:lpstr>
      <vt:lpstr>Fundacja Academia Iuris  im. Macieja Bednarkiewicza 2003-2018 </vt:lpstr>
      <vt:lpstr>Studencka Poradnia Prawna przy Akademii  Leona Koźmińskiego w Warszawie</vt:lpstr>
      <vt:lpstr>Studencka Poradnia Prawna przy Akademii  Leona Koźmińskiego w Warszawie 2004-2018</vt:lpstr>
      <vt:lpstr>Studencka Poradnia Prawna przy Uczelni Łazarskiego w Warszawie</vt:lpstr>
      <vt:lpstr>Studencka Poradnia Prawna przy Uczelni Łazarskiego w Warszawie 2004-2018</vt:lpstr>
      <vt:lpstr>Studencka Poradnia Prawna  przy SWPS Uniwersytecie Humanistycznospołecznym</vt:lpstr>
      <vt:lpstr>Studencka Poradnia Prawna  przy SWPS Uniwersytecie Humanistycznospołecznym 2014-2018</vt:lpstr>
      <vt:lpstr>Klinika Prawa – Klinika Praw Dziecka przy WSFiZ w Warszawie</vt:lpstr>
      <vt:lpstr>Uniwersytecka Poradnia Prawna  we Wrocławiu</vt:lpstr>
      <vt:lpstr>Uniwersytecka Poradnia Prawna  we Wrocławiu 2003-2018</vt:lpstr>
      <vt:lpstr>Czas załatwiania spraw klientów poradni</vt:lpstr>
      <vt:lpstr>Źródła wiedzy o poradniach</vt:lpstr>
      <vt:lpstr>Czy klienci poradni korzystali wcześniej z profesjonalnej pomocy prawnej?</vt:lpstr>
      <vt:lpstr>Problemy i „luki” prawne zaobserwowane przez poradnie </vt:lpstr>
      <vt:lpstr>Czego najbardziej poradnia potrzebuje w najbliższym czasie, aby się rozwijać?</vt:lpstr>
      <vt:lpstr>III Ranking Uniwersyteckich Poradni Prawnych </vt:lpstr>
      <vt:lpstr>Osiągnięcia Fundacji Uniwersyteckich Poradni Prawnych</vt:lpstr>
      <vt:lpstr>Osiągnięcia Fundacji Uniwersyteckich Poradni Prawnych</vt:lpstr>
      <vt:lpstr>Osiągnięcia Fundacji Uniwersyteckich Poradni Prawnych</vt:lpstr>
      <vt:lpstr>Osiągnięcia Fundacji Uniwersyteckich Poradni Prawnych</vt:lpstr>
      <vt:lpstr>Sponsorzy Fundacji Uniwersyteckich Poradni Prawnych</vt:lpstr>
      <vt:lpstr>Zapraszamy do współpracy</vt:lpstr>
    </vt:vector>
  </TitlesOfParts>
  <Company>UOKIK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Uniwersyteckie Poradnie Prawne</dc:title>
  <dc:creator>praktykant1</dc:creator>
  <cp:lastModifiedBy>Filip Czernicki</cp:lastModifiedBy>
  <cp:revision>908</cp:revision>
  <dcterms:created xsi:type="dcterms:W3CDTF">2004-03-17T13:46:44Z</dcterms:created>
  <dcterms:modified xsi:type="dcterms:W3CDTF">2019-01-11T13:01:38Z</dcterms:modified>
</cp:coreProperties>
</file>