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drawings/drawing1.xml" ContentType="application/vnd.openxmlformats-officedocument.drawingml.chartshapes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2.xml" ContentType="application/vnd.openxmlformats-officedocument.drawingml.chartshapes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1.xml" ContentType="application/vnd.openxmlformats-officedocument.presentationml.notesSlide+xml"/>
  <Override PartName="/ppt/charts/chart78.xml" ContentType="application/vnd.openxmlformats-officedocument.drawingml.chart+xml"/>
  <Override PartName="/ppt/drawings/drawing3.xml" ContentType="application/vnd.openxmlformats-officedocument.drawingml.chartshapes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drawings/drawing4.xml" ContentType="application/vnd.openxmlformats-officedocument.drawingml.chartshapes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drawings/drawing5.xml" ContentType="application/vnd.openxmlformats-officedocument.drawingml.chartshapes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drawings/drawing6.xml" ContentType="application/vnd.openxmlformats-officedocument.drawingml.chartshapes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98" r:id="rId14"/>
    <p:sldId id="403" r:id="rId15"/>
    <p:sldId id="326" r:id="rId16"/>
    <p:sldId id="277" r:id="rId17"/>
    <p:sldId id="258" r:id="rId18"/>
    <p:sldId id="309" r:id="rId19"/>
    <p:sldId id="344" r:id="rId20"/>
    <p:sldId id="281" r:id="rId21"/>
    <p:sldId id="278" r:id="rId22"/>
    <p:sldId id="285" r:id="rId23"/>
    <p:sldId id="286" r:id="rId24"/>
    <p:sldId id="287" r:id="rId25"/>
    <p:sldId id="288" r:id="rId26"/>
    <p:sldId id="306" r:id="rId27"/>
    <p:sldId id="300" r:id="rId28"/>
    <p:sldId id="289" r:id="rId29"/>
    <p:sldId id="305" r:id="rId30"/>
    <p:sldId id="291" r:id="rId31"/>
    <p:sldId id="292" r:id="rId32"/>
    <p:sldId id="293" r:id="rId33"/>
    <p:sldId id="294" r:id="rId34"/>
    <p:sldId id="301" r:id="rId35"/>
    <p:sldId id="297" r:id="rId36"/>
    <p:sldId id="307" r:id="rId37"/>
    <p:sldId id="308" r:id="rId38"/>
    <p:sldId id="298" r:id="rId39"/>
    <p:sldId id="299" r:id="rId40"/>
    <p:sldId id="404" r:id="rId41"/>
    <p:sldId id="280" r:id="rId42"/>
    <p:sldId id="327" r:id="rId43"/>
    <p:sldId id="262" r:id="rId44"/>
    <p:sldId id="329" r:id="rId45"/>
    <p:sldId id="359" r:id="rId46"/>
    <p:sldId id="360" r:id="rId47"/>
    <p:sldId id="395" r:id="rId48"/>
    <p:sldId id="399" r:id="rId49"/>
    <p:sldId id="263" r:id="rId50"/>
    <p:sldId id="330" r:id="rId51"/>
    <p:sldId id="264" r:id="rId52"/>
    <p:sldId id="358" r:id="rId53"/>
    <p:sldId id="323" r:id="rId54"/>
    <p:sldId id="331" r:id="rId55"/>
    <p:sldId id="265" r:id="rId56"/>
    <p:sldId id="332" r:id="rId57"/>
    <p:sldId id="266" r:id="rId58"/>
    <p:sldId id="333" r:id="rId59"/>
    <p:sldId id="267" r:id="rId60"/>
    <p:sldId id="334" r:id="rId61"/>
    <p:sldId id="268" r:id="rId62"/>
    <p:sldId id="346" r:id="rId63"/>
    <p:sldId id="269" r:id="rId64"/>
    <p:sldId id="335" r:id="rId65"/>
    <p:sldId id="324" r:id="rId66"/>
    <p:sldId id="336" r:id="rId67"/>
    <p:sldId id="396" r:id="rId68"/>
    <p:sldId id="397" r:id="rId69"/>
    <p:sldId id="270" r:id="rId70"/>
    <p:sldId id="337" r:id="rId71"/>
    <p:sldId id="271" r:id="rId72"/>
    <p:sldId id="338" r:id="rId73"/>
    <p:sldId id="272" r:id="rId74"/>
    <p:sldId id="339" r:id="rId75"/>
    <p:sldId id="273" r:id="rId76"/>
    <p:sldId id="340" r:id="rId77"/>
    <p:sldId id="352" r:id="rId78"/>
    <p:sldId id="341" r:id="rId79"/>
    <p:sldId id="368" r:id="rId80"/>
    <p:sldId id="367" r:id="rId81"/>
    <p:sldId id="351" r:id="rId82"/>
    <p:sldId id="353" r:id="rId83"/>
    <p:sldId id="275" r:id="rId84"/>
    <p:sldId id="342" r:id="rId85"/>
    <p:sldId id="312" r:id="rId86"/>
    <p:sldId id="348" r:id="rId87"/>
    <p:sldId id="313" r:id="rId88"/>
    <p:sldId id="349" r:id="rId89"/>
    <p:sldId id="382" r:id="rId90"/>
    <p:sldId id="383" r:id="rId91"/>
    <p:sldId id="276" r:id="rId92"/>
    <p:sldId id="405" r:id="rId93"/>
    <p:sldId id="400" r:id="rId94"/>
    <p:sldId id="343" r:id="rId95"/>
    <p:sldId id="384" r:id="rId96"/>
    <p:sldId id="385" r:id="rId97"/>
    <p:sldId id="386" r:id="rId98"/>
    <p:sldId id="387" r:id="rId99"/>
    <p:sldId id="402" r:id="rId100"/>
    <p:sldId id="401" r:id="rId101"/>
    <p:sldId id="388" r:id="rId102"/>
    <p:sldId id="389" r:id="rId103"/>
    <p:sldId id="393" r:id="rId104"/>
    <p:sldId id="390" r:id="rId105"/>
    <p:sldId id="391" r:id="rId106"/>
    <p:sldId id="392" r:id="rId107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  <p:cmAuthor id="1" name="Dariusz Łomowski" initials="DŁ" lastIdx="3" clrIdx="1">
    <p:extLst>
      <p:ext uri="{19B8F6BF-5375-455C-9EA6-DF929625EA0E}">
        <p15:presenceInfo xmlns:p15="http://schemas.microsoft.com/office/powerpoint/2012/main" userId="S-1-5-21-1082187097-184105820-1976642607-3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8577" autoAdjust="0"/>
  </p:normalViewPr>
  <p:slideViewPr>
    <p:cSldViewPr>
      <p:cViewPr varScale="1">
        <p:scale>
          <a:sx n="90" d="100"/>
          <a:sy n="90" d="100"/>
        </p:scale>
        <p:origin x="8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55640"/>
        <c:axId val="447651328"/>
      </c:barChart>
      <c:catAx>
        <c:axId val="447655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5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564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17%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357618499030378E-2"/>
                  <c:y val="-0.1283869047619047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162</c:v>
                </c:pt>
                <c:pt idx="1">
                  <c:v>726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layout>
                <c:manualLayout>
                  <c:x val="-1.751589325952568E-2"/>
                  <c:y val="7.956241922378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  <c:pt idx="14">
                  <c:v>561</c:v>
                </c:pt>
                <c:pt idx="15">
                  <c:v>453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297656"/>
        <c:axId val="460296088"/>
      </c:barChart>
      <c:catAx>
        <c:axId val="46029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6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296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765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003438466438233E-2"/>
                  <c:y val="-8.987362873293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030741561634462E-2"/>
                  <c:y val="-9.6533666040605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955277839424932E-2"/>
                  <c:y val="-0.10986867347501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210788848967E-2"/>
                  <c:y val="-7.65367927900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872386043355334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006599280794639E-2"/>
                  <c:y val="-4.644441959027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469746331037469E-2"/>
                  <c:y val="-4.2573771935625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637344121332916E-2"/>
                  <c:y val="-3.8703429032386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1127343301842E-2"/>
                  <c:y val="-4.257377193562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211273433018409E-2"/>
                  <c:y val="-5.80551435485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076468742317369E-2"/>
                  <c:y val="-6.966617225829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211273433018278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2211273433018396E-2"/>
                  <c:y val="-3.096274322590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3460781237196576E-3"/>
                  <c:y val="-8.51475438712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  <c:pt idx="14">
                  <c:v>94</c:v>
                </c:pt>
                <c:pt idx="15">
                  <c:v>96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33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676262476330013E-2"/>
                  <c:y val="-3.095085792093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926063204117835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09578292282781E-2"/>
                  <c:y val="-5.3314735370637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491977071766523E-2"/>
                  <c:y val="-8.407146664358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805279424635695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006599280794639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872386043355417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498076188915298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384312494878214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730390618597733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384312494878294E-2"/>
                  <c:y val="-4.257377193562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692156247439202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692156247439199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634342159239071E-16"/>
                  <c:y val="-3.87034290323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  <c:pt idx="15">
                  <c:v>20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60296872"/>
        <c:axId val="460301184"/>
      </c:lineChart>
      <c:catAx>
        <c:axId val="46029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0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68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62</c:v>
                </c:pt>
                <c:pt idx="1">
                  <c:v>288</c:v>
                </c:pt>
                <c:pt idx="2">
                  <c:v>91</c:v>
                </c:pt>
                <c:pt idx="3">
                  <c:v>97</c:v>
                </c:pt>
                <c:pt idx="4">
                  <c:v>57</c:v>
                </c:pt>
                <c:pt idx="5">
                  <c:v>18</c:v>
                </c:pt>
                <c:pt idx="6">
                  <c:v>29</c:v>
                </c:pt>
                <c:pt idx="7">
                  <c:v>77</c:v>
                </c:pt>
                <c:pt idx="8">
                  <c:v>65</c:v>
                </c:pt>
                <c:pt idx="9">
                  <c:v>2</c:v>
                </c:pt>
                <c:pt idx="10">
                  <c:v>6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  <c:pt idx="1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298832"/>
        <c:axId val="460299224"/>
      </c:barChart>
      <c:catAx>
        <c:axId val="46029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9224"/>
        <c:crosses val="autoZero"/>
        <c:auto val="1"/>
        <c:lblAlgn val="ctr"/>
        <c:lblOffset val="100"/>
        <c:tickMarkSkip val="1"/>
        <c:noMultiLvlLbl val="0"/>
      </c:catAx>
      <c:valAx>
        <c:axId val="460299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88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  <c:pt idx="14">
                  <c:v>1074</c:v>
                </c:pt>
                <c:pt idx="15">
                  <c:v>859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00400"/>
        <c:axId val="460301576"/>
      </c:barChart>
      <c:catAx>
        <c:axId val="46030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1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01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040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723551882747436E-2"/>
                  <c:y val="-6.257944144289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464566929133944E-2"/>
                  <c:y val="-6.749912259867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43377251110935E-2"/>
                  <c:y val="-6.2952843497162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493720915237862E-2"/>
                  <c:y val="-7.847081471287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445544554455446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524752475247505E-2"/>
                  <c:y val="-3.9584358007167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32576148842481E-2"/>
                  <c:y val="-2.770905060501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166748640573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9101015317899848E-2"/>
                  <c:y val="-4.750122960860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6.729340861218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3.958435800716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3.562592220645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  <c:pt idx="14">
                  <c:v>156</c:v>
                </c:pt>
                <c:pt idx="15">
                  <c:v>102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078818118032273E-2"/>
                  <c:y val="-0.107627999294338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540578467295552E-2"/>
                  <c:y val="-8.509764245537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565603804474977E-2"/>
                  <c:y val="-8.3634267960545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801980198019827E-2"/>
                  <c:y val="-7.125184441290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643564356435641E-2"/>
                  <c:y val="-7.916871601433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524752475247505E-2"/>
                  <c:y val="-9.5002459217202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801980198019827E-2"/>
                  <c:y val="-8.7085587615768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7752538294749412E-3"/>
                  <c:y val="-8.708558761576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84285394308339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584179431583107E-2"/>
                  <c:y val="-5.541810121003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9325761488424792E-2"/>
                  <c:y val="-4.75012296086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5842597374741408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1.97921790035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  <c:pt idx="14">
                  <c:v>22</c:v>
                </c:pt>
                <c:pt idx="15">
                  <c:v>17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smooth val="0"/>
        <c:axId val="460310984"/>
        <c:axId val="460311376"/>
      </c:lineChart>
      <c:catAx>
        <c:axId val="460310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1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098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10911845798518E-2"/>
          <c:y val="1.731139991502220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30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11768"/>
        <c:axId val="460306672"/>
      </c:barChart>
      <c:catAx>
        <c:axId val="46031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6672"/>
        <c:crosses val="autoZero"/>
        <c:auto val="1"/>
        <c:lblAlgn val="ctr"/>
        <c:lblOffset val="100"/>
        <c:tickMarkSkip val="1"/>
        <c:noMultiLvlLbl val="0"/>
      </c:catAx>
      <c:valAx>
        <c:axId val="460306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17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1745341731618"/>
          <c:y val="6.7458686649028404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002177919249526E-2"/>
                  <c:y val="-7.4555134049539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029988272742497E-2"/>
                  <c:y val="-7.746947623449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722063997319473E-2"/>
                  <c:y val="-9.14224234116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42268386664441E-2"/>
                  <c:y val="-7.64327839586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808510638297871E-2"/>
                  <c:y val="-5.263157894736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276595744680847E-2"/>
                  <c:y val="-6.072874493927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553191489361722E-2"/>
                  <c:y val="-3.238866396761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742388024229003E-2"/>
                  <c:y val="-4.858299595141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488241065368084E-2"/>
                  <c:y val="-3.643724696356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910413455011847E-2"/>
                  <c:y val="-3.238866396761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955206727505889E-2"/>
                  <c:y val="4.858299595141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910413455011791E-2"/>
                  <c:y val="-6.072874493927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110861948218616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7910413455011895E-2"/>
                  <c:y val="-8.906882591093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  <c:pt idx="11">
                  <c:v>59</c:v>
                </c:pt>
                <c:pt idx="12">
                  <c:v>67</c:v>
                </c:pt>
                <c:pt idx="13">
                  <c:v>54</c:v>
                </c:pt>
                <c:pt idx="14">
                  <c:v>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297872340425532E-2"/>
                  <c:y val="-1.619433198380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97872340425552E-2"/>
                  <c:y val="-5.668016194331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31914893617022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319148936170223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110861948218505E-2"/>
                  <c:y val="-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110861948218623E-2"/>
                  <c:y val="-4.453441295546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799551506793279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4221723896437108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4221723896437108E-2"/>
                  <c:y val="-6.07287449392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smooth val="0"/>
        <c:axId val="460304712"/>
        <c:axId val="460309808"/>
      </c:lineChart>
      <c:catAx>
        <c:axId val="460304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0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471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  <c:pt idx="12">
                  <c:v>99</c:v>
                </c:pt>
                <c:pt idx="13">
                  <c:v>59</c:v>
                </c:pt>
                <c:pt idx="14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05104"/>
        <c:axId val="460314512"/>
      </c:barChart>
      <c:catAx>
        <c:axId val="46030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1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510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56</c:v>
                </c:pt>
                <c:pt idx="1">
                  <c:v>39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13336"/>
        <c:axId val="460313728"/>
      </c:barChart>
      <c:catAx>
        <c:axId val="46031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3728"/>
        <c:crosses val="autoZero"/>
        <c:auto val="1"/>
        <c:lblAlgn val="ctr"/>
        <c:lblOffset val="100"/>
        <c:tickMarkSkip val="1"/>
        <c:noMultiLvlLbl val="0"/>
      </c:catAx>
      <c:valAx>
        <c:axId val="460313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33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  <c:pt idx="11">
                  <c:v>352</c:v>
                </c:pt>
                <c:pt idx="12">
                  <c:v>215</c:v>
                </c:pt>
                <c:pt idx="13">
                  <c:v>310</c:v>
                </c:pt>
                <c:pt idx="14">
                  <c:v>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18824"/>
        <c:axId val="460321176"/>
      </c:barChart>
      <c:catAx>
        <c:axId val="46031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21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21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882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  <c:pt idx="15">
                  <c:v>1265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7008"/>
        <c:axId val="447663088"/>
      </c:barChart>
      <c:catAx>
        <c:axId val="447667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670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216379479655659E-2"/>
                  <c:y val="-4.743083003952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054310610887453E-2"/>
                  <c:y val="-5.138339920948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0756896696847701E-2"/>
                  <c:y val="-4.743083003952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  <c:pt idx="11">
                  <c:v>35</c:v>
                </c:pt>
                <c:pt idx="12">
                  <c:v>32</c:v>
                </c:pt>
                <c:pt idx="13">
                  <c:v>35</c:v>
                </c:pt>
                <c:pt idx="14">
                  <c:v>27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805431061088734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216379479655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135345045271556E-2"/>
                  <c:y val="-4.34782608695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1135345045271556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60319608"/>
        <c:axId val="460318432"/>
      </c:lineChart>
      <c:catAx>
        <c:axId val="46031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1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960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29</c:v>
                </c:pt>
                <c:pt idx="2">
                  <c:v>18</c:v>
                </c:pt>
                <c:pt idx="3">
                  <c:v>11</c:v>
                </c:pt>
                <c:pt idx="4">
                  <c:v>25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20000"/>
        <c:axId val="460320784"/>
      </c:barChart>
      <c:catAx>
        <c:axId val="46032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20784"/>
        <c:crosses val="autoZero"/>
        <c:auto val="1"/>
        <c:lblAlgn val="ctr"/>
        <c:lblOffset val="100"/>
        <c:tickMarkSkip val="1"/>
        <c:noMultiLvlLbl val="0"/>
      </c:catAx>
      <c:valAx>
        <c:axId val="46032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2000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  <c:pt idx="3">
                  <c:v>90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23920"/>
        <c:axId val="460318040"/>
      </c:barChart>
      <c:catAx>
        <c:axId val="46032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8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18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2392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60323528"/>
        <c:axId val="460317256"/>
      </c:lineChart>
      <c:catAx>
        <c:axId val="460323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7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17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2352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012016"/>
        <c:axId val="454005744"/>
      </c:barChart>
      <c:catAx>
        <c:axId val="45401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5744"/>
        <c:crosses val="autoZero"/>
        <c:auto val="1"/>
        <c:lblAlgn val="ctr"/>
        <c:lblOffset val="100"/>
        <c:tickMarkSkip val="1"/>
        <c:noMultiLvlLbl val="0"/>
      </c:catAx>
      <c:valAx>
        <c:axId val="454005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20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4008488"/>
        <c:axId val="454010056"/>
      </c:barChart>
      <c:catAx>
        <c:axId val="454008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0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0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848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60656704"/>
        <c:axId val="460657096"/>
      </c:lineChart>
      <c:catAx>
        <c:axId val="4606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7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57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670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</c:v>
                </c:pt>
                <c:pt idx="1">
                  <c:v>79</c:v>
                </c:pt>
                <c:pt idx="2">
                  <c:v>11</c:v>
                </c:pt>
                <c:pt idx="3">
                  <c:v>20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16864"/>
        <c:axId val="460307456"/>
      </c:barChart>
      <c:catAx>
        <c:axId val="4603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7456"/>
        <c:crosses val="autoZero"/>
        <c:auto val="1"/>
        <c:lblAlgn val="ctr"/>
        <c:lblOffset val="100"/>
        <c:tickMarkSkip val="1"/>
        <c:noMultiLvlLbl val="0"/>
      </c:catAx>
      <c:valAx>
        <c:axId val="46030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168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  <c:pt idx="14">
                  <c:v>258</c:v>
                </c:pt>
                <c:pt idx="15">
                  <c:v>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94088"/>
        <c:axId val="447899184"/>
      </c:barChart>
      <c:catAx>
        <c:axId val="44789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9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408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063203294743338E-2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947433278204771E-3"/>
                  <c:y val="-4.034292118327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768459966922731E-2"/>
                  <c:y val="-4.034292118327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080585979381633E-16"/>
                  <c:y val="-5.24457975382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2080585979381633E-16"/>
                  <c:y val="-4.437721330160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  <c:pt idx="14">
                  <c:v>71</c:v>
                </c:pt>
                <c:pt idx="15">
                  <c:v>55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063203294743338E-2"/>
                  <c:y val="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652689950384396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357946622563938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3063203294743449E-2"/>
                  <c:y val="5.244579753825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2080585979381633E-16"/>
                  <c:y val="3.630862906494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  <c:pt idx="14">
                  <c:v>46</c:v>
                </c:pt>
                <c:pt idx="15">
                  <c:v>45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82314280"/>
        <c:axId val="482304480"/>
      </c:lineChart>
      <c:catAx>
        <c:axId val="48231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8230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230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8231428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811899223719978E-2"/>
                  <c:y val="-0.1707925511485911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Mężczyźni</a:t>
                    </a:r>
                    <a:r>
                      <a:rPr lang="en-US" dirty="0" smtClean="0"/>
                      <a:t> 45%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690</c:v>
                </c:pt>
                <c:pt idx="1">
                  <c:v>575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6656628536684046"/>
          <c:y val="0.13588382996062437"/>
          <c:w val="0.50514477956168202"/>
          <c:h val="0.7741915563797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5"/>
          </c:dPt>
          <c:dPt>
            <c:idx val="2"/>
            <c:bubble3D val="0"/>
            <c:explosion val="12"/>
          </c:dPt>
          <c:dPt>
            <c:idx val="3"/>
            <c:bubble3D val="0"/>
            <c:explosion val="9"/>
          </c:dPt>
          <c:dLbls>
            <c:dLbl>
              <c:idx val="0"/>
              <c:layout>
                <c:manualLayout>
                  <c:x val="-4.2106846122034657E-2"/>
                  <c:y val="8.70905233177706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42%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67884836887527E-2"/>
                  <c:y val="-0.180624913385676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43%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162382932767848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14%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57467976890103E-2"/>
                  <c:y val="1.72038299995235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i </a:t>
                    </a:r>
                    <a:r>
                      <a:rPr lang="en-US" sz="1604" dirty="0" err="1" smtClean="0"/>
                      <a:t>więcej</a:t>
                    </a:r>
                    <a:r>
                      <a:rPr lang="en-US" sz="1604" dirty="0"/>
                      <a:t>
</a:t>
                    </a:r>
                    <a:r>
                      <a:rPr lang="en-US" sz="1604" dirty="0" smtClean="0"/>
                      <a:t>1%</a:t>
                    </a:r>
                    <a:endParaRPr lang="en-US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43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0"/>
          </c:dPt>
          <c:dPt>
            <c:idx val="2"/>
            <c:bubble3D val="0"/>
            <c:explosion val="11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bubble3D val="0"/>
            <c:explosion val="13"/>
          </c:dPt>
          <c:dPt>
            <c:idx val="4"/>
            <c:bubble3D val="0"/>
            <c:explosion val="13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Ulotka</c:v>
                </c:pt>
                <c:pt idx="4">
                  <c:v>Internet</c:v>
                </c:pt>
                <c:pt idx="5">
                  <c:v>NGO i instytucje</c:v>
                </c:pt>
                <c:pt idx="6">
                  <c:v>Inne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</c:v>
                </c:pt>
                <c:pt idx="1">
                  <c:v>27</c:v>
                </c:pt>
                <c:pt idx="2">
                  <c:v>8</c:v>
                </c:pt>
                <c:pt idx="3">
                  <c:v>5</c:v>
                </c:pt>
                <c:pt idx="4">
                  <c:v>24</c:v>
                </c:pt>
                <c:pt idx="5">
                  <c:v>10</c:v>
                </c:pt>
                <c:pt idx="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bubble3D val="0"/>
            <c:explosion val="16"/>
          </c:dPt>
          <c:dLbls>
            <c:dLbl>
              <c:idx val="0"/>
              <c:layout>
                <c:manualLayout>
                  <c:x val="7.5804184450796175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94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  <c:pt idx="14">
                  <c:v>608</c:v>
                </c:pt>
                <c:pt idx="15">
                  <c:v>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76808"/>
        <c:axId val="447674848"/>
      </c:barChart>
      <c:catAx>
        <c:axId val="447676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74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7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7680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271</c:v>
                </c:pt>
                <c:pt idx="1">
                  <c:v>193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  <c:pt idx="14">
                  <c:v>525</c:v>
                </c:pt>
                <c:pt idx="15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9752"/>
        <c:axId val="433960960"/>
      </c:barChart>
      <c:catAx>
        <c:axId val="447669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6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6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6975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224</c:v>
                </c:pt>
                <c:pt idx="1">
                  <c:v>123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  <c:pt idx="12">
                  <c:v>833</c:v>
                </c:pt>
                <c:pt idx="13">
                  <c:v>607</c:v>
                </c:pt>
                <c:pt idx="14">
                  <c:v>462</c:v>
                </c:pt>
                <c:pt idx="15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63312"/>
        <c:axId val="433960568"/>
      </c:barChart>
      <c:catAx>
        <c:axId val="43396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6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60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6331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Kobiety
48%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284845560747251E-2"/>
                  <c:y val="-0.2351308912472897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
52%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186</c:v>
                </c:pt>
                <c:pt idx="1">
                  <c:v>194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56426320973187E-2"/>
                  <c:y val="-6.259012301715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85731782648598E-2"/>
                  <c:y val="-8.641276425566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04330060138824E-2"/>
                  <c:y val="-7.688430812029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179988426665525E-2"/>
                  <c:y val="-6.9387642447429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822692841194361E-2"/>
                  <c:y val="-5.4901246652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297966589100414E-3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009823182711207E-2"/>
                  <c:y val="4.460726290537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9292730844793906E-2"/>
                  <c:y val="7.205788623175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2390307793058286E-3"/>
                  <c:y val="-3.431327915797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3.088195124218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914E-2"/>
                  <c:y val="-7.654275341964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000481734492873E-2"/>
                  <c:y val="-7.075479217365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00481734492873E-2"/>
                  <c:y val="-7.693037187218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723673986959029E-2"/>
                  <c:y val="-7.1485367818088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78944783903277E-2"/>
                  <c:y val="-7.067589864992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993906835657057E-2"/>
                  <c:y val="-5.930064133410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061198578975441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346894997653779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434184675834968E-2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053700065488079E-2"/>
                  <c:y val="-5.833257456856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1434184675834968E-2"/>
                  <c:y val="-3.08819512421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519523040016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447656032"/>
        <c:axId val="447658384"/>
      </c:lineChart>
      <c:catAx>
        <c:axId val="44765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5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6032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  <c:pt idx="12">
                  <c:v>46</c:v>
                </c:pt>
                <c:pt idx="13">
                  <c:v>60</c:v>
                </c:pt>
                <c:pt idx="14">
                  <c:v>67</c:v>
                </c:pt>
                <c:pt idx="1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62136"/>
        <c:axId val="433965272"/>
      </c:barChart>
      <c:catAx>
        <c:axId val="433962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65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65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6213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2.6332977598286008E-4"/>
                  <c:y val="5.4729674796747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  <c:pt idx="14">
                  <c:v>300</c:v>
                </c:pt>
                <c:pt idx="15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64096"/>
        <c:axId val="433958216"/>
      </c:barChart>
      <c:catAx>
        <c:axId val="43396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58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5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64096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6611006376721147E-4"/>
                  <c:y val="4.452050264550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48%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443080751350773E-2"/>
                  <c:y val="1.6875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114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  <c:pt idx="15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64880"/>
        <c:axId val="433959000"/>
      </c:barChart>
      <c:catAx>
        <c:axId val="43396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59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59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6488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261416784887331E-2"/>
                  <c:y val="0.1428141047586443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120</c:v>
                </c:pt>
                <c:pt idx="1">
                  <c:v>101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  <c:pt idx="12">
                  <c:v>156</c:v>
                </c:pt>
                <c:pt idx="13">
                  <c:v>291</c:v>
                </c:pt>
                <c:pt idx="14">
                  <c:v>235</c:v>
                </c:pt>
                <c:pt idx="15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38224"/>
        <c:axId val="433935088"/>
      </c:barChart>
      <c:catAx>
        <c:axId val="43393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3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3822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4438828594028549E-2"/>
                  <c:y val="-0.267335978835978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619768971673242E-2"/>
                  <c:y val="0.166687830687830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111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42536"/>
        <c:axId val="433934304"/>
      </c:barChart>
      <c:catAx>
        <c:axId val="433942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3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4253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2.1812188558258117E-2"/>
                  <c:y val="3.120304232804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545336525607261E-2"/>
                  <c:y val="3.5697751322751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87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48584"/>
        <c:axId val="447648976"/>
      </c:barChart>
      <c:catAx>
        <c:axId val="44764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4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4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48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  <c:pt idx="14">
                  <c:v>180</c:v>
                </c:pt>
                <c:pt idx="15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39792"/>
        <c:axId val="433944496"/>
      </c:barChart>
      <c:catAx>
        <c:axId val="433939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4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4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93979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3.8547515371212933E-2"/>
                  <c:y val="-0.22829259386055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51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  <c:pt idx="14">
                  <c:v>25</c:v>
                </c:pt>
                <c:pt idx="1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6224"/>
        <c:axId val="447663872"/>
      </c:barChart>
      <c:catAx>
        <c:axId val="447666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6622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6.0033129562036887E-2"/>
                  <c:y val="0.23851740271596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  <c:pt idx="1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7792"/>
        <c:axId val="447661128"/>
      </c:barChart>
      <c:catAx>
        <c:axId val="44766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1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6779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8"/>
          </c:dPt>
          <c:dLbls>
            <c:dLbl>
              <c:idx val="1"/>
              <c:layout>
                <c:manualLayout>
                  <c:x val="1.8875165275411877E-2"/>
                  <c:y val="1.44927536231884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  <c:pt idx="14">
                  <c:v>3</c:v>
                </c:pt>
                <c:pt idx="1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72104"/>
        <c:axId val="447661520"/>
      </c:barChart>
      <c:catAx>
        <c:axId val="447672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1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721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  <c:pt idx="15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8576"/>
        <c:axId val="447661912"/>
      </c:barChart>
      <c:catAx>
        <c:axId val="44766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1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1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6857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7.9942173488119703E-2"/>
                  <c:y val="0.100963624338624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97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9328782707685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51</c:v>
                </c:pt>
                <c:pt idx="1">
                  <c:v>64</c:v>
                </c:pt>
                <c:pt idx="2">
                  <c:v>27</c:v>
                </c:pt>
                <c:pt idx="3">
                  <c:v>19</c:v>
                </c:pt>
                <c:pt idx="4">
                  <c:v>15</c:v>
                </c:pt>
                <c:pt idx="5">
                  <c:v>4</c:v>
                </c:pt>
                <c:pt idx="6">
                  <c:v>15</c:v>
                </c:pt>
                <c:pt idx="7">
                  <c:v>8</c:v>
                </c:pt>
                <c:pt idx="8">
                  <c:v>3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761376"/>
        <c:axId val="432760592"/>
      </c:barChart>
      <c:catAx>
        <c:axId val="4327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760592"/>
        <c:crosses val="autoZero"/>
        <c:auto val="1"/>
        <c:lblAlgn val="ctr"/>
        <c:lblOffset val="100"/>
        <c:tickMarkSkip val="1"/>
        <c:noMultiLvlLbl val="0"/>
      </c:catAx>
      <c:valAx>
        <c:axId val="43276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7613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71802027579919E-2"/>
          <c:y val="0.16153076190913665"/>
          <c:w val="0.94019139868124024"/>
          <c:h val="0.5965517241379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Warszawa (AI)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Katowice</c:v>
                </c:pt>
                <c:pt idx="4">
                  <c:v>Olsztyn (UW-M)</c:v>
                </c:pt>
                <c:pt idx="5">
                  <c:v>Łódź</c:v>
                </c:pt>
                <c:pt idx="6">
                  <c:v>Białystok</c:v>
                </c:pt>
                <c:pt idx="7">
                  <c:v>Lublin (KUL)</c:v>
                </c:pt>
                <c:pt idx="8">
                  <c:v>Wrocław</c:v>
                </c:pt>
                <c:pt idx="9">
                  <c:v>Opole</c:v>
                </c:pt>
                <c:pt idx="10">
                  <c:v>Warszawa (Łazarski)</c:v>
                </c:pt>
                <c:pt idx="11">
                  <c:v>Gdańsk</c:v>
                </c:pt>
                <c:pt idx="12">
                  <c:v>Rzeszów (URz)</c:v>
                </c:pt>
                <c:pt idx="13">
                  <c:v>Rzeszów (WSPiA)</c:v>
                </c:pt>
                <c:pt idx="14">
                  <c:v>Słubice</c:v>
                </c:pt>
                <c:pt idx="15">
                  <c:v>Warszawa (SWPS)</c:v>
                </c:pt>
                <c:pt idx="16">
                  <c:v>Kraków (KA im.AFM)</c:v>
                </c:pt>
                <c:pt idx="17">
                  <c:v>Lublin (UMCS)</c:v>
                </c:pt>
                <c:pt idx="18">
                  <c:v>Poznań</c:v>
                </c:pt>
                <c:pt idx="19">
                  <c:v>Warszawa (UKSW)</c:v>
                </c:pt>
                <c:pt idx="20">
                  <c:v>Szczecin</c:v>
                </c:pt>
                <c:pt idx="21">
                  <c:v>Warszawa (ALK)</c:v>
                </c:pt>
                <c:pt idx="22">
                  <c:v>Toruń</c:v>
                </c:pt>
                <c:pt idx="23">
                  <c:v>Gdynia (WSAiB)</c:v>
                </c:pt>
                <c:pt idx="24">
                  <c:v>Warszawa (AEH)</c:v>
                </c:pt>
                <c:pt idx="25">
                  <c:v>Gdańsk (WSB)</c:v>
                </c:pt>
                <c:pt idx="26">
                  <c:v>Warszawa (UKSW WPK)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859</c:v>
                </c:pt>
                <c:pt idx="1">
                  <c:v>453</c:v>
                </c:pt>
                <c:pt idx="2">
                  <c:v>337</c:v>
                </c:pt>
                <c:pt idx="3">
                  <c:v>335</c:v>
                </c:pt>
                <c:pt idx="4">
                  <c:v>242</c:v>
                </c:pt>
                <c:pt idx="5">
                  <c:v>234</c:v>
                </c:pt>
                <c:pt idx="6">
                  <c:v>229</c:v>
                </c:pt>
                <c:pt idx="7">
                  <c:v>188</c:v>
                </c:pt>
                <c:pt idx="8">
                  <c:v>182</c:v>
                </c:pt>
                <c:pt idx="9">
                  <c:v>174</c:v>
                </c:pt>
                <c:pt idx="10">
                  <c:v>113</c:v>
                </c:pt>
                <c:pt idx="11">
                  <c:v>108</c:v>
                </c:pt>
                <c:pt idx="12">
                  <c:v>104</c:v>
                </c:pt>
                <c:pt idx="13">
                  <c:v>98</c:v>
                </c:pt>
                <c:pt idx="14">
                  <c:v>96</c:v>
                </c:pt>
                <c:pt idx="15">
                  <c:v>96</c:v>
                </c:pt>
                <c:pt idx="16">
                  <c:v>90</c:v>
                </c:pt>
                <c:pt idx="17">
                  <c:v>75</c:v>
                </c:pt>
                <c:pt idx="18">
                  <c:v>73</c:v>
                </c:pt>
                <c:pt idx="19">
                  <c:v>68</c:v>
                </c:pt>
                <c:pt idx="20">
                  <c:v>67</c:v>
                </c:pt>
                <c:pt idx="21">
                  <c:v>64</c:v>
                </c:pt>
                <c:pt idx="22">
                  <c:v>62</c:v>
                </c:pt>
                <c:pt idx="23">
                  <c:v>30</c:v>
                </c:pt>
                <c:pt idx="24">
                  <c:v>18</c:v>
                </c:pt>
                <c:pt idx="25">
                  <c:v>10</c:v>
                </c:pt>
                <c:pt idx="2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52504"/>
        <c:axId val="447656424"/>
      </c:barChart>
      <c:catAx>
        <c:axId val="44765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6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56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52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762944"/>
        <c:axId val="432748048"/>
      </c:barChart>
      <c:catAx>
        <c:axId val="4327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74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74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762944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56"/>
          <c:y val="7.5301204819277434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77E-2"/>
                  <c:y val="-8.993121856979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13732336265993E-2"/>
                  <c:y val="-9.985664444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472351052080862E-2"/>
                  <c:y val="-5.2752939944663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02343064200012E-2"/>
                  <c:y val="-6.1861133783672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1810561609475E-2"/>
                  <c:y val="-0.1079330998352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9.498112785500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76026823134954E-2"/>
                  <c:y val="-4.749056392750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944663442486436E-2"/>
                  <c:y val="-5.180788792090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3.885591594068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21138830514739E-2"/>
                  <c:y val="-8.202915587477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151423538143559E-2"/>
                  <c:y val="-6.044253590772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5.61252119143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8.202915587477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23028470762883E-3"/>
                  <c:y val="-3.885591594068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  <c:pt idx="14">
                  <c:v>71</c:v>
                </c:pt>
                <c:pt idx="15">
                  <c:v>66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100738560236562E-2"/>
                  <c:y val="-7.3077677497257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2707474246631E-2"/>
                  <c:y val="-7.9546400217968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20617320575716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207456884325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293378038558274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2891869237217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42277661029631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842277661029704E-2"/>
                  <c:y val="-6.4759859901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21138830514847E-2"/>
                  <c:y val="-5.612521191431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842277661029575E-2"/>
                  <c:y val="-9.929845184840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044253590772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smooth val="0"/>
        <c:axId val="432315080"/>
        <c:axId val="432312728"/>
      </c:lineChart>
      <c:catAx>
        <c:axId val="432315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2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2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508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49394168194732E-2"/>
          <c:y val="3.594251275645835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</c:v>
                </c:pt>
                <c:pt idx="1">
                  <c:v>24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0</c:v>
                </c:pt>
                <c:pt idx="6">
                  <c:v>5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13120"/>
        <c:axId val="429142040"/>
      </c:barChart>
      <c:catAx>
        <c:axId val="4323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142040"/>
        <c:crosses val="autoZero"/>
        <c:auto val="1"/>
        <c:lblAlgn val="ctr"/>
        <c:lblOffset val="100"/>
        <c:tickMarkSkip val="1"/>
        <c:noMultiLvlLbl val="0"/>
      </c:catAx>
      <c:valAx>
        <c:axId val="429142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31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  <c:pt idx="14">
                  <c:v>148</c:v>
                </c:pt>
                <c:pt idx="15">
                  <c:v>108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3935872"/>
        <c:axId val="433938616"/>
      </c:barChart>
      <c:catAx>
        <c:axId val="43393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8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38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58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18"/>
          <c:y val="9.5760932000463747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53630429473852E-2"/>
                  <c:y val="-7.792554496408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939878952683301E-2"/>
                  <c:y val="-6.8657140340766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205608833682044E-2"/>
                  <c:y val="-9.150130601216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410729253981674E-2"/>
                  <c:y val="-0.11611028709716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352053646269908E-2"/>
                  <c:y val="-8.1277505719422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410729253981674E-2"/>
                  <c:y val="-4.64441148388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82313495389774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528918692372171E-2"/>
                  <c:y val="-3.09627432259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881810561609288E-2"/>
                  <c:y val="-7.740685806477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352891869237217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940486169321165E-2"/>
                  <c:y val="-0.1006289154842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0058675607711775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  <c:pt idx="14">
                  <c:v>113</c:v>
                </c:pt>
                <c:pt idx="15">
                  <c:v>102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891011213707256E-2"/>
                  <c:y val="-6.493277336277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43569113793732E-2"/>
                  <c:y val="-6.91807032626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411567476948869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117351215423337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23134953897741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234702430846633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470243084660582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587594300083819E-2"/>
                  <c:y val="-5.4184800645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234702430846488E-2"/>
                  <c:y val="-5.8055143548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881810561609385E-2"/>
                  <c:y val="-5.805514354858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6881810561609385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0058675607711651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31098392"/>
        <c:axId val="431087416"/>
      </c:lineChart>
      <c:catAx>
        <c:axId val="431098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087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087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09839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516400"/>
        <c:axId val="347661840"/>
      </c:barChart>
      <c:catAx>
        <c:axId val="42751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661840"/>
        <c:crosses val="autoZero"/>
        <c:auto val="1"/>
        <c:lblAlgn val="ctr"/>
        <c:lblOffset val="100"/>
        <c:tickMarkSkip val="1"/>
        <c:noMultiLvlLbl val="0"/>
      </c:catAx>
      <c:valAx>
        <c:axId val="34766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51640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  <c:pt idx="7">
                  <c:v>27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3997512"/>
        <c:axId val="453994376"/>
      </c:barChart>
      <c:catAx>
        <c:axId val="453997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4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994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75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058675607711651E-2"/>
                  <c:y val="-5.8055143548580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47024308466052E-2"/>
                  <c:y val="-5.418480064534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53993592"/>
        <c:axId val="453999472"/>
      </c:lineChart>
      <c:catAx>
        <c:axId val="453993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99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359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10</c:v>
                </c:pt>
                <c:pt idx="2">
                  <c:v>1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99864"/>
        <c:axId val="453998688"/>
      </c:barChart>
      <c:catAx>
        <c:axId val="45399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8688"/>
        <c:crosses val="autoZero"/>
        <c:auto val="1"/>
        <c:lblAlgn val="ctr"/>
        <c:lblOffset val="100"/>
        <c:tickMarkSkip val="1"/>
        <c:noMultiLvlLbl val="0"/>
      </c:catAx>
      <c:valAx>
        <c:axId val="45399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98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69</c:v>
                </c:pt>
                <c:pt idx="1">
                  <c:v>56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3997904"/>
        <c:axId val="453993200"/>
      </c:barChart>
      <c:catAx>
        <c:axId val="45399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3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99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790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6315955080722E-2"/>
          <c:y val="0.15296803787377142"/>
          <c:w val="0.92641261498028848"/>
          <c:h val="0.598173515981731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Lublin (KUL)</c:v>
                </c:pt>
                <c:pt idx="1">
                  <c:v>Gdańsk</c:v>
                </c:pt>
                <c:pt idx="2">
                  <c:v>Warszawa (AI)</c:v>
                </c:pt>
                <c:pt idx="3">
                  <c:v>Opole</c:v>
                </c:pt>
                <c:pt idx="4">
                  <c:v>Olsztyn (UW-M)</c:v>
                </c:pt>
                <c:pt idx="5">
                  <c:v>Warszawa (UW)</c:v>
                </c:pt>
                <c:pt idx="6">
                  <c:v>Warszawa (AEH)</c:v>
                </c:pt>
                <c:pt idx="7">
                  <c:v>Toruń</c:v>
                </c:pt>
                <c:pt idx="8">
                  <c:v>Białystok</c:v>
                </c:pt>
                <c:pt idx="9">
                  <c:v>Łódź</c:v>
                </c:pt>
                <c:pt idx="10">
                  <c:v>Wrocław</c:v>
                </c:pt>
                <c:pt idx="11">
                  <c:v>Katowice</c:v>
                </c:pt>
                <c:pt idx="12">
                  <c:v>Poznań</c:v>
                </c:pt>
                <c:pt idx="13">
                  <c:v>Kraków (KA im.AFM)</c:v>
                </c:pt>
                <c:pt idx="14">
                  <c:v>Rzeszów (URz)</c:v>
                </c:pt>
                <c:pt idx="15">
                  <c:v>Warszawa (ALK)</c:v>
                </c:pt>
                <c:pt idx="16">
                  <c:v>Rzeszów (WSPiA)</c:v>
                </c:pt>
                <c:pt idx="17">
                  <c:v>Kraków (UJ)</c:v>
                </c:pt>
                <c:pt idx="18">
                  <c:v>Warszawa (UKSW)</c:v>
                </c:pt>
                <c:pt idx="19">
                  <c:v>Szczecin</c:v>
                </c:pt>
                <c:pt idx="20">
                  <c:v>Warszawa (Łazarskiego)</c:v>
                </c:pt>
                <c:pt idx="21">
                  <c:v>Słubice</c:v>
                </c:pt>
                <c:pt idx="22">
                  <c:v>Lublin (UMCS)</c:v>
                </c:pt>
                <c:pt idx="23">
                  <c:v>Warszawa (SWPS)</c:v>
                </c:pt>
                <c:pt idx="24">
                  <c:v>Gdynia (WSAiB)</c:v>
                </c:pt>
                <c:pt idx="25">
                  <c:v>Gdańsk (WSB)</c:v>
                </c:pt>
                <c:pt idx="26">
                  <c:v>Warszawa (UKSW WPK)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176</c:v>
                </c:pt>
                <c:pt idx="1">
                  <c:v>102</c:v>
                </c:pt>
                <c:pt idx="2">
                  <c:v>102</c:v>
                </c:pt>
                <c:pt idx="3">
                  <c:v>101</c:v>
                </c:pt>
                <c:pt idx="4">
                  <c:v>100</c:v>
                </c:pt>
                <c:pt idx="5">
                  <c:v>96</c:v>
                </c:pt>
                <c:pt idx="6">
                  <c:v>84</c:v>
                </c:pt>
                <c:pt idx="7">
                  <c:v>83</c:v>
                </c:pt>
                <c:pt idx="8">
                  <c:v>66</c:v>
                </c:pt>
                <c:pt idx="9">
                  <c:v>64</c:v>
                </c:pt>
                <c:pt idx="10">
                  <c:v>55</c:v>
                </c:pt>
                <c:pt idx="11">
                  <c:v>54</c:v>
                </c:pt>
                <c:pt idx="12">
                  <c:v>54</c:v>
                </c:pt>
                <c:pt idx="13">
                  <c:v>46</c:v>
                </c:pt>
                <c:pt idx="14">
                  <c:v>44</c:v>
                </c:pt>
                <c:pt idx="15">
                  <c:v>41</c:v>
                </c:pt>
                <c:pt idx="16">
                  <c:v>40</c:v>
                </c:pt>
                <c:pt idx="17">
                  <c:v>35</c:v>
                </c:pt>
                <c:pt idx="18">
                  <c:v>35</c:v>
                </c:pt>
                <c:pt idx="19">
                  <c:v>31</c:v>
                </c:pt>
                <c:pt idx="20">
                  <c:v>27</c:v>
                </c:pt>
                <c:pt idx="21">
                  <c:v>23</c:v>
                </c:pt>
                <c:pt idx="22">
                  <c:v>20</c:v>
                </c:pt>
                <c:pt idx="23">
                  <c:v>19</c:v>
                </c:pt>
                <c:pt idx="24">
                  <c:v>14</c:v>
                </c:pt>
                <c:pt idx="25">
                  <c:v>14</c:v>
                </c:pt>
                <c:pt idx="2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57600"/>
        <c:axId val="447649760"/>
      </c:barChart>
      <c:catAx>
        <c:axId val="447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49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49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5760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35228465259948E-2"/>
                  <c:y val="-5.1545653437306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54000256"/>
        <c:axId val="454001040"/>
      </c:lineChart>
      <c:catAx>
        <c:axId val="45400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0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025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49394168194737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85</c:v>
                </c:pt>
                <c:pt idx="1">
                  <c:v>90</c:v>
                </c:pt>
                <c:pt idx="2">
                  <c:v>31</c:v>
                </c:pt>
                <c:pt idx="3">
                  <c:v>21</c:v>
                </c:pt>
                <c:pt idx="4">
                  <c:v>39</c:v>
                </c:pt>
                <c:pt idx="5">
                  <c:v>4</c:v>
                </c:pt>
                <c:pt idx="6">
                  <c:v>30</c:v>
                </c:pt>
                <c:pt idx="7">
                  <c:v>8</c:v>
                </c:pt>
                <c:pt idx="8">
                  <c:v>8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92024"/>
        <c:axId val="454001432"/>
      </c:barChart>
      <c:catAx>
        <c:axId val="45399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1432"/>
        <c:crosses val="autoZero"/>
        <c:auto val="1"/>
        <c:lblAlgn val="ctr"/>
        <c:lblOffset val="100"/>
        <c:tickMarkSkip val="1"/>
        <c:noMultiLvlLbl val="0"/>
      </c:catAx>
      <c:valAx>
        <c:axId val="454001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202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08"/>
          <c:y val="7.9365079365079361E-2"/>
          <c:w val="0.79245283018867962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  <c:pt idx="14">
                  <c:v>327</c:v>
                </c:pt>
                <c:pt idx="15">
                  <c:v>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3990064"/>
        <c:axId val="453990848"/>
      </c:barChart>
      <c:catAx>
        <c:axId val="45399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99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006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9"/>
          <c:y val="7.5301204819277434E-2"/>
          <c:w val="0.8176100628930851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56879063308622E-2"/>
                  <c:y val="-7.90189435510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42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6.47927487340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795993757720798E-2"/>
                  <c:y val="-4.9547696196134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111849761404932E-2"/>
                  <c:y val="-6.860408689490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055924880702511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94178401003626E-3"/>
                  <c:y val="-5.717007241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97089200501797E-2"/>
                  <c:y val="-3.430204344745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3.049070528662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4.573605792993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5794178401003592E-3"/>
                  <c:y val="-4.192471976911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  <c:pt idx="14">
                  <c:v>68</c:v>
                </c:pt>
                <c:pt idx="15">
                  <c:v>54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33206033827472E-2"/>
                  <c:y val="-6.397826276805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88843771939745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35342720802929E-2"/>
                  <c:y val="-4.192471976911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5.335873425159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21476056090327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89708920050179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635342720803012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953014081204437E-2"/>
                  <c:y val="-3.049070528662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8635342720803002E-2"/>
                  <c:y val="-5.335873425159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476507040602024E-2"/>
                  <c:y val="-3.430204344745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12</c:v>
                </c:pt>
                <c:pt idx="15">
                  <c:v>10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53992808"/>
        <c:axId val="453995160"/>
      </c:lineChart>
      <c:catAx>
        <c:axId val="453992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5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995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2808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526843635679619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</c:v>
                </c:pt>
                <c:pt idx="1">
                  <c:v>23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0</c:v>
                </c:pt>
                <c:pt idx="6">
                  <c:v>4</c:v>
                </c:pt>
                <c:pt idx="7">
                  <c:v>4</c:v>
                </c:pt>
                <c:pt idx="8">
                  <c:v>12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97120"/>
        <c:axId val="453995944"/>
      </c:barChart>
      <c:catAx>
        <c:axId val="4539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5944"/>
        <c:crosses val="autoZero"/>
        <c:auto val="1"/>
        <c:lblAlgn val="ctr"/>
        <c:lblOffset val="100"/>
        <c:tickMarkSkip val="1"/>
        <c:noMultiLvlLbl val="0"/>
      </c:catAx>
      <c:valAx>
        <c:axId val="453995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71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19"/>
          <c:y val="7.9365079365079361E-2"/>
          <c:w val="0.79245283018867962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  <c:pt idx="8">
                  <c:v>84</c:v>
                </c:pt>
                <c:pt idx="9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4004176"/>
        <c:axId val="454010840"/>
      </c:barChart>
      <c:catAx>
        <c:axId val="45400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0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0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417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53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7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140713904766167E-2"/>
                  <c:y val="-6.47927487340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00649004333021E-2"/>
                  <c:y val="-5.335873425159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880778805199591E-2"/>
                  <c:y val="-4.192471976911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960259601733151E-2"/>
                  <c:y val="-7.241542505573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  <c:pt idx="8">
                  <c:v>53</c:v>
                </c:pt>
                <c:pt idx="9">
                  <c:v>46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03888746040014E-2"/>
                  <c:y val="-8.474588079419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180454303033004E-2"/>
                  <c:y val="-8.0038101377393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660584103899729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700324502166441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180454303033018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54006136"/>
        <c:axId val="454011624"/>
      </c:lineChart>
      <c:catAx>
        <c:axId val="454006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1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1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6136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21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78</c:v>
                </c:pt>
                <c:pt idx="1">
                  <c:v>77</c:v>
                </c:pt>
                <c:pt idx="2">
                  <c:v>16</c:v>
                </c:pt>
                <c:pt idx="3">
                  <c:v>13</c:v>
                </c:pt>
                <c:pt idx="4">
                  <c:v>55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17</c:v>
                </c:pt>
                <c:pt idx="9">
                  <c:v>0</c:v>
                </c:pt>
                <c:pt idx="10">
                  <c:v>65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008096"/>
        <c:axId val="454009664"/>
      </c:barChart>
      <c:catAx>
        <c:axId val="45400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9664"/>
        <c:crosses val="autoZero"/>
        <c:auto val="1"/>
        <c:lblAlgn val="ctr"/>
        <c:lblOffset val="100"/>
        <c:tickMarkSkip val="1"/>
        <c:noMultiLvlLbl val="0"/>
      </c:catAx>
      <c:valAx>
        <c:axId val="45400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809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3513735472"/>
          <c:y val="9.207956380206446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23E-2"/>
                  <c:y val="-5.1192967343859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23607871439E-2"/>
                  <c:y val="-5.9670768372401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286325502274627E-2"/>
                  <c:y val="-9.180212410970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30493446911605E-2"/>
                  <c:y val="-9.5371677382395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7.965859407808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8.7245126847425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5.689899577005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31926233085403E-2"/>
                  <c:y val="-5.689899577005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1863852466170723E-3"/>
                  <c:y val="-3.034613107736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1242568310780465E-3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8994054648624386E-2"/>
                  <c:y val="3.413939746203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745540986468289E-2"/>
                  <c:y val="-6.448552853940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7674487255983E-16"/>
                  <c:y val="-5.310572938538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227674487255983E-16"/>
                  <c:y val="-4.931246300071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  <c:pt idx="14">
                  <c:v>44</c:v>
                </c:pt>
                <c:pt idx="15">
                  <c:v>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107E-2"/>
                  <c:y val="-6.168000482670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78776241349576E-2"/>
                  <c:y val="-7.5626083097025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59390182610196E-2"/>
                  <c:y val="-8.6224529112274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01036122530552E-2"/>
                  <c:y val="-8.823167478983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91293477840678E-2"/>
                  <c:y val="-8.46624201995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4.551919661604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6.448552853940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4.551919661604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0194495788007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62152526786391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683412570929293E-2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310642077695117E-2"/>
                  <c:y val="3.034613107736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86979781754633E-2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7674487255983E-16"/>
                  <c:y val="-3.413939746203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227674487255983E-16"/>
                  <c:y val="-3.793266384670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  <c:pt idx="14">
                  <c:v>27</c:v>
                </c:pt>
                <c:pt idx="15">
                  <c:v>21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454013192"/>
        <c:axId val="454013584"/>
      </c:lineChart>
      <c:catAx>
        <c:axId val="45401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319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  <c:pt idx="14">
                  <c:v>489</c:v>
                </c:pt>
                <c:pt idx="15">
                  <c:v>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4002216"/>
        <c:axId val="454018288"/>
      </c:barChart>
      <c:catAx>
        <c:axId val="454002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22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50152"/>
        <c:axId val="447658776"/>
      </c:barChart>
      <c:catAx>
        <c:axId val="44765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58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58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5015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55</c:v>
                </c:pt>
                <c:pt idx="1">
                  <c:v>43</c:v>
                </c:pt>
                <c:pt idx="2">
                  <c:v>18</c:v>
                </c:pt>
                <c:pt idx="3">
                  <c:v>8</c:v>
                </c:pt>
                <c:pt idx="4">
                  <c:v>10</c:v>
                </c:pt>
                <c:pt idx="5">
                  <c:v>1</c:v>
                </c:pt>
                <c:pt idx="6">
                  <c:v>8</c:v>
                </c:pt>
                <c:pt idx="7">
                  <c:v>9</c:v>
                </c:pt>
                <c:pt idx="8">
                  <c:v>8</c:v>
                </c:pt>
                <c:pt idx="9">
                  <c:v>0</c:v>
                </c:pt>
                <c:pt idx="10">
                  <c:v>14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020248"/>
        <c:axId val="454018680"/>
      </c:barChart>
      <c:catAx>
        <c:axId val="45402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8680"/>
        <c:crosses val="autoZero"/>
        <c:auto val="1"/>
        <c:lblAlgn val="ctr"/>
        <c:lblOffset val="100"/>
        <c:tickMarkSkip val="1"/>
        <c:noMultiLvlLbl val="0"/>
      </c:catAx>
      <c:valAx>
        <c:axId val="454018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2024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  <c:pt idx="14">
                  <c:v>300</c:v>
                </c:pt>
                <c:pt idx="15">
                  <c:v>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4016720"/>
        <c:axId val="454016328"/>
      </c:barChart>
      <c:catAx>
        <c:axId val="45401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6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6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672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495E-2"/>
                  <c:y val="-8.539748617508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90251757810756E-2"/>
                  <c:y val="-6.792987521888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54604012770484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451918845790236E-2"/>
                  <c:y val="-8.708558761576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736173917928393E-2"/>
                  <c:y val="-0.1187530740215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4314898557237774E-2"/>
                  <c:y val="-8.312746350291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003251130522709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404085798013278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8304684062204499E-2"/>
                  <c:y val="3.958451385109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69657051372071E-2"/>
                      <c:h val="6.1632845417159902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5.2020428990066384E-2"/>
                  <c:y val="-5.541810121003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624240680435966E-16"/>
                  <c:y val="-0.10687776661935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  <c:pt idx="14">
                  <c:v>176</c:v>
                </c:pt>
                <c:pt idx="15">
                  <c:v>176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62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39211115168211E-2"/>
                  <c:y val="-7.567376005894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6660253349438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7131234259286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4201495192353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705022516829166E-2"/>
                  <c:y val="-6.087357379428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78724639309444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441704350756961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578724639309444E-2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010214495033209E-2"/>
                  <c:y val="-4.354279380788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294469567171318E-2"/>
                  <c:y val="-5.9376537010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157449278618845E-2"/>
                  <c:y val="-7.916871601433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087319420648073E-2"/>
                  <c:y val="-7.521028021361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147234783585654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454017504"/>
        <c:axId val="454017896"/>
      </c:lineChart>
      <c:catAx>
        <c:axId val="45401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7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17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750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894726122048814E-2"/>
          <c:y val="3.619493564307480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28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021032"/>
        <c:axId val="454019856"/>
      </c:barChart>
      <c:catAx>
        <c:axId val="45402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9856"/>
        <c:crosses val="autoZero"/>
        <c:auto val="1"/>
        <c:lblAlgn val="ctr"/>
        <c:lblOffset val="100"/>
        <c:tickMarkSkip val="1"/>
        <c:noMultiLvlLbl val="0"/>
      </c:catAx>
      <c:valAx>
        <c:axId val="45401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2103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  <c:pt idx="14">
                  <c:v>103</c:v>
                </c:pt>
                <c:pt idx="15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4019464"/>
        <c:axId val="454021424"/>
      </c:barChart>
      <c:catAx>
        <c:axId val="45401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21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21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1946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5692339959689439E-2"/>
                  <c:y val="-7.4555252673635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50617765289506E-2"/>
                  <c:y val="-7.515729327770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751665972044852E-2"/>
                  <c:y val="-7.4383995701201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79475941436722E-2"/>
                  <c:y val="-8.255925653718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6919329757151E-2"/>
                  <c:y val="-7.9288715839789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42768090417358E-2"/>
                  <c:y val="-7.521028021361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491257507085107E-2"/>
                  <c:y val="-5.024980879728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826950819001351E-2"/>
                  <c:y val="-6.8503085572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38666475685752E-2"/>
                  <c:y val="-3.253363588001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80571101175678E-2"/>
                  <c:y val="-6.506727176003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5477332951371602E-2"/>
                  <c:y val="-5.783757489780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987047400783586E-2"/>
                  <c:y val="-7.229696862226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7451427752938882E-3"/>
                  <c:y val="-7.229696862226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  <c:pt idx="14">
                  <c:v>20</c:v>
                </c:pt>
                <c:pt idx="15">
                  <c:v>20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522339934481554E-2"/>
                  <c:y val="-7.696477116812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98958515391481E-2"/>
                  <c:y val="-9.538115996506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89995204868628E-2"/>
                  <c:y val="-9.5002459217202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5708805564133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87047400783638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83809250979663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87047400783725E-2"/>
                  <c:y val="-7.591181705337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87047400783714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235428325881666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7451427752940079E-3"/>
                  <c:y val="-6.86821201911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453996728"/>
        <c:axId val="433933520"/>
      </c:lineChart>
      <c:catAx>
        <c:axId val="453996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3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99672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</c:v>
                </c:pt>
                <c:pt idx="1">
                  <c:v>85</c:v>
                </c:pt>
                <c:pt idx="2">
                  <c:v>31</c:v>
                </c:pt>
                <c:pt idx="3">
                  <c:v>22</c:v>
                </c:pt>
                <c:pt idx="4">
                  <c:v>24</c:v>
                </c:pt>
                <c:pt idx="5">
                  <c:v>1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12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40576"/>
        <c:axId val="433942928"/>
      </c:barChart>
      <c:catAx>
        <c:axId val="4339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42928"/>
        <c:crosses val="autoZero"/>
        <c:auto val="1"/>
        <c:lblAlgn val="ctr"/>
        <c:lblOffset val="100"/>
        <c:tickMarkSkip val="1"/>
        <c:noMultiLvlLbl val="0"/>
      </c:catAx>
      <c:valAx>
        <c:axId val="433942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405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  <c:pt idx="14">
                  <c:v>222</c:v>
                </c:pt>
                <c:pt idx="15">
                  <c:v>234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3944104"/>
        <c:axId val="433936264"/>
      </c:barChart>
      <c:catAx>
        <c:axId val="43394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6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936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394410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7506827118193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35030463131103E-2"/>
                  <c:y val="-5.056526815228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949958189617851E-2"/>
                  <c:y val="-8.04138402243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20305345839283E-2"/>
                  <c:y val="-8.866620364769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359271216788361E-2"/>
                  <c:y val="-7.740685806477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781202100056176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78069116732141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94359810361206E-2"/>
                  <c:y val="-5.503569645647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3990599683935367E-2"/>
                  <c:y val="-4.035929887490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996866561311782E-2"/>
                  <c:y val="-3.669027170446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79498649809885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99686656131178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197549685741814E-16"/>
                  <c:y val="-4.03592988749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  <c:pt idx="14">
                  <c:v>68</c:v>
                </c:pt>
                <c:pt idx="15">
                  <c:v>64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00747564250077E-2"/>
                  <c:y val="-7.666356937650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55486966132809E-2"/>
                  <c:y val="-8.651283018672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19112950216487E-2"/>
                  <c:y val="-7.826016201194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78130524329447E-2"/>
                  <c:y val="-8.8666508399101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57997502438821E-2"/>
                  <c:y val="-8.6904435748193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71803150084182E-2"/>
                  <c:y val="-8.12772009680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359271216788361E-2"/>
                  <c:y val="-9.6758572580967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56240420011233E-2"/>
                  <c:y val="-8.901788677448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975605885060377E-2"/>
                  <c:y val="-9.268684881990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794986498098831E-2"/>
                  <c:y val="-9.539470643160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394359810361206E-2"/>
                  <c:y val="-6.604248906803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399059968393536E-2"/>
                  <c:y val="-8.805665209070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794986498098852E-2"/>
                  <c:y val="-0.10273276077249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8794986498098984E-2"/>
                  <c:y val="-8.80566520907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996866561311782E-2"/>
                  <c:y val="-6.237346189758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  <c:pt idx="15">
                  <c:v>10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54003784"/>
        <c:axId val="454004568"/>
      </c:lineChart>
      <c:catAx>
        <c:axId val="454003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4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04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378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75</c:v>
                </c:pt>
                <c:pt idx="2">
                  <c:v>52</c:v>
                </c:pt>
                <c:pt idx="3">
                  <c:v>36</c:v>
                </c:pt>
                <c:pt idx="4">
                  <c:v>11</c:v>
                </c:pt>
                <c:pt idx="5">
                  <c:v>2</c:v>
                </c:pt>
                <c:pt idx="6">
                  <c:v>0</c:v>
                </c:pt>
                <c:pt idx="7">
                  <c:v>26</c:v>
                </c:pt>
                <c:pt idx="8">
                  <c:v>17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005352"/>
        <c:axId val="343651120"/>
      </c:barChart>
      <c:catAx>
        <c:axId val="45400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3651120"/>
        <c:crosses val="autoZero"/>
        <c:auto val="1"/>
        <c:lblAlgn val="ctr"/>
        <c:lblOffset val="100"/>
        <c:tickMarkSkip val="1"/>
        <c:noMultiLvlLbl val="0"/>
      </c:catAx>
      <c:valAx>
        <c:axId val="34365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53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Wrocław</c:v>
                </c:pt>
                <c:pt idx="1">
                  <c:v>Opole</c:v>
                </c:pt>
                <c:pt idx="2">
                  <c:v>Kraków (UJ)</c:v>
                </c:pt>
                <c:pt idx="3">
                  <c:v>Rzeszów (URz)</c:v>
                </c:pt>
                <c:pt idx="4">
                  <c:v>Warszawa (UW)</c:v>
                </c:pt>
                <c:pt idx="5">
                  <c:v>Warszawa (AI)</c:v>
                </c:pt>
                <c:pt idx="6">
                  <c:v>Warszawa (UKSW)</c:v>
                </c:pt>
                <c:pt idx="7">
                  <c:v>Lublin (KUL)</c:v>
                </c:pt>
                <c:pt idx="8">
                  <c:v>Toruń</c:v>
                </c:pt>
                <c:pt idx="9">
                  <c:v>Gdańsk</c:v>
                </c:pt>
                <c:pt idx="10">
                  <c:v>Białystok</c:v>
                </c:pt>
                <c:pt idx="11">
                  <c:v>Katowice</c:v>
                </c:pt>
                <c:pt idx="12">
                  <c:v>Łódź</c:v>
                </c:pt>
                <c:pt idx="13">
                  <c:v>Rzeszów (WSPiA)</c:v>
                </c:pt>
                <c:pt idx="14">
                  <c:v>Kraków (KA im.AFM)</c:v>
                </c:pt>
                <c:pt idx="15">
                  <c:v>Lublin (UMCS)</c:v>
                </c:pt>
                <c:pt idx="16">
                  <c:v>Warszawa (ALK)</c:v>
                </c:pt>
                <c:pt idx="17">
                  <c:v>Warszawa (Łazarskiego)</c:v>
                </c:pt>
                <c:pt idx="18">
                  <c:v>Warszawa (SWPS)</c:v>
                </c:pt>
                <c:pt idx="19">
                  <c:v>Poznań</c:v>
                </c:pt>
                <c:pt idx="20">
                  <c:v>Warszawa (AEH)</c:v>
                </c:pt>
                <c:pt idx="21">
                  <c:v>Słubice</c:v>
                </c:pt>
                <c:pt idx="22">
                  <c:v>Olsztyn (UW-M)</c:v>
                </c:pt>
                <c:pt idx="23">
                  <c:v>Gdynia (WSAiB)</c:v>
                </c:pt>
                <c:pt idx="24">
                  <c:v>Szczecin</c:v>
                </c:pt>
                <c:pt idx="25">
                  <c:v>Warszawa (UKSW WPK)</c:v>
                </c:pt>
                <c:pt idx="26">
                  <c:v>Gdańsk (WSB)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45</c:v>
                </c:pt>
                <c:pt idx="1">
                  <c:v>38</c:v>
                </c:pt>
                <c:pt idx="2">
                  <c:v>21</c:v>
                </c:pt>
                <c:pt idx="3">
                  <c:v>21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15</c:v>
                </c:pt>
                <c:pt idx="8">
                  <c:v>14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6</c:v>
                </c:pt>
                <c:pt idx="21">
                  <c:v>5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64656"/>
        <c:axId val="447667400"/>
      </c:barChart>
      <c:catAx>
        <c:axId val="44766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67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67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6465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  <c:pt idx="13">
                  <c:v>334</c:v>
                </c:pt>
                <c:pt idx="14">
                  <c:v>242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144000"/>
        <c:axId val="447888208"/>
      </c:barChart>
      <c:catAx>
        <c:axId val="4291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8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144000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484312734674"/>
          <c:y val="9.0452755905511759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801804897727494E-2"/>
                  <c:y val="-7.874463135289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45657338373546E-2"/>
                  <c:y val="-8.244124314006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44563642068456E-2"/>
                  <c:y val="-0.109960331663087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396898205561121E-2"/>
                  <c:y val="-8.7005189692197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491461100569375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9756295694556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93907392363824E-2"/>
                  <c:y val="-3.787878787878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7481722177092979E-3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914295075580042E-16"/>
                  <c:y val="1.8939393939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  <c:pt idx="11">
                  <c:v>130</c:v>
                </c:pt>
                <c:pt idx="12">
                  <c:v>126</c:v>
                </c:pt>
                <c:pt idx="13">
                  <c:v>119</c:v>
                </c:pt>
                <c:pt idx="14">
                  <c:v>100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18114718582404E-2"/>
                  <c:y val="-4.6662192794082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46139939338673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00818778108183E-2"/>
                  <c:y val="-6.153960868527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97978454780512E-2"/>
                  <c:y val="-7.947476735862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6.81818181818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90506406033151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9268887083672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24207961007323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5491470349309407E-2"/>
                  <c:y val="-5.681818181818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493907392363942E-2"/>
                  <c:y val="-6.0606060606060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7481722177091799E-3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2493907392362742E-3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smooth val="0"/>
        <c:axId val="447894872"/>
        <c:axId val="447885856"/>
      </c:lineChart>
      <c:catAx>
        <c:axId val="447894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8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487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62</c:v>
                </c:pt>
                <c:pt idx="1">
                  <c:v>29</c:v>
                </c:pt>
                <c:pt idx="2">
                  <c:v>31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  <c:pt idx="6">
                  <c:v>10</c:v>
                </c:pt>
                <c:pt idx="7">
                  <c:v>8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92520"/>
        <c:axId val="447890560"/>
      </c:barChart>
      <c:catAx>
        <c:axId val="44789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0560"/>
        <c:crosses val="autoZero"/>
        <c:auto val="1"/>
        <c:lblAlgn val="ctr"/>
        <c:lblOffset val="100"/>
        <c:tickMarkSkip val="1"/>
        <c:noMultiLvlLbl val="0"/>
      </c:catAx>
      <c:valAx>
        <c:axId val="4478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25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  <c:pt idx="14">
                  <c:v>237</c:v>
                </c:pt>
                <c:pt idx="15">
                  <c:v>174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89776"/>
        <c:axId val="447890952"/>
      </c:barChart>
      <c:catAx>
        <c:axId val="44788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0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90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977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2289156626506021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843471757106354E-2"/>
                  <c:y val="-9.497345502266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234927723586803E-2"/>
                  <c:y val="-0.10999731567644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76119402985074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820895522388062E-2"/>
                  <c:y val="-0.1022727272727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757453536908668E-2"/>
                  <c:y val="-7.954545454545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28793626105037E-2"/>
                  <c:y val="-5.303030303030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092323075213928E-2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6690129668132104E-2"/>
                  <c:y val="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2989032964591352E-2"/>
                  <c:y val="-3.409090909090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4092323075213984E-2"/>
                  <c:y val="-3.78787878787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747258241147925E-2"/>
                  <c:y val="-4.9242424242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  <c:pt idx="14">
                  <c:v>230</c:v>
                </c:pt>
                <c:pt idx="15">
                  <c:v>101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475065616797932E-2"/>
                  <c:y val="-5.943122166547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43765424844284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86962823676922E-2"/>
                  <c:y val="-6.0891493676926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55189899534908E-2"/>
                  <c:y val="-5.8253698401336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81004426685513E-2"/>
                  <c:y val="-4.8496480553567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880597014925408E-2"/>
                  <c:y val="-4.924242424242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900497512437845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54785597502415E-16"/>
                  <c:y val="-3.787878787878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494764470614389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747258241147703E-2"/>
                  <c:y val="-2.272727272727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747258241147928E-2"/>
                  <c:y val="-4.924242424242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597806592918247E-2"/>
                  <c:y val="-6.818181818181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747258241147925E-2"/>
                  <c:y val="-4.9242424242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16</c:v>
                </c:pt>
                <c:pt idx="15">
                  <c:v>38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smooth val="0"/>
        <c:axId val="447896048"/>
        <c:axId val="447888992"/>
      </c:lineChart>
      <c:catAx>
        <c:axId val="44789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8899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60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</c:v>
                </c:pt>
                <c:pt idx="1">
                  <c:v>19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83896"/>
        <c:axId val="447891344"/>
      </c:barChart>
      <c:catAx>
        <c:axId val="44788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1344"/>
        <c:crosses val="autoZero"/>
        <c:auto val="1"/>
        <c:lblAlgn val="ctr"/>
        <c:lblOffset val="100"/>
        <c:tickMarkSkip val="1"/>
        <c:noMultiLvlLbl val="0"/>
      </c:catAx>
      <c:valAx>
        <c:axId val="44789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389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  <c:pt idx="14">
                  <c:v>60</c:v>
                </c:pt>
                <c:pt idx="15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89384"/>
        <c:axId val="447884288"/>
      </c:barChart>
      <c:catAx>
        <c:axId val="44788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8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9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85E-2"/>
                  <c:y val="-6.31228528866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567098794007263E-2"/>
                  <c:y val="-5.275772960812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582171493979785E-2"/>
                  <c:y val="-4.644605235156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342147879118548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629145766591882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2236187071181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9365075429063888E-2"/>
                  <c:y val="-4.247104247104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314572883295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735929662471956E-2"/>
                  <c:y val="-1.930501930501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8730150858127651E-2"/>
                  <c:y val="-4.63320463320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6694249458483651E-3"/>
                  <c:y val="-7.7220077220077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  <c:pt idx="14">
                  <c:v>120</c:v>
                </c:pt>
                <c:pt idx="15">
                  <c:v>54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08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51351465839052E-2"/>
                  <c:y val="-3.722524549296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070654481080005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86431187284064E-2"/>
                  <c:y val="-2.5730702581096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24942622928335E-2"/>
                  <c:y val="-3.769039005259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820315826076032E-2"/>
                  <c:y val="-5.2661964551728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092400322670802E-2"/>
                  <c:y val="-6.1776061776061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222057419432111E-2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471859324943946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629145766591878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629145766592007E-2"/>
                  <c:y val="-5.405405405405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93216104119921E-2"/>
                  <c:y val="-5.405405405405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1471859324943905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121540228535517E-16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  <c:pt idx="15">
                  <c:v>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47887032"/>
        <c:axId val="447891736"/>
      </c:lineChart>
      <c:catAx>
        <c:axId val="447887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1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91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703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</c:v>
                </c:pt>
                <c:pt idx="1">
                  <c:v>17</c:v>
                </c:pt>
                <c:pt idx="2">
                  <c:v>12</c:v>
                </c:pt>
                <c:pt idx="3">
                  <c:v>7</c:v>
                </c:pt>
                <c:pt idx="4">
                  <c:v>17</c:v>
                </c:pt>
                <c:pt idx="5">
                  <c:v>2</c:v>
                </c:pt>
                <c:pt idx="6">
                  <c:v>18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85072"/>
        <c:axId val="447887424"/>
      </c:barChart>
      <c:catAx>
        <c:axId val="44788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7424"/>
        <c:crosses val="autoZero"/>
        <c:auto val="1"/>
        <c:lblAlgn val="ctr"/>
        <c:lblOffset val="100"/>
        <c:tickMarkSkip val="1"/>
        <c:noMultiLvlLbl val="0"/>
      </c:catAx>
      <c:valAx>
        <c:axId val="44788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507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8164530233403"/>
          <c:y val="0.11598753614597763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  <c:pt idx="4">
                  <c:v>135</c:v>
                </c:pt>
                <c:pt idx="5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98008"/>
        <c:axId val="447899576"/>
      </c:barChart>
      <c:catAx>
        <c:axId val="44789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9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99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800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17559888977679E-2"/>
          <c:y val="6.2421642435761392E-2"/>
          <c:w val="0.94938271604938274"/>
          <c:h val="0.6146435452793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5"/>
              <c:layout>
                <c:manualLayout>
                  <c:x val="-9.0993103749692182E-3"/>
                  <c:y val="7.523510971786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1568</c:v>
                </c:pt>
                <c:pt idx="1">
                  <c:v>1162</c:v>
                </c:pt>
                <c:pt idx="2">
                  <c:v>608</c:v>
                </c:pt>
                <c:pt idx="3">
                  <c:v>462</c:v>
                </c:pt>
                <c:pt idx="4">
                  <c:v>525</c:v>
                </c:pt>
                <c:pt idx="5">
                  <c:v>300</c:v>
                </c:pt>
                <c:pt idx="6">
                  <c:v>246</c:v>
                </c:pt>
                <c:pt idx="7">
                  <c:v>235</c:v>
                </c:pt>
                <c:pt idx="8">
                  <c:v>180</c:v>
                </c:pt>
                <c:pt idx="9">
                  <c:v>67</c:v>
                </c:pt>
                <c:pt idx="10">
                  <c:v>48</c:v>
                </c:pt>
                <c:pt idx="11">
                  <c:v>25</c:v>
                </c:pt>
                <c:pt idx="12">
                  <c:v>11</c:v>
                </c:pt>
                <c:pt idx="13">
                  <c:v>3</c:v>
                </c:pt>
                <c:pt idx="14">
                  <c:v>312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2108/2019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15862104130739E-2"/>
                  <c:y val="-3.0094043887147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78437053297829E-4"/>
                  <c:y val="-3.31869081960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73505602464514E-2"/>
                  <c:y val="-4.0076814849554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682816310597438E-3"/>
                  <c:y val="-1.6326018808777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5495616866968918E-3"/>
                  <c:y val="-2.2570532915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514372163388824E-3"/>
                  <c:y val="-2.5078369905956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2201621134091861E-3"/>
                  <c:y val="-2.939698368424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1265</c:v>
                </c:pt>
                <c:pt idx="1">
                  <c:v>888</c:v>
                </c:pt>
                <c:pt idx="2">
                  <c:v>464</c:v>
                </c:pt>
                <c:pt idx="3">
                  <c:v>380</c:v>
                </c:pt>
                <c:pt idx="4">
                  <c:v>347</c:v>
                </c:pt>
                <c:pt idx="5">
                  <c:v>224</c:v>
                </c:pt>
                <c:pt idx="6">
                  <c:v>221</c:v>
                </c:pt>
                <c:pt idx="7">
                  <c:v>195</c:v>
                </c:pt>
                <c:pt idx="8">
                  <c:v>127</c:v>
                </c:pt>
                <c:pt idx="9">
                  <c:v>49</c:v>
                </c:pt>
                <c:pt idx="10">
                  <c:v>31</c:v>
                </c:pt>
                <c:pt idx="11">
                  <c:v>13</c:v>
                </c:pt>
                <c:pt idx="12">
                  <c:v>11</c:v>
                </c:pt>
                <c:pt idx="13">
                  <c:v>19</c:v>
                </c:pt>
                <c:pt idx="14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47671320"/>
        <c:axId val="447672496"/>
      </c:barChart>
      <c:catAx>
        <c:axId val="44767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7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7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671320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080585979381672E-16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  <c:pt idx="5">
                  <c:v>40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54002608"/>
        <c:axId val="454006920"/>
      </c:lineChart>
      <c:catAx>
        <c:axId val="45400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6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06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260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7563496255041825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</c:v>
                </c:pt>
                <c:pt idx="1">
                  <c:v>45</c:v>
                </c:pt>
                <c:pt idx="2">
                  <c:v>6</c:v>
                </c:pt>
                <c:pt idx="3">
                  <c:v>12</c:v>
                </c:pt>
                <c:pt idx="4">
                  <c:v>9</c:v>
                </c:pt>
                <c:pt idx="5">
                  <c:v>0</c:v>
                </c:pt>
                <c:pt idx="6">
                  <c:v>14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36656"/>
        <c:axId val="433943320"/>
      </c:barChart>
      <c:catAx>
        <c:axId val="43393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43320"/>
        <c:crosses val="autoZero"/>
        <c:auto val="1"/>
        <c:lblAlgn val="ctr"/>
        <c:lblOffset val="100"/>
        <c:tickMarkSkip val="1"/>
        <c:noMultiLvlLbl val="0"/>
      </c:catAx>
      <c:valAx>
        <c:axId val="433943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36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  <c:pt idx="14">
                  <c:v>105</c:v>
                </c:pt>
                <c:pt idx="15">
                  <c:v>104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3943712"/>
        <c:axId val="447884680"/>
      </c:barChart>
      <c:catAx>
        <c:axId val="4339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84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84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394371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862E-2"/>
                  <c:y val="-5.531693673425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29165237570486E-2"/>
                  <c:y val="-7.261393001550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609123349850016E-2"/>
                  <c:y val="-6.685100173289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03665540417277E-2"/>
                  <c:y val="-5.3463958897029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026679704888657E-2"/>
                  <c:y val="-8.7314930228316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556997219647973E-2"/>
                  <c:y val="-9.266409266409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899907321594073E-2"/>
                  <c:y val="-4.2471042471042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7071362372567271E-3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071362372567244E-3"/>
                  <c:y val="-0.1042471042471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819277108433736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4828544949027016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8535681186283733E-2"/>
                  <c:y val="-3.088803088803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3.474903474903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  <c:pt idx="14">
                  <c:v>57</c:v>
                </c:pt>
                <c:pt idx="15">
                  <c:v>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109E-2"/>
                  <c:y val="-4.237071717386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279472827713034E-2"/>
                  <c:y val="-2.6436931870002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7132369575203E-2"/>
                  <c:y val="-6.3863435989420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4380696620525E-2"/>
                  <c:y val="-7.089137506460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464187458495524E-2"/>
                  <c:y val="-7.7095126622685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233097137185978E-2"/>
                  <c:y val="-9.472684157723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77849860982391E-2"/>
                  <c:y val="-7.335907335907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071362372567272E-2"/>
                  <c:y val="-8.4942084942084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071362372567272E-2"/>
                  <c:y val="-8.49420849420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4485634847080652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3364226135310475E-2"/>
                  <c:y val="-5.791505791505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8535681186283733E-2"/>
                  <c:y val="-5.791505791505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60671992"/>
        <c:axId val="460671208"/>
      </c:lineChart>
      <c:catAx>
        <c:axId val="46067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7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71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7199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169676345661863E-2"/>
          <c:y val="5.5327030101287512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</c:v>
                </c:pt>
                <c:pt idx="1">
                  <c:v>28</c:v>
                </c:pt>
                <c:pt idx="2">
                  <c:v>26</c:v>
                </c:pt>
                <c:pt idx="3">
                  <c:v>2</c:v>
                </c:pt>
                <c:pt idx="4">
                  <c:v>11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70816"/>
        <c:axId val="460671600"/>
      </c:barChart>
      <c:catAx>
        <c:axId val="4606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71600"/>
        <c:crosses val="autoZero"/>
        <c:auto val="1"/>
        <c:lblAlgn val="ctr"/>
        <c:lblOffset val="100"/>
        <c:tickMarkSkip val="1"/>
        <c:noMultiLvlLbl val="0"/>
      </c:catAx>
      <c:valAx>
        <c:axId val="46067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708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  <c:pt idx="14">
                  <c:v>116</c:v>
                </c:pt>
                <c:pt idx="15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670032"/>
        <c:axId val="460660232"/>
      </c:barChart>
      <c:catAx>
        <c:axId val="46067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0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60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70032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210404997871535E-2"/>
                  <c:y val="-7.2287112759553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507240068829262E-2"/>
                  <c:y val="-6.279360350226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506648604752881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252861624832902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433026829335324E-2"/>
                  <c:y val="-6.56370656370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646941260223905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716513414667606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860855691112659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1646941260223912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0577369105780252E-2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8930427845556329E-2"/>
                  <c:y val="-6.177606177606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  <c:pt idx="14">
                  <c:v>24</c:v>
                </c:pt>
                <c:pt idx="15">
                  <c:v>23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860855691112659E-2"/>
                  <c:y val="-9.266409266409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074770122001455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28868455289012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502598983778859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1651341466760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93042784555635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074770122001406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28868455289012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9219112398446473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860855691112659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502598983778859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930427845556336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502598983778998E-2"/>
                  <c:y val="-6.563706563706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0288684552890126E-2"/>
                  <c:y val="-6.1776061776061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7860855691112657E-3"/>
                  <c:y val="-6.563706563706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60665328"/>
        <c:axId val="460663760"/>
      </c:lineChart>
      <c:catAx>
        <c:axId val="46066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3760"/>
        <c:crosses val="autoZero"/>
        <c:auto val="1"/>
        <c:lblAlgn val="ctr"/>
        <c:lblOffset val="100"/>
        <c:noMultiLvlLbl val="0"/>
      </c:catAx>
      <c:valAx>
        <c:axId val="460663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532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0</c:v>
                </c:pt>
                <c:pt idx="6">
                  <c:v>5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61016"/>
        <c:axId val="460658664"/>
      </c:barChart>
      <c:catAx>
        <c:axId val="46066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8664"/>
        <c:crosses val="autoZero"/>
        <c:auto val="1"/>
        <c:lblAlgn val="ctr"/>
        <c:lblOffset val="100"/>
        <c:tickMarkSkip val="1"/>
        <c:noMultiLvlLbl val="0"/>
      </c:catAx>
      <c:valAx>
        <c:axId val="460658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10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  <c:pt idx="14">
                  <c:v>72</c:v>
                </c:pt>
                <c:pt idx="15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659056"/>
        <c:axId val="460666504"/>
      </c:barChart>
      <c:catAx>
        <c:axId val="46065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66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9056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4451591546544"/>
          <c:y val="6.4063445227081905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668298876914E-2"/>
                  <c:y val="-6.4986167269631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84875176052412E-2"/>
                  <c:y val="-7.868604262305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936949493917552E-2"/>
                  <c:y val="-8.257015170400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242817423540399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6338417962626485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49434986652293E-2"/>
                  <c:y val="-4.633204633204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  <c:pt idx="14">
                  <c:v>18</c:v>
                </c:pt>
                <c:pt idx="15">
                  <c:v>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86E-2"/>
                  <c:y val="-6.4963062049676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793837980632406E-2"/>
                  <c:y val="-7.6534521022710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514233797698366E-2"/>
                  <c:y val="-7.0964034901042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94866200112409E-2"/>
                  <c:y val="-8.16863770407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58079440718751E-2"/>
                  <c:y val="-7.784908643176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192771084337428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94995366079703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6197739946609237E-3"/>
                  <c:y val="-4.633204633204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9296609919913761E-3"/>
                  <c:y val="-4.633204633204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316920898131334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73773080923611E-2"/>
                      <c:h val="6.7471194479068491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1.3239547989321835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239547989321835E-2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60666896"/>
        <c:axId val="460658272"/>
      </c:lineChart>
      <c:catAx>
        <c:axId val="46066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5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689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  <c:pt idx="14">
                  <c:v>1162</c:v>
                </c:pt>
                <c:pt idx="15">
                  <c:v>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70144"/>
        <c:axId val="447670536"/>
      </c:barChart>
      <c:catAx>
        <c:axId val="44767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670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670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67014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21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59448"/>
        <c:axId val="460664936"/>
      </c:barChart>
      <c:catAx>
        <c:axId val="460659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4936"/>
        <c:crosses val="autoZero"/>
        <c:auto val="1"/>
        <c:lblAlgn val="ctr"/>
        <c:lblOffset val="100"/>
        <c:tickMarkSkip val="1"/>
        <c:noMultiLvlLbl val="0"/>
      </c:catAx>
      <c:valAx>
        <c:axId val="460664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944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  <c:pt idx="14">
                  <c:v>112</c:v>
                </c:pt>
                <c:pt idx="15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659840"/>
        <c:axId val="460661800"/>
      </c:barChart>
      <c:catAx>
        <c:axId val="4606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1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61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5984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7897511296892E-2"/>
                  <c:y val="-7.495661641796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549022493683617E-2"/>
                  <c:y val="-7.0732937038996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533421640052034E-2"/>
                  <c:y val="-8.512371230276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165084504623834E-2"/>
                  <c:y val="-8.41831875758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383177570093538E-2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746472614154024E-2"/>
                  <c:y val="-4.743114126544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273858460171145E-3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1746472614153989E-2"/>
                  <c:y val="-3.557312252964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5273858460171094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7020331074325076E-2"/>
                  <c:y val="-7.90513833992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  <c:pt idx="14">
                  <c:v>45</c:v>
                </c:pt>
                <c:pt idx="15">
                  <c:v>83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99E-2"/>
                  <c:y val="-5.592667517350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524435613772545E-2"/>
                  <c:y val="-6.811895054620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13308149565414E-2"/>
                  <c:y val="-7.964209019327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02874056630807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38317757009353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3229491173416399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232863015220542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19086768136874E-2"/>
                  <c:y val="-6.719367588932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691700922119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58215753805132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691700922119763E-2"/>
                  <c:y val="-5.138339920948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1746472614154114E-2"/>
                  <c:y val="-2.76679841897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4109543384068437E-2"/>
                  <c:y val="-5.928853754940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13</c:v>
                </c:pt>
                <c:pt idx="15">
                  <c:v>14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60662584"/>
        <c:axId val="460667680"/>
      </c:lineChart>
      <c:catAx>
        <c:axId val="460662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66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258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</c:v>
                </c:pt>
                <c:pt idx="1">
                  <c:v>27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64152"/>
        <c:axId val="454004960"/>
      </c:barChart>
      <c:catAx>
        <c:axId val="46066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4004960"/>
        <c:crosses val="autoZero"/>
        <c:auto val="1"/>
        <c:lblAlgn val="ctr"/>
        <c:lblOffset val="100"/>
        <c:tickMarkSkip val="1"/>
        <c:noMultiLvlLbl val="0"/>
      </c:catAx>
      <c:valAx>
        <c:axId val="45400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6641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  <c:pt idx="5">
                  <c:v>155</c:v>
                </c:pt>
                <c:pt idx="6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98400"/>
        <c:axId val="447897616"/>
      </c:barChart>
      <c:catAx>
        <c:axId val="4478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89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47898400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3637095878235763E-2"/>
                  <c:y val="-5.4886861159911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25941562048661E-2"/>
                  <c:y val="-5.9358737630759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897566937007019E-2"/>
                  <c:y val="9.9980302883850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474169536718144E-2"/>
                  <c:y val="-0.106181406785972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902837791574602E-2"/>
                  <c:y val="-9.390719419951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219086768136874E-2"/>
                  <c:y val="-0.1181165969627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109543384068307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0547716920342221E-3"/>
                  <c:y val="-5.90581324011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  <c:pt idx="5">
                  <c:v>60</c:v>
                </c:pt>
                <c:pt idx="6">
                  <c:v>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9688923452949767E-3"/>
                  <c:y val="-3.7792222329620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85268303521854E-2"/>
                  <c:y val="-3.925206761591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331740917675813E-3"/>
                  <c:y val="-3.6779132881794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01794245083885E-2"/>
                  <c:y val="-3.79642814555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378291300966633E-3"/>
                  <c:y val="-2.042056166343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11687590267801E-2"/>
                  <c:y val="-5.04561725879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933598692027029E-16"/>
                  <c:y val="-2.109219014327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273858460171119E-3"/>
                  <c:y val="-2.109219014327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60300792"/>
        <c:axId val="460292168"/>
      </c:lineChart>
      <c:catAx>
        <c:axId val="460300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2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292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0792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03144"/>
        <c:axId val="460298048"/>
      </c:barChart>
      <c:catAx>
        <c:axId val="460303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8048"/>
        <c:crosses val="autoZero"/>
        <c:auto val="1"/>
        <c:lblAlgn val="ctr"/>
        <c:lblOffset val="100"/>
        <c:tickMarkSkip val="1"/>
        <c:noMultiLvlLbl val="0"/>
      </c:catAx>
      <c:valAx>
        <c:axId val="46029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31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03536"/>
        <c:axId val="460302752"/>
      </c:barChart>
      <c:catAx>
        <c:axId val="46030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302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353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46E-2"/>
                  <c:y val="-0.109726700839918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204643928452387E-2"/>
                  <c:y val="-4.248498551614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111098766803688E-2"/>
                  <c:y val="-6.399702649943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957504721697588E-2"/>
                  <c:y val="-9.81255187931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923064103988462E-2"/>
                  <c:y val="-7.686824489394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93359869202699E-16"/>
                  <c:y val="-6.327657042981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582157538051327E-2"/>
                  <c:y val="-8.858719860173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273858460171094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582157538051327E-2"/>
                  <c:y val="-5.062125634384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628E-2"/>
                  <c:y val="-7.99767467900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871332475919947E-2"/>
                  <c:y val="-6.208966218057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1810468462244E-2"/>
                  <c:y val="-5.905660417219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202115158636992E-2"/>
                  <c:y val="-6.26047961330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93359869202699E-16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109543384068439E-2"/>
                  <c:y val="-4.640281831519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6460948783468618E-2"/>
                  <c:y val="-3.796594225788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219086768136874E-2"/>
                  <c:y val="-4.218438028654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856015998222421E-2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60294912"/>
        <c:axId val="460295304"/>
      </c:lineChart>
      <c:catAx>
        <c:axId val="46029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5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295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4912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177</c:v>
                </c:pt>
                <c:pt idx="1">
                  <c:v>75</c:v>
                </c:pt>
                <c:pt idx="2">
                  <c:v>33</c:v>
                </c:pt>
                <c:pt idx="3">
                  <c:v>24</c:v>
                </c:pt>
                <c:pt idx="4">
                  <c:v>27</c:v>
                </c:pt>
                <c:pt idx="5">
                  <c:v>2</c:v>
                </c:pt>
                <c:pt idx="6">
                  <c:v>31</c:v>
                </c:pt>
                <c:pt idx="7">
                  <c:v>22</c:v>
                </c:pt>
                <c:pt idx="8">
                  <c:v>24</c:v>
                </c:pt>
                <c:pt idx="9">
                  <c:v>0</c:v>
                </c:pt>
                <c:pt idx="10">
                  <c:v>21</c:v>
                </c:pt>
                <c:pt idx="11">
                  <c:v>0</c:v>
                </c:pt>
                <c:pt idx="12">
                  <c:v>12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01968"/>
        <c:axId val="460293736"/>
      </c:barChart>
      <c:catAx>
        <c:axId val="4603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293736"/>
        <c:crosses val="autoZero"/>
        <c:auto val="1"/>
        <c:lblAlgn val="ctr"/>
        <c:lblOffset val="100"/>
        <c:tickMarkSkip val="1"/>
        <c:noMultiLvlLbl val="0"/>
      </c:catAx>
      <c:valAx>
        <c:axId val="460293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603019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0.23522</cdr:x>
      <cdr:y>0.058</cdr:y>
    </cdr:from>
    <cdr:to>
      <cdr:x>0.87018</cdr:x>
      <cdr:y>0.5138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93912" y="237942"/>
          <a:ext cx="5112603" cy="1869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</a:t>
          </a:r>
          <a:r>
            <a:rPr lang="pl-PL" sz="1200" b="1" dirty="0" smtClean="0">
              <a:solidFill>
                <a:srgbClr val="003366"/>
              </a:solidFill>
              <a:latin typeface="+mj-lt"/>
              <a:cs typeface="Times New Roman" pitchFamily="18" charset="0"/>
            </a:rPr>
            <a:t>:</a:t>
          </a: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500" b="1" dirty="0" smtClean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zajęcia ramach </a:t>
          </a:r>
          <a:r>
            <a:rPr lang="pl-PL" sz="1200" dirty="0" err="1" smtClean="0">
              <a:latin typeface="+mj-lt"/>
            </a:rPr>
            <a:t>Street</a:t>
          </a:r>
          <a:r>
            <a:rPr lang="pl-PL" sz="1200" dirty="0" smtClean="0">
              <a:latin typeface="+mj-lt"/>
            </a:rPr>
            <a:t> Law w trzech szkołach średnich (Lublin i Lubartów) i jednej podstawowej (Lublin),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organizacja „Lubelskiego Forum Prawniczego – rzecz o prawie, prawnikach i Klientach”,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udział w warsztatach budżetowych organizowanych przez Ministerstwo Finansów w formule </a:t>
          </a:r>
          <a:r>
            <a:rPr lang="pl-PL" sz="1200" i="1" dirty="0" err="1" smtClean="0">
              <a:latin typeface="+mj-lt"/>
            </a:rPr>
            <a:t>think</a:t>
          </a:r>
          <a:r>
            <a:rPr lang="pl-PL" sz="1200" i="1" dirty="0" smtClean="0">
              <a:latin typeface="+mj-lt"/>
            </a:rPr>
            <a:t> tanku,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 smtClean="0">
              <a:latin typeface="+mj-lt"/>
            </a:rPr>
            <a:t>kontynuacja współpracy z </a:t>
          </a:r>
          <a:r>
            <a:rPr lang="pl-PL" sz="1200" dirty="0">
              <a:latin typeface="+mj-lt"/>
            </a:rPr>
            <a:t>instytucjami dobroczynnymi oraz </a:t>
          </a:r>
          <a:r>
            <a:rPr lang="pl-PL" sz="1200" dirty="0" smtClean="0">
              <a:latin typeface="+mj-lt"/>
            </a:rPr>
            <a:t>parafiami i mediami.</a:t>
          </a:r>
          <a:endParaRPr lang="pl-PL" sz="1200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0.49115</cdr:x>
      <cdr:y>0.06304</cdr:y>
    </cdr:from>
    <cdr:to>
      <cdr:x>0.99823</cdr:x>
      <cdr:y>0.52704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4642" y="250906"/>
          <a:ext cx="4082870" cy="1846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cia </a:t>
          </a:r>
          <a:r>
            <a:rPr lang="pl-PL" sz="1200" b="1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/>
          </a:r>
          <a:br>
            <a:rPr lang="pl-PL" sz="1200" b="1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</a:br>
          <a:r>
            <a:rPr lang="pl-PL" sz="1200" b="1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i 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organizacja pięciu studenckich seminariów naukowych,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pięć symulacji rozpraw sądowych – także wyjazdowych w ramach Podkarpackiego Młodzieżowego Święta Prawa i Bezpieczeństwa w LO w Krośnie i Łańcucie,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udział w I edycji Rzeszowskiej Akademii Debat Oksfordzkich.</a:t>
          </a:r>
          <a:endParaRPr lang="pl-PL" sz="1200" dirty="0" smtClean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0.38741</cdr:x>
      <cdr:y>0.12134</cdr:y>
    </cdr:from>
    <cdr:to>
      <cdr:x>0.9437</cdr:x>
      <cdr:y>0.39292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59323" y="495052"/>
          <a:ext cx="4536538" cy="1107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dalsza współpraca z wydawnictwem CH Beck, 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popularyzacja działalności w okolicznych parafiach, 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przygotowanie konspektu zajęć w ramach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Street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Law.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0.16357</cdr:x>
      <cdr:y>0.07557</cdr:y>
    </cdr:from>
    <cdr:to>
      <cdr:x>1</cdr:x>
      <cdr:y>0.63259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7293" y="300633"/>
          <a:ext cx="6736095" cy="2215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+mj-lt"/>
            </a:rPr>
            <a:t>o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rganizacja jubileuszowej konferencji z okazji 20-lecia Kliniki Prawa,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organizacja I Międzynarodowej Szkoły Nauczania Umiejętności Prawniczych (we współpracy z Ukrainą),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współpraca międzynarodowa – wymiany doświadczeń z poradniami w Ołomuńcu, St. Petersburgu i Walencji oraz udział w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moot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courcie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organizowanym przez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ETPCz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, 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+mj-lt"/>
            </a:rPr>
            <a:t>udział przedstawicieli poradni w konferencjach organizowanych przez Rzecznika Praw 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Pacjenta oraz Court </a:t>
          </a:r>
          <a:r>
            <a:rPr lang="pl-PL" sz="1200" dirty="0">
              <a:solidFill>
                <a:srgbClr val="003366"/>
              </a:solidFill>
              <a:latin typeface="+mj-lt"/>
            </a:rPr>
            <a:t>Watch 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Polska,</a:t>
          </a:r>
          <a:endParaRPr lang="pl-PL" sz="1200" dirty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przeprowadzenie symulacji prawniczych dotyczących dyskryminacji ze względu na płeć.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0.2618</cdr:x>
      <cdr:y>0.1704</cdr:y>
    </cdr:from>
    <cdr:to>
      <cdr:x>0.92091</cdr:x>
      <cdr:y>0.37928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8377" y="677898"/>
          <a:ext cx="5308068" cy="830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kontynuacja programu nauczania klinicznego,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unowocześnienie strony internetowej.</a:t>
          </a:r>
          <a:endParaRPr lang="pl-PL" sz="1200" b="1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hyperlink" Target="http://www.pafw.pl/" TargetMode="External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30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20" Type="http://schemas.openxmlformats.org/officeDocument/2006/relationships/image" Target="../media/image22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4.jpeg"/><Relationship Id="rId32" Type="http://schemas.openxmlformats.org/officeDocument/2006/relationships/image" Target="../media/image29.jpeg"/><Relationship Id="rId37" Type="http://schemas.openxmlformats.org/officeDocument/2006/relationships/image" Target="../media/image32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7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image" Target="../media/image26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31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iaprawna.lazarski.pl/" TargetMode="Externa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2018/2019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6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</a:t>
            </a:r>
            <a:r>
              <a:rPr lang="pl-PL" sz="1200" dirty="0" smtClean="0">
                <a:latin typeface="Arial" charset="0"/>
              </a:rPr>
              <a:t>pracy (w tym na rozwój systemów teleinformatycznych), organizacji szkoleń, </a:t>
            </a:r>
            <a:r>
              <a:rPr lang="pl-PL" sz="1200" dirty="0">
                <a:latin typeface="Arial" charset="0"/>
              </a:rPr>
              <a:t>seminariów i konferencji, dofinansowania wynagrodzeń dla </a:t>
            </a:r>
            <a:r>
              <a:rPr lang="pl-PL" sz="1200" dirty="0" smtClean="0">
                <a:latin typeface="Arial" charset="0"/>
              </a:rPr>
              <a:t>pracowników a także z przeznaczeniem na działania </a:t>
            </a:r>
            <a:r>
              <a:rPr lang="pl-PL" sz="1200" dirty="0">
                <a:latin typeface="Arial" charset="0"/>
              </a:rPr>
              <a:t>marketingowe i promujące </a:t>
            </a:r>
            <a:r>
              <a:rPr lang="pl-PL" sz="1200" dirty="0" smtClean="0">
                <a:latin typeface="Arial" charset="0"/>
              </a:rPr>
              <a:t>poradnię </a:t>
            </a:r>
            <a:r>
              <a:rPr lang="pl-PL" sz="1200" dirty="0">
                <a:latin typeface="Arial" charset="0"/>
              </a:rPr>
              <a:t>– </a:t>
            </a:r>
            <a:r>
              <a:rPr lang="pl-PL" sz="1200" b="1" dirty="0">
                <a:latin typeface="Arial" charset="0"/>
              </a:rPr>
              <a:t>9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Szkoleń i praktyk </a:t>
            </a:r>
            <a:r>
              <a:rPr lang="pl-PL" sz="1200" dirty="0" smtClean="0">
                <a:latin typeface="Arial" charset="0"/>
              </a:rPr>
              <a:t>dla studentów, dotyczących pracy z klientem, w szczególności psychologicznych, rozwijających interaktywne metody nauczania klinicznego</a:t>
            </a:r>
            <a:r>
              <a:rPr lang="pl-PL" sz="1200" b="1" dirty="0" smtClean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oraz szkoleń dla koordynatorów merytorycznych – </a:t>
            </a:r>
            <a:r>
              <a:rPr lang="pl-PL" sz="1200" b="1" dirty="0">
                <a:latin typeface="Arial" charset="0"/>
              </a:rPr>
              <a:t>7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Pomoc w bieżącej działalności </a:t>
            </a:r>
            <a:r>
              <a:rPr lang="pl-PL" sz="1200" dirty="0">
                <a:latin typeface="Arial" charset="0"/>
              </a:rPr>
              <a:t>– utrzymanie oraz polepszanie wyposażenia technicznego w sprzęt pomocny do udzielania porad; utrzymanie</a:t>
            </a:r>
            <a:r>
              <a:rPr lang="pl-PL" sz="1200" dirty="0" smtClean="0">
                <a:latin typeface="Arial" charset="0"/>
              </a:rPr>
              <a:t>, doposażenie, </a:t>
            </a:r>
            <a:r>
              <a:rPr lang="pl-PL" sz="1200" dirty="0">
                <a:latin typeface="Arial" charset="0"/>
              </a:rPr>
              <a:t>remonty oraz zmiana siedziby; informatyczna strona działalności klinik (licencje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itp., bezpieczne bazy danych) – </a:t>
            </a:r>
            <a:r>
              <a:rPr lang="pl-PL" sz="1200" b="1" dirty="0">
                <a:latin typeface="Arial" charset="0"/>
              </a:rPr>
              <a:t>6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oraz ich aktualizacja – </a:t>
            </a:r>
            <a:r>
              <a:rPr lang="pl-PL" sz="1200" b="1" dirty="0">
                <a:latin typeface="Arial" charset="0"/>
              </a:rPr>
              <a:t>5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Wsparcia </a:t>
            </a:r>
            <a:r>
              <a:rPr lang="pl-PL" sz="1200" b="1" dirty="0">
                <a:latin typeface="Arial" charset="0"/>
              </a:rPr>
              <a:t>uczelni i środowiska prawniczego </a:t>
            </a:r>
            <a:r>
              <a:rPr lang="pl-PL" sz="1200" dirty="0">
                <a:latin typeface="Arial" charset="0"/>
              </a:rPr>
              <a:t>mającego na celu zwiększenie kadry </a:t>
            </a:r>
            <a:r>
              <a:rPr lang="pl-PL" sz="1200" dirty="0" smtClean="0">
                <a:latin typeface="Arial" charset="0"/>
              </a:rPr>
              <a:t>zatrudnionej </a:t>
            </a:r>
            <a:r>
              <a:rPr lang="pl-PL" sz="1200" dirty="0">
                <a:latin typeface="Arial" charset="0"/>
              </a:rPr>
              <a:t>w poradni, zwiększenie akceptacji w </a:t>
            </a:r>
            <a:r>
              <a:rPr lang="pl-PL" sz="1200" dirty="0" smtClean="0">
                <a:latin typeface="Arial" charset="0"/>
              </a:rPr>
              <a:t>środowisku, umożliwienia współpracy z cudzoziemcami – </a:t>
            </a:r>
            <a:r>
              <a:rPr lang="pl-PL" sz="1200" b="1" dirty="0">
                <a:latin typeface="Arial" charset="0"/>
              </a:rPr>
              <a:t>5</a:t>
            </a: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 smtClean="0">
                <a:latin typeface="Arial" charset="0"/>
              </a:rPr>
              <a:t>(Poradnie udzielały kilku odpowiedzi)</a:t>
            </a:r>
            <a:endParaRPr lang="pl-PL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 smtClean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 2 938 509 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chiński) oraz wydała serię 17 podręczników i książek adresowanych do studentów i opiekunów w Studenckich Poradniach Prawnych.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28</a:t>
            </a:r>
            <a:r>
              <a:rPr lang="pl-PL" sz="1200" b="1" dirty="0" smtClean="0">
                <a:latin typeface="Arial" charset="0"/>
              </a:rPr>
              <a:t> Ogólnopolskich Konferencji </a:t>
            </a:r>
            <a:r>
              <a:rPr lang="pl-PL" sz="1200" b="1" dirty="0">
                <a:latin typeface="Arial" charset="0"/>
              </a:rPr>
              <a:t>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trzynastu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październiku 2015 </a:t>
            </a:r>
            <a:r>
              <a:rPr lang="pl-PL" sz="1200" dirty="0">
                <a:latin typeface="Arial" charset="0"/>
              </a:rPr>
              <a:t>roku Fundacja </a:t>
            </a:r>
            <a:r>
              <a:rPr lang="pl-PL" sz="1200" dirty="0" smtClean="0">
                <a:latin typeface="Arial" charset="0"/>
              </a:rPr>
              <a:t>podpisała porozumienie z </a:t>
            </a:r>
            <a:r>
              <a:rPr lang="pl-PL" sz="1200" b="1" dirty="0" smtClean="0">
                <a:latin typeface="Arial" charset="0"/>
              </a:rPr>
              <a:t>Kancelarią Prezydenta Rzeczpospolitej Polskiej. </a:t>
            </a:r>
            <a:r>
              <a:rPr lang="pl-PL" sz="1200" dirty="0" smtClean="0">
                <a:latin typeface="Arial" charset="0"/>
              </a:rPr>
              <a:t>Na podstawie </a:t>
            </a:r>
            <a:r>
              <a:rPr lang="pl-PL" sz="1200" dirty="0">
                <a:latin typeface="Arial" charset="0"/>
              </a:rPr>
              <a:t>Porozumienia - Biuro Interwencyjnej Pomocy Prawnej Kancelarii Prezydenta Rzeczypospolitej Polskiej deklaruje poparcie dla rozwoju studenckich poradni </a:t>
            </a:r>
            <a:r>
              <a:rPr lang="pl-PL" sz="1200" dirty="0" smtClean="0">
                <a:latin typeface="Arial" charset="0"/>
              </a:rPr>
              <a:t>prawnych, </a:t>
            </a:r>
            <a:r>
              <a:rPr lang="pl-PL" sz="1200" dirty="0">
                <a:latin typeface="Arial" charset="0"/>
              </a:rPr>
              <a:t>jako formy kształcenia oraz pomocy osobom najuboższym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maju 2016 roku Fundacja odnowiła porozumienie o współpracy z </a:t>
            </a:r>
            <a:r>
              <a:rPr lang="pl-PL" sz="1200" b="1" dirty="0" smtClean="0">
                <a:latin typeface="Arial" charset="0"/>
              </a:rPr>
              <a:t>Rzecznikiem Praw Obywatelskich. </a:t>
            </a:r>
            <a:r>
              <a:rPr lang="pl-PL" sz="1200" dirty="0" smtClean="0">
                <a:latin typeface="Arial" charset="0"/>
              </a:rPr>
              <a:t>Porozumienie ma na </a:t>
            </a:r>
            <a:r>
              <a:rPr lang="pl-PL" sz="1200" dirty="0">
                <a:latin typeface="Arial" charset="0"/>
              </a:rPr>
              <a:t>celu </a:t>
            </a:r>
            <a:r>
              <a:rPr lang="pl-PL" sz="1200" dirty="0" smtClean="0">
                <a:latin typeface="Arial" charset="0"/>
              </a:rPr>
              <a:t>zwiększenie </a:t>
            </a:r>
            <a:r>
              <a:rPr lang="pl-PL" sz="1200" dirty="0">
                <a:latin typeface="Arial" charset="0"/>
              </a:rPr>
              <a:t>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</a:t>
            </a:r>
            <a:r>
              <a:rPr lang="pl-PL" sz="1200" dirty="0" smtClean="0">
                <a:latin typeface="+mj-lt"/>
              </a:rPr>
              <a:t>na jesieni 2014 roku </a:t>
            </a:r>
            <a:r>
              <a:rPr lang="pl-PL" sz="1200" b="1" dirty="0" smtClean="0">
                <a:latin typeface="+mj-lt"/>
              </a:rPr>
              <a:t>Prezydent </a:t>
            </a:r>
            <a:r>
              <a:rPr lang="pl-PL" sz="1200" b="1" dirty="0">
                <a:latin typeface="+mj-lt"/>
              </a:rPr>
              <a:t>Rzeczpospolitej Polskiej za zasługi dla </a:t>
            </a:r>
            <a:r>
              <a:rPr lang="pl-PL" sz="1200" b="1" dirty="0" smtClean="0">
                <a:latin typeface="+mj-lt"/>
              </a:rPr>
              <a:t>rozwoju i </a:t>
            </a:r>
            <a:r>
              <a:rPr lang="pl-PL" sz="1200" b="1" dirty="0">
                <a:latin typeface="+mj-lt"/>
              </a:rPr>
              <a:t>budowy ruchu </a:t>
            </a:r>
            <a:r>
              <a:rPr lang="pl-PL" sz="1200" b="1" dirty="0" smtClean="0">
                <a:latin typeface="+mj-lt"/>
              </a:rPr>
              <a:t>klinik </a:t>
            </a:r>
            <a:r>
              <a:rPr lang="pl-PL" sz="1200" b="1" dirty="0">
                <a:latin typeface="+mj-lt"/>
              </a:rPr>
              <a:t>prawa w Polsce odznaczył 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Filipa Czernickiego </a:t>
            </a:r>
            <a:r>
              <a:rPr lang="pl-PL" sz="1200" dirty="0">
                <a:latin typeface="+mj-lt"/>
              </a:rPr>
              <a:t>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pl-PL" dirty="0" smtClean="0"/>
              <a:t>Sponsorzy Fundacji Uniwersyteckich Poradni Prawnych</a:t>
            </a:r>
            <a:endParaRPr lang="en-US" dirty="0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val="222917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2013/2014 - 2015/2016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1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2016/2017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2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2017/2018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1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2018/2019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3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0982" y="2420888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Gdańsk </a:t>
            </a:r>
            <a:r>
              <a:rPr lang="pl-PL" sz="1200" dirty="0" smtClean="0">
                <a:latin typeface="Arial" charset="0"/>
              </a:rPr>
              <a:t>- Wyższa Szkoła Bankowa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Gdynia </a:t>
            </a:r>
            <a:r>
              <a:rPr lang="pl-PL" sz="1200" dirty="0" smtClean="0">
                <a:latin typeface="Arial" charset="0"/>
              </a:rPr>
              <a:t>- Wyższa Szkoła Administracji i Biznesu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                im. Eugeniusza Kwiatkowskiego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Krakowska 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</a:t>
            </a:r>
            <a:r>
              <a:rPr lang="pl-PL" sz="1200" dirty="0" smtClean="0">
                <a:latin typeface="Arial" charset="0"/>
              </a:rPr>
              <a:t>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</a:t>
            </a:r>
            <a:r>
              <a:rPr lang="pl-PL" sz="1200" dirty="0" smtClean="0">
                <a:latin typeface="Arial" charset="0"/>
              </a:rPr>
              <a:t>Rzeszowski</a:t>
            </a:r>
            <a:endParaRPr lang="pl-PL" sz="1200" dirty="0">
              <a:latin typeface="Arial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4915509" y="2492896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WSPiA</a:t>
            </a:r>
            <a:r>
              <a:rPr lang="pl-PL" sz="1200" dirty="0">
                <a:latin typeface="Arial" charset="0"/>
              </a:rPr>
              <a:t> Rzeszowska Szkoła </a:t>
            </a:r>
            <a:r>
              <a:rPr lang="pl-PL" sz="1200" dirty="0" smtClean="0">
                <a:latin typeface="Arial" charset="0"/>
              </a:rPr>
              <a:t>Wyższa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– Akademia Ekonomiczno-Humanistyczna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Fundacja </a:t>
            </a:r>
            <a:r>
              <a:rPr lang="pl-PL" sz="1200" dirty="0" err="1">
                <a:latin typeface="Arial" charset="0"/>
              </a:rPr>
              <a:t>Academia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Iuris 		im. Macieja Bednarkiewicza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Wydział Prawa SWPS Uniwersytet 	Humanistycznospołeczny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Białymstoku (</a:t>
            </a:r>
            <a:r>
              <a:rPr lang="pl-PL" sz="1300" b="1" dirty="0" err="1"/>
              <a:t>UwB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</a:t>
            </a:r>
            <a:r>
              <a:rPr lang="pl-PL" sz="1300" dirty="0"/>
              <a:t>w </a:t>
            </a:r>
            <a:r>
              <a:rPr lang="pl-PL" sz="1300" b="1" dirty="0" smtClean="0"/>
              <a:t>Gdańsku </a:t>
            </a:r>
            <a:r>
              <a:rPr lang="pl-PL" sz="1300" b="1" dirty="0"/>
              <a:t>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UJ w </a:t>
            </a:r>
            <a:r>
              <a:rPr lang="pl-PL" sz="13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</a:t>
            </a:r>
            <a:r>
              <a:rPr lang="pl-PL" sz="1300" dirty="0" smtClean="0"/>
              <a:t>Poradnia </a:t>
            </a:r>
            <a:r>
              <a:rPr lang="pl-PL" sz="1300" dirty="0"/>
              <a:t>Prawna w </a:t>
            </a:r>
            <a:r>
              <a:rPr lang="pl-PL" sz="13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 Punkt Informacji Prawnej „Klinika Prawa” w </a:t>
            </a:r>
            <a:r>
              <a:rPr lang="pl-PL" sz="13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Koło Naukowe Studencka </a:t>
            </a:r>
            <a:r>
              <a:rPr lang="pl-PL" sz="1300" dirty="0"/>
              <a:t>Poradnia Prawna w </a:t>
            </a:r>
            <a:r>
              <a:rPr lang="pl-PL" sz="13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Rzeszowie (</a:t>
            </a:r>
            <a:r>
              <a:rPr lang="pl-PL" sz="1300" b="1" dirty="0" err="1"/>
              <a:t>URz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Studenckie Biuro Porad Prawnych „Klinika Prawa” w </a:t>
            </a:r>
            <a:r>
              <a:rPr lang="pl-PL" sz="1300" b="1" spc="-50" dirty="0"/>
              <a:t>Rzeszowie (</a:t>
            </a:r>
            <a:r>
              <a:rPr lang="pl-PL" sz="1300" b="1" spc="-50" dirty="0" err="1"/>
              <a:t>WSPiA</a:t>
            </a:r>
            <a:r>
              <a:rPr lang="pl-PL" sz="1300" b="1" spc="-50" dirty="0"/>
              <a:t> Rzeszowska Szkoła Wyższa)</a:t>
            </a:r>
            <a:r>
              <a:rPr lang="pl-PL" sz="1300" spc="-50" dirty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Koło </a:t>
            </a:r>
            <a:r>
              <a:rPr lang="pl-PL" sz="1300" dirty="0"/>
              <a:t>Naukowe Studencka Poradnia Prawa </a:t>
            </a:r>
            <a:r>
              <a:rPr lang="pl-PL" sz="1300" dirty="0" smtClean="0"/>
              <a:t>w Collegium Polonicum w </a:t>
            </a:r>
            <a:r>
              <a:rPr lang="pl-PL" sz="13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</a:t>
            </a:r>
            <a:r>
              <a:rPr lang="pl-PL" sz="1300" dirty="0"/>
              <a:t>Poradnia </a:t>
            </a:r>
            <a:r>
              <a:rPr lang="pl-PL" sz="1300" dirty="0" smtClean="0"/>
              <a:t>Prawna </a:t>
            </a:r>
            <a:r>
              <a:rPr lang="pl-PL" sz="1300" dirty="0"/>
              <a:t>w </a:t>
            </a:r>
            <a:r>
              <a:rPr lang="pl-PL" sz="1300" b="1" dirty="0"/>
              <a:t>Szczecinie (</a:t>
            </a:r>
            <a:r>
              <a:rPr lang="pl-PL" sz="1300" b="1" dirty="0" err="1"/>
              <a:t>USz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Fundacja </a:t>
            </a:r>
            <a:r>
              <a:rPr lang="pl-PL" sz="1300" dirty="0" err="1"/>
              <a:t>Academia</a:t>
            </a:r>
            <a:r>
              <a:rPr lang="pl-PL" sz="1300" dirty="0"/>
              <a:t> </a:t>
            </a:r>
            <a:r>
              <a:rPr lang="pl-PL" sz="1300" dirty="0" smtClean="0"/>
              <a:t>Iuris im. Macieja Bednarkiewicza </a:t>
            </a:r>
            <a:r>
              <a:rPr lang="pl-PL" sz="1300" dirty="0"/>
              <a:t>w </a:t>
            </a:r>
            <a:r>
              <a:rPr lang="pl-PL" sz="13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Zakład – Studencka Poradnia Prawna w </a:t>
            </a:r>
            <a:r>
              <a:rPr lang="pl-PL" sz="1300" b="1" spc="-50" dirty="0"/>
              <a:t>Warszawie (WP SWPS Uniwersytet Humanistycznospołeczny</a:t>
            </a:r>
            <a:r>
              <a:rPr lang="pl-PL" sz="1300" spc="-50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</a:t>
            </a:r>
            <a:r>
              <a:rPr lang="pl-PL" sz="1300" dirty="0"/>
              <a:t>Prawa, Studencki Ośrodek Pomocy Prawnej w </a:t>
            </a:r>
            <a:r>
              <a:rPr lang="pl-PL" sz="13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we </a:t>
            </a:r>
            <a:r>
              <a:rPr lang="pl-PL" sz="1300" b="1" dirty="0"/>
              <a:t>Wrocławiu (</a:t>
            </a:r>
            <a:r>
              <a:rPr lang="pl-PL" sz="1300" b="1" dirty="0" err="1"/>
              <a:t>UWr</a:t>
            </a:r>
            <a:r>
              <a:rPr lang="pl-PL" sz="1300" b="1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Rok akademicki 2018/2019 działalności poradni w liczbach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622376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4 414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– tyle spraw przyjęły poradnie w okresie </a:t>
            </a:r>
            <a:b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od października 2018 do czerwca 2019;</a:t>
            </a:r>
            <a:endParaRPr lang="pl-PL" sz="2000" b="1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najwięcej –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859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– spraw przyjęła Fundacja </a:t>
            </a:r>
            <a:r>
              <a:rPr lang="pl-PL" sz="2000" kern="0" dirty="0" err="1" smtClean="0">
                <a:solidFill>
                  <a:schemeClr val="bg2">
                    <a:lumMod val="75000"/>
                  </a:schemeClr>
                </a:solidFill>
              </a:rPr>
              <a:t>Academia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 Iuris </a:t>
            </a:r>
            <a:b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im. Macieja </a:t>
            </a:r>
            <a:r>
              <a:rPr lang="pl-PL" sz="2000" kern="0" dirty="0" err="1" smtClean="0">
                <a:solidFill>
                  <a:schemeClr val="bg2">
                    <a:lumMod val="75000"/>
                  </a:schemeClr>
                </a:solidFill>
              </a:rPr>
              <a:t>Bednarkiewcza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 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najmniej –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9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– Wydział Prawa Kanonicznego Uniwersytetu Kardynała Stefana Wyszyńskiego 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najczęściej – w ok.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28,6 proc.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przypadków (1 265 sprawach) 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w poradniach działało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1 636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studentów i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372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jeden opiekun miał pieczę przeciętnie nad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4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na jednego studenta przypadało średnio </a:t>
            </a:r>
            <a:r>
              <a:rPr lang="pl-PL" sz="2000" b="1" kern="0" dirty="0" smtClean="0">
                <a:solidFill>
                  <a:schemeClr val="bg2">
                    <a:lumMod val="75000"/>
                  </a:schemeClr>
                </a:solidFill>
              </a:rPr>
              <a:t>3 </a:t>
            </a:r>
            <a:r>
              <a:rPr lang="pl-PL" sz="2000" kern="0" dirty="0" smtClean="0">
                <a:solidFill>
                  <a:schemeClr val="bg2">
                    <a:lumMod val="75000"/>
                  </a:schemeClr>
                </a:solidFill>
              </a:rPr>
              <a:t>sprawy.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W porównaniu z poprzednim rokiem akademickim…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420888"/>
            <a:ext cx="856895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 smtClean="0"/>
              <a:t>… </a:t>
            </a:r>
            <a:r>
              <a:rPr lang="pl-PL" sz="2350" b="1" kern="0" dirty="0" smtClean="0"/>
              <a:t>liczba spraw</a:t>
            </a:r>
            <a:r>
              <a:rPr lang="pl-PL" sz="2350" kern="0" dirty="0" smtClean="0"/>
              <a:t> spadła o ok. 23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 smtClean="0"/>
              <a:t>… największy spadek dotyczył spraw z zakresu </a:t>
            </a:r>
            <a:r>
              <a:rPr lang="pl-PL" sz="2350" b="1" kern="0" dirty="0" smtClean="0"/>
              <a:t>służby zdrowia</a:t>
            </a:r>
            <a:r>
              <a:rPr lang="pl-PL" sz="2350" kern="0" dirty="0" smtClean="0"/>
              <a:t> oraz </a:t>
            </a:r>
            <a:r>
              <a:rPr lang="pl-PL" sz="2350" b="1" kern="0" dirty="0" smtClean="0"/>
              <a:t>prawa spadkowego</a:t>
            </a:r>
            <a:r>
              <a:rPr lang="pl-PL" sz="2350" kern="0" dirty="0" smtClean="0"/>
              <a:t>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 smtClean="0"/>
              <a:t>…w żadnej z ocenianych kategorii nie doszło do wzrostu </a:t>
            </a:r>
            <a:br>
              <a:rPr lang="pl-PL" sz="2350" kern="0" dirty="0" smtClean="0"/>
            </a:br>
            <a:r>
              <a:rPr lang="pl-PL" sz="2350" kern="0" dirty="0" smtClean="0"/>
              <a:t>liczby spraw,</a:t>
            </a:r>
            <a:endParaRPr lang="pl-PL" sz="2350" b="1" kern="0" dirty="0" smtClean="0"/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 smtClean="0"/>
              <a:t>… </a:t>
            </a:r>
            <a:r>
              <a:rPr lang="pl-PL" sz="2350" b="1" kern="0" dirty="0" smtClean="0"/>
              <a:t>liczba studentów spadła </a:t>
            </a:r>
            <a:r>
              <a:rPr lang="pl-PL" sz="2350" kern="0" dirty="0" smtClean="0"/>
              <a:t>o </a:t>
            </a:r>
            <a:r>
              <a:rPr lang="pl-PL" sz="2350" kern="0" dirty="0" smtClean="0"/>
              <a:t>23 pkt proc</a:t>
            </a:r>
            <a:r>
              <a:rPr lang="pl-PL" sz="2350" kern="0" dirty="0" smtClean="0"/>
              <a:t>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 smtClean="0"/>
              <a:t>… liczebność </a:t>
            </a:r>
            <a:r>
              <a:rPr lang="pl-PL" sz="2350" b="1" kern="0" dirty="0" smtClean="0"/>
              <a:t>personelu naukowego</a:t>
            </a:r>
            <a:r>
              <a:rPr lang="pl-PL" sz="2350" kern="0" dirty="0" smtClean="0"/>
              <a:t> wzrosła o </a:t>
            </a:r>
            <a:r>
              <a:rPr lang="pl-PL" sz="2350" kern="0" dirty="0" smtClean="0"/>
              <a:t>3 pkt proc</a:t>
            </a:r>
            <a:r>
              <a:rPr lang="pl-PL" sz="2350" kern="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7336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25733"/>
              </p:ext>
            </p:extLst>
          </p:nvPr>
        </p:nvGraphicFramePr>
        <p:xfrm>
          <a:off x="4283967" y="2501113"/>
          <a:ext cx="4848225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98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Ile spraw </a:t>
            </a:r>
            <a:br>
              <a:rPr lang="pl-PL" dirty="0" smtClean="0"/>
            </a:br>
            <a:r>
              <a:rPr lang="pl-PL" dirty="0" smtClean="0"/>
              <a:t>zostało przyjętych przez poradnie?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41745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19872" y="24669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4 414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15436"/>
              </p:ext>
            </p:extLst>
          </p:nvPr>
        </p:nvGraphicFramePr>
        <p:xfrm>
          <a:off x="683569" y="2143150"/>
          <a:ext cx="8460431" cy="468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 smtClean="0"/>
              <a:t>Ilu studentów </a:t>
            </a:r>
            <a:br>
              <a:rPr lang="pl-PL" dirty="0" smtClean="0"/>
            </a:br>
            <a:r>
              <a:rPr lang="pl-PL" dirty="0" smtClean="0"/>
              <a:t>działało w poradniach?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820538"/>
              </p:ext>
            </p:extLst>
          </p:nvPr>
        </p:nvGraphicFramePr>
        <p:xfrm>
          <a:off x="454968" y="1844824"/>
          <a:ext cx="8460432" cy="503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1896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81748"/>
              </p:ext>
            </p:extLst>
          </p:nvPr>
        </p:nvGraphicFramePr>
        <p:xfrm>
          <a:off x="395536" y="1905000"/>
          <a:ext cx="8388423" cy="499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Karne (tymczasowo aresztowani, wykroczenia, wyrok łączny);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Rodzinne (rozwody, alimenty, opieka nad dzieckiem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</a:t>
            </a:r>
            <a:r>
              <a:rPr lang="pl-PL" sz="1600" dirty="0" smtClean="0"/>
              <a:t>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Podział spraw ze względu na rodzaje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5089"/>
              </p:ext>
            </p:extLst>
          </p:nvPr>
        </p:nvGraphicFramePr>
        <p:xfrm>
          <a:off x="769739" y="2204864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600" b="1" dirty="0" smtClean="0">
                <a:solidFill>
                  <a:schemeClr val="accent2"/>
                </a:solidFill>
                <a:latin typeface="Arial" charset="0"/>
              </a:rPr>
              <a:t>Łącznie 2017/2018: 5 752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/>
                </a:solidFill>
                <a:latin typeface="Arial" charset="0"/>
              </a:rPr>
              <a:t>Łącznie </a:t>
            </a:r>
            <a:r>
              <a:rPr lang="pl-PL" sz="1600" b="1" dirty="0" smtClean="0">
                <a:solidFill>
                  <a:schemeClr val="tx2"/>
                </a:solidFill>
                <a:latin typeface="Arial" charset="0"/>
              </a:rPr>
              <a:t>2018/2019: 4 414</a:t>
            </a:r>
            <a:endParaRPr lang="pl-PL" sz="16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788023" y="2333193"/>
            <a:ext cx="411308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rgbClr val="000000"/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sporządzanie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pism w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postępowaniu (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np. zawiadomienia o popełnieniu przestępstwa, apelacje,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wnioski o wydanie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wyroku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łącznego, wznowienie, skargi na przewlekłość, subsydialne i prywatne akty oskarżenia, postępowania nakazowe);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uprawnienia w toku postępowania (np. wyłączenie sędziego, wniosek o obrońcę z urzędu, umocowanie asesorów do podejmowania czynności, konsekwencje dobrowolnego poddania się karze, zasady przesłuchania);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wykonywanie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kary (odroczenia, zwolnienia, przerwy, zawieszenia,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umorzenia, kary dyscyplinarne, wykonywanie pracy odpłatnej w zakładzie karnym, uprawnienia osób transseksualnych);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skarga nadzwyczajna, Europejski Nakaz Aresztowania;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pomoc postpenitencjarna;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wyjaśnienie wybranych zagadnień prawa karnego </a:t>
            </a:r>
            <a:br>
              <a:rPr lang="pl-PL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(np. dozór elektroniczny, używanie paralizatora, naprawienie szkody przez sprawcę przestępstwa).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50104"/>
              </p:ext>
            </p:extLst>
          </p:nvPr>
        </p:nvGraphicFramePr>
        <p:xfrm>
          <a:off x="377080" y="2210090"/>
          <a:ext cx="4997922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234509"/>
              </p:ext>
            </p:extLst>
          </p:nvPr>
        </p:nvGraphicFramePr>
        <p:xfrm>
          <a:off x="377080" y="4882459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07024" y="2276872"/>
            <a:ext cx="41974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</a:t>
            </a:r>
            <a:r>
              <a:rPr lang="pl-PL" sz="1200" dirty="0">
                <a:latin typeface="Arial" charset="0"/>
              </a:rPr>
              <a:t>cywilnoprawne - analizy umów zawieranych przez klientów poradni, sporządzanie, </a:t>
            </a: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i obowiązki stron, wady oświadczeń woli, niewykonanie i nienależyte wykonanie </a:t>
            </a:r>
            <a:r>
              <a:rPr lang="pl-PL" sz="1200" dirty="0" smtClean="0">
                <a:latin typeface="Arial" charset="0"/>
              </a:rPr>
              <a:t>umów</a:t>
            </a:r>
            <a:r>
              <a:rPr lang="pl-PL" sz="1200" dirty="0">
                <a:latin typeface="Arial" charset="0"/>
              </a:rPr>
              <a:t>, </a:t>
            </a:r>
            <a:r>
              <a:rPr lang="pl-PL" sz="1200" dirty="0" smtClean="0">
                <a:latin typeface="Arial" charset="0"/>
              </a:rPr>
              <a:t>kary umowne, zasady płatności z tytułu wykonania umów (terminy, sprzeciwy, odsetki);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sporządzanie pism w toku postępowania (pozwy, apelacje, wnioski o przywrócenie terminów, sprzeciwy);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rozliczenia umowy pożyczki pomiędzy konkubentami;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immisje;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odszkodowania i zadośćuczynienia – w tym za działania weterynarza wobec zwierzęcia klienta;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koszty sądowe </a:t>
            </a:r>
            <a:r>
              <a:rPr lang="pl-PL" sz="1200" dirty="0">
                <a:latin typeface="Arial" charset="0"/>
              </a:rPr>
              <a:t>(wysokość, zwolnienia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konsumenckie: reklamacje, odstąpienia, rękojmia;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zakładanie </a:t>
            </a:r>
            <a:r>
              <a:rPr lang="pl-PL" sz="1200" dirty="0">
                <a:latin typeface="Arial" charset="0"/>
              </a:rPr>
              <a:t>startupu (strona internetowa z zakładami bukmacherskimi z obstawianiem wyników gier komputerowych);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</a:t>
            </a:r>
            <a:r>
              <a:rPr lang="pl-PL" sz="1200" dirty="0">
                <a:latin typeface="Arial" charset="0"/>
              </a:rPr>
              <a:t>cywilnoprawne (zezwolenia, zgłoszenia) organizowania wieczorów poetyckich w </a:t>
            </a:r>
            <a:r>
              <a:rPr lang="pl-PL" sz="1200" dirty="0" smtClean="0">
                <a:latin typeface="Arial" charset="0"/>
              </a:rPr>
              <a:t>kawiarni.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08103"/>
              </p:ext>
            </p:extLst>
          </p:nvPr>
        </p:nvGraphicFramePr>
        <p:xfrm>
          <a:off x="683568" y="2221982"/>
          <a:ext cx="3960000" cy="26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289956"/>
              </p:ext>
            </p:extLst>
          </p:nvPr>
        </p:nvGraphicFramePr>
        <p:xfrm>
          <a:off x="377080" y="492144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387552" y="2422043"/>
            <a:ext cx="3352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</a:t>
            </a:r>
            <a:r>
              <a:rPr lang="pl-PL" sz="1200" dirty="0" smtClean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dotyczące separacji (przede wszystkim pozwy w tym zakresie oraz małżeńskie zagadnienia majątkowe po ustaniu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ubezwłasnowolnienia;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ustanowienie</a:t>
            </a:r>
            <a:r>
              <a:rPr lang="pl-PL" sz="1200" dirty="0">
                <a:latin typeface="Arial" charset="0"/>
              </a:rPr>
              <a:t>, ograniczenie i pozbawianie władzy </a:t>
            </a:r>
            <a:r>
              <a:rPr lang="pl-PL" sz="1200" dirty="0" smtClean="0">
                <a:latin typeface="Arial" charset="0"/>
              </a:rPr>
              <a:t>rodzicielskiej, kontakty z dzieckiem;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tematyka </a:t>
            </a:r>
            <a:r>
              <a:rPr lang="pl-PL" sz="1200" dirty="0">
                <a:latin typeface="Arial" charset="0"/>
              </a:rPr>
              <a:t>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</a:t>
            </a:r>
            <a:r>
              <a:rPr lang="pl-PL" sz="1200" dirty="0" smtClean="0">
                <a:latin typeface="Arial" charset="0"/>
              </a:rPr>
              <a:t>cudzoziemców oraz wobec osób z różnym obywatelstwem);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alimentacja </a:t>
            </a:r>
            <a:r>
              <a:rPr lang="pl-PL" sz="1200" dirty="0">
                <a:latin typeface="Arial" charset="0"/>
              </a:rPr>
              <a:t>(przesłanki</a:t>
            </a:r>
            <a:r>
              <a:rPr lang="pl-PL" sz="1200" dirty="0" smtClean="0">
                <a:latin typeface="Arial" charset="0"/>
              </a:rPr>
              <a:t>, osoby zobowiązane, </a:t>
            </a:r>
            <a:r>
              <a:rPr lang="pl-PL" sz="1200" dirty="0">
                <a:latin typeface="Arial" charset="0"/>
              </a:rPr>
              <a:t>ustalanie, podwyższanie, obniżanie, zaliczki </a:t>
            </a:r>
            <a:r>
              <a:rPr lang="pl-PL" sz="1200" dirty="0" smtClean="0">
                <a:latin typeface="Arial" charset="0"/>
              </a:rPr>
              <a:t>alimentacyjne, dokumentowanie świadczeń zakres odpowiedzialności Funduszu Alimentacyjnego);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mediacje w sprawach rodzinnych;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rodzinne w relacjach międzynarodowych.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1036"/>
              </p:ext>
            </p:extLst>
          </p:nvPr>
        </p:nvGraphicFramePr>
        <p:xfrm>
          <a:off x="683568" y="2238327"/>
          <a:ext cx="3960000" cy="268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390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64777"/>
              </p:ext>
            </p:extLst>
          </p:nvPr>
        </p:nvGraphicFramePr>
        <p:xfrm>
          <a:off x="377080" y="4924866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407024" y="2420888"/>
            <a:ext cx="390939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doradztwo </a:t>
            </a:r>
            <a:r>
              <a:rPr lang="pl-PL" sz="1200" dirty="0">
                <a:latin typeface="Arial" charset="0"/>
              </a:rPr>
              <a:t>w sporządzaniu testamentów;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</a:t>
            </a:r>
            <a:r>
              <a:rPr lang="pl-PL" sz="1200" dirty="0" smtClean="0">
                <a:latin typeface="Arial" charset="0"/>
              </a:rPr>
              <a:t>, kolejność dziedziczenia, </a:t>
            </a:r>
            <a:r>
              <a:rPr lang="pl-PL" sz="1200" dirty="0">
                <a:latin typeface="Arial" charset="0"/>
              </a:rPr>
              <a:t>odrzucenie, unieważnienie testamentu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określenie osób uprawnionych </a:t>
            </a:r>
            <a:r>
              <a:rPr lang="pl-PL" sz="1200" dirty="0">
                <a:latin typeface="Arial" charset="0"/>
              </a:rPr>
              <a:t>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</a:t>
            </a:r>
            <a:r>
              <a:rPr lang="pl-PL" sz="1200" dirty="0" smtClean="0">
                <a:latin typeface="Arial" charset="0"/>
              </a:rPr>
              <a:t>zagadnienie </a:t>
            </a:r>
            <a:r>
              <a:rPr lang="pl-PL" sz="1200" dirty="0">
                <a:latin typeface="Arial" charset="0"/>
              </a:rPr>
              <a:t>osób niegodnych</a:t>
            </a:r>
            <a:r>
              <a:rPr lang="pl-PL" sz="1200" dirty="0" smtClean="0">
                <a:latin typeface="Arial" charset="0"/>
              </a:rPr>
              <a:t>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zakres </a:t>
            </a:r>
            <a:r>
              <a:rPr lang="pl-PL" sz="1200" dirty="0">
                <a:latin typeface="Arial" charset="0"/>
              </a:rPr>
              <a:t>majątku wchodzącego w skład masy spadkowej, </a:t>
            </a: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za długi spadkowe, wycena majątku </a:t>
            </a:r>
            <a:r>
              <a:rPr lang="pl-PL" sz="1200" dirty="0" smtClean="0">
                <a:latin typeface="Arial" charset="0"/>
              </a:rPr>
              <a:t>spadkowego, dokumentacja w tym zakresie;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zapis windykacyjny;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spadkowe (przyjęcie, odrzucenie, zrzeczenie się spadku, wnioski </a:t>
            </a: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stwierdzenie nabycia, dział spadku, zbycie udziałów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spadkowe dotyczące nieruchomości rolnych.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38666"/>
              </p:ext>
            </p:extLst>
          </p:nvPr>
        </p:nvGraphicFramePr>
        <p:xfrm>
          <a:off x="683568" y="2204864"/>
          <a:ext cx="3960000" cy="260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485233"/>
              </p:ext>
            </p:extLst>
          </p:nvPr>
        </p:nvGraphicFramePr>
        <p:xfrm>
          <a:off x="377080" y="492428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Sprawy związane z pracą, </a:t>
            </a:r>
            <a:r>
              <a:rPr lang="pl-PL" sz="3200" dirty="0" err="1" smtClean="0"/>
              <a:t>ubezpiecze-niami</a:t>
            </a:r>
            <a:r>
              <a:rPr lang="pl-PL" sz="3200" dirty="0" smtClean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407024" y="2442368"/>
            <a:ext cx="3981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zawieranie </a:t>
            </a:r>
            <a:r>
              <a:rPr lang="pl-PL" sz="1200" dirty="0">
                <a:latin typeface="Arial" charset="0"/>
              </a:rPr>
              <a:t>umów o pracę (ustalanie istnienia stosunku pracy</a:t>
            </a:r>
            <a:r>
              <a:rPr lang="pl-PL" sz="1200" dirty="0" smtClean="0">
                <a:latin typeface="Arial" charset="0"/>
              </a:rPr>
              <a:t>), także na podstawie mianowania;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spory pracownicze (pozew </a:t>
            </a:r>
            <a:r>
              <a:rPr lang="pl-PL" sz="1200" dirty="0">
                <a:latin typeface="Arial" charset="0"/>
              </a:rPr>
              <a:t>o zapłatę wynagrodzenia</a:t>
            </a:r>
            <a:r>
              <a:rPr lang="pl-PL" sz="1200" dirty="0" smtClean="0">
                <a:latin typeface="Arial" charset="0"/>
              </a:rPr>
              <a:t>, wypadki, warunki szkodliwe, dyskryminacja, </a:t>
            </a:r>
            <a:r>
              <a:rPr lang="pl-PL" sz="1200" dirty="0" err="1" smtClean="0">
                <a:latin typeface="Arial" charset="0"/>
              </a:rPr>
              <a:t>mobbing</a:t>
            </a:r>
            <a:r>
              <a:rPr lang="pl-PL" sz="1200" dirty="0" smtClean="0">
                <a:latin typeface="Arial" charset="0"/>
              </a:rPr>
              <a:t>, </a:t>
            </a:r>
            <a:r>
              <a:rPr lang="pl-PL" sz="1200" dirty="0">
                <a:latin typeface="Arial" charset="0"/>
              </a:rPr>
              <a:t>rozwiązanie umowy o pracę, </a:t>
            </a:r>
            <a:r>
              <a:rPr lang="pl-PL" sz="1200" dirty="0" smtClean="0">
                <a:latin typeface="Arial" charset="0"/>
              </a:rPr>
              <a:t>wypowiedzenia, wniosek o przywrócenie do pracy, zwolnienia grupowe, odpowiedzialność materialna);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świadczenia </a:t>
            </a:r>
            <a:r>
              <a:rPr lang="pl-PL" sz="1200" dirty="0">
                <a:latin typeface="Arial" charset="0"/>
              </a:rPr>
              <a:t>pracownicze (praca w godzinach nadliczbowych, </a:t>
            </a:r>
            <a:r>
              <a:rPr lang="pl-PL" sz="1200" dirty="0" smtClean="0">
                <a:latin typeface="Arial" charset="0"/>
              </a:rPr>
              <a:t>premie, </a:t>
            </a:r>
            <a:r>
              <a:rPr lang="pl-PL" sz="1200" dirty="0">
                <a:latin typeface="Arial" charset="0"/>
              </a:rPr>
              <a:t>dodatki, </a:t>
            </a:r>
            <a:r>
              <a:rPr lang="pl-PL" sz="1200" dirty="0" smtClean="0">
                <a:latin typeface="Arial" charset="0"/>
              </a:rPr>
              <a:t>nagrody i odprawy, odszkodowania za wypadki przy pracy, ekwiwalent za urlop, świadczenia na rodzinę pracownika, wpływ przejęcia lub upadłości pracodawcy na świadczenia);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niepełnoletnich pracowników;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oświadczenia woli in blanco w prawie pracy;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funkcjonowanie agencji pracy tymczasowej;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emerytury, renty i świadczenia przedemerytalne;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z </a:t>
            </a:r>
            <a:r>
              <a:rPr lang="pl-PL" sz="1200" dirty="0" smtClean="0">
                <a:latin typeface="Arial" charset="0"/>
              </a:rPr>
              <a:t>ZUS, KRUS, FGŚP i urzędami pracy.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5961"/>
              </p:ext>
            </p:extLst>
          </p:nvPr>
        </p:nvGraphicFramePr>
        <p:xfrm>
          <a:off x="683568" y="2204864"/>
          <a:ext cx="3960000" cy="262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704844"/>
              </p:ext>
            </p:extLst>
          </p:nvPr>
        </p:nvGraphicFramePr>
        <p:xfrm>
          <a:off x="377080" y="4943964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27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407024" y="2990850"/>
            <a:ext cx="38373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przyznawania zasiłków z pomocy </a:t>
            </a:r>
            <a:r>
              <a:rPr lang="pl-PL" sz="1200" dirty="0" smtClean="0">
                <a:latin typeface="Arial" charset="0"/>
              </a:rPr>
              <a:t>społecznej (także pod kątem nienależnie pobranych świadczeń);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renty socjalne;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mieszkania socjalne;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kontakty </a:t>
            </a:r>
            <a:r>
              <a:rPr lang="pl-PL" sz="1200" dirty="0">
                <a:latin typeface="Arial" charset="0"/>
              </a:rPr>
              <a:t>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</a:t>
            </a:r>
            <a:r>
              <a:rPr lang="pl-PL" sz="1200" dirty="0" smtClean="0">
                <a:latin typeface="Arial" charset="0"/>
              </a:rPr>
              <a:t>dodatków do niego;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świadczeń socjalnych (zasiłków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dodatków, pomocy żywnościowej, dofinansowania rehabilitacji), także dla osób opuszczających zakłady karne.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11802"/>
              </p:ext>
            </p:extLst>
          </p:nvPr>
        </p:nvGraphicFramePr>
        <p:xfrm>
          <a:off x="683568" y="2133797"/>
          <a:ext cx="3960000" cy="29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926807"/>
              </p:ext>
            </p:extLst>
          </p:nvPr>
        </p:nvGraphicFramePr>
        <p:xfrm>
          <a:off x="377080" y="4977188"/>
          <a:ext cx="3960813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br>
              <a:rPr lang="pl-PL" dirty="0" smtClean="0"/>
            </a:br>
            <a:r>
              <a:rPr lang="pl-PL" dirty="0" smtClean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407024" y="2492896"/>
            <a:ext cx="36933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decyzje </a:t>
            </a:r>
            <a:r>
              <a:rPr lang="pl-PL" sz="1200" dirty="0">
                <a:latin typeface="Arial" charset="0"/>
              </a:rPr>
              <a:t>administracyjne (podstawy wydawania, zasady zaskarżania, odwołania do organów wyższej instancji, WSA</a:t>
            </a:r>
            <a:r>
              <a:rPr lang="pl-PL" sz="1200" dirty="0" smtClean="0">
                <a:latin typeface="Arial" charset="0"/>
              </a:rPr>
              <a:t>, NSA, SKO);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administracyjne (prawa stron, koszty, skargi na </a:t>
            </a:r>
            <a:r>
              <a:rPr lang="pl-PL" sz="1200" dirty="0" smtClean="0">
                <a:latin typeface="Arial" charset="0"/>
              </a:rPr>
              <a:t>bezczynność, stwierdzenie nieważności i inne tryby nadzwyczajne, egzekucja w administracji);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opłaty </a:t>
            </a:r>
            <a:r>
              <a:rPr lang="pl-PL" sz="1200" dirty="0" err="1" smtClean="0">
                <a:latin typeface="Arial" charset="0"/>
              </a:rPr>
              <a:t>adiacenckie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ewidencja </a:t>
            </a:r>
            <a:r>
              <a:rPr lang="pl-PL" sz="1200" dirty="0">
                <a:latin typeface="Arial" charset="0"/>
              </a:rPr>
              <a:t>ludności i sprawy meldunkowe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ekshumacje, opłaty cmentarne;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ochrony środowiska, przepisy dotyczące odpadów (uprawnienia i obowiązki);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zagospodarowanie </a:t>
            </a:r>
            <a:r>
              <a:rPr lang="pl-PL" sz="1200" dirty="0">
                <a:latin typeface="Arial" charset="0"/>
              </a:rPr>
              <a:t>przestrzenne (</a:t>
            </a:r>
            <a:r>
              <a:rPr lang="pl-PL" sz="1200" dirty="0" smtClean="0">
                <a:latin typeface="Arial" charset="0"/>
              </a:rPr>
              <a:t>warunki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zabudowy, plany zagospodarowania);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na pracownika organu;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skarga na działania dziekanatu.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20728"/>
              </p:ext>
            </p:extLst>
          </p:nvPr>
        </p:nvGraphicFramePr>
        <p:xfrm>
          <a:off x="683568" y="2156388"/>
          <a:ext cx="3960000" cy="260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24330"/>
              </p:ext>
            </p:extLst>
          </p:nvPr>
        </p:nvGraphicFramePr>
        <p:xfrm>
          <a:off x="377080" y="492646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89322"/>
              </p:ext>
            </p:extLst>
          </p:nvPr>
        </p:nvGraphicFramePr>
        <p:xfrm>
          <a:off x="683568" y="2166941"/>
          <a:ext cx="3960000" cy="255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406726" y="2523668"/>
            <a:ext cx="35496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eksmisje </a:t>
            </a:r>
            <a:r>
              <a:rPr lang="pl-PL" sz="1200" dirty="0">
                <a:latin typeface="Arial" charset="0"/>
              </a:rPr>
              <a:t>(podstawy, koszty, wstrzymanie, uprawnienia prawowitych lokatorów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rozliczenia pomiędzy najemcą a wynajmującym (regulowanie wysokości czynszów, kaucja, ochrona lokatorów, odpowiedzialność solidarna za nieopłacone świadczenia);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lokale </a:t>
            </a:r>
            <a:r>
              <a:rPr lang="pl-PL" sz="1200" dirty="0">
                <a:latin typeface="Arial" charset="0"/>
              </a:rPr>
              <a:t>zastępcze, socjalne, komunalne, służbowe i zakładowe (zakres osób uprawnionych do ich otrzymania, koszty, </a:t>
            </a:r>
            <a:r>
              <a:rPr lang="pl-PL" sz="1200" dirty="0" smtClean="0">
                <a:latin typeface="Arial" charset="0"/>
              </a:rPr>
              <a:t>rozliczenia, wykup);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najem okazjonalny;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przekształcenia </a:t>
            </a:r>
            <a:r>
              <a:rPr lang="pl-PL" sz="1200" dirty="0">
                <a:latin typeface="Arial" charset="0"/>
              </a:rPr>
              <a:t>uprawnień do lokalu;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ze spółdzielniami i wspólnotami mieszkaniowymi </a:t>
            </a:r>
            <a:r>
              <a:rPr lang="pl-PL" sz="1200" dirty="0">
                <a:latin typeface="Arial" charset="0"/>
              </a:rPr>
              <a:t>(wysokość zaległości w </a:t>
            </a:r>
            <a:r>
              <a:rPr lang="pl-PL" sz="1200" dirty="0" smtClean="0">
                <a:latin typeface="Arial" charset="0"/>
              </a:rPr>
              <a:t>opłatach, zwrot wkładu spółdzielczego,  składanie oświadczeń woli przez spółdzielnię).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089044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407024" y="2852936"/>
            <a:ext cx="35493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ogólne </a:t>
            </a:r>
            <a:r>
              <a:rPr lang="pl-PL" sz="1200" dirty="0">
                <a:latin typeface="Arial" charset="0"/>
              </a:rPr>
              <a:t>podatkowe, w tym: obowiązki podatników, powstanie obowiązku podatkowego, uprawnienia do ulg, nadpłaty, </a:t>
            </a:r>
            <a:r>
              <a:rPr lang="pl-PL" sz="1200" dirty="0" smtClean="0">
                <a:latin typeface="Arial" charset="0"/>
              </a:rPr>
              <a:t>korekty, zwrot </a:t>
            </a:r>
            <a:r>
              <a:rPr lang="pl-PL" sz="1200" dirty="0">
                <a:latin typeface="Arial" charset="0"/>
              </a:rPr>
              <a:t>nienależnie zapłaconych </a:t>
            </a:r>
            <a:r>
              <a:rPr lang="pl-PL" sz="1200" dirty="0" smtClean="0">
                <a:latin typeface="Arial" charset="0"/>
              </a:rPr>
              <a:t>podatków, kwestionowanie wysokości podatków 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indywidualne interpretacje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ze SKOK;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bankowe (m.in. ugody, gwarancje i poręczenia, kredyt dla osoby trzeciej);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finansowe z relacjach zagranicznych (odszkodowania i podatki płacone za granicą).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67118"/>
              </p:ext>
            </p:extLst>
          </p:nvPr>
        </p:nvGraphicFramePr>
        <p:xfrm>
          <a:off x="683568" y="2204864"/>
          <a:ext cx="3960000" cy="260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278083"/>
              </p:ext>
            </p:extLst>
          </p:nvPr>
        </p:nvGraphicFramePr>
        <p:xfrm>
          <a:off x="377080" y="493286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407024" y="3141663"/>
            <a:ext cx="3765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nękanie;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informacje na temat </a:t>
            </a:r>
            <a:r>
              <a:rPr lang="pl-PL" sz="1200" dirty="0" smtClean="0">
                <a:latin typeface="Arial" charset="0"/>
              </a:rPr>
              <a:t>instytucji wsparcia.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98257"/>
              </p:ext>
            </p:extLst>
          </p:nvPr>
        </p:nvGraphicFramePr>
        <p:xfrm>
          <a:off x="683568" y="2235156"/>
          <a:ext cx="3960000" cy="263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171263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427662" y="2564904"/>
            <a:ext cx="367273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legalizacja pobytu na terytorium Polski </a:t>
            </a:r>
            <a:r>
              <a:rPr lang="pl-PL" sz="1200" dirty="0">
                <a:latin typeface="Arial" charset="0"/>
              </a:rPr>
              <a:t>(status </a:t>
            </a:r>
            <a:r>
              <a:rPr lang="pl-PL" sz="1200" dirty="0" smtClean="0">
                <a:latin typeface="Arial" charset="0"/>
              </a:rPr>
              <a:t>uchodźcy, zgoda </a:t>
            </a:r>
            <a:r>
              <a:rPr lang="pl-PL" sz="1200" dirty="0">
                <a:latin typeface="Arial" charset="0"/>
              </a:rPr>
              <a:t>na pobyt tolerowany, zgoda na pobyt ze względów humanitarnych);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udzielanie ochrony międzynarodowej cudzoziemcom;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Karta Polaka (katalog osób uprawnionych, procedura);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nadanie </a:t>
            </a:r>
            <a:r>
              <a:rPr lang="pl-PL" sz="1200" dirty="0">
                <a:latin typeface="Arial" charset="0"/>
              </a:rPr>
              <a:t>obywatelstwa polskiego;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</a:t>
            </a:r>
            <a:r>
              <a:rPr lang="pl-PL" sz="1200" dirty="0" smtClean="0">
                <a:latin typeface="Arial" charset="0"/>
              </a:rPr>
              <a:t>(sprawy rodzinne i opiekuńcze, </a:t>
            </a:r>
            <a:r>
              <a:rPr lang="pl-PL" sz="1200" dirty="0">
                <a:latin typeface="Arial" charset="0"/>
              </a:rPr>
              <a:t>nabywanie </a:t>
            </a:r>
            <a:r>
              <a:rPr lang="pl-PL" sz="1200" dirty="0" smtClean="0">
                <a:latin typeface="Arial" charset="0"/>
              </a:rPr>
              <a:t>nieruchomości, podatki, pozwolenie na pracę, zakładanie i prowadzenie działalności gospodarczej, posługiwanie się zagranicznymi dokumentami w Polsce);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bezpaństwowcy.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84957"/>
              </p:ext>
            </p:extLst>
          </p:nvPr>
        </p:nvGraphicFramePr>
        <p:xfrm>
          <a:off x="683568" y="2178010"/>
          <a:ext cx="3960000" cy="269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177446"/>
              </p:ext>
            </p:extLst>
          </p:nvPr>
        </p:nvGraphicFramePr>
        <p:xfrm>
          <a:off x="377080" y="487318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387552" y="3163888"/>
            <a:ext cx="335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 smtClean="0">
                <a:latin typeface="Arial" charset="0"/>
              </a:rPr>
              <a:t>niepełnosprawności</a:t>
            </a:r>
            <a:r>
              <a:rPr lang="pl-PL" sz="1200" dirty="0">
                <a:latin typeface="Arial" charset="0"/>
              </a:rPr>
              <a:t>.</a:t>
            </a:r>
            <a:endParaRPr lang="pl-PL" sz="1200" dirty="0" smtClean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73182"/>
              </p:ext>
            </p:extLst>
          </p:nvPr>
        </p:nvGraphicFramePr>
        <p:xfrm>
          <a:off x="683568" y="2204864"/>
          <a:ext cx="3960000" cy="27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14355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387552" y="2963267"/>
            <a:ext cx="335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lekarzy za błędy w sztuce </a:t>
            </a:r>
            <a:r>
              <a:rPr lang="pl-PL" sz="1200" dirty="0" smtClean="0">
                <a:latin typeface="Arial" charset="0"/>
              </a:rPr>
              <a:t>lekarskiej – </a:t>
            </a:r>
            <a:r>
              <a:rPr lang="pl-PL" sz="1200" dirty="0">
                <a:latin typeface="Arial" charset="0"/>
              </a:rPr>
              <a:t>zagadnienia </a:t>
            </a:r>
            <a:r>
              <a:rPr lang="pl-PL" sz="1200" dirty="0" smtClean="0">
                <a:latin typeface="Arial" charset="0"/>
              </a:rPr>
              <a:t>odszkodowawcze;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przed wojewódzkimi komisjami ds. orzekania o zdarzeniach medycznych;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zagadnienia dostępności usług medycznych;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dokumentacja medyczna (osoby uprawnione, przechowywanie w placówce);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klientów poradni z Narodowym Funduszem </a:t>
            </a:r>
            <a:r>
              <a:rPr lang="pl-PL" sz="1200" dirty="0" smtClean="0">
                <a:latin typeface="Arial" charset="0"/>
              </a:rPr>
              <a:t>Zdrowia;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na lekarza do samorządu zawodowego</a:t>
            </a:r>
            <a:r>
              <a:rPr lang="pl-PL" sz="1200" dirty="0">
                <a:latin typeface="Arial" charset="0"/>
              </a:rPr>
              <a:t>.</a:t>
            </a:r>
            <a:endParaRPr lang="pl-PL" sz="1200" dirty="0" smtClean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66960"/>
              </p:ext>
            </p:extLst>
          </p:nvPr>
        </p:nvGraphicFramePr>
        <p:xfrm>
          <a:off x="683568" y="2204864"/>
          <a:ext cx="3960000" cy="27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829622"/>
              </p:ext>
            </p:extLst>
          </p:nvPr>
        </p:nvGraphicFramePr>
        <p:xfrm>
          <a:off x="377080" y="487319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499992" y="3429000"/>
            <a:ext cx="3744416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Pomoc ze strony poradni polega przede wszystkim na wyjaśnianiu zasad działalności organizacji </a:t>
            </a:r>
            <a:r>
              <a:rPr lang="pl-PL" sz="1200" dirty="0" smtClean="0">
                <a:latin typeface="Arial" charset="0"/>
              </a:rPr>
              <a:t>pozarządowych.</a:t>
            </a: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 smtClean="0">
                <a:latin typeface="+mn-lt"/>
              </a:rPr>
              <a:t>Pomocy udzielono m.in. </a:t>
            </a:r>
            <a:r>
              <a:rPr lang="pl-PL" sz="1200" dirty="0">
                <a:latin typeface="+mn-lt"/>
              </a:rPr>
              <a:t>fundacjom: „Straż Ochrony Zwierząt</a:t>
            </a:r>
            <a:r>
              <a:rPr lang="pl-PL" sz="1200" dirty="0" smtClean="0">
                <a:latin typeface="+mn-lt"/>
              </a:rPr>
              <a:t>” i </a:t>
            </a:r>
            <a:r>
              <a:rPr lang="pl-PL" sz="1200" dirty="0">
                <a:latin typeface="+mn-lt"/>
              </a:rPr>
              <a:t>„Psia Ekipa” </a:t>
            </a:r>
            <a:r>
              <a:rPr lang="pl-PL" sz="1200" dirty="0" smtClean="0">
                <a:latin typeface="+mn-lt"/>
              </a:rPr>
              <a:t>oraz organizacji </a:t>
            </a:r>
            <a:r>
              <a:rPr lang="en-US" sz="1200" dirty="0">
                <a:latin typeface="+mn-lt"/>
              </a:rPr>
              <a:t>«LRZU – </a:t>
            </a:r>
            <a:r>
              <a:rPr lang="en-US" sz="1200" dirty="0" err="1">
                <a:latin typeface="+mn-lt"/>
              </a:rPr>
              <a:t>Linia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Ruchu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Zjednoczenia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Ukraińców</a:t>
            </a:r>
            <a:r>
              <a:rPr lang="en-US" sz="1200" dirty="0">
                <a:latin typeface="+mn-lt"/>
              </a:rPr>
              <a:t>»</a:t>
            </a:r>
            <a:endParaRPr lang="pl-PL" sz="1200" dirty="0">
              <a:latin typeface="+mn-lt"/>
            </a:endParaRP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45943"/>
              </p:ext>
            </p:extLst>
          </p:nvPr>
        </p:nvGraphicFramePr>
        <p:xfrm>
          <a:off x="1187624" y="3212976"/>
          <a:ext cx="3960000" cy="262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407024" y="2492896"/>
            <a:ext cx="36213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występowanie </a:t>
            </a:r>
            <a:r>
              <a:rPr lang="pl-PL" sz="1200" dirty="0">
                <a:latin typeface="Arial" charset="0"/>
              </a:rPr>
              <a:t>studentów </a:t>
            </a:r>
            <a:r>
              <a:rPr lang="pl-PL" sz="1200" dirty="0" smtClean="0">
                <a:latin typeface="Arial" charset="0"/>
              </a:rPr>
              <a:t>w postępowaniach dyscyplinarnych na uczelniach;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kanoniczne;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własności intelektualnej, patenty i licencje;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zwierząt (adopcje, zaniedbania, porzucone zwierzęta, sprzedaż przez internet);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warunki założenia fundacji;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konstytucyjne, skargi do </a:t>
            </a:r>
            <a:r>
              <a:rPr lang="pl-PL" sz="1200" dirty="0" err="1" smtClean="0">
                <a:latin typeface="Arial" charset="0"/>
              </a:rPr>
              <a:t>ETPCz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gospodarcze (mediacje, zagadnienia wykonywania działalności gospodarczej);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dyscyplinarna adwokatów;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unijne oraz prawo innych krajów np. w sprawie uzyskania prawa jazdy w Niemczech po utracie uprawnień do kierowania pojazdami w Polsce.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41623"/>
              </p:ext>
            </p:extLst>
          </p:nvPr>
        </p:nvGraphicFramePr>
        <p:xfrm>
          <a:off x="683568" y="2276872"/>
          <a:ext cx="3960000" cy="27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2402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2018/2019)</a:t>
            </a:r>
            <a:endParaRPr lang="pl-PL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03" name="Obraz - mapa bitowa" r:id="rId3" imgW="4420204" imgH="4266595" progId="PBrush">
                      <p:embed/>
                    </p:oleObj>
                  </mc:Choice>
                  <mc:Fallback>
                    <p:oleObj name="Obraz - mapa bitowa" r:id="rId3" imgW="4420204" imgH="4266595" progId="PBrush">
                      <p:embed/>
                      <p:pic>
                        <p:nvPicPr>
                          <p:cNvPr id="0" name="Picture 2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54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2018/2019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55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824079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3" name="Obraz - mapa bitowa" r:id="rId3" imgW="4352381" imgH="4200000" progId="PBrush">
                    <p:embed/>
                  </p:oleObj>
                </mc:Choice>
                <mc:Fallback>
                  <p:oleObj name="Obraz - mapa bitowa" r:id="rId3" imgW="4352381" imgH="420000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7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7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7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7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7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7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7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7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7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7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8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8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8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83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85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8" name="Picture 551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54" descr="logo-mał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Poradnie w Polsce – przegląd spraw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– Pracownia Wydziału Prawa Uniwersytetu w Białymstoku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73164456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43808" y="2843808"/>
            <a:ext cx="583299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XXXI OKUPP „Metodyka nauczania klinicznego”,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międzynarodowa: wizyty studyjne poradni z uczelni w Połocku i Grodnie oraz wizyta prawnika-klinicysty z Syracuse University (USA),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uczestnictwo w maratonie pisania listów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Amnesty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International,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udział w Tygodniu Konstytucyjnym odbywającym się w białostockich szkołach,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 ramach Centrum Praktyk Sądowych (część SPP) – organizacja pięciu symulacji rozpraw sądowych.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– Pracownia Wydziału Prawa (</a:t>
            </a:r>
            <a:r>
              <a:rPr lang="pl-PL" sz="2800" dirty="0" err="1" smtClean="0"/>
              <a:t>UwB</a:t>
            </a:r>
            <a:r>
              <a:rPr lang="pl-PL" sz="2800" dirty="0" smtClean="0"/>
              <a:t>) 2003-2019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131488"/>
              </p:ext>
            </p:extLst>
          </p:nvPr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42147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87118120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760" y="2813338"/>
            <a:ext cx="583299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konferencji naukowej „Dowód (nie)legalny w procesie karnym”,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Warsztaty i prelekcje w zakresie problematyki prawnej w Instytucie Politologii UG oraz na Akademii Marynarki Wojennej oraz w Fundacji P.S.C. (dyskryminacja i RODO w praktyce),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Cafe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Albert w Gdańsku (gdzie prowadzone są warsztaty prawnicze dla seniorów),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programu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Street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Law (11 lekcji w trójmiejskich szkołach),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uczestnictwo w postępowaniach dyscyplinarnych.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0089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76312"/>
              </p:ext>
            </p:extLst>
          </p:nvPr>
        </p:nvGraphicFramePr>
        <p:xfrm>
          <a:off x="4860032" y="2492896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</a:t>
            </a:r>
            <a:br>
              <a:rPr lang="pl-PL" sz="3000" dirty="0" smtClean="0"/>
            </a:br>
            <a:r>
              <a:rPr lang="pl-PL" sz="3000" dirty="0" smtClean="0"/>
              <a:t>Wyższej Szkole Bankowej w Gdańsku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0315839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55776" y="3221668"/>
            <a:ext cx="58329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Sądem Okręgowym w Gdańsku i Sądem Rejonowym w Gdyni – udzielanie porad prawnych w budynku sądu.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przy</a:t>
            </a:r>
            <a:br>
              <a:rPr lang="pl-PL" sz="2800" dirty="0" smtClean="0"/>
            </a:br>
            <a:r>
              <a:rPr lang="pl-PL" sz="2800" dirty="0" smtClean="0"/>
              <a:t>Wyższej Szkole Bankowej w Gdańsku 2011-2019</a:t>
            </a:r>
            <a:endParaRPr lang="pl-PL" sz="24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507685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72034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338044" y="325561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2011-2019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2011-2019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</a:t>
            </a:r>
            <a:br>
              <a:rPr lang="pl-PL" sz="3000" dirty="0" smtClean="0"/>
            </a:br>
            <a:r>
              <a:rPr lang="pl-PL" sz="3000" dirty="0" smtClean="0"/>
              <a:t>przy </a:t>
            </a:r>
            <a:r>
              <a:rPr lang="pl-PL" sz="3000" dirty="0" err="1" smtClean="0"/>
              <a:t>WSAiB</a:t>
            </a:r>
            <a:r>
              <a:rPr lang="pl-PL" sz="3000" dirty="0" smtClean="0"/>
              <a:t> w </a:t>
            </a:r>
            <a:r>
              <a:rPr lang="pl-PL" sz="3000" dirty="0"/>
              <a:t>Gdyni</a:t>
            </a:r>
            <a:endParaRPr lang="pl-PL" sz="3000" dirty="0" smtClean="0"/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2144927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35896" y="3083168"/>
            <a:ext cx="4895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kontynuacja współpracy z Sądem Okręgowym w Gdańsku oraz Sądem Rejonowym w Gdyni (gdzie prowadzone jest poradnictwo),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organizacja IV konkursu Mów Prawniczych </a:t>
            </a:r>
            <a:r>
              <a:rPr lang="pl-PL" sz="1200" dirty="0" err="1" smtClean="0">
                <a:latin typeface="+mj-lt"/>
              </a:rPr>
              <a:t>WSAiB</a:t>
            </a:r>
            <a:r>
              <a:rPr lang="pl-PL" sz="1200" dirty="0" smtClean="0">
                <a:latin typeface="+mj-lt"/>
              </a:rPr>
              <a:t> w Gdyni.</a:t>
            </a:r>
          </a:p>
        </p:txBody>
      </p:sp>
    </p:spTree>
    <p:extLst>
      <p:ext uri="{BB962C8B-B14F-4D97-AF65-F5344CB8AC3E}">
        <p14:creationId xmlns:p14="http://schemas.microsoft.com/office/powerpoint/2010/main" val="338646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36046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89545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2016-2019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2016-2019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971600" y="620688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sz="3000" kern="0" dirty="0" smtClean="0"/>
              <a:t>Studencka Poradnia Prawna </a:t>
            </a:r>
            <a:br>
              <a:rPr lang="pl-PL" sz="3000" kern="0" dirty="0" smtClean="0"/>
            </a:br>
            <a:r>
              <a:rPr lang="pl-PL" sz="3000" kern="0" dirty="0" smtClean="0"/>
              <a:t>przy </a:t>
            </a:r>
            <a:r>
              <a:rPr lang="pl-PL" sz="3000" kern="0" dirty="0" err="1" smtClean="0"/>
              <a:t>WSAiB</a:t>
            </a:r>
            <a:r>
              <a:rPr lang="pl-PL" sz="3000" kern="0" dirty="0" smtClean="0"/>
              <a:t> w Gdyni 2016-2019</a:t>
            </a:r>
          </a:p>
        </p:txBody>
      </p:sp>
    </p:spTree>
    <p:extLst>
      <p:ext uri="{BB962C8B-B14F-4D97-AF65-F5344CB8AC3E}">
        <p14:creationId xmlns:p14="http://schemas.microsoft.com/office/powerpoint/2010/main" val="169137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59852621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54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67744" y="2575392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organizacja wojewódzkiego konkursu wiedzy o prawie dla licealistów „Ochrona prawna jednostek w Polsce”,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udział w 3. Śląskim Festiwalu Nauki (warsztaty konsumenckie, symulacja procesu i stoisko tematyczne),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działalność sekcji praw zwierząt (warsztaty dla schronisk i wolontariuszy, współpraca z fundacjami oraz prowadzenie warsztatów dla szkół podstawowych),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wykłady w ramach Uniwersytetu Trzeciego Wieku (tematyka prawa rodzinnego i spadkowego),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czynny udział w Konferencji COP24 na temat Zmian Klimatu.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9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64628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567"/>
              </p:ext>
            </p:extLst>
          </p:nvPr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135441" y="333319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588349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592635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77404868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20272" y="16288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1760" y="2720815"/>
            <a:ext cx="54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pl-PL" sz="1200" dirty="0" smtClean="0">
                <a:latin typeface="+mn-lt"/>
              </a:rPr>
              <a:t>współorganizacja międzynarodowej konferencji </a:t>
            </a:r>
            <a:r>
              <a:rPr lang="pl-PL" sz="1200" dirty="0">
                <a:latin typeface="+mn-lt"/>
              </a:rPr>
              <a:t>z okazji 10-lecia poradni pt. ”Nowe wyzwania i możliwości w prawie”  (konferencja międzynarodowa</a:t>
            </a:r>
            <a:r>
              <a:rPr lang="pl-PL" sz="1200" dirty="0" smtClean="0">
                <a:latin typeface="+mn-lt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latin typeface="+mn-lt"/>
              </a:rPr>
              <a:t>organizacja </a:t>
            </a:r>
            <a:r>
              <a:rPr lang="pl-PL" sz="1200" dirty="0">
                <a:latin typeface="+mn-lt"/>
              </a:rPr>
              <a:t>I Ogólnopolskiego Konkursu Na Najlepszą Symulację Rozprawy Cywilnej </a:t>
            </a:r>
            <a:r>
              <a:rPr lang="pl-PL" sz="1200" dirty="0" smtClean="0">
                <a:latin typeface="+mn-lt"/>
              </a:rPr>
              <a:t>(i zajęcie </a:t>
            </a:r>
            <a:r>
              <a:rPr lang="pl-PL" sz="1200" dirty="0">
                <a:latin typeface="+mn-lt"/>
              </a:rPr>
              <a:t>II </a:t>
            </a:r>
            <a:r>
              <a:rPr lang="pl-PL" sz="1200" dirty="0" smtClean="0">
                <a:latin typeface="+mn-lt"/>
              </a:rPr>
              <a:t>miejsca przez studentów poradni),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latin typeface="+mn-lt"/>
              </a:rPr>
              <a:t>studentka </a:t>
            </a:r>
            <a:r>
              <a:rPr lang="pl-PL" sz="1200" dirty="0">
                <a:latin typeface="+mn-lt"/>
              </a:rPr>
              <a:t>poradni została finalistką </a:t>
            </a:r>
            <a:r>
              <a:rPr lang="pl-PL" sz="1200" dirty="0" smtClean="0">
                <a:latin typeface="+mn-lt"/>
              </a:rPr>
              <a:t>konkursu </a:t>
            </a:r>
            <a:r>
              <a:rPr lang="pl-PL" sz="1200" dirty="0" err="1">
                <a:latin typeface="+mn-lt"/>
              </a:rPr>
              <a:t>Tax’n’You</a:t>
            </a:r>
            <a:r>
              <a:rPr lang="pl-PL" sz="1200" dirty="0">
                <a:latin typeface="+mn-lt"/>
              </a:rPr>
              <a:t> organizowanym przez </a:t>
            </a:r>
            <a:r>
              <a:rPr lang="pl-PL" sz="1200" dirty="0" smtClean="0">
                <a:latin typeface="+mn-lt"/>
              </a:rPr>
              <a:t>KPMG,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latin typeface="+mn-lt"/>
              </a:rPr>
              <a:t>udział członków </a:t>
            </a:r>
            <a:r>
              <a:rPr lang="pl-PL" sz="1200" dirty="0">
                <a:latin typeface="+mn-lt"/>
              </a:rPr>
              <a:t>poradni </a:t>
            </a:r>
            <a:r>
              <a:rPr lang="pl-PL" sz="1200" dirty="0" smtClean="0">
                <a:latin typeface="+mn-lt"/>
              </a:rPr>
              <a:t>w półfinale konkursu mediacyjno-negocjacyjnego </a:t>
            </a:r>
            <a:r>
              <a:rPr lang="pl-PL" sz="1200" dirty="0">
                <a:latin typeface="+mn-lt"/>
              </a:rPr>
              <a:t>#</a:t>
            </a:r>
            <a:r>
              <a:rPr lang="pl-PL" sz="1200" dirty="0" err="1" smtClean="0">
                <a:latin typeface="+mn-lt"/>
              </a:rPr>
              <a:t>MediUJ</a:t>
            </a:r>
            <a:r>
              <a:rPr lang="pl-PL" sz="12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 smtClean="0"/>
              <a:t>Studencka Poradnia Prawna Krakowskiej Akademii im. Andrzeja Frycza-Modrzewskiego 2009-2019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63862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24099"/>
              </p:ext>
            </p:extLst>
          </p:nvPr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228184" y="2734017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070544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2009-2019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2009-2019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6066575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UJ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46648" y="2348880"/>
            <a:ext cx="67687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współpracy i świadczenie comiesięcznej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pomocy 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poza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siedzibą poradni 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/>
            </a:r>
            <a:b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</a:b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(Strzeżony Ośrodek dla Cudzoziemców w 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Przemyślu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nawiązanie współpracy ze Studenckim Biurem Tłumaczeń UJ,</a:t>
            </a:r>
            <a:endParaRPr lang="pl-PL" sz="12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prowadzenie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Street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Law i akcji społecznych dotyczących </a:t>
            </a:r>
            <a:b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</a:b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edukacji prawnej.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337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Studentów: 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18823"/>
              </p:ext>
            </p:extLst>
          </p:nvPr>
        </p:nvGraphicFramePr>
        <p:xfrm>
          <a:off x="4766816" y="2276872"/>
          <a:ext cx="4147442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</a:t>
            </a:r>
            <a:r>
              <a:rPr lang="pl-PL" dirty="0" smtClean="0"/>
              <a:t>Prawna UJ </a:t>
            </a:r>
            <a:br>
              <a:rPr lang="pl-PL" dirty="0" smtClean="0"/>
            </a:br>
            <a:r>
              <a:rPr lang="pl-PL" dirty="0" smtClean="0"/>
              <a:t>w Krakowie</a:t>
            </a:r>
            <a:r>
              <a:rPr lang="pl-PL" sz="3200" dirty="0" smtClean="0"/>
              <a:t> 2003-2019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668344" y="2355577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466953" y="45245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591423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5771491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58707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05537736"/>
              </p:ext>
            </p:extLst>
          </p:nvPr>
        </p:nvGraphicFramePr>
        <p:xfrm>
          <a:off x="877888" y="2420889"/>
          <a:ext cx="8051800" cy="41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20272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90048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51383"/>
              </p:ext>
            </p:extLst>
          </p:nvPr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588224" y="320627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957567" y="414908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585763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7" y="584856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56505055"/>
              </p:ext>
            </p:extLst>
          </p:nvPr>
        </p:nvGraphicFramePr>
        <p:xfrm>
          <a:off x="827584" y="2564904"/>
          <a:ext cx="8208912" cy="39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86600" y="162353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9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2915816" y="2431903"/>
            <a:ext cx="48958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udział w organizacji konferencji z zakresu praw człowieka „Tezy równości” oraz organizacji Dni Edukacji Prawniczej,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coroczne spotkanie z mediatorem w zakresie prawnych aspektów mediacji oraz komunikacji w mediacji,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przygotowanie symulacji postępowania mediacyjnego w sprawie rodzinnej,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wizyty studyjne studentów poradni w: Sądzie Najwyższym (rozprawy kasacyjne połączone ze spotkaniami ze składami orzekającymi) oraz fundacji Dajemy Dzieciom Siłę (d. Fundacja Dzieci Niczyje).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52635"/>
              </p:ext>
            </p:extLst>
          </p:nvPr>
        </p:nvGraphicFramePr>
        <p:xfrm>
          <a:off x="900113" y="2636654"/>
          <a:ext cx="3841303" cy="3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40977"/>
              </p:ext>
            </p:extLst>
          </p:nvPr>
        </p:nvGraphicFramePr>
        <p:xfrm>
          <a:off x="4828783" y="2557614"/>
          <a:ext cx="3909640" cy="35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2774231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7255896" y="419343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0928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5504434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73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Studencki Punkt Informacji Prawnej „Klinika Prawa” w Łodzi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86416"/>
              </p:ext>
            </p:extLst>
          </p:nvPr>
        </p:nvGraphicFramePr>
        <p:xfrm>
          <a:off x="971600" y="2477106"/>
          <a:ext cx="3481263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57985"/>
              </p:ext>
            </p:extLst>
          </p:nvPr>
        </p:nvGraphicFramePr>
        <p:xfrm>
          <a:off x="5146874" y="2411678"/>
          <a:ext cx="3528392" cy="34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156176" y="265593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5990173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91802229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cs typeface="Times New Roman" pitchFamily="18" charset="0"/>
              </a:rPr>
              <a:t>Studencka Poradnia Prawna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>
                <a:cs typeface="Times New Roman" pitchFamily="18" charset="0"/>
              </a:rPr>
              <a:t>w Olsztynie (UW-M)</a:t>
            </a:r>
            <a:endParaRPr lang="pl-PL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242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38636" y="2708920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  <a:endParaRPr lang="pl-PL" sz="1200" dirty="0" smtClean="0">
              <a:latin typeface="+mn-lt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+mn-lt"/>
            </a:endParaRP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przedłużenie współpracy ze starostwem powiatowym w Olsztynie – udostępnianie poradni miejsca do pełnienia dyżurów.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36368"/>
              </p:ext>
            </p:extLst>
          </p:nvPr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57494"/>
              </p:ext>
            </p:extLst>
          </p:nvPr>
        </p:nvGraphicFramePr>
        <p:xfrm>
          <a:off x="4910137" y="2400300"/>
          <a:ext cx="39084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Olsztynie (UW-M) 2004-2019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586536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8412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4335507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88832" y="167928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627784" y="2387203"/>
            <a:ext cx="640871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podpisanie porozumienia z Prezesem Sądu Okręgowego w Opolu (możliwość świadczenia pomocy przez osoby skierowane do poradni przez kuratorów sądowych), MOPR w Opolu oraz Uniwersytetem Trzeciego Wieku,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kontynuacja współpracy z Okręgową </a:t>
            </a:r>
            <a:r>
              <a:rPr lang="pl-PL" sz="1200" dirty="0">
                <a:latin typeface="Arial" charset="0"/>
              </a:rPr>
              <a:t>Radą Adwokacką </a:t>
            </a:r>
            <a:r>
              <a:rPr lang="pl-PL" sz="1200" dirty="0" smtClean="0">
                <a:latin typeface="Arial" charset="0"/>
              </a:rPr>
              <a:t>- prowadzenie </a:t>
            </a:r>
            <a:r>
              <a:rPr lang="pl-PL" sz="1200" dirty="0">
                <a:latin typeface="Arial" charset="0"/>
              </a:rPr>
              <a:t>zajęć dla 20 szkół </a:t>
            </a:r>
            <a:r>
              <a:rPr lang="pl-PL" sz="1200" dirty="0" smtClean="0">
                <a:latin typeface="Arial" charset="0"/>
              </a:rPr>
              <a:t>podstawowych,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kontynuacja współpracy z Powiatowym </a:t>
            </a:r>
            <a:r>
              <a:rPr lang="pl-PL" sz="1200" dirty="0">
                <a:latin typeface="Arial" charset="0"/>
              </a:rPr>
              <a:t>Centrum Pomocy </a:t>
            </a:r>
            <a:r>
              <a:rPr lang="pl-PL" sz="1200" dirty="0" smtClean="0">
                <a:latin typeface="Arial" charset="0"/>
              </a:rPr>
              <a:t>Rodzinie, Powiatowym Urzędem Pracy oraz Centrum Interwencji Kryzysowej w Opolu – świadczenie pomocy przez studentów osobom skierowanym przez te instytucje,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organizacja III ogólnopolskiej konferencji z zakresu prawa rodzinnego oraz wydanie publikacji pokonferencyjnej,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wizyty w zakładach karnych, w tym działania </a:t>
            </a:r>
            <a:r>
              <a:rPr lang="pl-PL" sz="1200" dirty="0" err="1" smtClean="0">
                <a:latin typeface="Arial" charset="0"/>
              </a:rPr>
              <a:t>Street</a:t>
            </a:r>
            <a:r>
              <a:rPr lang="pl-PL" sz="1200" dirty="0" smtClean="0">
                <a:latin typeface="Arial" charset="0"/>
              </a:rPr>
              <a:t> Law w Areszcie Śledczym dla kobiet.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26593"/>
              </p:ext>
            </p:extLst>
          </p:nvPr>
        </p:nvGraphicFramePr>
        <p:xfrm>
          <a:off x="874713" y="2633664"/>
          <a:ext cx="3625279" cy="316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02189"/>
              </p:ext>
            </p:extLst>
          </p:nvPr>
        </p:nvGraphicFramePr>
        <p:xfrm>
          <a:off x="4716016" y="2597150"/>
          <a:ext cx="40324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5652120" y="352642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020272" y="45091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75656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72460" y="59936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Opolu </a:t>
            </a:r>
            <a:r>
              <a:rPr lang="pl-PL" sz="3200" dirty="0" smtClean="0"/>
              <a:t>2003-2019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06318547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88832" y="1610816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78101" y="2993176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nawiązanie współpracy z kancelariami prawnymi w celu prowadzenia szkoleń dla studentów poradni,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przeprowadzenie w szkole podstawowej lekcji na temat mowy nienawiści.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047286"/>
              </p:ext>
            </p:extLst>
          </p:nvPr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39712"/>
              </p:ext>
            </p:extLst>
          </p:nvPr>
        </p:nvGraphicFramePr>
        <p:xfrm>
          <a:off x="5172656" y="2569741"/>
          <a:ext cx="3548831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6624463" y="333110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6516216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7624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0213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05696728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</a:t>
            </a:r>
            <a:r>
              <a:rPr lang="pl-PL" sz="2400" dirty="0" smtClean="0"/>
              <a:t>„Klinika Prawa”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Wyższa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709228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2013-2019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74322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1727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</a:t>
            </a:r>
            <a:r>
              <a:rPr lang="pl-PL" sz="2400" dirty="0" smtClean="0"/>
              <a:t>„Klinika Prawa”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</a:t>
            </a:r>
            <a:r>
              <a:rPr lang="pl-PL" sz="2400" dirty="0" smtClean="0"/>
              <a:t>Wyższa 2013-2019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778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64533054"/>
              </p:ext>
            </p:extLst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491880" y="2862382"/>
            <a:ext cx="50634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seminaria i konferencje naukowe (m.in. „Świadomość prawna Polaków i jej oddziaływanie na patologie społeczne”),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warsztaty „Dzień Praw Studenta”,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prowadzenie programu Street Law w dwóch podkarpackich szkołach średnich.</a:t>
            </a:r>
            <a:endParaRPr lang="pl-PL" sz="120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589462"/>
            <a:chOff x="470" y="17"/>
            <a:chExt cx="5313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50" name="Obraz - mapa bitowa" r:id="rId3" imgW="4420204" imgH="4266595" progId="PBrush">
                    <p:embed/>
                  </p:oleObj>
                </mc:Choice>
                <mc:Fallback>
                  <p:oleObj name="Obraz - mapa bitowa" r:id="rId3" imgW="4420204" imgH="4266595" progId="PBrush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21747"/>
              </p:ext>
            </p:extLst>
          </p:nvPr>
        </p:nvGraphicFramePr>
        <p:xfrm>
          <a:off x="971550" y="2618160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49580"/>
              </p:ext>
            </p:extLst>
          </p:nvPr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582005" y="412794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187624" y="59643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59643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22692576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347864" y="3323366"/>
            <a:ext cx="44252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uzyskanie nagrody </a:t>
            </a:r>
            <a:r>
              <a:rPr lang="pl-PL" sz="1200" dirty="0" err="1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Viadriny</a:t>
            </a: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 za zaangażowanie studenckie,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udział w inicjatywach charytatywnych (m.in. Szlachetna Paczka).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76696"/>
              </p:ext>
            </p:extLst>
          </p:nvPr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48658"/>
              </p:ext>
            </p:extLst>
          </p:nvPr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596462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90826800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75856" y="3068960"/>
            <a:ext cx="4425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włączenie się studentów studiów niestacjonarnych w funkcjonowanie poradni,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list gratulacyjny ze strony Dziekana Wydziału nagrody dla koordynatorów poradni podczas absolutorium.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Szczecinie </a:t>
            </a:r>
            <a:r>
              <a:rPr lang="pl-PL" sz="3200" dirty="0" smtClean="0"/>
              <a:t>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29505"/>
              </p:ext>
            </p:extLst>
          </p:nvPr>
        </p:nvGraphicFramePr>
        <p:xfrm>
          <a:off x="876300" y="2687638"/>
          <a:ext cx="3335660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69699"/>
              </p:ext>
            </p:extLst>
          </p:nvPr>
        </p:nvGraphicFramePr>
        <p:xfrm>
          <a:off x="4572000" y="2473325"/>
          <a:ext cx="3836989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618092" y="268763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192043" y="40282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59679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66513768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979096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47864" y="3323366"/>
            <a:ext cx="44252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powstanie strony poradni na Facebooku,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przygotowanie alternatywnej formy przyjmowania spraw przez formularz Google.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13988"/>
              </p:ext>
            </p:extLst>
          </p:nvPr>
        </p:nvGraphicFramePr>
        <p:xfrm>
          <a:off x="1187624" y="2455004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83851"/>
              </p:ext>
            </p:extLst>
          </p:nvPr>
        </p:nvGraphicFramePr>
        <p:xfrm>
          <a:off x="4967312" y="2478023"/>
          <a:ext cx="36004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380993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583465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583465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75476341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Uniwersytecka Studencka Poradnia Prawna (UKSW </a:t>
            </a:r>
            <a:r>
              <a:rPr lang="pl-PL" sz="3200" dirty="0" err="1"/>
              <a:t>WPiA</a:t>
            </a:r>
            <a:r>
              <a:rPr lang="pl-PL" sz="3200" dirty="0"/>
              <a:t> w </a:t>
            </a:r>
            <a:r>
              <a:rPr lang="pl-PL" sz="3200" dirty="0" smtClean="0"/>
              <a:t>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682825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70123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324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445249" y="27809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6445249" y="436510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2012-2019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2012-2019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104633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Uniwersytecka Studencka Poradnia Prawna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 2012-2019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15675973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 smtClean="0"/>
              <a:t>Studencka Poradnia Prawna </a:t>
            </a:r>
            <a:br>
              <a:rPr lang="pl-PL" sz="3400" dirty="0" smtClean="0"/>
            </a:br>
            <a:r>
              <a:rPr lang="pl-PL" sz="3400" dirty="0" smtClean="0"/>
              <a:t>(</a:t>
            </a:r>
            <a:r>
              <a:rPr lang="pl-PL" sz="3400" dirty="0"/>
              <a:t>UKSW WPK w </a:t>
            </a:r>
            <a:r>
              <a:rPr lang="pl-PL" sz="3400" dirty="0" smtClean="0"/>
              <a:t>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1" name="Bitmap Image" r:id="rId3" imgW="4352381" imgH="4200000" progId="PBrush">
                    <p:embed/>
                  </p:oleObj>
                </mc:Choice>
                <mc:Fallback>
                  <p:oleObj name="Bitmap Image" r:id="rId3" imgW="4352381" imgH="4200000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764605"/>
              </p:ext>
            </p:extLst>
          </p:nvPr>
        </p:nvGraphicFramePr>
        <p:xfrm>
          <a:off x="827088" y="2633486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75140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7596336" y="314096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5364088" y="459452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2006-2019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404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2006-2019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 smtClean="0"/>
              <a:t>Studencka Poradnia Prawna </a:t>
            </a:r>
            <a:br>
              <a:rPr lang="pl-PL" sz="3400" dirty="0" smtClean="0"/>
            </a:br>
            <a:r>
              <a:rPr lang="pl-PL" sz="3400" dirty="0" smtClean="0"/>
              <a:t>(</a:t>
            </a:r>
            <a:r>
              <a:rPr lang="pl-PL" sz="3400" dirty="0"/>
              <a:t>UKSW WPK w </a:t>
            </a:r>
            <a:r>
              <a:rPr lang="pl-PL" sz="3400" dirty="0" smtClean="0"/>
              <a:t>Warszawie) 2006-2019 </a:t>
            </a:r>
          </a:p>
        </p:txBody>
      </p:sp>
    </p:spTree>
    <p:extLst>
      <p:ext uri="{BB962C8B-B14F-4D97-AF65-F5344CB8AC3E}">
        <p14:creationId xmlns:p14="http://schemas.microsoft.com/office/powerpoint/2010/main" val="225194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04227007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Klinika Prawa, Studencki Ośrodek Pomocy Prawnej w Warszawie (UW)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Prawa, Studencki Ośrodek Pomocy Prawnej w Warszawie</a:t>
            </a:r>
            <a:r>
              <a:rPr lang="pl-PL" sz="2800" dirty="0" smtClean="0"/>
              <a:t> 2003-2019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90510"/>
              </p:ext>
            </p:extLst>
          </p:nvPr>
        </p:nvGraphicFramePr>
        <p:xfrm>
          <a:off x="874712" y="2633663"/>
          <a:ext cx="3625279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88219"/>
              </p:ext>
            </p:extLst>
          </p:nvPr>
        </p:nvGraphicFramePr>
        <p:xfrm>
          <a:off x="4818000" y="2580406"/>
          <a:ext cx="4002472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3483" y="288831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452320" y="435840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3648" y="592933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71864" y="591715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7237075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Fundacja </a:t>
            </a:r>
            <a:r>
              <a:rPr lang="pl-PL" sz="3200" dirty="0" err="1" smtClean="0"/>
              <a:t>Academia</a:t>
            </a:r>
            <a:r>
              <a:rPr lang="pl-PL" sz="3200" dirty="0" smtClean="0"/>
              <a:t> Iuris </a:t>
            </a:r>
            <a:br>
              <a:rPr lang="pl-PL" sz="3200" dirty="0" smtClean="0"/>
            </a:br>
            <a:r>
              <a:rPr lang="pl-PL" sz="3200" dirty="0" smtClean="0"/>
              <a:t>im. Macieja Bednarkiewicza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859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68887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7243"/>
              </p:ext>
            </p:extLst>
          </p:nvPr>
        </p:nvGraphicFramePr>
        <p:xfrm>
          <a:off x="4921683" y="2538213"/>
          <a:ext cx="3897597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6295012" y="409257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595151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58427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Fundacja </a:t>
            </a:r>
            <a:r>
              <a:rPr lang="pl-PL" sz="3200" dirty="0" err="1" smtClean="0"/>
              <a:t>Academia</a:t>
            </a:r>
            <a:r>
              <a:rPr lang="pl-PL" sz="3200" dirty="0" smtClean="0"/>
              <a:t> Iuris </a:t>
            </a:r>
            <a:br>
              <a:rPr lang="pl-PL" sz="3200" dirty="0" smtClean="0"/>
            </a:br>
            <a:r>
              <a:rPr lang="pl-PL" sz="3200" dirty="0" smtClean="0"/>
              <a:t>im. Macieja Bednarkiewicza 2003-2019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52553881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 Akademii </a:t>
            </a:r>
            <a:br>
              <a:rPr lang="pl-PL" sz="3000" dirty="0" smtClean="0"/>
            </a:br>
            <a:r>
              <a:rPr lang="pl-PL" sz="3000" dirty="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267744" y="2383634"/>
            <a:ext cx="64087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organizacja ogólnopolskiej konferencji naukowej „</a:t>
            </a:r>
            <a:r>
              <a:rPr lang="pl-PL" sz="1200" dirty="0" err="1" smtClean="0">
                <a:latin typeface="+mn-lt"/>
                <a:ea typeface="Times New Roman" panose="02020603050405020304" pitchFamily="18" charset="0"/>
              </a:rPr>
              <a:t>Telemedycyna</a:t>
            </a: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 i nowoczesne technologie w medycynie – dylematy prawne i etyczne”,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współorganizacja konferencji „Zasady przetwarzania danych osobowych w sferze zatrudnienia” oraz debaty oksfordzkiej na temat e-learningu,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szkolenia prowadzone przez trenerów z Delta Training (tematyka: kontakty z „trudnym klientem”, autoprezentacja i radzenie sobie ze stresem),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symulacja rozprawy sądowej dla uczniów szkoły średniej,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warsztaty </a:t>
            </a:r>
            <a:r>
              <a:rPr lang="pl-PL" sz="1200" dirty="0" err="1" smtClean="0">
                <a:latin typeface="+mn-lt"/>
                <a:ea typeface="Times New Roman" panose="02020603050405020304" pitchFamily="18" charset="0"/>
              </a:rPr>
              <a:t>Street</a:t>
            </a: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 Law dla liceów i seniorów z uniwersytetu trzeciego wieku, szkół zawodowych i przedszkoli,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promocja działalności poradni przez wysyłkę broszur do aresztów śledczych, zakładów karnych i domów samotnej matki.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59274"/>
              </p:ext>
            </p:extLst>
          </p:nvPr>
        </p:nvGraphicFramePr>
        <p:xfrm>
          <a:off x="4860032" y="2580630"/>
          <a:ext cx="3711093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6874941" y="2708919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 Akademii </a:t>
            </a:r>
            <a:br>
              <a:rPr lang="pl-PL" sz="3000" dirty="0" smtClean="0"/>
            </a:br>
            <a:r>
              <a:rPr lang="pl-PL" sz="3000" dirty="0" smtClean="0"/>
              <a:t>Leona Koźmińskiego 2004-2019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586368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089555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4098190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</a:t>
            </a:r>
            <a:br>
              <a:rPr lang="pl-PL" sz="3000" dirty="0" smtClean="0"/>
            </a:br>
            <a:r>
              <a:rPr lang="pl-PL" sz="3000" dirty="0" smtClean="0"/>
              <a:t>Uczelni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195736" y="2990503"/>
            <a:ext cx="65374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wprowadzenie e-usługi Wirtualne Biuro Porad Prawnych w celu zwiększenia dostępności działalności </a:t>
            </a:r>
            <a:r>
              <a:rPr lang="pl-PL" sz="1200" dirty="0" smtClean="0">
                <a:latin typeface="+mn-lt"/>
                <a:hlinkClick r:id="rId3"/>
              </a:rPr>
              <a:t>www.poradniaprawna.lazarski.pl</a:t>
            </a:r>
            <a:r>
              <a:rPr lang="pl-PL" sz="1200" dirty="0" smtClean="0">
                <a:latin typeface="+mn-lt"/>
              </a:rPr>
              <a:t> 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pomoc w organizacji debaty w Sądzie Najwyższym na temat funkcjonowania Krajowej Rady Sądownictwa,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udział w </a:t>
            </a:r>
            <a:r>
              <a:rPr lang="pl-PL" sz="1200" dirty="0" err="1">
                <a:latin typeface="+mn-lt"/>
              </a:rPr>
              <a:t>Willem</a:t>
            </a:r>
            <a:r>
              <a:rPr lang="pl-PL" sz="1200" dirty="0">
                <a:latin typeface="+mn-lt"/>
              </a:rPr>
              <a:t> C. Vis International Commercial </a:t>
            </a:r>
            <a:r>
              <a:rPr lang="pl-PL" sz="1200" dirty="0" err="1">
                <a:latin typeface="+mn-lt"/>
              </a:rPr>
              <a:t>Arbitration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Moot</a:t>
            </a:r>
            <a:r>
              <a:rPr lang="pl-PL" sz="1200" dirty="0">
                <a:latin typeface="+mn-lt"/>
              </a:rPr>
              <a:t> Court w </a:t>
            </a:r>
            <a:r>
              <a:rPr lang="pl-PL" sz="1200" dirty="0" smtClean="0">
                <a:latin typeface="+mn-lt"/>
              </a:rPr>
              <a:t>Wiedniu,</a:t>
            </a:r>
            <a:endParaRPr lang="pl-PL" sz="1200" dirty="0">
              <a:latin typeface="+mn-lt"/>
            </a:endParaRP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38 warsztatów </a:t>
            </a:r>
            <a:r>
              <a:rPr lang="pl-PL" sz="1200" dirty="0" err="1" smtClean="0">
                <a:latin typeface="+mn-lt"/>
              </a:rPr>
              <a:t>Street</a:t>
            </a:r>
            <a:r>
              <a:rPr lang="pl-PL" sz="1200" dirty="0" smtClean="0">
                <a:latin typeface="+mn-lt"/>
              </a:rPr>
              <a:t> Law dla 2099 uczniów szkół średnich z województwa mazowieckiego,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organizacja dnia nieodpłatnych porad prawnych wspólnie z Klubem Absolwentów Uczelni Łazarskiego.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01573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42969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57669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012160" y="429309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12209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przy</a:t>
            </a:r>
            <a:br>
              <a:rPr lang="pl-PL" sz="3000" dirty="0" smtClean="0"/>
            </a:br>
            <a:r>
              <a:rPr lang="pl-PL" sz="3000" dirty="0" smtClean="0"/>
              <a:t>Uczelni Łazarskiego w Warszawie </a:t>
            </a:r>
            <a:r>
              <a:rPr lang="pl-PL" sz="2800" dirty="0" smtClean="0"/>
              <a:t>2004-2019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28546841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</a:t>
            </a:r>
            <a:br>
              <a:rPr lang="pl-PL" sz="3000" dirty="0" smtClean="0"/>
            </a:br>
            <a:r>
              <a:rPr lang="pl-PL" sz="3000" dirty="0" smtClean="0"/>
              <a:t>przy SWPS Uniwersytecie Humanistycznospołecznym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71899" y="157377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51920" y="2780928"/>
            <a:ext cx="47319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utworzenie nowej sekcji – prawa medycznego,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udoskonalanie metody nauki przez </a:t>
            </a:r>
            <a:r>
              <a:rPr lang="pl-PL" sz="1200" i="1" dirty="0" err="1" smtClean="0">
                <a:latin typeface="+mn-lt"/>
              </a:rPr>
              <a:t>peer</a:t>
            </a:r>
            <a:r>
              <a:rPr lang="pl-PL" sz="1200" i="1" dirty="0" smtClean="0">
                <a:latin typeface="+mn-lt"/>
              </a:rPr>
              <a:t> </a:t>
            </a:r>
            <a:r>
              <a:rPr lang="pl-PL" sz="1200" i="1" dirty="0" err="1" smtClean="0">
                <a:latin typeface="+mn-lt"/>
              </a:rPr>
              <a:t>tutoring</a:t>
            </a:r>
            <a:r>
              <a:rPr lang="pl-PL" sz="1200" dirty="0" smtClean="0">
                <a:latin typeface="+mn-lt"/>
              </a:rPr>
              <a:t>, (nauka młodszych studentów przez starszych),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k</a:t>
            </a:r>
            <a:r>
              <a:rPr lang="pl-PL" sz="1200" dirty="0" smtClean="0">
                <a:latin typeface="+mn-lt"/>
              </a:rPr>
              <a:t>ontynuacja współpracy z absolwentami będącymi wolontariuszami poradni,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wymiana doświadczeń z klinicystami z Białorusi, Indonezji i Ukrainy,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udział w badaniach dotyczących pozyskiwania i weryfikacji informacji prawnych w erze cyfrowej organizowanej przez </a:t>
            </a:r>
            <a:r>
              <a:rPr lang="pl-PL" sz="1200" dirty="0" err="1" smtClean="0">
                <a:latin typeface="+mn-lt"/>
              </a:rPr>
              <a:t>Cumbria</a:t>
            </a:r>
            <a:r>
              <a:rPr lang="pl-PL" sz="1200" dirty="0" smtClean="0">
                <a:latin typeface="+mn-lt"/>
              </a:rPr>
              <a:t> Law School w Wielkiej Brytanii.</a:t>
            </a:r>
          </a:p>
        </p:txBody>
      </p:sp>
    </p:spTree>
    <p:extLst>
      <p:ext uri="{BB962C8B-B14F-4D97-AF65-F5344CB8AC3E}">
        <p14:creationId xmlns:p14="http://schemas.microsoft.com/office/powerpoint/2010/main" val="85871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5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45" name="Bitmap Image" r:id="rId3" imgW="4352381" imgH="4200000" progId="PBrush">
                    <p:embed/>
                  </p:oleObj>
                </mc:Choice>
                <mc:Fallback>
                  <p:oleObj name="Bitmap Image" r:id="rId3" imgW="4352381" imgH="4200000" progId="PBrush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2003-2019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26886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46799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092280" y="31242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7000043" y="40162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2014-2019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2014-2019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</a:t>
            </a:r>
            <a:br>
              <a:rPr lang="pl-PL" sz="3000" dirty="0" smtClean="0"/>
            </a:br>
            <a:r>
              <a:rPr lang="pl-PL" sz="3000" dirty="0" smtClean="0"/>
              <a:t>przy SWPS Uniwersytecie Humanistycznospołecznym 2014-2019</a:t>
            </a:r>
          </a:p>
        </p:txBody>
      </p:sp>
    </p:spTree>
    <p:extLst>
      <p:ext uri="{BB962C8B-B14F-4D97-AF65-F5344CB8AC3E}">
        <p14:creationId xmlns:p14="http://schemas.microsoft.com/office/powerpoint/2010/main" val="36737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43115843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 – Klinika Praw Dziecka przy AEH w Warszawie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82824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67300" y="2636912"/>
            <a:ext cx="3692212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1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1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1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1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współorganizacja I Międzynarodowej Konferencji Naukowej „</a:t>
            </a:r>
            <a:r>
              <a:rPr lang="pl-PL" sz="1100" dirty="0">
                <a:latin typeface="+mn-lt"/>
              </a:rPr>
              <a:t>Prawno-społeczne aspekty wychowania w dobie XXI wieku. Zagrożenia, nadzieje, wyzwania</a:t>
            </a:r>
            <a:r>
              <a:rPr lang="pl-PL" sz="1100" dirty="0" smtClean="0">
                <a:latin typeface="+mn-lt"/>
              </a:rPr>
              <a:t>”,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organizacja pokazu filmu i dyskusji w ramach festiwalu Watch </a:t>
            </a:r>
            <a:r>
              <a:rPr lang="pl-PL" sz="1100" dirty="0" err="1" smtClean="0">
                <a:latin typeface="+mn-lt"/>
              </a:rPr>
              <a:t>Docs</a:t>
            </a:r>
            <a:r>
              <a:rPr lang="pl-PL" sz="1100" dirty="0" smtClean="0">
                <a:latin typeface="+mn-lt"/>
              </a:rPr>
              <a:t>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100" dirty="0" smtClean="0">
                <a:latin typeface="+mn-lt"/>
              </a:rPr>
              <a:t>udział w </a:t>
            </a:r>
            <a:r>
              <a:rPr lang="pl-PL" sz="1100" dirty="0" err="1" smtClean="0">
                <a:latin typeface="+mn-lt"/>
              </a:rPr>
              <a:t>Street</a:t>
            </a:r>
            <a:r>
              <a:rPr lang="pl-PL" sz="1100" dirty="0" smtClean="0">
                <a:latin typeface="+mn-lt"/>
              </a:rPr>
              <a:t> Law w warszawskiej szkole podstawowej.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88597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63293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092280" y="31242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7000043" y="40162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2017-2019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2017-2019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Klinika Prawa – Klinika Praw Dziecka przy AEH w Warszawie 2017-2019</a:t>
            </a:r>
          </a:p>
        </p:txBody>
      </p:sp>
    </p:spTree>
    <p:extLst>
      <p:ext uri="{BB962C8B-B14F-4D97-AF65-F5344CB8AC3E}">
        <p14:creationId xmlns:p14="http://schemas.microsoft.com/office/powerpoint/2010/main" val="128744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9690296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2843808" y="2996952"/>
            <a:ext cx="5884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kontynuacja współpracy z biurem Powiatowego Rzecznika Konsumentów (udzielania porad w biurze rzecznika) a także Zakładem Karnym we Wrocławiu (udzielania porad osadzonym</a:t>
            </a:r>
            <a:r>
              <a:rPr lang="pl-PL" sz="1200" dirty="0" smtClean="0">
                <a:latin typeface="+mn-lt"/>
              </a:rPr>
              <a:t>),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kontynuacja współpracy z Rektorem </a:t>
            </a:r>
            <a:r>
              <a:rPr lang="pl-PL" sz="1200" dirty="0" err="1" smtClean="0">
                <a:latin typeface="+mn-lt"/>
              </a:rPr>
              <a:t>UWr</a:t>
            </a:r>
            <a:r>
              <a:rPr lang="pl-PL" sz="1200" dirty="0" smtClean="0">
                <a:latin typeface="+mn-lt"/>
              </a:rPr>
              <a:t> w ramach nieodpłatnej pomocy prawnej w postępowaniach dyscyplinarnych,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n-lt"/>
              </a:rPr>
              <a:t>organizacja symulacji rozprawy sądowej podczas Dni Otwartych Wydziału.</a:t>
            </a: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22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 we Wrocławiu</a:t>
            </a:r>
            <a:r>
              <a:rPr lang="pl-PL" sz="3200" dirty="0" smtClean="0"/>
              <a:t> 2003-2019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84742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5783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796136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6804248" y="4287044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31640" y="58339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5760244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2003-2019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83641"/>
              </p:ext>
            </p:extLst>
          </p:nvPr>
        </p:nvGraphicFramePr>
        <p:xfrm>
          <a:off x="1691680" y="2276872"/>
          <a:ext cx="6303963" cy="41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79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Źródła wiedzy o poradniach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7893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67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72701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388010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31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Problemy i „luki” prawne zaobserwowane przez poradnie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306638"/>
            <a:ext cx="7344543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+mn-lt"/>
              </a:rPr>
              <a:t>Korespondencja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urzędowa</a:t>
            </a:r>
            <a:r>
              <a:rPr lang="pl-PL" sz="1200" dirty="0" smtClean="0">
                <a:latin typeface="+mn-lt"/>
              </a:rPr>
              <a:t> kierowana jest </a:t>
            </a:r>
            <a:r>
              <a:rPr lang="pl-PL" sz="1200" b="1" dirty="0" smtClean="0">
                <a:latin typeface="+mn-lt"/>
              </a:rPr>
              <a:t>do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cudzoziemców</a:t>
            </a:r>
            <a:r>
              <a:rPr lang="pl-PL" sz="1200" dirty="0" smtClean="0">
                <a:latin typeface="+mn-lt"/>
              </a:rPr>
              <a:t> w języku polskim, co uniemożliwia obronę interesów takich osób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+mn-lt"/>
              </a:rPr>
              <a:t>Długotrwałe</a:t>
            </a:r>
            <a:r>
              <a:rPr lang="pl-PL" sz="1200" dirty="0" smtClean="0">
                <a:latin typeface="+mn-lt"/>
              </a:rPr>
              <a:t> (kilkudziesięcioletnie) </a:t>
            </a:r>
            <a:r>
              <a:rPr lang="pl-PL" sz="1200" b="1" dirty="0" smtClean="0">
                <a:latin typeface="+mn-lt"/>
              </a:rPr>
              <a:t>procedury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legalizacji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pobytu</a:t>
            </a:r>
            <a:r>
              <a:rPr lang="pl-PL" sz="1200" dirty="0" smtClean="0">
                <a:latin typeface="+mn-lt"/>
              </a:rPr>
              <a:t> bezpaństwowców, mimo biegłej znajomości języka polskiego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+mn-lt"/>
              </a:rPr>
              <a:t>Nieinformowanie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cudzoziemców</a:t>
            </a:r>
            <a:r>
              <a:rPr lang="pl-PL" sz="1200" dirty="0" smtClean="0">
                <a:latin typeface="+mn-lt"/>
              </a:rPr>
              <a:t>, których pobyt jest niepożądany o </a:t>
            </a:r>
            <a:r>
              <a:rPr lang="pl-PL" sz="1200" b="1" dirty="0" smtClean="0">
                <a:latin typeface="+mn-lt"/>
              </a:rPr>
              <a:t>wpisaniu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ich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do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Systemu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Informacji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err="1" smtClean="0">
                <a:latin typeface="+mn-lt"/>
              </a:rPr>
              <a:t>Schengen</a:t>
            </a:r>
            <a:r>
              <a:rPr lang="pl-PL" sz="1200" dirty="0" smtClean="0">
                <a:latin typeface="+mn-lt"/>
              </a:rPr>
              <a:t> co powoduje niepewność w ich statusie prawnym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Ochrona osób zatrudnionych na podstawie </a:t>
            </a:r>
            <a:r>
              <a:rPr lang="pl-PL" sz="1200" b="1" dirty="0" smtClean="0">
                <a:latin typeface="+mn-lt"/>
              </a:rPr>
              <a:t>mianowania</a:t>
            </a:r>
            <a:r>
              <a:rPr lang="pl-PL" sz="1200" dirty="0" smtClean="0">
                <a:latin typeface="+mn-lt"/>
              </a:rPr>
              <a:t> w przypadku ich zwalniania i następnie przywracania do pracy (wydaje się być słabsza niż osób zatrudnionych na umowy o pracę)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+mn-lt"/>
              </a:rPr>
              <a:t>Przewlekłość</a:t>
            </a:r>
            <a:r>
              <a:rPr lang="pl-PL" sz="1200" dirty="0" smtClean="0">
                <a:latin typeface="+mn-lt"/>
              </a:rPr>
              <a:t> postępowań upadłościowych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Problemy w </a:t>
            </a:r>
            <a:r>
              <a:rPr lang="pl-PL" sz="1200" b="1" dirty="0" smtClean="0">
                <a:latin typeface="+mn-lt"/>
              </a:rPr>
              <a:t>ustalaniu siedzib </a:t>
            </a:r>
            <a:r>
              <a:rPr lang="pl-PL" sz="1200" dirty="0" smtClean="0">
                <a:latin typeface="+mn-lt"/>
              </a:rPr>
              <a:t>„znikających” spółek zalegających z wypłatą wynagrodzeń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Brak w KRO przepisu wskazującego, że </a:t>
            </a:r>
            <a:r>
              <a:rPr lang="pl-PL" sz="1200" b="1" dirty="0" smtClean="0">
                <a:latin typeface="+mn-lt"/>
              </a:rPr>
              <a:t>w sytuacji braku porozumienia między rodzicami a podmiotem sprawującym pieczę </a:t>
            </a:r>
            <a:r>
              <a:rPr lang="pl-PL" sz="1200" dirty="0" smtClean="0">
                <a:latin typeface="+mn-lt"/>
              </a:rPr>
              <a:t>nad dzieckiem rozstrzyga sąd opiekuńczy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Brak w przepisach możliwości uczestnictwa w postępowaniach likwidacyjnych osób, które w stosunku ubezpieczenia są </a:t>
            </a:r>
            <a:r>
              <a:rPr lang="pl-PL" sz="1200" b="1" dirty="0" smtClean="0">
                <a:latin typeface="+mn-lt"/>
              </a:rPr>
              <a:t>głównymi beneficjentami zawarcia umowy ubezpieczenia </a:t>
            </a:r>
            <a:r>
              <a:rPr lang="pl-PL" sz="1200" dirty="0" smtClean="0">
                <a:latin typeface="+mn-lt"/>
              </a:rPr>
              <a:t>(poszkodowani)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+mn-lt"/>
              </a:rPr>
              <a:t>Brak </a:t>
            </a:r>
            <a:r>
              <a:rPr lang="pl-PL" sz="1200" b="1" dirty="0">
                <a:latin typeface="+mn-lt"/>
              </a:rPr>
              <a:t>rejestru</a:t>
            </a:r>
            <a:r>
              <a:rPr lang="pl-PL" sz="1200" dirty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umów</a:t>
            </a:r>
            <a:r>
              <a:rPr lang="pl-PL" sz="1200" dirty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ubezpieczenia</a:t>
            </a:r>
            <a:r>
              <a:rPr lang="pl-PL" sz="1200" dirty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na</a:t>
            </a:r>
            <a:r>
              <a:rPr lang="pl-PL" sz="1200" dirty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życie</a:t>
            </a:r>
            <a:r>
              <a:rPr lang="pl-PL" sz="1200" dirty="0">
                <a:latin typeface="+mn-lt"/>
              </a:rPr>
              <a:t>, co prowadzi do trudności w realizacji uprawnień na ich podstawie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Trudność w </a:t>
            </a:r>
            <a:r>
              <a:rPr lang="pl-PL" sz="1200" b="1" dirty="0" smtClean="0">
                <a:latin typeface="+mn-lt"/>
              </a:rPr>
              <a:t>ochronie dóbr osobistych w Internecie </a:t>
            </a:r>
            <a:r>
              <a:rPr lang="pl-PL" sz="1200" dirty="0" smtClean="0">
                <a:latin typeface="+mn-lt"/>
              </a:rPr>
              <a:t>(naruszenie dobrego imienia przez pozycjonowanie internetowe)</a:t>
            </a:r>
          </a:p>
        </p:txBody>
      </p:sp>
    </p:spTree>
    <p:extLst>
      <p:ext uri="{BB962C8B-B14F-4D97-AF65-F5344CB8AC3E}">
        <p14:creationId xmlns:p14="http://schemas.microsoft.com/office/powerpoint/2010/main" val="276003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Przykłady zjawisk korupcyjnych </a:t>
            </a:r>
            <a:br>
              <a:rPr lang="pl-PL" sz="3200" dirty="0" smtClean="0"/>
            </a:br>
            <a:r>
              <a:rPr lang="pl-PL" sz="3200" dirty="0" smtClean="0"/>
              <a:t>i korupcjogennych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306638"/>
            <a:ext cx="7344543" cy="95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+mn-lt"/>
              </a:rPr>
              <a:t>Proponowanie cudzoziemcom </a:t>
            </a:r>
            <a:r>
              <a:rPr lang="pl-PL" sz="1200" b="1" dirty="0" smtClean="0">
                <a:latin typeface="+mn-lt"/>
              </a:rPr>
              <a:t>fikcyjnego zatrudnienia w celu uzyskania zezwolenia na pobyt czasowy w Polsce</a:t>
            </a:r>
            <a:r>
              <a:rPr lang="pl-PL" sz="1200" dirty="0" smtClean="0">
                <a:latin typeface="+mn-lt"/>
              </a:rPr>
              <a:t>, przy czym utrzymywanie stosunku pracy odbywało się za comiesięczną opłatą. Cudzoziemiec zgadzał się na takie rozwiązanie z uwagi na brak szans na alternatywne zatrudnienie.</a:t>
            </a: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41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36171</TotalTime>
  <Words>5558</Words>
  <Application>Microsoft Office PowerPoint</Application>
  <PresentationFormat>Pokaz na ekranie (4:3)</PresentationFormat>
  <Paragraphs>1308</Paragraphs>
  <Slides>106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106</vt:i4>
      </vt:variant>
    </vt:vector>
  </HeadingPairs>
  <TitlesOfParts>
    <vt:vector size="113" baseType="lpstr">
      <vt:lpstr>Arial</vt:lpstr>
      <vt:lpstr>Calibri</vt:lpstr>
      <vt:lpstr>Times New Roman</vt:lpstr>
      <vt:lpstr>Wingdings</vt:lpstr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2018/2019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Poradnie w Polsce – przegląd spraw</vt:lpstr>
      <vt:lpstr>Studencka Poradnia Prawna – Pracownia Wydziału Prawa Uniwersytetu w Białymstoku</vt:lpstr>
      <vt:lpstr>Studencka Poradnia Prawna – Pracownia Wydziału Prawa (UwB) 2003-2019</vt:lpstr>
      <vt:lpstr>Studencka Uniwersytecka Poradnia Prawna w Gdańsku</vt:lpstr>
      <vt:lpstr>Studencka Uniwersytecka Poradnia Prawna w Gdańsku 2003-2019</vt:lpstr>
      <vt:lpstr>Studencka Poradnia Prawna przy Wyższej Szkole Bankowej w Gdańsku</vt:lpstr>
      <vt:lpstr>Studencka Poradnia Prawna przy Wyższej Szkole Bankowej w Gdańsku 2011-2019</vt:lpstr>
      <vt:lpstr>Studencka Poradnia Prawna  przy WSAiB w Gdyni</vt:lpstr>
      <vt:lpstr>Prezentacja programu PowerPoint</vt:lpstr>
      <vt:lpstr>Studencka Poradnia Prawna  w Katowicach</vt:lpstr>
      <vt:lpstr>Studencka Poradnia Prawna  w Katowicach 2003-2019</vt:lpstr>
      <vt:lpstr>Studencka Poradnia Prawna Krakowskiej Akademii im. Andrzeja Frycza-Modrzewskiego</vt:lpstr>
      <vt:lpstr>Studencka Poradnia Prawna Krakowskiej Akademii im. Andrzeja Frycza-Modrzewskiego 2009-2019</vt:lpstr>
      <vt:lpstr>Studencka Poradnia Prawna UJ  w Krakowie</vt:lpstr>
      <vt:lpstr>Studencka Poradnia Prawna UJ  w Krakowie 2003-2019</vt:lpstr>
      <vt:lpstr>Uniwersytecka Poradnia Prawna  w Lublinie (KUL)</vt:lpstr>
      <vt:lpstr>Uniwersytecka Poradnia Prawna  w Lublinie (KUL) 2003-2019</vt:lpstr>
      <vt:lpstr>Uniwersytecka Studencka Poradnia Prawna w Lublinie (UMCS)</vt:lpstr>
      <vt:lpstr>Uniwersytecka Studencka Poradnia Prawna w Lublinie (UMCS) 2003-2019</vt:lpstr>
      <vt:lpstr>Studencki Punkt Informacji Prawnej „Klinika Prawa” w Łodzi</vt:lpstr>
      <vt:lpstr>Studencki Punkt Informacji Prawnej „Klinika Prawa” w Łodzi 2003-2019</vt:lpstr>
      <vt:lpstr>Studencka Poradnia Prawna  w Olsztynie (UW-M)</vt:lpstr>
      <vt:lpstr>Studencka Poradnia Prawna  w Olsztynie (UW-M) 2004-2019</vt:lpstr>
      <vt:lpstr>Uniwersytecka Studencka Poradnia Prawna w Opolu</vt:lpstr>
      <vt:lpstr>Uniwersytecka Studencka Poradnia Prawna w Opolu 2003-2019</vt:lpstr>
      <vt:lpstr>Studencka Uniwersytecka Poradnia Prawna w Poznaniu</vt:lpstr>
      <vt:lpstr>Studencka Uniwersytecka Poradnia Prawna w Poznaniu 2003-2019</vt:lpstr>
      <vt:lpstr>Studenckie Biuro Porad Prawnych „Klinika Prawa” Wyższa Szkoła Prawa i Administracji Rzeszowska Szkoła Wyższa</vt:lpstr>
      <vt:lpstr>Studenckie Biuro Porad Prawnych „Klinika Prawa” Wyższa Szkoła Prawa i Administracji Rzeszowska Szkoła Wyższa 2013-2019</vt:lpstr>
      <vt:lpstr>Uniwersytecka Poradnia Prawna  w Rzeszowie</vt:lpstr>
      <vt:lpstr>Uniwersytecka Poradnia Prawna  w Rzeszowie 2003-2019</vt:lpstr>
      <vt:lpstr>Koło Naukowe Studencka Poradnia Prawa w Słubicach</vt:lpstr>
      <vt:lpstr>Koło Naukowe Studencka Poradnia Prawa w Słubicach 2003-2019</vt:lpstr>
      <vt:lpstr>Studencka Poradnia Prawna  w Szczecinie</vt:lpstr>
      <vt:lpstr>Studencka Poradnia Prawna  w Szczecinie 2003-2019</vt:lpstr>
      <vt:lpstr>Uniwersytecka Poradnia Prawna  w Toruniu</vt:lpstr>
      <vt:lpstr>Uniwersytecka Poradnia Prawna  w Toruniu 2003-2019</vt:lpstr>
      <vt:lpstr>Uniwersytecka Studencka Poradnia Prawna (UKSW WPiA w Warszawie)</vt:lpstr>
      <vt:lpstr>Uniwersytecka Studencka Poradnia Prawna (UKSW WPiA w Warszawie) 2012-2019</vt:lpstr>
      <vt:lpstr>Studencka Poradnia Prawna  (UKSW WPK w Warszawie) </vt:lpstr>
      <vt:lpstr>Studencka Poradnia Prawna  (UKSW WPK w Warszawie) 2006-2019 </vt:lpstr>
      <vt:lpstr>Klinika Prawa, Studencki Ośrodek Pomocy Prawnej w Warszawie (UW)</vt:lpstr>
      <vt:lpstr>Klinika Prawa, Studencki Ośrodek Pomocy Prawnej w Warszawie 2003-2019</vt:lpstr>
      <vt:lpstr>Fundacja Academia Iuris  im. Macieja Bednarkiewicza</vt:lpstr>
      <vt:lpstr>Fundacja Academia Iuris  im. Macieja Bednarkiewicza 2003-2019 </vt:lpstr>
      <vt:lpstr>Studencka Poradnia Prawna przy Akademii  Leona Koźmińskiego w Warszawie</vt:lpstr>
      <vt:lpstr>Studencka Poradnia Prawna przy Akademii  Leona Koźmińskiego 2004-2019</vt:lpstr>
      <vt:lpstr>Studencka Poradnia Prawna przy Uczelni Łazarskiego w Warszawie</vt:lpstr>
      <vt:lpstr>Studencka Poradnia Prawna przy Uczelni Łazarskiego w Warszawie 2004-2019</vt:lpstr>
      <vt:lpstr>Studencka Poradnia Prawna  przy SWPS Uniwersytecie Humanistycznospołecznym</vt:lpstr>
      <vt:lpstr>Studencka Poradnia Prawna  przy SWPS Uniwersytecie Humanistycznospołecznym 2014-2019</vt:lpstr>
      <vt:lpstr>Klinika Prawa – Klinika Praw Dziecka przy AEH w Warszawie</vt:lpstr>
      <vt:lpstr>Klinika Prawa – Klinika Praw Dziecka przy AEH w Warszawie 2017-2019</vt:lpstr>
      <vt:lpstr>Uniwersytecka Poradnia Prawna  we Wrocławiu</vt:lpstr>
      <vt:lpstr>Uniwersytecka Poradnia Prawna  we Wrocławiu 2003-2019</vt:lpstr>
      <vt:lpstr>Czas załatwiania spraw klientów poradni</vt:lpstr>
      <vt:lpstr>Źródła wiedzy o poradniach</vt:lpstr>
      <vt:lpstr>Czy klienci poradni korzystali wcześniej z profesjonalnej pomocy prawnej?</vt:lpstr>
      <vt:lpstr>Problemy i „luki” prawne zaobserwowane przez poradnie </vt:lpstr>
      <vt:lpstr>Przykłady zjawisk korupcyjnych  i korupcjogennych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Dariusz Łomowski</cp:lastModifiedBy>
  <cp:revision>988</cp:revision>
  <dcterms:created xsi:type="dcterms:W3CDTF">2004-03-17T13:46:44Z</dcterms:created>
  <dcterms:modified xsi:type="dcterms:W3CDTF">2021-02-24T17:53:05Z</dcterms:modified>
</cp:coreProperties>
</file>