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drawings/drawing1.xml" ContentType="application/vnd.openxmlformats-officedocument.drawingml.chartshapes+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drawings/drawing2.xml" ContentType="application/vnd.openxmlformats-officedocument.drawingml.chartshapes+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notesSlides/notesSlide1.xml" ContentType="application/vnd.openxmlformats-officedocument.presentationml.notesSlide+xml"/>
  <Override PartName="/ppt/charts/chart78.xml" ContentType="application/vnd.openxmlformats-officedocument.drawingml.chart+xml"/>
  <Override PartName="/ppt/drawings/drawing3.xml" ContentType="application/vnd.openxmlformats-officedocument.drawingml.chartshapes+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drawings/drawing4.xml" ContentType="application/vnd.openxmlformats-officedocument.drawingml.chartshapes+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drawings/drawing5.xml" ContentType="application/vnd.openxmlformats-officedocument.drawingml.chartshapes+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drawings/drawing6.xml" ContentType="application/vnd.openxmlformats-officedocument.drawingml.chartshapes+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9"/>
  </p:notesMasterIdLst>
  <p:handoutMasterIdLst>
    <p:handoutMasterId r:id="rId110"/>
  </p:handoutMasterIdLst>
  <p:sldIdLst>
    <p:sldId id="256" r:id="rId2"/>
    <p:sldId id="375" r:id="rId3"/>
    <p:sldId id="374" r:id="rId4"/>
    <p:sldId id="373" r:id="rId5"/>
    <p:sldId id="372" r:id="rId6"/>
    <p:sldId id="377" r:id="rId7"/>
    <p:sldId id="376" r:id="rId8"/>
    <p:sldId id="380" r:id="rId9"/>
    <p:sldId id="379" r:id="rId10"/>
    <p:sldId id="371" r:id="rId11"/>
    <p:sldId id="370" r:id="rId12"/>
    <p:sldId id="394" r:id="rId13"/>
    <p:sldId id="398" r:id="rId14"/>
    <p:sldId id="403" r:id="rId15"/>
    <p:sldId id="406" r:id="rId16"/>
    <p:sldId id="326" r:id="rId17"/>
    <p:sldId id="277" r:id="rId18"/>
    <p:sldId id="258" r:id="rId19"/>
    <p:sldId id="309" r:id="rId20"/>
    <p:sldId id="344" r:id="rId21"/>
    <p:sldId id="281" r:id="rId22"/>
    <p:sldId id="278" r:id="rId23"/>
    <p:sldId id="285" r:id="rId24"/>
    <p:sldId id="286" r:id="rId25"/>
    <p:sldId id="287" r:id="rId26"/>
    <p:sldId id="288" r:id="rId27"/>
    <p:sldId id="306" r:id="rId28"/>
    <p:sldId id="300" r:id="rId29"/>
    <p:sldId id="289" r:id="rId30"/>
    <p:sldId id="305" r:id="rId31"/>
    <p:sldId id="291" r:id="rId32"/>
    <p:sldId id="292" r:id="rId33"/>
    <p:sldId id="293" r:id="rId34"/>
    <p:sldId id="294" r:id="rId35"/>
    <p:sldId id="301" r:id="rId36"/>
    <p:sldId id="297" r:id="rId37"/>
    <p:sldId id="307" r:id="rId38"/>
    <p:sldId id="308" r:id="rId39"/>
    <p:sldId id="298" r:id="rId40"/>
    <p:sldId id="299" r:id="rId41"/>
    <p:sldId id="404" r:id="rId42"/>
    <p:sldId id="280" r:id="rId43"/>
    <p:sldId id="327" r:id="rId44"/>
    <p:sldId id="262" r:id="rId45"/>
    <p:sldId id="329" r:id="rId46"/>
    <p:sldId id="359" r:id="rId47"/>
    <p:sldId id="360" r:id="rId48"/>
    <p:sldId id="395" r:id="rId49"/>
    <p:sldId id="399" r:id="rId50"/>
    <p:sldId id="263" r:id="rId51"/>
    <p:sldId id="330" r:id="rId52"/>
    <p:sldId id="264" r:id="rId53"/>
    <p:sldId id="358" r:id="rId54"/>
    <p:sldId id="323" r:id="rId55"/>
    <p:sldId id="331" r:id="rId56"/>
    <p:sldId id="265" r:id="rId57"/>
    <p:sldId id="332" r:id="rId58"/>
    <p:sldId id="266" r:id="rId59"/>
    <p:sldId id="333" r:id="rId60"/>
    <p:sldId id="267" r:id="rId61"/>
    <p:sldId id="334" r:id="rId62"/>
    <p:sldId id="268" r:id="rId63"/>
    <p:sldId id="346" r:id="rId64"/>
    <p:sldId id="269" r:id="rId65"/>
    <p:sldId id="335" r:id="rId66"/>
    <p:sldId id="324" r:id="rId67"/>
    <p:sldId id="336" r:id="rId68"/>
    <p:sldId id="396" r:id="rId69"/>
    <p:sldId id="397" r:id="rId70"/>
    <p:sldId id="270" r:id="rId71"/>
    <p:sldId id="337" r:id="rId72"/>
    <p:sldId id="271" r:id="rId73"/>
    <p:sldId id="338" r:id="rId74"/>
    <p:sldId id="272" r:id="rId75"/>
    <p:sldId id="339" r:id="rId76"/>
    <p:sldId id="273" r:id="rId77"/>
    <p:sldId id="340" r:id="rId78"/>
    <p:sldId id="352" r:id="rId79"/>
    <p:sldId id="341" r:id="rId80"/>
    <p:sldId id="368" r:id="rId81"/>
    <p:sldId id="367" r:id="rId82"/>
    <p:sldId id="351" r:id="rId83"/>
    <p:sldId id="353" r:id="rId84"/>
    <p:sldId id="275" r:id="rId85"/>
    <p:sldId id="342" r:id="rId86"/>
    <p:sldId id="312" r:id="rId87"/>
    <p:sldId id="348" r:id="rId88"/>
    <p:sldId id="313" r:id="rId89"/>
    <p:sldId id="349" r:id="rId90"/>
    <p:sldId id="382" r:id="rId91"/>
    <p:sldId id="383" r:id="rId92"/>
    <p:sldId id="276" r:id="rId93"/>
    <p:sldId id="405" r:id="rId94"/>
    <p:sldId id="400" r:id="rId95"/>
    <p:sldId id="343" r:id="rId96"/>
    <p:sldId id="384" r:id="rId97"/>
    <p:sldId id="385" r:id="rId98"/>
    <p:sldId id="386" r:id="rId99"/>
    <p:sldId id="387" r:id="rId100"/>
    <p:sldId id="407" r:id="rId101"/>
    <p:sldId id="401" r:id="rId102"/>
    <p:sldId id="388" r:id="rId103"/>
    <p:sldId id="389" r:id="rId104"/>
    <p:sldId id="393" r:id="rId105"/>
    <p:sldId id="390" r:id="rId106"/>
    <p:sldId id="391" r:id="rId107"/>
    <p:sldId id="392" r:id="rId108"/>
  </p:sldIdLst>
  <p:sldSz cx="9144000" cy="6858000" type="screen4x3"/>
  <p:notesSz cx="7099300" cy="10234613"/>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 initials="a.k." lastIdx="2" clrIdx="0"/>
  <p:cmAuthor id="1" name="Dariusz Łomowski" initials="DŁ" lastIdx="3" clrIdx="1">
    <p:extLst>
      <p:ext uri="{19B8F6BF-5375-455C-9EA6-DF929625EA0E}">
        <p15:presenceInfo xmlns:p15="http://schemas.microsoft.com/office/powerpoint/2012/main" userId="S-1-5-21-1082187097-184105820-1976642607-3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8577" autoAdjust="0"/>
  </p:normalViewPr>
  <p:slideViewPr>
    <p:cSldViewPr>
      <p:cViewPr varScale="1">
        <p:scale>
          <a:sx n="82" d="100"/>
          <a:sy n="82" d="100"/>
        </p:scale>
        <p:origin x="1358" y="67"/>
      </p:cViewPr>
      <p:guideLst>
        <p:guide orient="horz" pos="2160"/>
        <p:guide pos="2880"/>
      </p:guideLst>
    </p:cSldViewPr>
  </p:slideViewPr>
  <p:outlineViewPr>
    <p:cViewPr>
      <p:scale>
        <a:sx n="33" d="100"/>
        <a:sy n="33" d="100"/>
      </p:scale>
      <p:origin x="0" y="1002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0" d="100"/>
          <a:sy n="50" d="100"/>
        </p:scale>
        <p:origin x="-298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Czernicki" userId="9ae1e623-c8b9-4df1-bf79-691649363474" providerId="ADAL" clId="{03AF3729-AAAE-4F64-975E-A7E0D7D75F2B}"/>
    <pc:docChg chg="undo custSel modSld">
      <pc:chgData name="Filip Czernicki" userId="9ae1e623-c8b9-4df1-bf79-691649363474" providerId="ADAL" clId="{03AF3729-AAAE-4F64-975E-A7E0D7D75F2B}" dt="2021-03-03T14:08:41.586" v="270" actId="207"/>
      <pc:docMkLst>
        <pc:docMk/>
      </pc:docMkLst>
      <pc:sldChg chg="modSp mod">
        <pc:chgData name="Filip Czernicki" userId="9ae1e623-c8b9-4df1-bf79-691649363474" providerId="ADAL" clId="{03AF3729-AAAE-4F64-975E-A7E0D7D75F2B}" dt="2021-03-03T12:35:53.463" v="70" actId="1038"/>
        <pc:sldMkLst>
          <pc:docMk/>
          <pc:sldMk cId="0" sldId="264"/>
        </pc:sldMkLst>
        <pc:spChg chg="mod">
          <ac:chgData name="Filip Czernicki" userId="9ae1e623-c8b9-4df1-bf79-691649363474" providerId="ADAL" clId="{03AF3729-AAAE-4F64-975E-A7E0D7D75F2B}" dt="2021-03-03T12:35:53.463" v="70" actId="1038"/>
          <ac:spMkLst>
            <pc:docMk/>
            <pc:sldMk cId="0" sldId="264"/>
            <ac:spMk id="6" creationId="{00000000-0000-0000-0000-000000000000}"/>
          </ac:spMkLst>
        </pc:spChg>
      </pc:sldChg>
      <pc:sldChg chg="modSp mod">
        <pc:chgData name="Filip Czernicki" userId="9ae1e623-c8b9-4df1-bf79-691649363474" providerId="ADAL" clId="{03AF3729-AAAE-4F64-975E-A7E0D7D75F2B}" dt="2021-03-03T12:22:31.008" v="56" actId="1035"/>
        <pc:sldMkLst>
          <pc:docMk/>
          <pc:sldMk cId="0" sldId="277"/>
        </pc:sldMkLst>
        <pc:spChg chg="mod">
          <ac:chgData name="Filip Czernicki" userId="9ae1e623-c8b9-4df1-bf79-691649363474" providerId="ADAL" clId="{03AF3729-AAAE-4F64-975E-A7E0D7D75F2B}" dt="2021-03-03T12:22:31.008" v="56" actId="1035"/>
          <ac:spMkLst>
            <pc:docMk/>
            <pc:sldMk cId="0" sldId="277"/>
            <ac:spMk id="81923" creationId="{00000000-0000-0000-0000-000000000000}"/>
          </ac:spMkLst>
        </pc:spChg>
      </pc:sldChg>
      <pc:sldChg chg="modSp mod">
        <pc:chgData name="Filip Czernicki" userId="9ae1e623-c8b9-4df1-bf79-691649363474" providerId="ADAL" clId="{03AF3729-AAAE-4F64-975E-A7E0D7D75F2B}" dt="2021-03-03T12:34:26.814" v="63" actId="20577"/>
        <pc:sldMkLst>
          <pc:docMk/>
          <pc:sldMk cId="0" sldId="280"/>
        </pc:sldMkLst>
        <pc:spChg chg="mod">
          <ac:chgData name="Filip Czernicki" userId="9ae1e623-c8b9-4df1-bf79-691649363474" providerId="ADAL" clId="{03AF3729-AAAE-4F64-975E-A7E0D7D75F2B}" dt="2021-03-03T12:34:26.814" v="63" actId="20577"/>
          <ac:spMkLst>
            <pc:docMk/>
            <pc:sldMk cId="0" sldId="280"/>
            <ac:spMk id="5" creationId="{00000000-0000-0000-0000-000000000000}"/>
          </ac:spMkLst>
        </pc:spChg>
      </pc:sldChg>
      <pc:sldChg chg="modSp mod">
        <pc:chgData name="Filip Czernicki" userId="9ae1e623-c8b9-4df1-bf79-691649363474" providerId="ADAL" clId="{03AF3729-AAAE-4F64-975E-A7E0D7D75F2B}" dt="2021-03-03T12:46:31.422" v="137"/>
        <pc:sldMkLst>
          <pc:docMk/>
          <pc:sldMk cId="0" sldId="312"/>
        </pc:sldMkLst>
        <pc:spChg chg="mod">
          <ac:chgData name="Filip Czernicki" userId="9ae1e623-c8b9-4df1-bf79-691649363474" providerId="ADAL" clId="{03AF3729-AAAE-4F64-975E-A7E0D7D75F2B}" dt="2021-03-03T12:46:29.511" v="136" actId="1035"/>
          <ac:spMkLst>
            <pc:docMk/>
            <pc:sldMk cId="0" sldId="312"/>
            <ac:spMk id="31749" creationId="{00000000-0000-0000-0000-000000000000}"/>
          </ac:spMkLst>
        </pc:spChg>
        <pc:graphicFrameChg chg="mod">
          <ac:chgData name="Filip Czernicki" userId="9ae1e623-c8b9-4df1-bf79-691649363474" providerId="ADAL" clId="{03AF3729-AAAE-4F64-975E-A7E0D7D75F2B}" dt="2021-03-03T12:46:31.422" v="137"/>
          <ac:graphicFrameMkLst>
            <pc:docMk/>
            <pc:sldMk cId="0" sldId="312"/>
            <ac:graphicFrameMk id="6" creationId="{00000000-0000-0000-0000-000000000000}"/>
          </ac:graphicFrameMkLst>
        </pc:graphicFrameChg>
      </pc:sldChg>
      <pc:sldChg chg="modSp mod">
        <pc:chgData name="Filip Czernicki" userId="9ae1e623-c8b9-4df1-bf79-691649363474" providerId="ADAL" clId="{03AF3729-AAAE-4F64-975E-A7E0D7D75F2B}" dt="2021-03-03T12:16:40.966" v="41" actId="113"/>
        <pc:sldMkLst>
          <pc:docMk/>
          <pc:sldMk cId="0" sldId="326"/>
        </pc:sldMkLst>
        <pc:spChg chg="mod">
          <ac:chgData name="Filip Czernicki" userId="9ae1e623-c8b9-4df1-bf79-691649363474" providerId="ADAL" clId="{03AF3729-AAAE-4F64-975E-A7E0D7D75F2B}" dt="2021-03-03T12:16:40.966" v="41" actId="113"/>
          <ac:spMkLst>
            <pc:docMk/>
            <pc:sldMk cId="0" sldId="326"/>
            <ac:spMk id="9" creationId="{00000000-0000-0000-0000-000000000000}"/>
          </ac:spMkLst>
        </pc:spChg>
      </pc:sldChg>
      <pc:sldChg chg="modSp">
        <pc:chgData name="Filip Czernicki" userId="9ae1e623-c8b9-4df1-bf79-691649363474" providerId="ADAL" clId="{03AF3729-AAAE-4F64-975E-A7E0D7D75F2B}" dt="2021-03-03T12:37:40.096" v="80" actId="14100"/>
        <pc:sldMkLst>
          <pc:docMk/>
          <pc:sldMk cId="0" sldId="331"/>
        </pc:sldMkLst>
        <pc:graphicFrameChg chg="mod">
          <ac:chgData name="Filip Czernicki" userId="9ae1e623-c8b9-4df1-bf79-691649363474" providerId="ADAL" clId="{03AF3729-AAAE-4F64-975E-A7E0D7D75F2B}" dt="2021-03-03T12:37:40.096" v="80" actId="14100"/>
          <ac:graphicFrameMkLst>
            <pc:docMk/>
            <pc:sldMk cId="0" sldId="331"/>
            <ac:graphicFrameMk id="11" creationId="{00000000-0000-0000-0000-000000000000}"/>
          </ac:graphicFrameMkLst>
        </pc:graphicFrameChg>
      </pc:sldChg>
      <pc:sldChg chg="modSp">
        <pc:chgData name="Filip Czernicki" userId="9ae1e623-c8b9-4df1-bf79-691649363474" providerId="ADAL" clId="{03AF3729-AAAE-4F64-975E-A7E0D7D75F2B}" dt="2021-03-03T12:38:16.862" v="81" actId="14100"/>
        <pc:sldMkLst>
          <pc:docMk/>
          <pc:sldMk cId="0" sldId="332"/>
        </pc:sldMkLst>
        <pc:graphicFrameChg chg="mod">
          <ac:chgData name="Filip Czernicki" userId="9ae1e623-c8b9-4df1-bf79-691649363474" providerId="ADAL" clId="{03AF3729-AAAE-4F64-975E-A7E0D7D75F2B}" dt="2021-03-03T12:38:16.862" v="81" actId="14100"/>
          <ac:graphicFrameMkLst>
            <pc:docMk/>
            <pc:sldMk cId="0" sldId="332"/>
            <ac:graphicFrameMk id="9" creationId="{00000000-0000-0000-0000-000000000000}"/>
          </ac:graphicFrameMkLst>
        </pc:graphicFrameChg>
      </pc:sldChg>
      <pc:sldChg chg="modSp">
        <pc:chgData name="Filip Czernicki" userId="9ae1e623-c8b9-4df1-bf79-691649363474" providerId="ADAL" clId="{03AF3729-AAAE-4F64-975E-A7E0D7D75F2B}" dt="2021-03-03T12:39:08.340" v="82" actId="14100"/>
        <pc:sldMkLst>
          <pc:docMk/>
          <pc:sldMk cId="0" sldId="334"/>
        </pc:sldMkLst>
        <pc:graphicFrameChg chg="mod">
          <ac:chgData name="Filip Czernicki" userId="9ae1e623-c8b9-4df1-bf79-691649363474" providerId="ADAL" clId="{03AF3729-AAAE-4F64-975E-A7E0D7D75F2B}" dt="2021-03-03T12:39:08.340" v="82" actId="14100"/>
          <ac:graphicFrameMkLst>
            <pc:docMk/>
            <pc:sldMk cId="0" sldId="334"/>
            <ac:graphicFrameMk id="9" creationId="{00000000-0000-0000-0000-000000000000}"/>
          </ac:graphicFrameMkLst>
        </pc:graphicFrameChg>
      </pc:sldChg>
      <pc:sldChg chg="modSp">
        <pc:chgData name="Filip Czernicki" userId="9ae1e623-c8b9-4df1-bf79-691649363474" providerId="ADAL" clId="{03AF3729-AAAE-4F64-975E-A7E0D7D75F2B}" dt="2021-03-03T12:39:59.319" v="86" actId="14100"/>
        <pc:sldMkLst>
          <pc:docMk/>
          <pc:sldMk cId="0" sldId="335"/>
        </pc:sldMkLst>
        <pc:graphicFrameChg chg="mod">
          <ac:chgData name="Filip Czernicki" userId="9ae1e623-c8b9-4df1-bf79-691649363474" providerId="ADAL" clId="{03AF3729-AAAE-4F64-975E-A7E0D7D75F2B}" dt="2021-03-03T12:39:46.869" v="85" actId="14100"/>
          <ac:graphicFrameMkLst>
            <pc:docMk/>
            <pc:sldMk cId="0" sldId="335"/>
            <ac:graphicFrameMk id="9" creationId="{00000000-0000-0000-0000-000000000000}"/>
          </ac:graphicFrameMkLst>
        </pc:graphicFrameChg>
        <pc:graphicFrameChg chg="mod">
          <ac:chgData name="Filip Czernicki" userId="9ae1e623-c8b9-4df1-bf79-691649363474" providerId="ADAL" clId="{03AF3729-AAAE-4F64-975E-A7E0D7D75F2B}" dt="2021-03-03T12:39:59.319" v="86" actId="14100"/>
          <ac:graphicFrameMkLst>
            <pc:docMk/>
            <pc:sldMk cId="0" sldId="335"/>
            <ac:graphicFrameMk id="10" creationId="{00000000-0000-0000-0000-000000000000}"/>
          </ac:graphicFrameMkLst>
        </pc:graphicFrameChg>
      </pc:sldChg>
      <pc:sldChg chg="modSp mod">
        <pc:chgData name="Filip Czernicki" userId="9ae1e623-c8b9-4df1-bf79-691649363474" providerId="ADAL" clId="{03AF3729-AAAE-4F64-975E-A7E0D7D75F2B}" dt="2021-03-03T12:40:26.497" v="92" actId="1037"/>
        <pc:sldMkLst>
          <pc:docMk/>
          <pc:sldMk cId="0" sldId="336"/>
        </pc:sldMkLst>
        <pc:graphicFrameChg chg="mod">
          <ac:chgData name="Filip Czernicki" userId="9ae1e623-c8b9-4df1-bf79-691649363474" providerId="ADAL" clId="{03AF3729-AAAE-4F64-975E-A7E0D7D75F2B}" dt="2021-03-03T12:40:19.095" v="88" actId="14100"/>
          <ac:graphicFrameMkLst>
            <pc:docMk/>
            <pc:sldMk cId="0" sldId="336"/>
            <ac:graphicFrameMk id="9" creationId="{00000000-0000-0000-0000-000000000000}"/>
          </ac:graphicFrameMkLst>
        </pc:graphicFrameChg>
        <pc:graphicFrameChg chg="mod">
          <ac:chgData name="Filip Czernicki" userId="9ae1e623-c8b9-4df1-bf79-691649363474" providerId="ADAL" clId="{03AF3729-AAAE-4F64-975E-A7E0D7D75F2B}" dt="2021-03-03T12:40:26.497" v="92" actId="1037"/>
          <ac:graphicFrameMkLst>
            <pc:docMk/>
            <pc:sldMk cId="0" sldId="336"/>
            <ac:graphicFrameMk id="10" creationId="{00000000-0000-0000-0000-000000000000}"/>
          </ac:graphicFrameMkLst>
        </pc:graphicFrameChg>
      </pc:sldChg>
      <pc:sldChg chg="modSp mod">
        <pc:chgData name="Filip Czernicki" userId="9ae1e623-c8b9-4df1-bf79-691649363474" providerId="ADAL" clId="{03AF3729-AAAE-4F64-975E-A7E0D7D75F2B}" dt="2021-03-03T12:41:17.369" v="103" actId="14100"/>
        <pc:sldMkLst>
          <pc:docMk/>
          <pc:sldMk cId="0" sldId="337"/>
        </pc:sldMkLst>
        <pc:spChg chg="mod">
          <ac:chgData name="Filip Czernicki" userId="9ae1e623-c8b9-4df1-bf79-691649363474" providerId="ADAL" clId="{03AF3729-AAAE-4F64-975E-A7E0D7D75F2B}" dt="2021-03-03T12:41:12.015" v="102" actId="1038"/>
          <ac:spMkLst>
            <pc:docMk/>
            <pc:sldMk cId="0" sldId="337"/>
            <ac:spMk id="51206" creationId="{00000000-0000-0000-0000-000000000000}"/>
          </ac:spMkLst>
        </pc:spChg>
        <pc:graphicFrameChg chg="mod">
          <ac:chgData name="Filip Czernicki" userId="9ae1e623-c8b9-4df1-bf79-691649363474" providerId="ADAL" clId="{03AF3729-AAAE-4F64-975E-A7E0D7D75F2B}" dt="2021-03-03T12:41:17.369" v="103" actId="14100"/>
          <ac:graphicFrameMkLst>
            <pc:docMk/>
            <pc:sldMk cId="0" sldId="337"/>
            <ac:graphicFrameMk id="9" creationId="{00000000-0000-0000-0000-000000000000}"/>
          </ac:graphicFrameMkLst>
        </pc:graphicFrameChg>
        <pc:graphicFrameChg chg="mod">
          <ac:chgData name="Filip Czernicki" userId="9ae1e623-c8b9-4df1-bf79-691649363474" providerId="ADAL" clId="{03AF3729-AAAE-4F64-975E-A7E0D7D75F2B}" dt="2021-03-03T12:41:07.019" v="98" actId="1038"/>
          <ac:graphicFrameMkLst>
            <pc:docMk/>
            <pc:sldMk cId="0" sldId="337"/>
            <ac:graphicFrameMk id="10" creationId="{00000000-0000-0000-0000-000000000000}"/>
          </ac:graphicFrameMkLst>
        </pc:graphicFrameChg>
      </pc:sldChg>
      <pc:sldChg chg="modSp">
        <pc:chgData name="Filip Czernicki" userId="9ae1e623-c8b9-4df1-bf79-691649363474" providerId="ADAL" clId="{03AF3729-AAAE-4F64-975E-A7E0D7D75F2B}" dt="2021-03-03T12:41:44.752" v="108" actId="14100"/>
        <pc:sldMkLst>
          <pc:docMk/>
          <pc:sldMk cId="0" sldId="338"/>
        </pc:sldMkLst>
        <pc:graphicFrameChg chg="mod">
          <ac:chgData name="Filip Czernicki" userId="9ae1e623-c8b9-4df1-bf79-691649363474" providerId="ADAL" clId="{03AF3729-AAAE-4F64-975E-A7E0D7D75F2B}" dt="2021-03-03T12:41:35.187" v="106" actId="14100"/>
          <ac:graphicFrameMkLst>
            <pc:docMk/>
            <pc:sldMk cId="0" sldId="338"/>
            <ac:graphicFrameMk id="9" creationId="{00000000-0000-0000-0000-000000000000}"/>
          </ac:graphicFrameMkLst>
        </pc:graphicFrameChg>
        <pc:graphicFrameChg chg="mod">
          <ac:chgData name="Filip Czernicki" userId="9ae1e623-c8b9-4df1-bf79-691649363474" providerId="ADAL" clId="{03AF3729-AAAE-4F64-975E-A7E0D7D75F2B}" dt="2021-03-03T12:41:44.752" v="108" actId="14100"/>
          <ac:graphicFrameMkLst>
            <pc:docMk/>
            <pc:sldMk cId="0" sldId="338"/>
            <ac:graphicFrameMk id="10" creationId="{00000000-0000-0000-0000-000000000000}"/>
          </ac:graphicFrameMkLst>
        </pc:graphicFrameChg>
      </pc:sldChg>
      <pc:sldChg chg="modSp mod">
        <pc:chgData name="Filip Czernicki" userId="9ae1e623-c8b9-4df1-bf79-691649363474" providerId="ADAL" clId="{03AF3729-AAAE-4F64-975E-A7E0D7D75F2B}" dt="2021-03-03T12:43:45.779" v="115" actId="14100"/>
        <pc:sldMkLst>
          <pc:docMk/>
          <pc:sldMk cId="0" sldId="339"/>
        </pc:sldMkLst>
        <pc:graphicFrameChg chg="mod">
          <ac:chgData name="Filip Czernicki" userId="9ae1e623-c8b9-4df1-bf79-691649363474" providerId="ADAL" clId="{03AF3729-AAAE-4F64-975E-A7E0D7D75F2B}" dt="2021-03-03T12:43:45.779" v="115" actId="14100"/>
          <ac:graphicFrameMkLst>
            <pc:docMk/>
            <pc:sldMk cId="0" sldId="339"/>
            <ac:graphicFrameMk id="9" creationId="{00000000-0000-0000-0000-000000000000}"/>
          </ac:graphicFrameMkLst>
        </pc:graphicFrameChg>
        <pc:graphicFrameChg chg="mod">
          <ac:chgData name="Filip Czernicki" userId="9ae1e623-c8b9-4df1-bf79-691649363474" providerId="ADAL" clId="{03AF3729-AAAE-4F64-975E-A7E0D7D75F2B}" dt="2021-03-03T12:43:39.600" v="114" actId="1038"/>
          <ac:graphicFrameMkLst>
            <pc:docMk/>
            <pc:sldMk cId="0" sldId="339"/>
            <ac:graphicFrameMk id="10" creationId="{00000000-0000-0000-0000-000000000000}"/>
          </ac:graphicFrameMkLst>
        </pc:graphicFrameChg>
      </pc:sldChg>
      <pc:sldChg chg="modSp mod">
        <pc:chgData name="Filip Czernicki" userId="9ae1e623-c8b9-4df1-bf79-691649363474" providerId="ADAL" clId="{03AF3729-AAAE-4F64-975E-A7E0D7D75F2B}" dt="2021-03-03T12:44:21.544" v="122" actId="14100"/>
        <pc:sldMkLst>
          <pc:docMk/>
          <pc:sldMk cId="0" sldId="340"/>
        </pc:sldMkLst>
        <pc:spChg chg="mod">
          <ac:chgData name="Filip Czernicki" userId="9ae1e623-c8b9-4df1-bf79-691649363474" providerId="ADAL" clId="{03AF3729-AAAE-4F64-975E-A7E0D7D75F2B}" dt="2021-03-03T12:44:11.141" v="121" actId="1036"/>
          <ac:spMkLst>
            <pc:docMk/>
            <pc:sldMk cId="0" sldId="340"/>
            <ac:spMk id="57350" creationId="{00000000-0000-0000-0000-000000000000}"/>
          </ac:spMkLst>
        </pc:spChg>
        <pc:graphicFrameChg chg="mod">
          <ac:chgData name="Filip Czernicki" userId="9ae1e623-c8b9-4df1-bf79-691649363474" providerId="ADAL" clId="{03AF3729-AAAE-4F64-975E-A7E0D7D75F2B}" dt="2021-03-03T12:44:21.544" v="122" actId="14100"/>
          <ac:graphicFrameMkLst>
            <pc:docMk/>
            <pc:sldMk cId="0" sldId="340"/>
            <ac:graphicFrameMk id="9" creationId="{00000000-0000-0000-0000-000000000000}"/>
          </ac:graphicFrameMkLst>
        </pc:graphicFrameChg>
        <pc:graphicFrameChg chg="mod">
          <ac:chgData name="Filip Czernicki" userId="9ae1e623-c8b9-4df1-bf79-691649363474" providerId="ADAL" clId="{03AF3729-AAAE-4F64-975E-A7E0D7D75F2B}" dt="2021-03-03T12:44:06.445" v="118" actId="14100"/>
          <ac:graphicFrameMkLst>
            <pc:docMk/>
            <pc:sldMk cId="0" sldId="340"/>
            <ac:graphicFrameMk id="10" creationId="{00000000-0000-0000-0000-000000000000}"/>
          </ac:graphicFrameMkLst>
        </pc:graphicFrameChg>
      </pc:sldChg>
      <pc:sldChg chg="modSp">
        <pc:chgData name="Filip Czernicki" userId="9ae1e623-c8b9-4df1-bf79-691649363474" providerId="ADAL" clId="{03AF3729-AAAE-4F64-975E-A7E0D7D75F2B}" dt="2021-03-03T12:46:17.978" v="134" actId="14100"/>
        <pc:sldMkLst>
          <pc:docMk/>
          <pc:sldMk cId="0" sldId="342"/>
        </pc:sldMkLst>
        <pc:graphicFrameChg chg="mod">
          <ac:chgData name="Filip Czernicki" userId="9ae1e623-c8b9-4df1-bf79-691649363474" providerId="ADAL" clId="{03AF3729-AAAE-4F64-975E-A7E0D7D75F2B}" dt="2021-03-03T12:46:09.320" v="132" actId="14100"/>
          <ac:graphicFrameMkLst>
            <pc:docMk/>
            <pc:sldMk cId="0" sldId="342"/>
            <ac:graphicFrameMk id="9" creationId="{00000000-0000-0000-0000-000000000000}"/>
          </ac:graphicFrameMkLst>
        </pc:graphicFrameChg>
        <pc:graphicFrameChg chg="mod">
          <ac:chgData name="Filip Czernicki" userId="9ae1e623-c8b9-4df1-bf79-691649363474" providerId="ADAL" clId="{03AF3729-AAAE-4F64-975E-A7E0D7D75F2B}" dt="2021-03-03T12:46:17.978" v="134" actId="14100"/>
          <ac:graphicFrameMkLst>
            <pc:docMk/>
            <pc:sldMk cId="0" sldId="342"/>
            <ac:graphicFrameMk id="10" creationId="{00000000-0000-0000-0000-000000000000}"/>
          </ac:graphicFrameMkLst>
        </pc:graphicFrameChg>
      </pc:sldChg>
      <pc:sldChg chg="modSp mod">
        <pc:chgData name="Filip Czernicki" userId="9ae1e623-c8b9-4df1-bf79-691649363474" providerId="ADAL" clId="{03AF3729-AAAE-4F64-975E-A7E0D7D75F2B}" dt="2021-03-03T12:49:16.761" v="155" actId="1035"/>
        <pc:sldMkLst>
          <pc:docMk/>
          <pc:sldMk cId="0" sldId="343"/>
        </pc:sldMkLst>
        <pc:spChg chg="mod">
          <ac:chgData name="Filip Czernicki" userId="9ae1e623-c8b9-4df1-bf79-691649363474" providerId="ADAL" clId="{03AF3729-AAAE-4F64-975E-A7E0D7D75F2B}" dt="2021-03-03T12:49:03.706" v="152" actId="1076"/>
          <ac:spMkLst>
            <pc:docMk/>
            <pc:sldMk cId="0" sldId="343"/>
            <ac:spMk id="73733" creationId="{00000000-0000-0000-0000-000000000000}"/>
          </ac:spMkLst>
        </pc:spChg>
        <pc:spChg chg="mod">
          <ac:chgData name="Filip Czernicki" userId="9ae1e623-c8b9-4df1-bf79-691649363474" providerId="ADAL" clId="{03AF3729-AAAE-4F64-975E-A7E0D7D75F2B}" dt="2021-03-03T12:48:52.430" v="150" actId="1076"/>
          <ac:spMkLst>
            <pc:docMk/>
            <pc:sldMk cId="0" sldId="343"/>
            <ac:spMk id="73734" creationId="{00000000-0000-0000-0000-000000000000}"/>
          </ac:spMkLst>
        </pc:spChg>
        <pc:graphicFrameChg chg="mod">
          <ac:chgData name="Filip Czernicki" userId="9ae1e623-c8b9-4df1-bf79-691649363474" providerId="ADAL" clId="{03AF3729-AAAE-4F64-975E-A7E0D7D75F2B}" dt="2021-03-03T12:49:16.761" v="155" actId="1035"/>
          <ac:graphicFrameMkLst>
            <pc:docMk/>
            <pc:sldMk cId="0" sldId="343"/>
            <ac:graphicFrameMk id="9" creationId="{00000000-0000-0000-0000-000000000000}"/>
          </ac:graphicFrameMkLst>
        </pc:graphicFrameChg>
        <pc:graphicFrameChg chg="mod">
          <ac:chgData name="Filip Czernicki" userId="9ae1e623-c8b9-4df1-bf79-691649363474" providerId="ADAL" clId="{03AF3729-AAAE-4F64-975E-A7E0D7D75F2B}" dt="2021-03-03T12:49:05.986" v="153" actId="14100"/>
          <ac:graphicFrameMkLst>
            <pc:docMk/>
            <pc:sldMk cId="0" sldId="343"/>
            <ac:graphicFrameMk id="10" creationId="{00000000-0000-0000-0000-000000000000}"/>
          </ac:graphicFrameMkLst>
        </pc:graphicFrameChg>
      </pc:sldChg>
      <pc:sldChg chg="modSp mod">
        <pc:chgData name="Filip Czernicki" userId="9ae1e623-c8b9-4df1-bf79-691649363474" providerId="ADAL" clId="{03AF3729-AAAE-4F64-975E-A7E0D7D75F2B}" dt="2021-03-03T12:30:04.091" v="62"/>
        <pc:sldMkLst>
          <pc:docMk/>
          <pc:sldMk cId="0" sldId="344"/>
        </pc:sldMkLst>
        <pc:spChg chg="mod">
          <ac:chgData name="Filip Czernicki" userId="9ae1e623-c8b9-4df1-bf79-691649363474" providerId="ADAL" clId="{03AF3729-AAAE-4F64-975E-A7E0D7D75F2B}" dt="2021-03-03T12:29:27.847" v="57" actId="1076"/>
          <ac:spMkLst>
            <pc:docMk/>
            <pc:sldMk cId="0" sldId="344"/>
            <ac:spMk id="16" creationId="{00000000-0000-0000-0000-000000000000}"/>
          </ac:spMkLst>
        </pc:spChg>
        <pc:spChg chg="mod">
          <ac:chgData name="Filip Czernicki" userId="9ae1e623-c8b9-4df1-bf79-691649363474" providerId="ADAL" clId="{03AF3729-AAAE-4F64-975E-A7E0D7D75F2B}" dt="2021-03-03T12:29:38.764" v="59" actId="1076"/>
          <ac:spMkLst>
            <pc:docMk/>
            <pc:sldMk cId="0" sldId="344"/>
            <ac:spMk id="17" creationId="{00000000-0000-0000-0000-000000000000}"/>
          </ac:spMkLst>
        </pc:spChg>
        <pc:graphicFrameChg chg="mod">
          <ac:chgData name="Filip Czernicki" userId="9ae1e623-c8b9-4df1-bf79-691649363474" providerId="ADAL" clId="{03AF3729-AAAE-4F64-975E-A7E0D7D75F2B}" dt="2021-03-03T12:30:04.091" v="62"/>
          <ac:graphicFrameMkLst>
            <pc:docMk/>
            <pc:sldMk cId="0" sldId="344"/>
            <ac:graphicFrameMk id="13" creationId="{00000000-0000-0000-0000-000000000000}"/>
          </ac:graphicFrameMkLst>
        </pc:graphicFrameChg>
      </pc:sldChg>
      <pc:sldChg chg="modSp">
        <pc:chgData name="Filip Czernicki" userId="9ae1e623-c8b9-4df1-bf79-691649363474" providerId="ADAL" clId="{03AF3729-AAAE-4F64-975E-A7E0D7D75F2B}" dt="2021-03-03T12:39:30.350" v="84" actId="14100"/>
        <pc:sldMkLst>
          <pc:docMk/>
          <pc:sldMk cId="0" sldId="346"/>
        </pc:sldMkLst>
        <pc:graphicFrameChg chg="mod">
          <ac:chgData name="Filip Czernicki" userId="9ae1e623-c8b9-4df1-bf79-691649363474" providerId="ADAL" clId="{03AF3729-AAAE-4F64-975E-A7E0D7D75F2B}" dt="2021-03-03T12:39:30.350" v="84" actId="14100"/>
          <ac:graphicFrameMkLst>
            <pc:docMk/>
            <pc:sldMk cId="0" sldId="346"/>
            <ac:graphicFrameMk id="9" creationId="{00000000-0000-0000-0000-000000000000}"/>
          </ac:graphicFrameMkLst>
        </pc:graphicFrameChg>
      </pc:sldChg>
      <pc:sldChg chg="modSp">
        <pc:chgData name="Filip Czernicki" userId="9ae1e623-c8b9-4df1-bf79-691649363474" providerId="ADAL" clId="{03AF3729-AAAE-4F64-975E-A7E0D7D75F2B}" dt="2021-03-03T12:47:10.643" v="143"/>
        <pc:sldMkLst>
          <pc:docMk/>
          <pc:sldMk cId="0" sldId="348"/>
        </pc:sldMkLst>
        <pc:graphicFrameChg chg="mod">
          <ac:chgData name="Filip Czernicki" userId="9ae1e623-c8b9-4df1-bf79-691649363474" providerId="ADAL" clId="{03AF3729-AAAE-4F64-975E-A7E0D7D75F2B}" dt="2021-03-03T12:47:10.643" v="143"/>
          <ac:graphicFrameMkLst>
            <pc:docMk/>
            <pc:sldMk cId="0" sldId="348"/>
            <ac:graphicFrameMk id="10" creationId="{00000000-0000-0000-0000-000000000000}"/>
          </ac:graphicFrameMkLst>
        </pc:graphicFrameChg>
        <pc:graphicFrameChg chg="mod">
          <ac:chgData name="Filip Czernicki" userId="9ae1e623-c8b9-4df1-bf79-691649363474" providerId="ADAL" clId="{03AF3729-AAAE-4F64-975E-A7E0D7D75F2B}" dt="2021-03-03T12:46:44.573" v="139" actId="14100"/>
          <ac:graphicFrameMkLst>
            <pc:docMk/>
            <pc:sldMk cId="0" sldId="348"/>
            <ac:graphicFrameMk id="11" creationId="{00000000-0000-0000-0000-000000000000}"/>
          </ac:graphicFrameMkLst>
        </pc:graphicFrameChg>
      </pc:sldChg>
      <pc:sldChg chg="modSp mod">
        <pc:chgData name="Filip Czernicki" userId="9ae1e623-c8b9-4df1-bf79-691649363474" providerId="ADAL" clId="{03AF3729-AAAE-4F64-975E-A7E0D7D75F2B}" dt="2021-03-03T12:47:43.018" v="147" actId="1076"/>
        <pc:sldMkLst>
          <pc:docMk/>
          <pc:sldMk cId="0" sldId="349"/>
        </pc:sldMkLst>
        <pc:spChg chg="mod">
          <ac:chgData name="Filip Czernicki" userId="9ae1e623-c8b9-4df1-bf79-691649363474" providerId="ADAL" clId="{03AF3729-AAAE-4F64-975E-A7E0D7D75F2B}" dt="2021-03-03T12:47:43.018" v="147" actId="1076"/>
          <ac:spMkLst>
            <pc:docMk/>
            <pc:sldMk cId="0" sldId="349"/>
            <ac:spMk id="69637" creationId="{00000000-0000-0000-0000-000000000000}"/>
          </ac:spMkLst>
        </pc:spChg>
        <pc:graphicFrameChg chg="mod">
          <ac:chgData name="Filip Czernicki" userId="9ae1e623-c8b9-4df1-bf79-691649363474" providerId="ADAL" clId="{03AF3729-AAAE-4F64-975E-A7E0D7D75F2B}" dt="2021-03-03T12:47:30.632" v="145" actId="14100"/>
          <ac:graphicFrameMkLst>
            <pc:docMk/>
            <pc:sldMk cId="0" sldId="349"/>
            <ac:graphicFrameMk id="9" creationId="{00000000-0000-0000-0000-000000000000}"/>
          </ac:graphicFrameMkLst>
        </pc:graphicFrameChg>
        <pc:graphicFrameChg chg="mod">
          <ac:chgData name="Filip Czernicki" userId="9ae1e623-c8b9-4df1-bf79-691649363474" providerId="ADAL" clId="{03AF3729-AAAE-4F64-975E-A7E0D7D75F2B}" dt="2021-03-03T12:47:35.263" v="146" actId="14100"/>
          <ac:graphicFrameMkLst>
            <pc:docMk/>
            <pc:sldMk cId="0" sldId="349"/>
            <ac:graphicFrameMk id="10" creationId="{00000000-0000-0000-0000-000000000000}"/>
          </ac:graphicFrameMkLst>
        </pc:graphicFrameChg>
      </pc:sldChg>
      <pc:sldChg chg="modSp">
        <pc:chgData name="Filip Czernicki" userId="9ae1e623-c8b9-4df1-bf79-691649363474" providerId="ADAL" clId="{03AF3729-AAAE-4F64-975E-A7E0D7D75F2B}" dt="2021-03-03T12:45:41.653" v="129" actId="14100"/>
        <pc:sldMkLst>
          <pc:docMk/>
          <pc:sldMk cId="0" sldId="353"/>
        </pc:sldMkLst>
        <pc:graphicFrameChg chg="mod">
          <ac:chgData name="Filip Czernicki" userId="9ae1e623-c8b9-4df1-bf79-691649363474" providerId="ADAL" clId="{03AF3729-AAAE-4F64-975E-A7E0D7D75F2B}" dt="2021-03-03T12:45:41.653" v="129" actId="14100"/>
          <ac:graphicFrameMkLst>
            <pc:docMk/>
            <pc:sldMk cId="0" sldId="353"/>
            <ac:graphicFrameMk id="9" creationId="{00000000-0000-0000-0000-000000000000}"/>
          </ac:graphicFrameMkLst>
        </pc:graphicFrameChg>
        <pc:graphicFrameChg chg="mod">
          <ac:chgData name="Filip Czernicki" userId="9ae1e623-c8b9-4df1-bf79-691649363474" providerId="ADAL" clId="{03AF3729-AAAE-4F64-975E-A7E0D7D75F2B}" dt="2021-03-03T12:45:18.307" v="126" actId="14100"/>
          <ac:graphicFrameMkLst>
            <pc:docMk/>
            <pc:sldMk cId="0" sldId="353"/>
            <ac:graphicFrameMk id="10" creationId="{00000000-0000-0000-0000-000000000000}"/>
          </ac:graphicFrameMkLst>
        </pc:graphicFrameChg>
      </pc:sldChg>
      <pc:sldChg chg="modSp mod">
        <pc:chgData name="Filip Czernicki" userId="9ae1e623-c8b9-4df1-bf79-691649363474" providerId="ADAL" clId="{03AF3729-AAAE-4F64-975E-A7E0D7D75F2B}" dt="2021-03-03T12:37:11.996" v="79" actId="1037"/>
        <pc:sldMkLst>
          <pc:docMk/>
          <pc:sldMk cId="0" sldId="358"/>
        </pc:sldMkLst>
        <pc:spChg chg="mod">
          <ac:chgData name="Filip Czernicki" userId="9ae1e623-c8b9-4df1-bf79-691649363474" providerId="ADAL" clId="{03AF3729-AAAE-4F64-975E-A7E0D7D75F2B}" dt="2021-03-03T12:37:11.996" v="79" actId="1037"/>
          <ac:spMkLst>
            <pc:docMk/>
            <pc:sldMk cId="0" sldId="358"/>
            <ac:spMk id="34820" creationId="{00000000-0000-0000-0000-000000000000}"/>
          </ac:spMkLst>
        </pc:spChg>
        <pc:graphicFrameChg chg="mod">
          <ac:chgData name="Filip Czernicki" userId="9ae1e623-c8b9-4df1-bf79-691649363474" providerId="ADAL" clId="{03AF3729-AAAE-4F64-975E-A7E0D7D75F2B}" dt="2021-03-03T12:36:55.396" v="75"/>
          <ac:graphicFrameMkLst>
            <pc:docMk/>
            <pc:sldMk cId="0" sldId="358"/>
            <ac:graphicFrameMk id="10" creationId="{00000000-0000-0000-0000-000000000000}"/>
          </ac:graphicFrameMkLst>
        </pc:graphicFrameChg>
      </pc:sldChg>
      <pc:sldChg chg="modSp mod">
        <pc:chgData name="Filip Czernicki" userId="9ae1e623-c8b9-4df1-bf79-691649363474" providerId="ADAL" clId="{03AF3729-AAAE-4F64-975E-A7E0D7D75F2B}" dt="2021-03-03T12:44:56.928" v="125" actId="1076"/>
        <pc:sldMkLst>
          <pc:docMk/>
          <pc:sldMk cId="2251944044" sldId="367"/>
        </pc:sldMkLst>
        <pc:spChg chg="mod">
          <ac:chgData name="Filip Czernicki" userId="9ae1e623-c8b9-4df1-bf79-691649363474" providerId="ADAL" clId="{03AF3729-AAAE-4F64-975E-A7E0D7D75F2B}" dt="2021-03-03T12:44:56.928" v="125" actId="1076"/>
          <ac:spMkLst>
            <pc:docMk/>
            <pc:sldMk cId="2251944044" sldId="367"/>
            <ac:spMk id="61445" creationId="{00000000-0000-0000-0000-000000000000}"/>
          </ac:spMkLst>
        </pc:spChg>
        <pc:graphicFrameChg chg="mod">
          <ac:chgData name="Filip Czernicki" userId="9ae1e623-c8b9-4df1-bf79-691649363474" providerId="ADAL" clId="{03AF3729-AAAE-4F64-975E-A7E0D7D75F2B}" dt="2021-03-03T12:44:45.534" v="123" actId="14100"/>
          <ac:graphicFrameMkLst>
            <pc:docMk/>
            <pc:sldMk cId="2251944044" sldId="367"/>
            <ac:graphicFrameMk id="9" creationId="{00000000-0000-0000-0000-000000000000}"/>
          </ac:graphicFrameMkLst>
        </pc:graphicFrameChg>
        <pc:graphicFrameChg chg="mod">
          <ac:chgData name="Filip Czernicki" userId="9ae1e623-c8b9-4df1-bf79-691649363474" providerId="ADAL" clId="{03AF3729-AAAE-4F64-975E-A7E0D7D75F2B}" dt="2021-03-03T12:44:50.585" v="124" actId="14100"/>
          <ac:graphicFrameMkLst>
            <pc:docMk/>
            <pc:sldMk cId="2251944044" sldId="367"/>
            <ac:graphicFrameMk id="10" creationId="{00000000-0000-0000-0000-000000000000}"/>
          </ac:graphicFrameMkLst>
        </pc:graphicFrameChg>
      </pc:sldChg>
      <pc:sldChg chg="addSp delSp modSp mod">
        <pc:chgData name="Filip Czernicki" userId="9ae1e623-c8b9-4df1-bf79-691649363474" providerId="ADAL" clId="{03AF3729-AAAE-4F64-975E-A7E0D7D75F2B}" dt="2021-03-03T12:15:22.668" v="38"/>
        <pc:sldMkLst>
          <pc:docMk/>
          <pc:sldMk cId="1864132188" sldId="370"/>
        </pc:sldMkLst>
        <pc:spChg chg="mod">
          <ac:chgData name="Filip Czernicki" userId="9ae1e623-c8b9-4df1-bf79-691649363474" providerId="ADAL" clId="{03AF3729-AAAE-4F64-975E-A7E0D7D75F2B}" dt="2021-03-03T11:50:19.786" v="1" actId="20577"/>
          <ac:spMkLst>
            <pc:docMk/>
            <pc:sldMk cId="1864132188" sldId="370"/>
            <ac:spMk id="3" creationId="{00000000-0000-0000-0000-000000000000}"/>
          </ac:spMkLst>
        </pc:spChg>
        <pc:spChg chg="del mod">
          <ac:chgData name="Filip Czernicki" userId="9ae1e623-c8b9-4df1-bf79-691649363474" providerId="ADAL" clId="{03AF3729-AAAE-4F64-975E-A7E0D7D75F2B}" dt="2021-03-03T12:15:22.228" v="37" actId="478"/>
          <ac:spMkLst>
            <pc:docMk/>
            <pc:sldMk cId="1864132188" sldId="370"/>
            <ac:spMk id="30" creationId="{00000000-0000-0000-0000-000000000000}"/>
          </ac:spMkLst>
        </pc:spChg>
        <pc:spChg chg="add mod">
          <ac:chgData name="Filip Czernicki" userId="9ae1e623-c8b9-4df1-bf79-691649363474" providerId="ADAL" clId="{03AF3729-AAAE-4F64-975E-A7E0D7D75F2B}" dt="2021-03-03T12:15:22.668" v="38"/>
          <ac:spMkLst>
            <pc:docMk/>
            <pc:sldMk cId="1864132188" sldId="370"/>
            <ac:spMk id="48" creationId="{1913A6C0-2372-481C-8072-6E773ADF0643}"/>
          </ac:spMkLst>
        </pc:spChg>
      </pc:sldChg>
      <pc:sldChg chg="addSp delSp modSp mod">
        <pc:chgData name="Filip Czernicki" userId="9ae1e623-c8b9-4df1-bf79-691649363474" providerId="ADAL" clId="{03AF3729-AAAE-4F64-975E-A7E0D7D75F2B}" dt="2021-03-03T12:14:49.155" v="35" actId="1076"/>
        <pc:sldMkLst>
          <pc:docMk/>
          <pc:sldMk cId="2759498018" sldId="371"/>
        </pc:sldMkLst>
        <pc:spChg chg="del">
          <ac:chgData name="Filip Czernicki" userId="9ae1e623-c8b9-4df1-bf79-691649363474" providerId="ADAL" clId="{03AF3729-AAAE-4F64-975E-A7E0D7D75F2B}" dt="2021-03-03T12:14:31.871" v="33" actId="478"/>
          <ac:spMkLst>
            <pc:docMk/>
            <pc:sldMk cId="2759498018" sldId="371"/>
            <ac:spMk id="30" creationId="{00000000-0000-0000-0000-000000000000}"/>
          </ac:spMkLst>
        </pc:spChg>
        <pc:spChg chg="add mod">
          <ac:chgData name="Filip Czernicki" userId="9ae1e623-c8b9-4df1-bf79-691649363474" providerId="ADAL" clId="{03AF3729-AAAE-4F64-975E-A7E0D7D75F2B}" dt="2021-03-03T12:14:32.319" v="34"/>
          <ac:spMkLst>
            <pc:docMk/>
            <pc:sldMk cId="2759498018" sldId="371"/>
            <ac:spMk id="45" creationId="{4B734A3F-35E6-487C-89AF-B85FC664F643}"/>
          </ac:spMkLst>
        </pc:spChg>
        <pc:grpChg chg="mod">
          <ac:chgData name="Filip Czernicki" userId="9ae1e623-c8b9-4df1-bf79-691649363474" providerId="ADAL" clId="{03AF3729-AAAE-4F64-975E-A7E0D7D75F2B}" dt="2021-03-03T12:14:49.155" v="35" actId="1076"/>
          <ac:grpSpMkLst>
            <pc:docMk/>
            <pc:sldMk cId="2759498018" sldId="371"/>
            <ac:grpSpMk id="2" creationId="{00000000-0000-0000-0000-000000000000}"/>
          </ac:grpSpMkLst>
        </pc:grpChg>
      </pc:sldChg>
      <pc:sldChg chg="delSp mod">
        <pc:chgData name="Filip Czernicki" userId="9ae1e623-c8b9-4df1-bf79-691649363474" providerId="ADAL" clId="{03AF3729-AAAE-4F64-975E-A7E0D7D75F2B}" dt="2021-03-03T12:12:11.951" v="16" actId="478"/>
        <pc:sldMkLst>
          <pc:docMk/>
          <pc:sldMk cId="937350116" sldId="372"/>
        </pc:sldMkLst>
        <pc:spChg chg="del">
          <ac:chgData name="Filip Czernicki" userId="9ae1e623-c8b9-4df1-bf79-691649363474" providerId="ADAL" clId="{03AF3729-AAAE-4F64-975E-A7E0D7D75F2B}" dt="2021-03-03T12:12:11.951" v="16" actId="478"/>
          <ac:spMkLst>
            <pc:docMk/>
            <pc:sldMk cId="937350116" sldId="372"/>
            <ac:spMk id="4" creationId="{00000000-0000-0000-0000-000000000000}"/>
          </ac:spMkLst>
        </pc:spChg>
      </pc:sldChg>
      <pc:sldChg chg="delSp modSp mod">
        <pc:chgData name="Filip Czernicki" userId="9ae1e623-c8b9-4df1-bf79-691649363474" providerId="ADAL" clId="{03AF3729-AAAE-4F64-975E-A7E0D7D75F2B}" dt="2021-03-03T12:12:03.012" v="15" actId="478"/>
        <pc:sldMkLst>
          <pc:docMk/>
          <pc:sldMk cId="1705311986" sldId="373"/>
        </pc:sldMkLst>
        <pc:spChg chg="del">
          <ac:chgData name="Filip Czernicki" userId="9ae1e623-c8b9-4df1-bf79-691649363474" providerId="ADAL" clId="{03AF3729-AAAE-4F64-975E-A7E0D7D75F2B}" dt="2021-03-03T12:12:03.012" v="15" actId="478"/>
          <ac:spMkLst>
            <pc:docMk/>
            <pc:sldMk cId="1705311986" sldId="373"/>
            <ac:spMk id="5" creationId="{00000000-0000-0000-0000-000000000000}"/>
          </ac:spMkLst>
        </pc:spChg>
        <pc:grpChg chg="mod">
          <ac:chgData name="Filip Czernicki" userId="9ae1e623-c8b9-4df1-bf79-691649363474" providerId="ADAL" clId="{03AF3729-AAAE-4F64-975E-A7E0D7D75F2B}" dt="2021-03-03T12:11:55.614" v="14" actId="1076"/>
          <ac:grpSpMkLst>
            <pc:docMk/>
            <pc:sldMk cId="1705311986" sldId="373"/>
            <ac:grpSpMk id="2" creationId="{00000000-0000-0000-0000-000000000000}"/>
          </ac:grpSpMkLst>
        </pc:grpChg>
      </pc:sldChg>
      <pc:sldChg chg="delSp modSp mod">
        <pc:chgData name="Filip Czernicki" userId="9ae1e623-c8b9-4df1-bf79-691649363474" providerId="ADAL" clId="{03AF3729-AAAE-4F64-975E-A7E0D7D75F2B}" dt="2021-03-03T12:11:38.599" v="11" actId="478"/>
        <pc:sldMkLst>
          <pc:docMk/>
          <pc:sldMk cId="187251683" sldId="374"/>
        </pc:sldMkLst>
        <pc:spChg chg="del">
          <ac:chgData name="Filip Czernicki" userId="9ae1e623-c8b9-4df1-bf79-691649363474" providerId="ADAL" clId="{03AF3729-AAAE-4F64-975E-A7E0D7D75F2B}" dt="2021-03-03T12:11:38.599" v="11" actId="478"/>
          <ac:spMkLst>
            <pc:docMk/>
            <pc:sldMk cId="187251683" sldId="374"/>
            <ac:spMk id="5" creationId="{00000000-0000-0000-0000-000000000000}"/>
          </ac:spMkLst>
        </pc:spChg>
        <pc:grpChg chg="mod">
          <ac:chgData name="Filip Czernicki" userId="9ae1e623-c8b9-4df1-bf79-691649363474" providerId="ADAL" clId="{03AF3729-AAAE-4F64-975E-A7E0D7D75F2B}" dt="2021-03-03T12:11:36.744" v="10" actId="1076"/>
          <ac:grpSpMkLst>
            <pc:docMk/>
            <pc:sldMk cId="187251683" sldId="374"/>
            <ac:grpSpMk id="2" creationId="{00000000-0000-0000-0000-000000000000}"/>
          </ac:grpSpMkLst>
        </pc:grpChg>
      </pc:sldChg>
      <pc:sldChg chg="delSp mod">
        <pc:chgData name="Filip Czernicki" userId="9ae1e623-c8b9-4df1-bf79-691649363474" providerId="ADAL" clId="{03AF3729-AAAE-4F64-975E-A7E0D7D75F2B}" dt="2021-03-03T12:11:27.847" v="9" actId="478"/>
        <pc:sldMkLst>
          <pc:docMk/>
          <pc:sldMk cId="3490194135" sldId="375"/>
        </pc:sldMkLst>
        <pc:spChg chg="del">
          <ac:chgData name="Filip Czernicki" userId="9ae1e623-c8b9-4df1-bf79-691649363474" providerId="ADAL" clId="{03AF3729-AAAE-4F64-975E-A7E0D7D75F2B}" dt="2021-03-03T12:11:27.847" v="9" actId="478"/>
          <ac:spMkLst>
            <pc:docMk/>
            <pc:sldMk cId="3490194135" sldId="375"/>
            <ac:spMk id="5" creationId="{00000000-0000-0000-0000-000000000000}"/>
          </ac:spMkLst>
        </pc:spChg>
      </pc:sldChg>
      <pc:sldChg chg="delSp modSp mod">
        <pc:chgData name="Filip Czernicki" userId="9ae1e623-c8b9-4df1-bf79-691649363474" providerId="ADAL" clId="{03AF3729-AAAE-4F64-975E-A7E0D7D75F2B}" dt="2021-03-03T12:12:36.162" v="22" actId="478"/>
        <pc:sldMkLst>
          <pc:docMk/>
          <pc:sldMk cId="3501448722" sldId="376"/>
        </pc:sldMkLst>
        <pc:spChg chg="del">
          <ac:chgData name="Filip Czernicki" userId="9ae1e623-c8b9-4df1-bf79-691649363474" providerId="ADAL" clId="{03AF3729-AAAE-4F64-975E-A7E0D7D75F2B}" dt="2021-03-03T12:12:36.162" v="22" actId="478"/>
          <ac:spMkLst>
            <pc:docMk/>
            <pc:sldMk cId="3501448722" sldId="376"/>
            <ac:spMk id="3" creationId="{00000000-0000-0000-0000-000000000000}"/>
          </ac:spMkLst>
        </pc:spChg>
        <pc:grpChg chg="mod">
          <ac:chgData name="Filip Czernicki" userId="9ae1e623-c8b9-4df1-bf79-691649363474" providerId="ADAL" clId="{03AF3729-AAAE-4F64-975E-A7E0D7D75F2B}" dt="2021-03-03T12:12:30.656" v="20" actId="1076"/>
          <ac:grpSpMkLst>
            <pc:docMk/>
            <pc:sldMk cId="3501448722" sldId="376"/>
            <ac:grpSpMk id="2" creationId="{00000000-0000-0000-0000-000000000000}"/>
          </ac:grpSpMkLst>
        </pc:grpChg>
        <pc:graphicFrameChg chg="mod">
          <ac:chgData name="Filip Czernicki" userId="9ae1e623-c8b9-4df1-bf79-691649363474" providerId="ADAL" clId="{03AF3729-AAAE-4F64-975E-A7E0D7D75F2B}" dt="2021-03-03T12:12:34.354" v="21" actId="1076"/>
          <ac:graphicFrameMkLst>
            <pc:docMk/>
            <pc:sldMk cId="3501448722" sldId="376"/>
            <ac:graphicFrameMk id="5" creationId="{00000000-0000-0000-0000-000000000000}"/>
          </ac:graphicFrameMkLst>
        </pc:graphicFrameChg>
      </pc:sldChg>
      <pc:sldChg chg="delSp modSp mod">
        <pc:chgData name="Filip Czernicki" userId="9ae1e623-c8b9-4df1-bf79-691649363474" providerId="ADAL" clId="{03AF3729-AAAE-4F64-975E-A7E0D7D75F2B}" dt="2021-03-03T12:12:24.098" v="19" actId="478"/>
        <pc:sldMkLst>
          <pc:docMk/>
          <pc:sldMk cId="674158371" sldId="377"/>
        </pc:sldMkLst>
        <pc:spChg chg="del">
          <ac:chgData name="Filip Czernicki" userId="9ae1e623-c8b9-4df1-bf79-691649363474" providerId="ADAL" clId="{03AF3729-AAAE-4F64-975E-A7E0D7D75F2B}" dt="2021-03-03T12:12:24.098" v="19" actId="478"/>
          <ac:spMkLst>
            <pc:docMk/>
            <pc:sldMk cId="674158371" sldId="377"/>
            <ac:spMk id="3"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4"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1"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2"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3"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4"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5"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6"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7"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8"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29"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0"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1"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2"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3"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4" creationId="{00000000-0000-0000-0000-000000000000}"/>
          </ac:spMkLst>
        </pc:spChg>
        <pc:spChg chg="mod">
          <ac:chgData name="Filip Czernicki" userId="9ae1e623-c8b9-4df1-bf79-691649363474" providerId="ADAL" clId="{03AF3729-AAAE-4F64-975E-A7E0D7D75F2B}" dt="2021-03-03T12:12:24.098" v="19" actId="478"/>
          <ac:spMkLst>
            <pc:docMk/>
            <pc:sldMk cId="674158371" sldId="377"/>
            <ac:spMk id="37" creationId="{00000000-0000-0000-0000-000000000000}"/>
          </ac:spMkLst>
        </pc:spChg>
        <pc:grpChg chg="mod">
          <ac:chgData name="Filip Czernicki" userId="9ae1e623-c8b9-4df1-bf79-691649363474" providerId="ADAL" clId="{03AF3729-AAAE-4F64-975E-A7E0D7D75F2B}" dt="2021-03-03T12:12:24.098" v="19" actId="478"/>
          <ac:grpSpMkLst>
            <pc:docMk/>
            <pc:sldMk cId="674158371" sldId="377"/>
            <ac:grpSpMk id="2" creationId="{00000000-0000-0000-0000-000000000000}"/>
          </ac:grpSpMkLst>
        </pc:grpChg>
        <pc:graphicFrameChg chg="mod">
          <ac:chgData name="Filip Czernicki" userId="9ae1e623-c8b9-4df1-bf79-691649363474" providerId="ADAL" clId="{03AF3729-AAAE-4F64-975E-A7E0D7D75F2B}" dt="2021-03-03T12:12:24.098" v="19" actId="478"/>
          <ac:graphicFrameMkLst>
            <pc:docMk/>
            <pc:sldMk cId="674158371" sldId="377"/>
            <ac:graphicFrameMk id="5" creationId="{00000000-0000-0000-0000-000000000000}"/>
          </ac:graphicFrameMkLst>
        </pc:graphicFrameChg>
        <pc:picChg chg="mod">
          <ac:chgData name="Filip Czernicki" userId="9ae1e623-c8b9-4df1-bf79-691649363474" providerId="ADAL" clId="{03AF3729-AAAE-4F64-975E-A7E0D7D75F2B}" dt="2021-03-03T12:12:24.098" v="19" actId="478"/>
          <ac:picMkLst>
            <pc:docMk/>
            <pc:sldMk cId="674158371" sldId="377"/>
            <ac:picMk id="6"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7"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8"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9"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0"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1"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2"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3"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4"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5"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6"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7"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8"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19"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20"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35"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36"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38"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39"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0"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1"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2"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3"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4" creationId="{00000000-0000-0000-0000-000000000000}"/>
          </ac:picMkLst>
        </pc:picChg>
        <pc:picChg chg="mod">
          <ac:chgData name="Filip Czernicki" userId="9ae1e623-c8b9-4df1-bf79-691649363474" providerId="ADAL" clId="{03AF3729-AAAE-4F64-975E-A7E0D7D75F2B}" dt="2021-03-03T12:12:24.098" v="19" actId="478"/>
          <ac:picMkLst>
            <pc:docMk/>
            <pc:sldMk cId="674158371" sldId="377"/>
            <ac:picMk id="45" creationId="{00000000-0000-0000-0000-000000000000}"/>
          </ac:picMkLst>
        </pc:picChg>
      </pc:sldChg>
      <pc:sldChg chg="delSp modSp mod">
        <pc:chgData name="Filip Czernicki" userId="9ae1e623-c8b9-4df1-bf79-691649363474" providerId="ADAL" clId="{03AF3729-AAAE-4F64-975E-A7E0D7D75F2B}" dt="2021-03-03T12:14:24.155" v="32" actId="1076"/>
        <pc:sldMkLst>
          <pc:docMk/>
          <pc:sldMk cId="1503160750" sldId="379"/>
        </pc:sldMkLst>
        <pc:spChg chg="del mod">
          <ac:chgData name="Filip Czernicki" userId="9ae1e623-c8b9-4df1-bf79-691649363474" providerId="ADAL" clId="{03AF3729-AAAE-4F64-975E-A7E0D7D75F2B}" dt="2021-03-03T12:10:54.473" v="3" actId="478"/>
          <ac:spMkLst>
            <pc:docMk/>
            <pc:sldMk cId="1503160750" sldId="379"/>
            <ac:spMk id="3"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4"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1"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2"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3"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4"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5"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6"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7"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8"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29"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0"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1"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2"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3"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4" creationId="{00000000-0000-0000-0000-000000000000}"/>
          </ac:spMkLst>
        </pc:spChg>
        <pc:spChg chg="mod">
          <ac:chgData name="Filip Czernicki" userId="9ae1e623-c8b9-4df1-bf79-691649363474" providerId="ADAL" clId="{03AF3729-AAAE-4F64-975E-A7E0D7D75F2B}" dt="2021-03-03T12:14:24.155" v="32" actId="1076"/>
          <ac:spMkLst>
            <pc:docMk/>
            <pc:sldMk cId="1503160750" sldId="379"/>
            <ac:spMk id="36" creationId="{00000000-0000-0000-0000-000000000000}"/>
          </ac:spMkLst>
        </pc:spChg>
        <pc:grpChg chg="mod">
          <ac:chgData name="Filip Czernicki" userId="9ae1e623-c8b9-4df1-bf79-691649363474" providerId="ADAL" clId="{03AF3729-AAAE-4F64-975E-A7E0D7D75F2B}" dt="2021-03-03T12:14:24.155" v="32" actId="1076"/>
          <ac:grpSpMkLst>
            <pc:docMk/>
            <pc:sldMk cId="1503160750" sldId="379"/>
            <ac:grpSpMk id="2" creationId="{00000000-0000-0000-0000-000000000000}"/>
          </ac:grpSpMkLst>
        </pc:grpChg>
        <pc:graphicFrameChg chg="mod">
          <ac:chgData name="Filip Czernicki" userId="9ae1e623-c8b9-4df1-bf79-691649363474" providerId="ADAL" clId="{03AF3729-AAAE-4F64-975E-A7E0D7D75F2B}" dt="2021-03-03T12:14:24.155" v="32" actId="1076"/>
          <ac:graphicFrameMkLst>
            <pc:docMk/>
            <pc:sldMk cId="1503160750" sldId="379"/>
            <ac:graphicFrameMk id="5" creationId="{00000000-0000-0000-0000-000000000000}"/>
          </ac:graphicFrameMkLst>
        </pc:graphicFrameChg>
        <pc:picChg chg="mod">
          <ac:chgData name="Filip Czernicki" userId="9ae1e623-c8b9-4df1-bf79-691649363474" providerId="ADAL" clId="{03AF3729-AAAE-4F64-975E-A7E0D7D75F2B}" dt="2021-03-03T12:14:24.155" v="32" actId="1076"/>
          <ac:picMkLst>
            <pc:docMk/>
            <pc:sldMk cId="1503160750" sldId="379"/>
            <ac:picMk id="6"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7"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8"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9"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0"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1"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2"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3"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4"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5"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6"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7"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8"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19"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20"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35"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37"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38"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39"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40"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41"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42"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43" creationId="{00000000-0000-0000-0000-000000000000}"/>
          </ac:picMkLst>
        </pc:picChg>
        <pc:picChg chg="mod">
          <ac:chgData name="Filip Czernicki" userId="9ae1e623-c8b9-4df1-bf79-691649363474" providerId="ADAL" clId="{03AF3729-AAAE-4F64-975E-A7E0D7D75F2B}" dt="2021-03-03T12:14:24.155" v="32" actId="1076"/>
          <ac:picMkLst>
            <pc:docMk/>
            <pc:sldMk cId="1503160750" sldId="379"/>
            <ac:picMk id="44" creationId="{00000000-0000-0000-0000-000000000000}"/>
          </ac:picMkLst>
        </pc:picChg>
      </pc:sldChg>
      <pc:sldChg chg="delSp modSp">
        <pc:chgData name="Filip Czernicki" userId="9ae1e623-c8b9-4df1-bf79-691649363474" providerId="ADAL" clId="{03AF3729-AAAE-4F64-975E-A7E0D7D75F2B}" dt="2021-03-03T12:11:15.875" v="8" actId="1035"/>
        <pc:sldMkLst>
          <pc:docMk/>
          <pc:sldMk cId="275077603" sldId="380"/>
        </pc:sldMkLst>
        <pc:spChg chg="del mod">
          <ac:chgData name="Filip Czernicki" userId="9ae1e623-c8b9-4df1-bf79-691649363474" providerId="ADAL" clId="{03AF3729-AAAE-4F64-975E-A7E0D7D75F2B}" dt="2021-03-03T12:11:12.550" v="6" actId="478"/>
          <ac:spMkLst>
            <pc:docMk/>
            <pc:sldMk cId="275077603" sldId="380"/>
            <ac:spMk id="3"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4"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1"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2"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3"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4"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5"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6"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7"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8"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29"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0"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1"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2"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3"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4" creationId="{00000000-0000-0000-0000-000000000000}"/>
          </ac:spMkLst>
        </pc:spChg>
        <pc:spChg chg="mod">
          <ac:chgData name="Filip Czernicki" userId="9ae1e623-c8b9-4df1-bf79-691649363474" providerId="ADAL" clId="{03AF3729-AAAE-4F64-975E-A7E0D7D75F2B}" dt="2021-03-03T12:11:15.875" v="8" actId="1035"/>
          <ac:spMkLst>
            <pc:docMk/>
            <pc:sldMk cId="275077603" sldId="380"/>
            <ac:spMk id="36" creationId="{00000000-0000-0000-0000-000000000000}"/>
          </ac:spMkLst>
        </pc:spChg>
        <pc:grpChg chg="mod">
          <ac:chgData name="Filip Czernicki" userId="9ae1e623-c8b9-4df1-bf79-691649363474" providerId="ADAL" clId="{03AF3729-AAAE-4F64-975E-A7E0D7D75F2B}" dt="2021-03-03T12:11:15.875" v="8" actId="1035"/>
          <ac:grpSpMkLst>
            <pc:docMk/>
            <pc:sldMk cId="275077603" sldId="380"/>
            <ac:grpSpMk id="2" creationId="{00000000-0000-0000-0000-000000000000}"/>
          </ac:grpSpMkLst>
        </pc:grpChg>
        <pc:graphicFrameChg chg="mod">
          <ac:chgData name="Filip Czernicki" userId="9ae1e623-c8b9-4df1-bf79-691649363474" providerId="ADAL" clId="{03AF3729-AAAE-4F64-975E-A7E0D7D75F2B}" dt="2021-03-03T12:11:15.875" v="8" actId="1035"/>
          <ac:graphicFrameMkLst>
            <pc:docMk/>
            <pc:sldMk cId="275077603" sldId="380"/>
            <ac:graphicFrameMk id="5" creationId="{00000000-0000-0000-0000-000000000000}"/>
          </ac:graphicFrameMkLst>
        </pc:graphicFrameChg>
        <pc:picChg chg="mod">
          <ac:chgData name="Filip Czernicki" userId="9ae1e623-c8b9-4df1-bf79-691649363474" providerId="ADAL" clId="{03AF3729-AAAE-4F64-975E-A7E0D7D75F2B}" dt="2021-03-03T12:11:15.875" v="8" actId="1035"/>
          <ac:picMkLst>
            <pc:docMk/>
            <pc:sldMk cId="275077603" sldId="380"/>
            <ac:picMk id="6"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7"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8"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9"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0"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1"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2"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3"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4"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5"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6"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7"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8"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19"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20"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35"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37"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38"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39"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40"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41"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42"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43" creationId="{00000000-0000-0000-0000-000000000000}"/>
          </ac:picMkLst>
        </pc:picChg>
        <pc:picChg chg="mod">
          <ac:chgData name="Filip Czernicki" userId="9ae1e623-c8b9-4df1-bf79-691649363474" providerId="ADAL" clId="{03AF3729-AAAE-4F64-975E-A7E0D7D75F2B}" dt="2021-03-03T12:11:15.875" v="8" actId="1035"/>
          <ac:picMkLst>
            <pc:docMk/>
            <pc:sldMk cId="275077603" sldId="380"/>
            <ac:picMk id="44" creationId="{00000000-0000-0000-0000-000000000000}"/>
          </ac:picMkLst>
        </pc:picChg>
      </pc:sldChg>
      <pc:sldChg chg="modSp">
        <pc:chgData name="Filip Czernicki" userId="9ae1e623-c8b9-4df1-bf79-691649363474" providerId="ADAL" clId="{03AF3729-AAAE-4F64-975E-A7E0D7D75F2B}" dt="2021-03-03T12:49:58.181" v="160"/>
        <pc:sldMkLst>
          <pc:docMk/>
          <pc:sldMk cId="3411678458" sldId="385"/>
        </pc:sldMkLst>
        <pc:graphicFrameChg chg="mod">
          <ac:chgData name="Filip Czernicki" userId="9ae1e623-c8b9-4df1-bf79-691649363474" providerId="ADAL" clId="{03AF3729-AAAE-4F64-975E-A7E0D7D75F2B}" dt="2021-03-03T12:49:58.181" v="160"/>
          <ac:graphicFrameMkLst>
            <pc:docMk/>
            <pc:sldMk cId="3411678458" sldId="385"/>
            <ac:graphicFrameMk id="4" creationId="{00000000-0000-0000-0000-000000000000}"/>
          </ac:graphicFrameMkLst>
        </pc:graphicFrameChg>
      </pc:sldChg>
      <pc:sldChg chg="modSp">
        <pc:chgData name="Filip Czernicki" userId="9ae1e623-c8b9-4df1-bf79-691649363474" providerId="ADAL" clId="{03AF3729-AAAE-4F64-975E-A7E0D7D75F2B}" dt="2021-03-03T12:50:16.970" v="162"/>
        <pc:sldMkLst>
          <pc:docMk/>
          <pc:sldMk cId="2555316338" sldId="386"/>
        </pc:sldMkLst>
        <pc:graphicFrameChg chg="mod">
          <ac:chgData name="Filip Czernicki" userId="9ae1e623-c8b9-4df1-bf79-691649363474" providerId="ADAL" clId="{03AF3729-AAAE-4F64-975E-A7E0D7D75F2B}" dt="2021-03-03T12:50:08.895" v="161"/>
          <ac:graphicFrameMkLst>
            <pc:docMk/>
            <pc:sldMk cId="2555316338" sldId="386"/>
            <ac:graphicFrameMk id="7" creationId="{00000000-0000-0000-0000-000000000000}"/>
          </ac:graphicFrameMkLst>
        </pc:graphicFrameChg>
        <pc:graphicFrameChg chg="mod">
          <ac:chgData name="Filip Czernicki" userId="9ae1e623-c8b9-4df1-bf79-691649363474" providerId="ADAL" clId="{03AF3729-AAAE-4F64-975E-A7E0D7D75F2B}" dt="2021-03-03T12:50:16.970" v="162"/>
          <ac:graphicFrameMkLst>
            <pc:docMk/>
            <pc:sldMk cId="2555316338" sldId="386"/>
            <ac:graphicFrameMk id="8" creationId="{00000000-0000-0000-0000-000000000000}"/>
          </ac:graphicFrameMkLst>
        </pc:graphicFrameChg>
      </pc:sldChg>
      <pc:sldChg chg="modSp mod">
        <pc:chgData name="Filip Czernicki" userId="9ae1e623-c8b9-4df1-bf79-691649363474" providerId="ADAL" clId="{03AF3729-AAAE-4F64-975E-A7E0D7D75F2B}" dt="2021-03-03T14:07:18.537" v="266" actId="207"/>
        <pc:sldMkLst>
          <pc:docMk/>
          <pc:sldMk cId="2659286038" sldId="388"/>
        </pc:sldMkLst>
        <pc:spChg chg="mod">
          <ac:chgData name="Filip Czernicki" userId="9ae1e623-c8b9-4df1-bf79-691649363474" providerId="ADAL" clId="{03AF3729-AAAE-4F64-975E-A7E0D7D75F2B}" dt="2021-03-03T14:07:18.537" v="266" actId="207"/>
          <ac:spMkLst>
            <pc:docMk/>
            <pc:sldMk cId="2659286038" sldId="388"/>
            <ac:spMk id="88066" creationId="{00000000-0000-0000-0000-000000000000}"/>
          </ac:spMkLst>
        </pc:spChg>
        <pc:spChg chg="mod">
          <ac:chgData name="Filip Czernicki" userId="9ae1e623-c8b9-4df1-bf79-691649363474" providerId="ADAL" clId="{03AF3729-AAAE-4F64-975E-A7E0D7D75F2B}" dt="2021-03-03T14:05:26.074" v="255" actId="20577"/>
          <ac:spMkLst>
            <pc:docMk/>
            <pc:sldMk cId="2659286038" sldId="388"/>
            <ac:spMk id="88067" creationId="{00000000-0000-0000-0000-000000000000}"/>
          </ac:spMkLst>
        </pc:spChg>
        <pc:picChg chg="mod modCrop">
          <ac:chgData name="Filip Czernicki" userId="9ae1e623-c8b9-4df1-bf79-691649363474" providerId="ADAL" clId="{03AF3729-AAAE-4F64-975E-A7E0D7D75F2B}" dt="2021-03-03T14:05:13.119" v="253" actId="1038"/>
          <ac:picMkLst>
            <pc:docMk/>
            <pc:sldMk cId="2659286038" sldId="388"/>
            <ac:picMk id="88069" creationId="{00000000-0000-0000-0000-000000000000}"/>
          </ac:picMkLst>
        </pc:picChg>
      </pc:sldChg>
      <pc:sldChg chg="modSp mod">
        <pc:chgData name="Filip Czernicki" userId="9ae1e623-c8b9-4df1-bf79-691649363474" providerId="ADAL" clId="{03AF3729-AAAE-4F64-975E-A7E0D7D75F2B}" dt="2021-03-03T14:07:50.850" v="267" actId="207"/>
        <pc:sldMkLst>
          <pc:docMk/>
          <pc:sldMk cId="3897498200" sldId="389"/>
        </pc:sldMkLst>
        <pc:spChg chg="mod">
          <ac:chgData name="Filip Czernicki" userId="9ae1e623-c8b9-4df1-bf79-691649363474" providerId="ADAL" clId="{03AF3729-AAAE-4F64-975E-A7E0D7D75F2B}" dt="2021-03-03T14:07:50.850" v="267" actId="207"/>
          <ac:spMkLst>
            <pc:docMk/>
            <pc:sldMk cId="3897498200" sldId="389"/>
            <ac:spMk id="89090" creationId="{00000000-0000-0000-0000-000000000000}"/>
          </ac:spMkLst>
        </pc:spChg>
      </pc:sldChg>
      <pc:sldChg chg="modSp mod">
        <pc:chgData name="Filip Czernicki" userId="9ae1e623-c8b9-4df1-bf79-691649363474" providerId="ADAL" clId="{03AF3729-AAAE-4F64-975E-A7E0D7D75F2B}" dt="2021-03-03T14:08:25.379" v="269" actId="207"/>
        <pc:sldMkLst>
          <pc:docMk/>
          <pc:sldMk cId="1059700124" sldId="390"/>
        </pc:sldMkLst>
        <pc:spChg chg="mod">
          <ac:chgData name="Filip Czernicki" userId="9ae1e623-c8b9-4df1-bf79-691649363474" providerId="ADAL" clId="{03AF3729-AAAE-4F64-975E-A7E0D7D75F2B}" dt="2021-03-03T14:08:25.379" v="269" actId="207"/>
          <ac:spMkLst>
            <pc:docMk/>
            <pc:sldMk cId="1059700124" sldId="390"/>
            <ac:spMk id="89090" creationId="{00000000-0000-0000-0000-000000000000}"/>
          </ac:spMkLst>
        </pc:spChg>
      </pc:sldChg>
      <pc:sldChg chg="modSp mod">
        <pc:chgData name="Filip Czernicki" userId="9ae1e623-c8b9-4df1-bf79-691649363474" providerId="ADAL" clId="{03AF3729-AAAE-4F64-975E-A7E0D7D75F2B}" dt="2021-03-03T14:08:41.586" v="270" actId="207"/>
        <pc:sldMkLst>
          <pc:docMk/>
          <pc:sldMk cId="2488847999" sldId="391"/>
        </pc:sldMkLst>
        <pc:spChg chg="mod">
          <ac:chgData name="Filip Czernicki" userId="9ae1e623-c8b9-4df1-bf79-691649363474" providerId="ADAL" clId="{03AF3729-AAAE-4F64-975E-A7E0D7D75F2B}" dt="2021-03-03T14:08:41.586" v="270" actId="207"/>
          <ac:spMkLst>
            <pc:docMk/>
            <pc:sldMk cId="2488847999" sldId="391"/>
            <ac:spMk id="87046" creationId="{00000000-0000-0000-0000-000000000000}"/>
          </ac:spMkLst>
        </pc:spChg>
      </pc:sldChg>
      <pc:sldChg chg="modSp mod">
        <pc:chgData name="Filip Czernicki" userId="9ae1e623-c8b9-4df1-bf79-691649363474" providerId="ADAL" clId="{03AF3729-AAAE-4F64-975E-A7E0D7D75F2B}" dt="2021-03-03T14:08:08.928" v="268" actId="207"/>
        <pc:sldMkLst>
          <pc:docMk/>
          <pc:sldMk cId="3589410642" sldId="393"/>
        </pc:sldMkLst>
        <pc:spChg chg="mod">
          <ac:chgData name="Filip Czernicki" userId="9ae1e623-c8b9-4df1-bf79-691649363474" providerId="ADAL" clId="{03AF3729-AAAE-4F64-975E-A7E0D7D75F2B}" dt="2021-03-03T14:08:08.928" v="268" actId="207"/>
          <ac:spMkLst>
            <pc:docMk/>
            <pc:sldMk cId="3589410642" sldId="393"/>
            <ac:spMk id="89090" creationId="{00000000-0000-0000-0000-000000000000}"/>
          </ac:spMkLst>
        </pc:spChg>
      </pc:sldChg>
      <pc:sldChg chg="modSp mod">
        <pc:chgData name="Filip Czernicki" userId="9ae1e623-c8b9-4df1-bf79-691649363474" providerId="ADAL" clId="{03AF3729-AAAE-4F64-975E-A7E0D7D75F2B}" dt="2021-03-03T13:54:50.637" v="180"/>
        <pc:sldMkLst>
          <pc:docMk/>
          <pc:sldMk cId="501441973" sldId="401"/>
        </pc:sldMkLst>
        <pc:spChg chg="mod">
          <ac:chgData name="Filip Czernicki" userId="9ae1e623-c8b9-4df1-bf79-691649363474" providerId="ADAL" clId="{03AF3729-AAAE-4F64-975E-A7E0D7D75F2B}" dt="2021-03-03T13:54:50.637" v="180"/>
          <ac:spMkLst>
            <pc:docMk/>
            <pc:sldMk cId="501441973" sldId="401"/>
            <ac:spMk id="87043" creationId="{00000000-0000-0000-0000-000000000000}"/>
          </ac:spMkLst>
        </pc:spChg>
      </pc:sldChg>
    </pc:docChg>
  </pc:docChgLst>
  <pc:docChgLst>
    <pc:chgData name="Filip Czernicki" userId="9ae1e623-c8b9-4df1-bf79-691649363474" providerId="ADAL" clId="{07C81DC0-C099-4C1E-BEEE-826A07FD4FA8}"/>
    <pc:docChg chg="modSld">
      <pc:chgData name="Filip Czernicki" userId="9ae1e623-c8b9-4df1-bf79-691649363474" providerId="ADAL" clId="{07C81DC0-C099-4C1E-BEEE-826A07FD4FA8}" dt="2021-03-24T12:48:00.682" v="10" actId="20577"/>
      <pc:docMkLst>
        <pc:docMk/>
      </pc:docMkLst>
      <pc:sldChg chg="modSp mod">
        <pc:chgData name="Filip Czernicki" userId="9ae1e623-c8b9-4df1-bf79-691649363474" providerId="ADAL" clId="{07C81DC0-C099-4C1E-BEEE-826A07FD4FA8}" dt="2021-03-24T12:48:00.682" v="10" actId="20577"/>
        <pc:sldMkLst>
          <pc:docMk/>
          <pc:sldMk cId="2659286038" sldId="388"/>
        </pc:sldMkLst>
        <pc:spChg chg="mod">
          <ac:chgData name="Filip Czernicki" userId="9ae1e623-c8b9-4df1-bf79-691649363474" providerId="ADAL" clId="{07C81DC0-C099-4C1E-BEEE-826A07FD4FA8}" dt="2021-03-24T12:48:00.682" v="10" actId="20577"/>
          <ac:spMkLst>
            <pc:docMk/>
            <pc:sldMk cId="2659286038" sldId="388"/>
            <ac:spMk id="8806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0.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4.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0251572327045"/>
          <c:y val="7.936507936507943E-2"/>
          <c:w val="0.76729559748428455"/>
          <c:h val="0.676190476190487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dLbl>
              <c:idx val="9"/>
              <c:layout>
                <c:manualLayout>
                  <c:x val="0"/>
                  <c:y val="7.41575093820928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1C-47A0-B1A7-1C039BD35D9C}"/>
                </c:ext>
              </c:extLst>
            </c:dLbl>
            <c:dLbl>
              <c:idx val="10"/>
              <c:layout>
                <c:manualLayout>
                  <c:x val="5.9786200779951091E-3"/>
                  <c:y val="-2.96630037528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1C-47A0-B1A7-1C039BD35D9C}"/>
                </c:ext>
              </c:extLst>
            </c:dLbl>
            <c:spPr>
              <a:noFill/>
              <a:ln w="25009">
                <a:noFill/>
              </a:ln>
            </c:spPr>
            <c:txPr>
              <a:bodyPr/>
              <a:lstStyle/>
              <a:p>
                <a:pPr>
                  <a:defRPr sz="8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6596</c:v>
                </c:pt>
                <c:pt idx="1">
                  <c:v>7421</c:v>
                </c:pt>
                <c:pt idx="2">
                  <c:v>9833</c:v>
                </c:pt>
                <c:pt idx="3">
                  <c:v>9399</c:v>
                </c:pt>
                <c:pt idx="4">
                  <c:v>10597</c:v>
                </c:pt>
                <c:pt idx="5">
                  <c:v>11075</c:v>
                </c:pt>
                <c:pt idx="6">
                  <c:v>11899</c:v>
                </c:pt>
                <c:pt idx="7">
                  <c:v>12786</c:v>
                </c:pt>
                <c:pt idx="8">
                  <c:v>13379</c:v>
                </c:pt>
                <c:pt idx="9">
                  <c:v>11127</c:v>
                </c:pt>
                <c:pt idx="10">
                  <c:v>11181</c:v>
                </c:pt>
                <c:pt idx="11">
                  <c:v>10693</c:v>
                </c:pt>
                <c:pt idx="12">
                  <c:v>8424</c:v>
                </c:pt>
                <c:pt idx="13">
                  <c:v>6531</c:v>
                </c:pt>
                <c:pt idx="14">
                  <c:v>5752</c:v>
                </c:pt>
                <c:pt idx="15">
                  <c:v>4414</c:v>
                </c:pt>
                <c:pt idx="16">
                  <c:v>2547</c:v>
                </c:pt>
              </c:numCache>
            </c:numRef>
          </c:val>
          <c:extLst>
            <c:ext xmlns:c16="http://schemas.microsoft.com/office/drawing/2014/chart" uri="{C3380CC4-5D6E-409C-BE32-E72D297353CC}">
              <c16:uniqueId val="{00000002-111C-47A0-B1A7-1C039BD35D9C}"/>
            </c:ext>
          </c:extLst>
        </c:ser>
        <c:dLbls>
          <c:showLegendKey val="0"/>
          <c:showVal val="0"/>
          <c:showCatName val="0"/>
          <c:showSerName val="0"/>
          <c:showPercent val="0"/>
          <c:showBubbleSize val="0"/>
        </c:dLbls>
        <c:gapWidth val="150"/>
        <c:axId val="423952152"/>
        <c:axId val="423950976"/>
      </c:barChart>
      <c:catAx>
        <c:axId val="423952152"/>
        <c:scaling>
          <c:orientation val="minMax"/>
        </c:scaling>
        <c:delete val="0"/>
        <c:axPos val="b"/>
        <c:numFmt formatCode="General" sourceLinked="1"/>
        <c:majorTickMark val="out"/>
        <c:minorTickMark val="none"/>
        <c:tickLblPos val="nextTo"/>
        <c:spPr>
          <a:ln w="3125">
            <a:solidFill>
              <a:schemeClr val="tx1"/>
            </a:solidFill>
            <a:prstDash val="solid"/>
          </a:ln>
        </c:spPr>
        <c:txPr>
          <a:bodyPr rot="-2700000" vert="horz"/>
          <a:lstStyle/>
          <a:p>
            <a:pPr>
              <a:defRPr sz="985" b="1" i="0" u="none" strike="noStrike" baseline="0">
                <a:solidFill>
                  <a:schemeClr val="tx1"/>
                </a:solidFill>
                <a:latin typeface="Arial"/>
                <a:ea typeface="Arial"/>
                <a:cs typeface="Arial"/>
              </a:defRPr>
            </a:pPr>
            <a:endParaRPr lang="pl-PL"/>
          </a:p>
        </c:txPr>
        <c:crossAx val="423950976"/>
        <c:crosses val="autoZero"/>
        <c:auto val="1"/>
        <c:lblAlgn val="ctr"/>
        <c:lblOffset val="100"/>
        <c:tickLblSkip val="1"/>
        <c:tickMarkSkip val="1"/>
        <c:noMultiLvlLbl val="0"/>
      </c:catAx>
      <c:valAx>
        <c:axId val="423950976"/>
        <c:scaling>
          <c:orientation val="minMax"/>
        </c:scaling>
        <c:delete val="0"/>
        <c:axPos val="l"/>
        <c:numFmt formatCode="General" sourceLinked="1"/>
        <c:majorTickMark val="out"/>
        <c:minorTickMark val="none"/>
        <c:tickLblPos val="nextTo"/>
        <c:spPr>
          <a:ln w="3125">
            <a:solidFill>
              <a:schemeClr val="tx1"/>
            </a:solidFill>
            <a:prstDash val="solid"/>
          </a:ln>
        </c:spPr>
        <c:txPr>
          <a:bodyPr rot="0" vert="horz"/>
          <a:lstStyle/>
          <a:p>
            <a:pPr>
              <a:defRPr sz="1081" b="1" i="0" u="none" strike="noStrike" baseline="0">
                <a:solidFill>
                  <a:schemeClr val="tx1"/>
                </a:solidFill>
                <a:latin typeface="Arial"/>
                <a:ea typeface="Arial"/>
                <a:cs typeface="Arial"/>
              </a:defRPr>
            </a:pPr>
            <a:endParaRPr lang="pl-PL"/>
          </a:p>
        </c:txPr>
        <c:crossAx val="423952152"/>
        <c:crosses val="autoZero"/>
        <c:crossBetween val="between"/>
      </c:valAx>
      <c:spPr>
        <a:noFill/>
        <a:ln w="25398">
          <a:noFill/>
        </a:ln>
      </c:spPr>
    </c:plotArea>
    <c:plotVisOnly val="1"/>
    <c:dispBlanksAs val="gap"/>
    <c:showDLblsOverMax val="0"/>
  </c:chart>
  <c:spPr>
    <a:noFill/>
    <a:ln>
      <a:noFill/>
    </a:ln>
  </c:spPr>
  <c:txPr>
    <a:bodyPr/>
    <a:lstStyle/>
    <a:p>
      <a:pPr>
        <a:defRPr sz="886" b="1" i="0" u="none" strike="noStrike" baseline="0">
          <a:solidFill>
            <a:schemeClr val="tx1"/>
          </a:solidFill>
          <a:latin typeface="Arial"/>
          <a:ea typeface="Arial"/>
          <a:cs typeface="Arial"/>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8"/>
          <c:dLbls>
            <c:dLbl>
              <c:idx val="0"/>
              <c:tx>
                <c:rich>
                  <a:bodyPr/>
                  <a:lstStyle/>
                  <a:p>
                    <a:r>
                      <a:rPr lang="en-US" dirty="0" err="1"/>
                      <a:t>Kobiety</a:t>
                    </a:r>
                    <a:r>
                      <a:rPr lang="en-US" dirty="0"/>
                      <a:t> 17%</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C12F-4251-83A0-A52E8057B38E}"/>
                </c:ext>
              </c:extLst>
            </c:dLbl>
            <c:dLbl>
              <c:idx val="1"/>
              <c:layout>
                <c:manualLayout>
                  <c:x val="-8.0357618499030378E-2"/>
                  <c:y val="-0.12838690476190476"/>
                </c:manualLayout>
              </c:layout>
              <c:tx>
                <c:rich>
                  <a:bodyPr/>
                  <a:lstStyle/>
                  <a:p>
                    <a:r>
                      <a:rPr lang="en-US" dirty="0" err="1"/>
                      <a:t>Mężczyźni</a:t>
                    </a:r>
                    <a:r>
                      <a:rPr lang="en-US" dirty="0"/>
                      <a:t> 83%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C12F-4251-83A0-A52E8057B38E}"/>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118</c:v>
                </c:pt>
                <c:pt idx="1">
                  <c:v>460</c:v>
                </c:pt>
              </c:numCache>
            </c:numRef>
          </c:val>
          <c:extLst>
            <c:ext xmlns:c16="http://schemas.microsoft.com/office/drawing/2014/chart" uri="{C3380CC4-5D6E-409C-BE32-E72D297353CC}">
              <c16:uniqueId val="{00000002-C12F-4251-83A0-A52E8057B38E}"/>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24"/>
          <c:y val="7.9365079365079361E-2"/>
          <c:w val="0.79245283018867962"/>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dLbl>
              <c:idx val="3"/>
              <c:layout>
                <c:manualLayout>
                  <c:x val="-1.751589325952568E-2"/>
                  <c:y val="7.9562419223784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94-4049-BC55-32C527261E32}"/>
                </c:ext>
              </c:extLst>
            </c:dLbl>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1030</c:v>
                </c:pt>
                <c:pt idx="1">
                  <c:v>892</c:v>
                </c:pt>
                <c:pt idx="2">
                  <c:v>821</c:v>
                </c:pt>
                <c:pt idx="3">
                  <c:v>1012</c:v>
                </c:pt>
                <c:pt idx="4">
                  <c:v>1018</c:v>
                </c:pt>
                <c:pt idx="5">
                  <c:v>1159</c:v>
                </c:pt>
                <c:pt idx="6">
                  <c:v>1046</c:v>
                </c:pt>
                <c:pt idx="7">
                  <c:v>1215</c:v>
                </c:pt>
                <c:pt idx="8">
                  <c:v>1434</c:v>
                </c:pt>
                <c:pt idx="9">
                  <c:v>1101</c:v>
                </c:pt>
                <c:pt idx="10">
                  <c:v>915</c:v>
                </c:pt>
                <c:pt idx="11">
                  <c:v>964</c:v>
                </c:pt>
                <c:pt idx="12">
                  <c:v>823</c:v>
                </c:pt>
                <c:pt idx="13">
                  <c:v>684</c:v>
                </c:pt>
                <c:pt idx="14">
                  <c:v>561</c:v>
                </c:pt>
                <c:pt idx="15">
                  <c:v>453</c:v>
                </c:pt>
                <c:pt idx="16">
                  <c:v>273</c:v>
                </c:pt>
              </c:numCache>
            </c:numRef>
          </c:val>
          <c:extLst>
            <c:ext xmlns:c16="http://schemas.microsoft.com/office/drawing/2014/chart" uri="{C3380CC4-5D6E-409C-BE32-E72D297353CC}">
              <c16:uniqueId val="{00000001-FE94-4049-BC55-32C527261E32}"/>
            </c:ext>
          </c:extLst>
        </c:ser>
        <c:dLbls>
          <c:showLegendKey val="0"/>
          <c:showVal val="1"/>
          <c:showCatName val="0"/>
          <c:showSerName val="0"/>
          <c:showPercent val="0"/>
          <c:showBubbleSize val="0"/>
        </c:dLbls>
        <c:gapWidth val="150"/>
        <c:axId val="431713704"/>
        <c:axId val="431716056"/>
      </c:barChart>
      <c:catAx>
        <c:axId val="43171370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6056"/>
        <c:crosses val="autoZero"/>
        <c:auto val="1"/>
        <c:lblAlgn val="ctr"/>
        <c:lblOffset val="100"/>
        <c:tickLblSkip val="1"/>
        <c:tickMarkSkip val="1"/>
        <c:noMultiLvlLbl val="0"/>
      </c:catAx>
      <c:valAx>
        <c:axId val="431716056"/>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1713704"/>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43"/>
          <c:y val="7.5301204819277434E-2"/>
          <c:w val="0.81761006289308547"/>
          <c:h val="0.69277108433734935"/>
        </c:manualLayout>
      </c:layout>
      <c:lineChart>
        <c:grouping val="standard"/>
        <c:varyColors val="0"/>
        <c:ser>
          <c:idx val="0"/>
          <c:order val="0"/>
          <c:tx>
            <c:strRef>
              <c:f>Sheet1!$A$2</c:f>
              <c:strCache>
                <c:ptCount val="1"/>
                <c:pt idx="0">
                  <c:v>studenci</c:v>
                </c:pt>
              </c:strCache>
            </c:strRef>
          </c:tx>
          <c:spPr>
            <a:ln w="2521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8907117212411533E-2"/>
                  <c:y val="-6.47060383139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1C-418A-8173-503D274A4B40}"/>
                </c:ext>
              </c:extLst>
            </c:dLbl>
            <c:dLbl>
              <c:idx val="1"/>
              <c:layout>
                <c:manualLayout>
                  <c:x val="-3.792162338815859E-2"/>
                  <c:y val="-7.4598015763862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C-418A-8173-503D274A4B40}"/>
                </c:ext>
              </c:extLst>
            </c:dLbl>
            <c:dLbl>
              <c:idx val="2"/>
              <c:layout>
                <c:manualLayout>
                  <c:x val="-5.1003438466438233E-2"/>
                  <c:y val="-8.9873628732938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C-418A-8173-503D274A4B40}"/>
                </c:ext>
              </c:extLst>
            </c:dLbl>
            <c:dLbl>
              <c:idx val="3"/>
              <c:layout>
                <c:manualLayout>
                  <c:x val="-6.2030741561634462E-2"/>
                  <c:y val="-9.653366604060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C-418A-8173-503D274A4B40}"/>
                </c:ext>
              </c:extLst>
            </c:dLbl>
            <c:dLbl>
              <c:idx val="4"/>
              <c:layout>
                <c:manualLayout>
                  <c:x val="-4.9955277839424932E-2"/>
                  <c:y val="-0.109868673475016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1C-418A-8173-503D274A4B40}"/>
                </c:ext>
              </c:extLst>
            </c:dLbl>
            <c:dLbl>
              <c:idx val="5"/>
              <c:layout>
                <c:manualLayout>
                  <c:x val="-6.476210788848967E-2"/>
                  <c:y val="-7.6536792790069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1C-418A-8173-503D274A4B40}"/>
                </c:ext>
              </c:extLst>
            </c:dLbl>
            <c:dLbl>
              <c:idx val="6"/>
              <c:layout>
                <c:manualLayout>
                  <c:x val="-5.2872386043355334E-2"/>
                  <c:y val="-8.9017886774489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C-418A-8173-503D274A4B40}"/>
                </c:ext>
              </c:extLst>
            </c:dLbl>
            <c:dLbl>
              <c:idx val="7"/>
              <c:layout>
                <c:manualLayout>
                  <c:x val="-6.1006599280794639E-2"/>
                  <c:y val="-4.6444419590273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C-418A-8173-503D274A4B40}"/>
                </c:ext>
              </c:extLst>
            </c:dLbl>
            <c:dLbl>
              <c:idx val="8"/>
              <c:layout>
                <c:manualLayout>
                  <c:x val="-2.8469746331037469E-2"/>
                  <c:y val="-4.2573771935625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1C-418A-8173-503D274A4B40}"/>
                </c:ext>
              </c:extLst>
            </c:dLbl>
            <c:dLbl>
              <c:idx val="9"/>
              <c:layout>
                <c:manualLayout>
                  <c:x val="-3.4637344121332916E-2"/>
                  <c:y val="-3.8703429032386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1C-418A-8173-503D274A4B40}"/>
                </c:ext>
              </c:extLst>
            </c:dLbl>
            <c:dLbl>
              <c:idx val="10"/>
              <c:layout>
                <c:manualLayout>
                  <c:x val="-2.221127343301842E-2"/>
                  <c:y val="-4.2573771935625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1C-418A-8173-503D274A4B40}"/>
                </c:ext>
              </c:extLst>
            </c:dLbl>
            <c:dLbl>
              <c:idx val="11"/>
              <c:layout>
                <c:manualLayout>
                  <c:x val="-2.2211273433018409E-2"/>
                  <c:y val="-5.8055143548580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1C-418A-8173-503D274A4B40}"/>
                </c:ext>
              </c:extLst>
            </c:dLbl>
            <c:dLbl>
              <c:idx val="12"/>
              <c:layout>
                <c:manualLayout>
                  <c:x val="-3.8076468742317369E-2"/>
                  <c:y val="-6.9666172258296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1C-418A-8173-503D274A4B40}"/>
                </c:ext>
              </c:extLst>
            </c:dLbl>
            <c:dLbl>
              <c:idx val="13"/>
              <c:layout>
                <c:manualLayout>
                  <c:x val="-2.2211273433018278E-2"/>
                  <c:y val="-5.03144577421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1C-418A-8173-503D274A4B40}"/>
                </c:ext>
              </c:extLst>
            </c:dLbl>
            <c:dLbl>
              <c:idx val="14"/>
              <c:layout>
                <c:manualLayout>
                  <c:x val="-2.2211273433018396E-2"/>
                  <c:y val="-3.096274322590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1C-418A-8173-503D274A4B40}"/>
                </c:ext>
              </c:extLst>
            </c:dLbl>
            <c:dLbl>
              <c:idx val="15"/>
              <c:layout>
                <c:manualLayout>
                  <c:x val="-3.1730390618597823E-2"/>
                  <c:y val="-8.5147543871251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1C-418A-8173-503D274A4B40}"/>
                </c:ext>
              </c:extLst>
            </c:dLbl>
            <c:dLbl>
              <c:idx val="16"/>
              <c:layout>
                <c:manualLayout>
                  <c:x val="-2.5384312494878283E-2"/>
                  <c:y val="-3.096274322590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1C-418A-8173-503D274A4B40}"/>
                </c:ext>
              </c:extLst>
            </c:dLbl>
            <c:spPr>
              <a:noFill/>
              <a:ln w="25210">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77</c:v>
                </c:pt>
                <c:pt idx="1">
                  <c:v>79</c:v>
                </c:pt>
                <c:pt idx="2">
                  <c:v>82</c:v>
                </c:pt>
                <c:pt idx="3">
                  <c:v>85</c:v>
                </c:pt>
                <c:pt idx="4">
                  <c:v>93</c:v>
                </c:pt>
                <c:pt idx="5">
                  <c:v>118</c:v>
                </c:pt>
                <c:pt idx="6">
                  <c:v>116</c:v>
                </c:pt>
                <c:pt idx="7">
                  <c:v>150</c:v>
                </c:pt>
                <c:pt idx="8">
                  <c:v>150</c:v>
                </c:pt>
                <c:pt idx="9">
                  <c:v>128</c:v>
                </c:pt>
                <c:pt idx="10">
                  <c:v>128</c:v>
                </c:pt>
                <c:pt idx="11">
                  <c:v>130</c:v>
                </c:pt>
                <c:pt idx="12">
                  <c:v>143</c:v>
                </c:pt>
                <c:pt idx="13">
                  <c:v>112</c:v>
                </c:pt>
                <c:pt idx="14">
                  <c:v>94</c:v>
                </c:pt>
                <c:pt idx="15">
                  <c:v>96</c:v>
                </c:pt>
                <c:pt idx="16">
                  <c:v>86</c:v>
                </c:pt>
              </c:numCache>
            </c:numRef>
          </c:val>
          <c:smooth val="1"/>
          <c:extLst>
            <c:ext xmlns:c16="http://schemas.microsoft.com/office/drawing/2014/chart" uri="{C3380CC4-5D6E-409C-BE32-E72D297353CC}">
              <c16:uniqueId val="{00000011-281C-418A-8173-503D274A4B40}"/>
            </c:ext>
          </c:extLst>
        </c:ser>
        <c:ser>
          <c:idx val="1"/>
          <c:order val="1"/>
          <c:tx>
            <c:strRef>
              <c:f>Sheet1!$A$3</c:f>
              <c:strCache>
                <c:ptCount val="1"/>
                <c:pt idx="0">
                  <c:v>opiekunowie</c:v>
                </c:pt>
              </c:strCache>
            </c:strRef>
          </c:tx>
          <c:spPr>
            <a:ln w="2521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062187981667933E-2"/>
                  <c:y val="-4.7508002010140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1C-418A-8173-503D274A4B40}"/>
                </c:ext>
              </c:extLst>
            </c:dLbl>
            <c:dLbl>
              <c:idx val="1"/>
              <c:layout>
                <c:manualLayout>
                  <c:x val="-3.8676262476330013E-2"/>
                  <c:y val="-3.0950857920931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81C-418A-8173-503D274A4B40}"/>
                </c:ext>
              </c:extLst>
            </c:dLbl>
            <c:dLbl>
              <c:idx val="2"/>
              <c:layout>
                <c:manualLayout>
                  <c:x val="-5.1926063204117835E-2"/>
                  <c:y val="-4.7508002010140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81C-418A-8173-503D274A4B40}"/>
                </c:ext>
              </c:extLst>
            </c:dLbl>
            <c:dLbl>
              <c:idx val="3"/>
              <c:layout>
                <c:manualLayout>
                  <c:x val="-3.909578292282781E-2"/>
                  <c:y val="-5.3314735370637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81C-418A-8173-503D274A4B40}"/>
                </c:ext>
              </c:extLst>
            </c:dLbl>
            <c:dLbl>
              <c:idx val="4"/>
              <c:layout>
                <c:manualLayout>
                  <c:x val="-3.0164801081658213E-2"/>
                  <c:y val="-6.6219129063136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81C-418A-8173-503D274A4B40}"/>
                </c:ext>
              </c:extLst>
            </c:dLbl>
            <c:dLbl>
              <c:idx val="5"/>
              <c:layout>
                <c:manualLayout>
                  <c:x val="-4.2491977071766523E-2"/>
                  <c:y val="-8.40714666435868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81C-418A-8173-503D274A4B40}"/>
                </c:ext>
              </c:extLst>
            </c:dLbl>
            <c:dLbl>
              <c:idx val="6"/>
              <c:layout>
                <c:manualLayout>
                  <c:x val="-4.8805279424635695E-2"/>
                  <c:y val="-6.5795829355057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81C-418A-8173-503D274A4B40}"/>
                </c:ext>
              </c:extLst>
            </c:dLbl>
            <c:dLbl>
              <c:idx val="7"/>
              <c:layout>
                <c:manualLayout>
                  <c:x val="-6.1006599280794639E-2"/>
                  <c:y val="-8.127720096801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81C-418A-8173-503D274A4B40}"/>
                </c:ext>
              </c:extLst>
            </c:dLbl>
            <c:dLbl>
              <c:idx val="8"/>
              <c:layout>
                <c:manualLayout>
                  <c:x val="-5.2872386043355417E-2"/>
                  <c:y val="-8.127720096801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81C-418A-8173-503D274A4B40}"/>
                </c:ext>
              </c:extLst>
            </c:dLbl>
            <c:dLbl>
              <c:idx val="9"/>
              <c:layout>
                <c:manualLayout>
                  <c:x val="-3.7498076188915298E-2"/>
                  <c:y val="-5.0314457742102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81C-418A-8173-503D274A4B40}"/>
                </c:ext>
              </c:extLst>
            </c:dLbl>
            <c:dLbl>
              <c:idx val="10"/>
              <c:layout>
                <c:manualLayout>
                  <c:x val="-2.5384312494878214E-2"/>
                  <c:y val="-5.0314457742102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81C-418A-8173-503D274A4B40}"/>
                </c:ext>
              </c:extLst>
            </c:dLbl>
            <c:dLbl>
              <c:idx val="11"/>
              <c:layout>
                <c:manualLayout>
                  <c:x val="-3.1730390618597733E-2"/>
                  <c:y val="-4.6444114838864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81C-418A-8173-503D274A4B40}"/>
                </c:ext>
              </c:extLst>
            </c:dLbl>
            <c:dLbl>
              <c:idx val="12"/>
              <c:layout>
                <c:manualLayout>
                  <c:x val="-2.5384312494878294E-2"/>
                  <c:y val="-4.2573771935625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81C-418A-8173-503D274A4B40}"/>
                </c:ext>
              </c:extLst>
            </c:dLbl>
            <c:dLbl>
              <c:idx val="13"/>
              <c:layout>
                <c:manualLayout>
                  <c:x val="-1.2692156247439202E-2"/>
                  <c:y val="-4.6444114838864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81C-418A-8173-503D274A4B40}"/>
                </c:ext>
              </c:extLst>
            </c:dLbl>
            <c:dLbl>
              <c:idx val="14"/>
              <c:layout>
                <c:manualLayout>
                  <c:x val="-1.2692156247439199E-2"/>
                  <c:y val="-5.03144577421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81C-418A-8173-503D274A4B40}"/>
                </c:ext>
              </c:extLst>
            </c:dLbl>
            <c:dLbl>
              <c:idx val="15"/>
              <c:layout>
                <c:manualLayout>
                  <c:x val="-2.2211273433018396E-2"/>
                  <c:y val="-3.8703429032386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81C-418A-8173-503D274A4B40}"/>
                </c:ext>
              </c:extLst>
            </c:dLbl>
            <c:dLbl>
              <c:idx val="16"/>
              <c:layout>
                <c:manualLayout>
                  <c:x val="0"/>
                  <c:y val="-3.870342903238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81C-418A-8173-503D274A4B40}"/>
                </c:ext>
              </c:extLst>
            </c:dLbl>
            <c:spPr>
              <a:noFill/>
              <a:ln w="25210">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7</c:v>
                </c:pt>
                <c:pt idx="1">
                  <c:v>6</c:v>
                </c:pt>
                <c:pt idx="2">
                  <c:v>7</c:v>
                </c:pt>
                <c:pt idx="3">
                  <c:v>6</c:v>
                </c:pt>
                <c:pt idx="4">
                  <c:v>8</c:v>
                </c:pt>
                <c:pt idx="5">
                  <c:v>9</c:v>
                </c:pt>
                <c:pt idx="6">
                  <c:v>7</c:v>
                </c:pt>
                <c:pt idx="7">
                  <c:v>9</c:v>
                </c:pt>
                <c:pt idx="8">
                  <c:v>9</c:v>
                </c:pt>
                <c:pt idx="9">
                  <c:v>8</c:v>
                </c:pt>
                <c:pt idx="10">
                  <c:v>8</c:v>
                </c:pt>
                <c:pt idx="11">
                  <c:v>9</c:v>
                </c:pt>
                <c:pt idx="12">
                  <c:v>10</c:v>
                </c:pt>
                <c:pt idx="13">
                  <c:v>9</c:v>
                </c:pt>
                <c:pt idx="14">
                  <c:v>23</c:v>
                </c:pt>
                <c:pt idx="15">
                  <c:v>20</c:v>
                </c:pt>
                <c:pt idx="16">
                  <c:v>18</c:v>
                </c:pt>
              </c:numCache>
            </c:numRef>
          </c:val>
          <c:smooth val="1"/>
          <c:extLst>
            <c:ext xmlns:c16="http://schemas.microsoft.com/office/drawing/2014/chart" uri="{C3380CC4-5D6E-409C-BE32-E72D297353CC}">
              <c16:uniqueId val="{00000023-281C-418A-8173-503D274A4B40}"/>
            </c:ext>
          </c:extLst>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716840"/>
        <c:axId val="431718800"/>
      </c:lineChart>
      <c:catAx>
        <c:axId val="431716840"/>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718800"/>
        <c:crosses val="autoZero"/>
        <c:auto val="1"/>
        <c:lblAlgn val="ctr"/>
        <c:lblOffset val="100"/>
        <c:tickLblSkip val="1"/>
        <c:tickMarkSkip val="1"/>
        <c:noMultiLvlLbl val="0"/>
      </c:catAx>
      <c:valAx>
        <c:axId val="431718800"/>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431716840"/>
        <c:crosses val="autoZero"/>
        <c:crossBetween val="between"/>
      </c:valAx>
      <c:spPr>
        <a:noFill/>
        <a:ln w="25393">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40</c:v>
                </c:pt>
                <c:pt idx="1">
                  <c:v>183</c:v>
                </c:pt>
                <c:pt idx="2">
                  <c:v>54</c:v>
                </c:pt>
                <c:pt idx="3">
                  <c:v>66</c:v>
                </c:pt>
                <c:pt idx="4">
                  <c:v>54</c:v>
                </c:pt>
                <c:pt idx="5">
                  <c:v>15</c:v>
                </c:pt>
                <c:pt idx="6">
                  <c:v>15</c:v>
                </c:pt>
                <c:pt idx="7">
                  <c:v>38</c:v>
                </c:pt>
                <c:pt idx="8">
                  <c:v>34</c:v>
                </c:pt>
                <c:pt idx="9">
                  <c:v>0</c:v>
                </c:pt>
                <c:pt idx="10">
                  <c:v>4</c:v>
                </c:pt>
                <c:pt idx="11">
                  <c:v>3</c:v>
                </c:pt>
                <c:pt idx="12">
                  <c:v>4</c:v>
                </c:pt>
                <c:pt idx="13">
                  <c:v>0</c:v>
                </c:pt>
                <c:pt idx="14">
                  <c:v>33</c:v>
                </c:pt>
              </c:numCache>
            </c:numRef>
          </c:val>
          <c:extLst>
            <c:ext xmlns:c16="http://schemas.microsoft.com/office/drawing/2014/chart" uri="{C3380CC4-5D6E-409C-BE32-E72D297353CC}">
              <c16:uniqueId val="{00000000-01D0-440E-AF08-E4E7EDD64359}"/>
            </c:ext>
          </c:extLst>
        </c:ser>
        <c:dLbls>
          <c:showLegendKey val="0"/>
          <c:showVal val="0"/>
          <c:showCatName val="0"/>
          <c:showSerName val="0"/>
          <c:showPercent val="0"/>
          <c:showBubbleSize val="0"/>
        </c:dLbls>
        <c:gapWidth val="150"/>
        <c:axId val="431721152"/>
        <c:axId val="431721544"/>
      </c:barChart>
      <c:catAx>
        <c:axId val="431721152"/>
        <c:scaling>
          <c:orientation val="minMax"/>
        </c:scaling>
        <c:delete val="0"/>
        <c:axPos val="b"/>
        <c:numFmt formatCode="General" sourceLinked="1"/>
        <c:majorTickMark val="out"/>
        <c:minorTickMark val="none"/>
        <c:tickLblPos val="low"/>
        <c:spPr>
          <a:ln w="3062">
            <a:solidFill>
              <a:schemeClr val="tx1"/>
            </a:solidFill>
            <a:prstDash val="solid"/>
          </a:ln>
        </c:spPr>
        <c:txPr>
          <a:bodyPr rot="-2700000" vert="horz"/>
          <a:lstStyle/>
          <a:p>
            <a:pPr>
              <a:defRPr sz="1087" b="0" i="0" u="none" strike="noStrike" baseline="0">
                <a:solidFill>
                  <a:schemeClr val="tx1"/>
                </a:solidFill>
                <a:latin typeface="Arial"/>
                <a:ea typeface="Arial"/>
                <a:cs typeface="Arial"/>
              </a:defRPr>
            </a:pPr>
            <a:endParaRPr lang="pl-PL"/>
          </a:p>
        </c:txPr>
        <c:crossAx val="431721544"/>
        <c:crosses val="autoZero"/>
        <c:auto val="1"/>
        <c:lblAlgn val="ctr"/>
        <c:lblOffset val="100"/>
        <c:tickMarkSkip val="1"/>
        <c:noMultiLvlLbl val="0"/>
      </c:catAx>
      <c:valAx>
        <c:axId val="431721544"/>
        <c:scaling>
          <c:orientation val="minMax"/>
        </c:scaling>
        <c:delete val="0"/>
        <c:axPos val="l"/>
        <c:numFmt formatCode="General" sourceLinked="1"/>
        <c:majorTickMark val="out"/>
        <c:minorTickMark val="none"/>
        <c:tickLblPos val="nextTo"/>
        <c:spPr>
          <a:ln w="3062">
            <a:solidFill>
              <a:schemeClr val="tx1"/>
            </a:solidFill>
            <a:prstDash val="solid"/>
          </a:ln>
        </c:spPr>
        <c:txPr>
          <a:bodyPr rot="0" vert="horz"/>
          <a:lstStyle/>
          <a:p>
            <a:pPr>
              <a:defRPr sz="941" b="0" i="0" u="none" strike="noStrike" baseline="0">
                <a:solidFill>
                  <a:schemeClr val="tx1"/>
                </a:solidFill>
                <a:latin typeface="Arial"/>
                <a:ea typeface="Arial"/>
                <a:cs typeface="Arial"/>
              </a:defRPr>
            </a:pPr>
            <a:endParaRPr lang="pl-PL"/>
          </a:p>
        </c:txPr>
        <c:crossAx val="431721152"/>
        <c:crosses val="autoZero"/>
        <c:crossBetween val="between"/>
      </c:valAx>
      <c:dTable>
        <c:showHorzBorder val="0"/>
        <c:showVertBorder val="1"/>
        <c:showOutline val="0"/>
        <c:showKeys val="0"/>
        <c:spPr>
          <a:ln w="3062">
            <a:solidFill>
              <a:schemeClr val="tx1"/>
            </a:solidFill>
            <a:prstDash val="solid"/>
          </a:ln>
        </c:spPr>
        <c:txPr>
          <a:bodyPr/>
          <a:lstStyle/>
          <a:p>
            <a:pPr rtl="0">
              <a:defRPr sz="772" b="0" i="0" u="none" strike="noStrike" baseline="0">
                <a:solidFill>
                  <a:schemeClr val="tx1"/>
                </a:solidFill>
                <a:latin typeface="Arial"/>
                <a:ea typeface="Arial"/>
                <a:cs typeface="Arial"/>
              </a:defRPr>
            </a:pPr>
            <a:endParaRPr lang="pl-PL"/>
          </a:p>
        </c:txPr>
      </c:dTable>
      <c:spPr>
        <a:solidFill>
          <a:schemeClr val="bg1"/>
        </a:solidFill>
        <a:ln w="24508">
          <a:noFill/>
        </a:ln>
      </c:spPr>
    </c:plotArea>
    <c:plotVisOnly val="1"/>
    <c:dispBlanksAs val="gap"/>
    <c:showDLblsOverMax val="0"/>
  </c:chart>
  <c:spPr>
    <a:noFill/>
    <a:ln>
      <a:noFill/>
    </a:ln>
  </c:spPr>
  <c:txPr>
    <a:bodyPr/>
    <a:lstStyle/>
    <a:p>
      <a:pPr>
        <a:defRPr sz="966"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24"/>
          <c:y val="7.9365079365079361E-2"/>
          <c:w val="0.79245283018867962"/>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1315</c:v>
                </c:pt>
                <c:pt idx="1">
                  <c:v>1214</c:v>
                </c:pt>
                <c:pt idx="2">
                  <c:v>2284</c:v>
                </c:pt>
                <c:pt idx="3">
                  <c:v>1958</c:v>
                </c:pt>
                <c:pt idx="4">
                  <c:v>2384</c:v>
                </c:pt>
                <c:pt idx="5">
                  <c:v>2347</c:v>
                </c:pt>
                <c:pt idx="6">
                  <c:v>2664</c:v>
                </c:pt>
                <c:pt idx="7">
                  <c:v>3271</c:v>
                </c:pt>
                <c:pt idx="8">
                  <c:v>3607</c:v>
                </c:pt>
                <c:pt idx="9">
                  <c:v>3102</c:v>
                </c:pt>
                <c:pt idx="10">
                  <c:v>2989</c:v>
                </c:pt>
                <c:pt idx="11">
                  <c:v>2524</c:v>
                </c:pt>
                <c:pt idx="12">
                  <c:v>1825</c:v>
                </c:pt>
                <c:pt idx="13">
                  <c:v>1294</c:v>
                </c:pt>
                <c:pt idx="14">
                  <c:v>1074</c:v>
                </c:pt>
                <c:pt idx="15">
                  <c:v>859</c:v>
                </c:pt>
                <c:pt idx="16">
                  <c:v>543</c:v>
                </c:pt>
              </c:numCache>
            </c:numRef>
          </c:val>
          <c:extLst>
            <c:ext xmlns:c16="http://schemas.microsoft.com/office/drawing/2014/chart" uri="{C3380CC4-5D6E-409C-BE32-E72D297353CC}">
              <c16:uniqueId val="{00000000-3042-43FC-A9E3-BFE68D4FE28F}"/>
            </c:ext>
          </c:extLst>
        </c:ser>
        <c:dLbls>
          <c:showLegendKey val="0"/>
          <c:showVal val="1"/>
          <c:showCatName val="0"/>
          <c:showSerName val="0"/>
          <c:showPercent val="0"/>
          <c:showBubbleSize val="0"/>
        </c:dLbls>
        <c:gapWidth val="150"/>
        <c:axId val="434463952"/>
        <c:axId val="434473360"/>
      </c:barChart>
      <c:catAx>
        <c:axId val="43446395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3360"/>
        <c:crosses val="autoZero"/>
        <c:auto val="1"/>
        <c:lblAlgn val="ctr"/>
        <c:lblOffset val="100"/>
        <c:tickLblSkip val="1"/>
        <c:tickMarkSkip val="1"/>
        <c:noMultiLvlLbl val="0"/>
      </c:catAx>
      <c:valAx>
        <c:axId val="43447336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446395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43"/>
          <c:y val="7.5301204819277434E-2"/>
          <c:w val="0.81761006289308547"/>
          <c:h val="0.69277108433734935"/>
        </c:manualLayout>
      </c:layout>
      <c:lineChart>
        <c:grouping val="standard"/>
        <c:varyColors val="0"/>
        <c:ser>
          <c:idx val="0"/>
          <c:order val="0"/>
          <c:tx>
            <c:strRef>
              <c:f>Sheet1!$A$2</c:f>
              <c:strCache>
                <c:ptCount val="1"/>
                <c:pt idx="0">
                  <c:v>studenci</c:v>
                </c:pt>
              </c:strCache>
            </c:strRef>
          </c:tx>
          <c:spPr>
            <a:ln w="2518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175437179057327E-2"/>
                  <c:y val="-7.3952586306339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DB-408A-AB81-B773B6FF1C09}"/>
                </c:ext>
              </c:extLst>
            </c:dLbl>
            <c:dLbl>
              <c:idx val="1"/>
              <c:layout>
                <c:manualLayout>
                  <c:x val="-5.7723551882747436E-2"/>
                  <c:y val="-6.2579441442890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DB-408A-AB81-B773B6FF1C09}"/>
                </c:ext>
              </c:extLst>
            </c:dLbl>
            <c:dLbl>
              <c:idx val="2"/>
              <c:layout>
                <c:manualLayout>
                  <c:x val="-6.7271915769947496E-2"/>
                  <c:y val="-8.7506779229427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DB-408A-AB81-B773B6FF1C09}"/>
                </c:ext>
              </c:extLst>
            </c:dLbl>
            <c:dLbl>
              <c:idx val="3"/>
              <c:layout>
                <c:manualLayout>
                  <c:x val="-7.1464566929133944E-2"/>
                  <c:y val="-6.7499122598678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B-408A-AB81-B773B6FF1C09}"/>
                </c:ext>
              </c:extLst>
            </c:dLbl>
            <c:dLbl>
              <c:idx val="4"/>
              <c:layout>
                <c:manualLayout>
                  <c:x val="-8.043377251110935E-2"/>
                  <c:y val="-6.2952843497162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DB-408A-AB81-B773B6FF1C09}"/>
                </c:ext>
              </c:extLst>
            </c:dLbl>
            <c:dLbl>
              <c:idx val="5"/>
              <c:layout>
                <c:manualLayout>
                  <c:x val="-4.8493720915237862E-2"/>
                  <c:y val="-7.847081471287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DB-408A-AB81-B773B6FF1C09}"/>
                </c:ext>
              </c:extLst>
            </c:dLbl>
            <c:dLbl>
              <c:idx val="6"/>
              <c:layout>
                <c:manualLayout>
                  <c:x val="-4.3564356435643561E-2"/>
                  <c:y val="-6.3334972811468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DB-408A-AB81-B773B6FF1C09}"/>
                </c:ext>
              </c:extLst>
            </c:dLbl>
            <c:dLbl>
              <c:idx val="7"/>
              <c:layout>
                <c:manualLayout>
                  <c:x val="-5.5445544554455446E-2"/>
                  <c:y val="-5.5418101210034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DB-408A-AB81-B773B6FF1C09}"/>
                </c:ext>
              </c:extLst>
            </c:dLbl>
            <c:dLbl>
              <c:idx val="8"/>
              <c:layout>
                <c:manualLayout>
                  <c:x val="-4.7524752475247505E-2"/>
                  <c:y val="-3.9584358007167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DB-408A-AB81-B773B6FF1C09}"/>
                </c:ext>
              </c:extLst>
            </c:dLbl>
            <c:dLbl>
              <c:idx val="9"/>
              <c:layout>
                <c:manualLayout>
                  <c:x val="-3.9352452293041067E-2"/>
                  <c:y val="-6.3334972811468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DB-408A-AB81-B773B6FF1C09}"/>
                </c:ext>
              </c:extLst>
            </c:dLbl>
            <c:dLbl>
              <c:idx val="10"/>
              <c:layout>
                <c:manualLayout>
                  <c:x val="-2.932576148842481E-2"/>
                  <c:y val="-2.7709050605017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DB-408A-AB81-B773B6FF1C09}"/>
                </c:ext>
              </c:extLst>
            </c:dLbl>
            <c:dLbl>
              <c:idx val="11"/>
              <c:layout>
                <c:manualLayout>
                  <c:x val="0"/>
                  <c:y val="-3.166748640573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DB-408A-AB81-B773B6FF1C09}"/>
                </c:ext>
              </c:extLst>
            </c:dLbl>
            <c:dLbl>
              <c:idx val="12"/>
              <c:layout>
                <c:manualLayout>
                  <c:x val="-3.9101015317899848E-2"/>
                  <c:y val="-4.7501229608601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DB-408A-AB81-B773B6FF1C09}"/>
                </c:ext>
              </c:extLst>
            </c:dLbl>
            <c:dLbl>
              <c:idx val="13"/>
              <c:layout>
                <c:manualLayout>
                  <c:x val="0"/>
                  <c:y val="-6.7293408612184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FDB-408A-AB81-B773B6FF1C09}"/>
                </c:ext>
              </c:extLst>
            </c:dLbl>
            <c:dLbl>
              <c:idx val="14"/>
              <c:layout>
                <c:manualLayout>
                  <c:x val="0"/>
                  <c:y val="-3.9584358007167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FDB-408A-AB81-B773B6FF1C09}"/>
                </c:ext>
              </c:extLst>
            </c:dLbl>
            <c:dLbl>
              <c:idx val="15"/>
              <c:layout>
                <c:manualLayout>
                  <c:x val="-4.2359433261058031E-2"/>
                  <c:y val="3.166748640573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FDB-408A-AB81-B773B6FF1C09}"/>
                </c:ext>
              </c:extLst>
            </c:dLbl>
            <c:dLbl>
              <c:idx val="16"/>
              <c:layout>
                <c:manualLayout>
                  <c:x val="0"/>
                  <c:y val="-3.5625922206450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FDB-408A-AB81-B773B6FF1C09}"/>
                </c:ext>
              </c:extLst>
            </c:dLbl>
            <c:spPr>
              <a:noFill/>
              <a:ln w="25186">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180</c:v>
                </c:pt>
                <c:pt idx="1">
                  <c:v>215</c:v>
                </c:pt>
                <c:pt idx="2">
                  <c:v>225</c:v>
                </c:pt>
                <c:pt idx="3">
                  <c:v>222</c:v>
                </c:pt>
                <c:pt idx="4">
                  <c:v>271</c:v>
                </c:pt>
                <c:pt idx="5">
                  <c:v>285</c:v>
                </c:pt>
                <c:pt idx="6">
                  <c:v>257</c:v>
                </c:pt>
                <c:pt idx="7">
                  <c:v>295</c:v>
                </c:pt>
                <c:pt idx="8">
                  <c:v>257</c:v>
                </c:pt>
                <c:pt idx="9">
                  <c:v>279</c:v>
                </c:pt>
                <c:pt idx="10">
                  <c:v>273</c:v>
                </c:pt>
                <c:pt idx="11">
                  <c:v>238</c:v>
                </c:pt>
                <c:pt idx="12">
                  <c:v>192</c:v>
                </c:pt>
                <c:pt idx="13">
                  <c:v>197</c:v>
                </c:pt>
                <c:pt idx="14">
                  <c:v>156</c:v>
                </c:pt>
                <c:pt idx="15">
                  <c:v>102</c:v>
                </c:pt>
                <c:pt idx="16">
                  <c:v>109</c:v>
                </c:pt>
              </c:numCache>
            </c:numRef>
          </c:val>
          <c:smooth val="1"/>
          <c:extLst>
            <c:ext xmlns:c16="http://schemas.microsoft.com/office/drawing/2014/chart" uri="{C3380CC4-5D6E-409C-BE32-E72D297353CC}">
              <c16:uniqueId val="{00000011-2FDB-408A-AB81-B773B6FF1C09}"/>
            </c:ext>
          </c:extLst>
        </c:ser>
        <c:ser>
          <c:idx val="1"/>
          <c:order val="1"/>
          <c:tx>
            <c:strRef>
              <c:f>Sheet1!$A$3</c:f>
              <c:strCache>
                <c:ptCount val="1"/>
                <c:pt idx="0">
                  <c:v>opiekunowie</c:v>
                </c:pt>
              </c:strCache>
            </c:strRef>
          </c:tx>
          <c:spPr>
            <a:ln w="2518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7.1464745355158052E-2"/>
                  <c:y val="-7.8470640397765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FDB-408A-AB81-B773B6FF1C09}"/>
                </c:ext>
              </c:extLst>
            </c:dLbl>
            <c:dLbl>
              <c:idx val="1"/>
              <c:layout>
                <c:manualLayout>
                  <c:x val="-6.3078818118032273E-2"/>
                  <c:y val="-0.107627999294338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FDB-408A-AB81-B773B6FF1C09}"/>
                </c:ext>
              </c:extLst>
            </c:dLbl>
            <c:dLbl>
              <c:idx val="2"/>
              <c:layout>
                <c:manualLayout>
                  <c:x val="-6.4127261681897363E-2"/>
                  <c:y val="-7.9876374883584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FDB-408A-AB81-B773B6FF1C09}"/>
                </c:ext>
              </c:extLst>
            </c:dLbl>
            <c:dLbl>
              <c:idx val="3"/>
              <c:layout>
                <c:manualLayout>
                  <c:x val="-4.7004911514773533E-2"/>
                  <c:y val="-9.6713937247260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FDB-408A-AB81-B773B6FF1C09}"/>
                </c:ext>
              </c:extLst>
            </c:dLbl>
            <c:dLbl>
              <c:idx val="4"/>
              <c:layout>
                <c:manualLayout>
                  <c:x val="-3.4540578467295552E-2"/>
                  <c:y val="-8.5097642455377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DB-408A-AB81-B773B6FF1C09}"/>
                </c:ext>
              </c:extLst>
            </c:dLbl>
            <c:dLbl>
              <c:idx val="5"/>
              <c:layout>
                <c:manualLayout>
                  <c:x val="-3.1565603804474977E-2"/>
                  <c:y val="-8.3634267960545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FDB-408A-AB81-B773B6FF1C09}"/>
                </c:ext>
              </c:extLst>
            </c:dLbl>
            <c:dLbl>
              <c:idx val="6"/>
              <c:layout>
                <c:manualLayout>
                  <c:x val="-1.9801980198019827E-2"/>
                  <c:y val="-7.1251844412901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FDB-408A-AB81-B773B6FF1C09}"/>
                </c:ext>
              </c:extLst>
            </c:dLbl>
            <c:dLbl>
              <c:idx val="7"/>
              <c:layout>
                <c:manualLayout>
                  <c:x val="-3.5643564356435641E-2"/>
                  <c:y val="-7.9168716014335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FDB-408A-AB81-B773B6FF1C09}"/>
                </c:ext>
              </c:extLst>
            </c:dLbl>
            <c:dLbl>
              <c:idx val="8"/>
              <c:layout>
                <c:manualLayout>
                  <c:x val="-4.7524752475247505E-2"/>
                  <c:y val="-9.5002459217202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FDB-408A-AB81-B773B6FF1C09}"/>
                </c:ext>
              </c:extLst>
            </c:dLbl>
            <c:dLbl>
              <c:idx val="9"/>
              <c:layout>
                <c:manualLayout>
                  <c:x val="-1.9801980198019827E-2"/>
                  <c:y val="-8.7085587615768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FDB-408A-AB81-B773B6FF1C09}"/>
                </c:ext>
              </c:extLst>
            </c:dLbl>
            <c:dLbl>
              <c:idx val="10"/>
              <c:layout>
                <c:manualLayout>
                  <c:x val="-9.7752538294749412E-3"/>
                  <c:y val="-8.7085587615768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FDB-408A-AB81-B773B6FF1C09}"/>
                </c:ext>
              </c:extLst>
            </c:dLbl>
            <c:dLbl>
              <c:idx val="11"/>
              <c:layout>
                <c:manualLayout>
                  <c:x val="-3.584285394308339E-2"/>
                  <c:y val="-3.166748640573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FDB-408A-AB81-B773B6FF1C09}"/>
                </c:ext>
              </c:extLst>
            </c:dLbl>
            <c:dLbl>
              <c:idx val="12"/>
              <c:layout>
                <c:manualLayout>
                  <c:x val="-3.2584179431583107E-2"/>
                  <c:y val="-5.5418101210034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FDB-408A-AB81-B773B6FF1C09}"/>
                </c:ext>
              </c:extLst>
            </c:dLbl>
            <c:dLbl>
              <c:idx val="13"/>
              <c:layout>
                <c:manualLayout>
                  <c:x val="-2.9325761488424792E-2"/>
                  <c:y val="-4.7501229608601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FDB-408A-AB81-B773B6FF1C09}"/>
                </c:ext>
              </c:extLst>
            </c:dLbl>
            <c:dLbl>
              <c:idx val="14"/>
              <c:layout>
                <c:manualLayout>
                  <c:x val="-3.5842597374741408E-2"/>
                  <c:y val="-3.166748640573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FDB-408A-AB81-B773B6FF1C09}"/>
                </c:ext>
              </c:extLst>
            </c:dLbl>
            <c:dLbl>
              <c:idx val="15"/>
              <c:layout>
                <c:manualLayout>
                  <c:x val="-3.9101015317899723E-2"/>
                  <c:y val="-1.9792179003583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FDB-408A-AB81-B773B6FF1C09}"/>
                </c:ext>
              </c:extLst>
            </c:dLbl>
            <c:dLbl>
              <c:idx val="16"/>
              <c:layout>
                <c:manualLayout>
                  <c:x val="-1.3033671772633241E-2"/>
                  <c:y val="-3.5625922206450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DB-408A-AB81-B773B6FF1C09}"/>
                </c:ext>
              </c:extLst>
            </c:dLbl>
            <c:spPr>
              <a:noFill/>
              <a:ln w="25186">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15</c:v>
                </c:pt>
                <c:pt idx="1">
                  <c:v>20</c:v>
                </c:pt>
                <c:pt idx="2">
                  <c:v>17</c:v>
                </c:pt>
                <c:pt idx="3">
                  <c:v>27</c:v>
                </c:pt>
                <c:pt idx="4">
                  <c:v>33</c:v>
                </c:pt>
                <c:pt idx="5">
                  <c:v>21</c:v>
                </c:pt>
                <c:pt idx="6">
                  <c:v>27</c:v>
                </c:pt>
                <c:pt idx="7">
                  <c:v>33</c:v>
                </c:pt>
                <c:pt idx="8">
                  <c:v>37</c:v>
                </c:pt>
                <c:pt idx="9">
                  <c:v>40</c:v>
                </c:pt>
                <c:pt idx="10">
                  <c:v>41</c:v>
                </c:pt>
                <c:pt idx="11">
                  <c:v>23</c:v>
                </c:pt>
                <c:pt idx="12">
                  <c:v>33</c:v>
                </c:pt>
                <c:pt idx="13">
                  <c:v>25</c:v>
                </c:pt>
                <c:pt idx="14">
                  <c:v>22</c:v>
                </c:pt>
                <c:pt idx="15">
                  <c:v>17</c:v>
                </c:pt>
                <c:pt idx="16">
                  <c:v>20</c:v>
                </c:pt>
              </c:numCache>
            </c:numRef>
          </c:val>
          <c:smooth val="1"/>
          <c:extLst>
            <c:ext xmlns:c16="http://schemas.microsoft.com/office/drawing/2014/chart" uri="{C3380CC4-5D6E-409C-BE32-E72D297353CC}">
              <c16:uniqueId val="{00000023-2FDB-408A-AB81-B773B6FF1C09}"/>
            </c:ext>
          </c:extLst>
        </c:ser>
        <c:dLbls>
          <c:showLegendKey val="0"/>
          <c:showVal val="1"/>
          <c:showCatName val="0"/>
          <c:showSerName val="0"/>
          <c:showPercent val="0"/>
          <c:showBubbleSize val="0"/>
        </c:dLbls>
        <c:upDownBars>
          <c:gapWidth val="150"/>
          <c:upBars>
            <c:spPr>
              <a:solidFill>
                <a:schemeClr val="bg1"/>
              </a:solidFill>
              <a:ln w="3149">
                <a:solidFill>
                  <a:schemeClr val="tx1"/>
                </a:solidFill>
                <a:prstDash val="solid"/>
              </a:ln>
            </c:spPr>
          </c:upBars>
          <c:downBars>
            <c:spPr>
              <a:noFill/>
              <a:ln w="9445">
                <a:noFill/>
              </a:ln>
            </c:spPr>
          </c:downBars>
        </c:upDownBars>
        <c:marker val="1"/>
        <c:smooth val="0"/>
        <c:axId val="432297160"/>
        <c:axId val="432297552"/>
      </c:lineChart>
      <c:catAx>
        <c:axId val="432297160"/>
        <c:scaling>
          <c:orientation val="minMax"/>
        </c:scaling>
        <c:delete val="0"/>
        <c:axPos val="b"/>
        <c:numFmt formatCode="General" sourceLinked="0"/>
        <c:majorTickMark val="out"/>
        <c:minorTickMark val="none"/>
        <c:tickLblPos val="nextTo"/>
        <c:spPr>
          <a:ln w="3149">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32297552"/>
        <c:crosses val="autoZero"/>
        <c:auto val="1"/>
        <c:lblAlgn val="ctr"/>
        <c:lblOffset val="100"/>
        <c:tickLblSkip val="1"/>
        <c:tickMarkSkip val="1"/>
        <c:noMultiLvlLbl val="0"/>
      </c:catAx>
      <c:valAx>
        <c:axId val="432297552"/>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43229716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10911845798456E-2"/>
          <c:y val="1.7311399915022202E-2"/>
          <c:w val="0.96245733788395849"/>
          <c:h val="0.80266075388026559"/>
        </c:manualLayout>
      </c:layout>
      <c:barChart>
        <c:barDir val="col"/>
        <c:grouping val="clustered"/>
        <c:varyColors val="0"/>
        <c:ser>
          <c:idx val="0"/>
          <c:order val="0"/>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16</c:v>
                </c:pt>
                <c:pt idx="1">
                  <c:v>42</c:v>
                </c:pt>
                <c:pt idx="2">
                  <c:v>12</c:v>
                </c:pt>
                <c:pt idx="3">
                  <c:v>1</c:v>
                </c:pt>
                <c:pt idx="4">
                  <c:v>18</c:v>
                </c:pt>
                <c:pt idx="5">
                  <c:v>0</c:v>
                </c:pt>
                <c:pt idx="6">
                  <c:v>4</c:v>
                </c:pt>
                <c:pt idx="7">
                  <c:v>0</c:v>
                </c:pt>
                <c:pt idx="8">
                  <c:v>0</c:v>
                </c:pt>
                <c:pt idx="9">
                  <c:v>0</c:v>
                </c:pt>
                <c:pt idx="10">
                  <c:v>2</c:v>
                </c:pt>
                <c:pt idx="11">
                  <c:v>0</c:v>
                </c:pt>
                <c:pt idx="12">
                  <c:v>0</c:v>
                </c:pt>
                <c:pt idx="13">
                  <c:v>0</c:v>
                </c:pt>
                <c:pt idx="14">
                  <c:v>1</c:v>
                </c:pt>
              </c:numCache>
            </c:numRef>
          </c:val>
          <c:extLst>
            <c:ext xmlns:c16="http://schemas.microsoft.com/office/drawing/2014/chart" uri="{C3380CC4-5D6E-409C-BE32-E72D297353CC}">
              <c16:uniqueId val="{00000000-248C-4EDA-BA6D-FFB851B6C5C3}"/>
            </c:ext>
          </c:extLst>
        </c:ser>
        <c:dLbls>
          <c:showLegendKey val="0"/>
          <c:showVal val="0"/>
          <c:showCatName val="0"/>
          <c:showSerName val="0"/>
          <c:showPercent val="0"/>
          <c:showBubbleSize val="0"/>
        </c:dLbls>
        <c:gapWidth val="150"/>
        <c:axId val="432293240"/>
        <c:axId val="432294808"/>
      </c:barChart>
      <c:catAx>
        <c:axId val="432293240"/>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294808"/>
        <c:crosses val="autoZero"/>
        <c:auto val="1"/>
        <c:lblAlgn val="ctr"/>
        <c:lblOffset val="100"/>
        <c:tickMarkSkip val="1"/>
        <c:noMultiLvlLbl val="0"/>
      </c:catAx>
      <c:valAx>
        <c:axId val="4322948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293240"/>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1745341731618"/>
          <c:y val="6.7458686649028404E-2"/>
          <c:w val="0.839622641509437"/>
          <c:h val="0.69277108433734935"/>
        </c:manualLayout>
      </c:layout>
      <c:lineChart>
        <c:grouping val="standard"/>
        <c:varyColors val="0"/>
        <c:ser>
          <c:idx val="0"/>
          <c:order val="0"/>
          <c:tx>
            <c:strRef>
              <c:f>Sheet1!$A$2</c:f>
              <c:strCache>
                <c:ptCount val="1"/>
                <c:pt idx="0">
                  <c:v>studenci</c:v>
                </c:pt>
              </c:strCache>
            </c:strRef>
          </c:tx>
          <c:spPr>
            <a:ln w="2513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7275044922854975E-2"/>
                  <c:y val="-5.9052368936930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6-42DF-AE61-567234BC2982}"/>
                </c:ext>
              </c:extLst>
            </c:dLbl>
            <c:dLbl>
              <c:idx val="1"/>
              <c:layout>
                <c:manualLayout>
                  <c:x val="-5.1002177919249526E-2"/>
                  <c:y val="-7.4555134049539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6-42DF-AE61-567234BC2982}"/>
                </c:ext>
              </c:extLst>
            </c:dLbl>
            <c:dLbl>
              <c:idx val="2"/>
              <c:layout>
                <c:manualLayout>
                  <c:x val="-5.5029988272742497E-2"/>
                  <c:y val="-7.746947623449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46-42DF-AE61-567234BC2982}"/>
                </c:ext>
              </c:extLst>
            </c:dLbl>
            <c:dLbl>
              <c:idx val="3"/>
              <c:layout>
                <c:manualLayout>
                  <c:x val="-2.8722063997319473E-2"/>
                  <c:y val="-9.142242341164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6-42DF-AE61-567234BC2982}"/>
                </c:ext>
              </c:extLst>
            </c:dLbl>
            <c:dLbl>
              <c:idx val="4"/>
              <c:layout>
                <c:manualLayout>
                  <c:x val="-7.142268386664441E-2"/>
                  <c:y val="-7.6432783958685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46-42DF-AE61-567234BC2982}"/>
                </c:ext>
              </c:extLst>
            </c:dLbl>
            <c:dLbl>
              <c:idx val="5"/>
              <c:layout>
                <c:manualLayout>
                  <c:x val="-4.6808510638297871E-2"/>
                  <c:y val="-5.2631578947368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46-42DF-AE61-567234BC2982}"/>
                </c:ext>
              </c:extLst>
            </c:dLbl>
            <c:dLbl>
              <c:idx val="6"/>
              <c:layout>
                <c:manualLayout>
                  <c:x val="-2.1276595744680847E-2"/>
                  <c:y val="-6.072874493927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46-42DF-AE61-567234BC2982}"/>
                </c:ext>
              </c:extLst>
            </c:dLbl>
            <c:dLbl>
              <c:idx val="7"/>
              <c:layout>
                <c:manualLayout>
                  <c:x val="-4.2553191489361722E-2"/>
                  <c:y val="-3.238866396761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46-42DF-AE61-567234BC2982}"/>
                </c:ext>
              </c:extLst>
            </c:dLbl>
            <c:dLbl>
              <c:idx val="8"/>
              <c:layout>
                <c:manualLayout>
                  <c:x val="-5.3742388024229003E-2"/>
                  <c:y val="-4.8582995951417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46-42DF-AE61-567234BC2982}"/>
                </c:ext>
              </c:extLst>
            </c:dLbl>
            <c:dLbl>
              <c:idx val="9"/>
              <c:layout>
                <c:manualLayout>
                  <c:x val="-4.4488241065368084E-2"/>
                  <c:y val="-3.6437246963562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46-42DF-AE61-567234BC2982}"/>
                </c:ext>
              </c:extLst>
            </c:dLbl>
            <c:dLbl>
              <c:idx val="10"/>
              <c:layout>
                <c:manualLayout>
                  <c:x val="-4.7910413455011847E-2"/>
                  <c:y val="-3.238866396761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546-42DF-AE61-567234BC2982}"/>
                </c:ext>
              </c:extLst>
            </c:dLbl>
            <c:dLbl>
              <c:idx val="11"/>
              <c:layout>
                <c:manualLayout>
                  <c:x val="-2.3955206727505889E-2"/>
                  <c:y val="4.8582995951416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546-42DF-AE61-567234BC2982}"/>
                </c:ext>
              </c:extLst>
            </c:dLbl>
            <c:dLbl>
              <c:idx val="12"/>
              <c:layout>
                <c:manualLayout>
                  <c:x val="-4.7910413455011791E-2"/>
                  <c:y val="-6.072874493927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546-42DF-AE61-567234BC2982}"/>
                </c:ext>
              </c:extLst>
            </c:dLbl>
            <c:dLbl>
              <c:idx val="13"/>
              <c:layout>
                <c:manualLayout>
                  <c:x val="-1.7110861948218616E-2"/>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546-42DF-AE61-567234BC2982}"/>
                </c:ext>
              </c:extLst>
            </c:dLbl>
            <c:dLbl>
              <c:idx val="14"/>
              <c:layout>
                <c:manualLayout>
                  <c:x val="-4.7910413455011895E-2"/>
                  <c:y val="-8.9068825910931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546-42DF-AE61-567234BC2982}"/>
                </c:ext>
              </c:extLst>
            </c:dLbl>
            <c:dLbl>
              <c:idx val="15"/>
              <c:layout>
                <c:manualLayout>
                  <c:x val="-1.7110861948218616E-2"/>
                  <c:y val="-6.072874493927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546-42DF-AE61-567234BC2982}"/>
                </c:ext>
              </c:extLst>
            </c:dLbl>
            <c:spPr>
              <a:noFill/>
              <a:ln w="25133">
                <a:noFill/>
              </a:ln>
            </c:spPr>
            <c:txPr>
              <a:bodyPr/>
              <a:lstStyle/>
              <a:p>
                <a:pPr>
                  <a:defRPr sz="1087"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32</c:v>
                </c:pt>
                <c:pt idx="1">
                  <c:v>38</c:v>
                </c:pt>
                <c:pt idx="2">
                  <c:v>43</c:v>
                </c:pt>
                <c:pt idx="3">
                  <c:v>32</c:v>
                </c:pt>
                <c:pt idx="4">
                  <c:v>43</c:v>
                </c:pt>
                <c:pt idx="5">
                  <c:v>61</c:v>
                </c:pt>
                <c:pt idx="6">
                  <c:v>51</c:v>
                </c:pt>
                <c:pt idx="7">
                  <c:v>47</c:v>
                </c:pt>
                <c:pt idx="8">
                  <c:v>48</c:v>
                </c:pt>
                <c:pt idx="9">
                  <c:v>54</c:v>
                </c:pt>
                <c:pt idx="10">
                  <c:v>66</c:v>
                </c:pt>
                <c:pt idx="11">
                  <c:v>59</c:v>
                </c:pt>
                <c:pt idx="12">
                  <c:v>67</c:v>
                </c:pt>
                <c:pt idx="13">
                  <c:v>54</c:v>
                </c:pt>
                <c:pt idx="14">
                  <c:v>41</c:v>
                </c:pt>
                <c:pt idx="15">
                  <c:v>31</c:v>
                </c:pt>
              </c:numCache>
            </c:numRef>
          </c:val>
          <c:smooth val="1"/>
          <c:extLst>
            <c:ext xmlns:c16="http://schemas.microsoft.com/office/drawing/2014/chart" uri="{C3380CC4-5D6E-409C-BE32-E72D297353CC}">
              <c16:uniqueId val="{00000010-E546-42DF-AE61-567234BC2982}"/>
            </c:ext>
          </c:extLst>
        </c:ser>
        <c:ser>
          <c:idx val="1"/>
          <c:order val="1"/>
          <c:tx>
            <c:strRef>
              <c:f>Sheet1!$A$3</c:f>
              <c:strCache>
                <c:ptCount val="1"/>
                <c:pt idx="0">
                  <c:v>opiekunowie</c:v>
                </c:pt>
              </c:strCache>
            </c:strRef>
          </c:tx>
          <c:spPr>
            <a:ln>
              <a:solidFill>
                <a:schemeClr val="tx1"/>
              </a:solidFill>
            </a:ln>
          </c:spPr>
          <c:marker>
            <c:spPr>
              <a:ln>
                <a:solidFill>
                  <a:schemeClr val="tx1"/>
                </a:solidFill>
              </a:ln>
            </c:spPr>
          </c:marker>
          <c:dLbls>
            <c:dLbl>
              <c:idx val="0"/>
              <c:layout>
                <c:manualLayout>
                  <c:x val="-4.2679864497490907E-2"/>
                  <c:y val="-3.1914471434421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546-42DF-AE61-567234BC2982}"/>
                </c:ext>
              </c:extLst>
            </c:dLbl>
            <c:dLbl>
              <c:idx val="1"/>
              <c:layout>
                <c:manualLayout>
                  <c:x val="-3.8297872340425532E-2"/>
                  <c:y val="-1.6194331983805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546-42DF-AE61-567234BC2982}"/>
                </c:ext>
              </c:extLst>
            </c:dLbl>
            <c:dLbl>
              <c:idx val="2"/>
              <c:layout>
                <c:manualLayout>
                  <c:x val="-3.8297872340425552E-2"/>
                  <c:y val="-5.6680161943319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546-42DF-AE61-567234BC2982}"/>
                </c:ext>
              </c:extLst>
            </c:dLbl>
            <c:dLbl>
              <c:idx val="3"/>
              <c:layout>
                <c:manualLayout>
                  <c:x val="-3.4042553191489362E-2"/>
                  <c:y val="-4.048582995951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546-42DF-AE61-567234BC2982}"/>
                </c:ext>
              </c:extLst>
            </c:dLbl>
            <c:dLbl>
              <c:idx val="4"/>
              <c:layout>
                <c:manualLayout>
                  <c:x val="-3.4042553191489362E-2"/>
                  <c:y val="-4.048582995951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546-42DF-AE61-567234BC2982}"/>
                </c:ext>
              </c:extLst>
            </c:dLbl>
            <c:dLbl>
              <c:idx val="5"/>
              <c:layout>
                <c:manualLayout>
                  <c:x val="-5.5319148936170223E-2"/>
                  <c:y val="-4.048582995951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546-42DF-AE61-567234BC2982}"/>
                </c:ext>
              </c:extLst>
            </c:dLbl>
            <c:dLbl>
              <c:idx val="6"/>
              <c:layout>
                <c:manualLayout>
                  <c:x val="-5.5319148936170293E-2"/>
                  <c:y val="-4.048582995951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546-42DF-AE61-567234BC2982}"/>
                </c:ext>
              </c:extLst>
            </c:dLbl>
            <c:dLbl>
              <c:idx val="7"/>
              <c:layout>
                <c:manualLayout>
                  <c:x val="-5.5319148936170223E-2"/>
                  <c:y val="-2.8340080971659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546-42DF-AE61-567234BC2982}"/>
                </c:ext>
              </c:extLst>
            </c:dLbl>
            <c:dLbl>
              <c:idx val="8"/>
              <c:layout>
                <c:manualLayout>
                  <c:x val="-5.106382978723404E-2"/>
                  <c:y val="-3.23886639676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546-42DF-AE61-567234BC2982}"/>
                </c:ext>
              </c:extLst>
            </c:dLbl>
            <c:dLbl>
              <c:idx val="9"/>
              <c:layout>
                <c:manualLayout>
                  <c:x val="-2.0533034337862188E-2"/>
                  <c:y val="-3.23886639676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546-42DF-AE61-567234BC2982}"/>
                </c:ext>
              </c:extLst>
            </c:dLbl>
            <c:dLbl>
              <c:idx val="10"/>
              <c:layout>
                <c:manualLayout>
                  <c:x val="-1.7110861948218505E-2"/>
                  <c:y val="-4.8582995951416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546-42DF-AE61-567234BC2982}"/>
                </c:ext>
              </c:extLst>
            </c:dLbl>
            <c:dLbl>
              <c:idx val="11"/>
              <c:layout>
                <c:manualLayout>
                  <c:x val="-1.7110861948218623E-2"/>
                  <c:y val="-4.4534412955465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546-42DF-AE61-567234BC2982}"/>
                </c:ext>
              </c:extLst>
            </c:dLbl>
            <c:dLbl>
              <c:idx val="12"/>
              <c:layout>
                <c:manualLayout>
                  <c:x val="-3.0799551506793279E-2"/>
                  <c:y val="-5.6680161943319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546-42DF-AE61-567234BC2982}"/>
                </c:ext>
              </c:extLst>
            </c:dLbl>
            <c:dLbl>
              <c:idx val="13"/>
              <c:layout>
                <c:manualLayout>
                  <c:x val="-3.4221723896437108E-2"/>
                  <c:y val="-5.6680161943319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546-42DF-AE61-567234BC2982}"/>
                </c:ext>
              </c:extLst>
            </c:dLbl>
            <c:dLbl>
              <c:idx val="14"/>
              <c:layout>
                <c:manualLayout>
                  <c:x val="-3.4221723896437108E-2"/>
                  <c:y val="-6.072874493927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546-42DF-AE61-567234BC2982}"/>
                </c:ext>
              </c:extLst>
            </c:dLbl>
            <c:dLbl>
              <c:idx val="15"/>
              <c:layout>
                <c:manualLayout>
                  <c:x val="-3.7643896286080676E-2"/>
                  <c:y val="-6.477732793522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546-42DF-AE61-567234BC298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Sheet1!$B$3:$Q$3</c:f>
              <c:numCache>
                <c:formatCode>General</c:formatCode>
                <c:ptCount val="16"/>
                <c:pt idx="0">
                  <c:v>6</c:v>
                </c:pt>
                <c:pt idx="1">
                  <c:v>5</c:v>
                </c:pt>
                <c:pt idx="2">
                  <c:v>8</c:v>
                </c:pt>
                <c:pt idx="3">
                  <c:v>5</c:v>
                </c:pt>
                <c:pt idx="4">
                  <c:v>7</c:v>
                </c:pt>
                <c:pt idx="5">
                  <c:v>7</c:v>
                </c:pt>
                <c:pt idx="6">
                  <c:v>5</c:v>
                </c:pt>
                <c:pt idx="7">
                  <c:v>6</c:v>
                </c:pt>
                <c:pt idx="8">
                  <c:v>8</c:v>
                </c:pt>
                <c:pt idx="9">
                  <c:v>6</c:v>
                </c:pt>
                <c:pt idx="10">
                  <c:v>7</c:v>
                </c:pt>
                <c:pt idx="11">
                  <c:v>5</c:v>
                </c:pt>
                <c:pt idx="12">
                  <c:v>7</c:v>
                </c:pt>
                <c:pt idx="13">
                  <c:v>7</c:v>
                </c:pt>
                <c:pt idx="14">
                  <c:v>8</c:v>
                </c:pt>
                <c:pt idx="15">
                  <c:v>9</c:v>
                </c:pt>
              </c:numCache>
            </c:numRef>
          </c:val>
          <c:smooth val="1"/>
          <c:extLst>
            <c:ext xmlns:c16="http://schemas.microsoft.com/office/drawing/2014/chart" uri="{C3380CC4-5D6E-409C-BE32-E72D297353CC}">
              <c16:uniqueId val="{00000021-E546-42DF-AE61-567234BC2982}"/>
            </c:ext>
          </c:extLst>
        </c:ser>
        <c:dLbls>
          <c:showLegendKey val="0"/>
          <c:showVal val="1"/>
          <c:showCatName val="0"/>
          <c:showSerName val="0"/>
          <c:showPercent val="0"/>
          <c:showBubbleSize val="0"/>
        </c:dLbls>
        <c:upDownBars>
          <c:gapWidth val="150"/>
          <c:upBars>
            <c:spPr>
              <a:solidFill>
                <a:schemeClr val="bg1"/>
              </a:solidFill>
              <a:ln w="3141">
                <a:solidFill>
                  <a:schemeClr val="tx1"/>
                </a:solidFill>
                <a:prstDash val="solid"/>
              </a:ln>
            </c:spPr>
          </c:upBars>
          <c:downBars>
            <c:spPr>
              <a:noFill/>
              <a:ln w="9425">
                <a:noFill/>
              </a:ln>
            </c:spPr>
          </c:downBars>
        </c:upDownBars>
        <c:marker val="1"/>
        <c:smooth val="0"/>
        <c:axId val="432291672"/>
        <c:axId val="432292064"/>
      </c:lineChart>
      <c:catAx>
        <c:axId val="432291672"/>
        <c:scaling>
          <c:orientation val="minMax"/>
        </c:scaling>
        <c:delete val="0"/>
        <c:axPos val="b"/>
        <c:numFmt formatCode="General" sourceLinked="0"/>
        <c:majorTickMark val="out"/>
        <c:minorTickMark val="none"/>
        <c:tickLblPos val="nextTo"/>
        <c:spPr>
          <a:ln w="3141">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2064"/>
        <c:crosses val="autoZero"/>
        <c:auto val="1"/>
        <c:lblAlgn val="ctr"/>
        <c:lblOffset val="100"/>
        <c:tickLblSkip val="1"/>
        <c:tickMarkSkip val="1"/>
        <c:noMultiLvlLbl val="0"/>
      </c:catAx>
      <c:valAx>
        <c:axId val="432292064"/>
        <c:scaling>
          <c:orientation val="minMax"/>
        </c:scaling>
        <c:delete val="0"/>
        <c:axPos val="l"/>
        <c:numFmt formatCode="General" sourceLinked="1"/>
        <c:majorTickMark val="out"/>
        <c:minorTickMark val="none"/>
        <c:tickLblPos val="nextTo"/>
        <c:spPr>
          <a:ln w="3141">
            <a:solidFill>
              <a:schemeClr val="tx1"/>
            </a:solidFill>
            <a:prstDash val="solid"/>
          </a:ln>
        </c:spPr>
        <c:txPr>
          <a:bodyPr rot="0" vert="horz"/>
          <a:lstStyle/>
          <a:p>
            <a:pPr>
              <a:defRPr sz="1087" b="1" i="0" u="none" strike="noStrike" baseline="0">
                <a:solidFill>
                  <a:schemeClr val="tx1"/>
                </a:solidFill>
                <a:latin typeface="Arial"/>
                <a:ea typeface="Arial"/>
                <a:cs typeface="Arial"/>
              </a:defRPr>
            </a:pPr>
            <a:endParaRPr lang="pl-PL"/>
          </a:p>
        </c:txPr>
        <c:crossAx val="43229167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24"/>
          <c:y val="7.9365079365079361E-2"/>
          <c:w val="0.79245283018867962"/>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77</c:v>
                </c:pt>
                <c:pt idx="1">
                  <c:v>100</c:v>
                </c:pt>
                <c:pt idx="2">
                  <c:v>80</c:v>
                </c:pt>
                <c:pt idx="3">
                  <c:v>68</c:v>
                </c:pt>
                <c:pt idx="4">
                  <c:v>208</c:v>
                </c:pt>
                <c:pt idx="5">
                  <c:v>218</c:v>
                </c:pt>
                <c:pt idx="6">
                  <c:v>233</c:v>
                </c:pt>
                <c:pt idx="7">
                  <c:v>276</c:v>
                </c:pt>
                <c:pt idx="8">
                  <c:v>117</c:v>
                </c:pt>
                <c:pt idx="9">
                  <c:v>110</c:v>
                </c:pt>
                <c:pt idx="10">
                  <c:v>159</c:v>
                </c:pt>
                <c:pt idx="11">
                  <c:v>142</c:v>
                </c:pt>
                <c:pt idx="12">
                  <c:v>99</c:v>
                </c:pt>
                <c:pt idx="13">
                  <c:v>59</c:v>
                </c:pt>
                <c:pt idx="14">
                  <c:v>64</c:v>
                </c:pt>
                <c:pt idx="15">
                  <c:v>96</c:v>
                </c:pt>
              </c:numCache>
            </c:numRef>
          </c:val>
          <c:extLst>
            <c:ext xmlns:c16="http://schemas.microsoft.com/office/drawing/2014/chart" uri="{C3380CC4-5D6E-409C-BE32-E72D297353CC}">
              <c16:uniqueId val="{00000000-E5DC-4A59-B233-37DC94EADCB7}"/>
            </c:ext>
          </c:extLst>
        </c:ser>
        <c:dLbls>
          <c:showLegendKey val="0"/>
          <c:showVal val="1"/>
          <c:showCatName val="0"/>
          <c:showSerName val="0"/>
          <c:showPercent val="0"/>
          <c:showBubbleSize val="0"/>
        </c:dLbls>
        <c:gapWidth val="150"/>
        <c:axId val="432301472"/>
        <c:axId val="432292848"/>
      </c:barChart>
      <c:catAx>
        <c:axId val="43230147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2848"/>
        <c:crosses val="autoZero"/>
        <c:auto val="1"/>
        <c:lblAlgn val="ctr"/>
        <c:lblOffset val="100"/>
        <c:tickLblSkip val="1"/>
        <c:tickMarkSkip val="1"/>
        <c:noMultiLvlLbl val="0"/>
      </c:catAx>
      <c:valAx>
        <c:axId val="432292848"/>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2301472"/>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46</c:v>
                </c:pt>
                <c:pt idx="1">
                  <c:v>35</c:v>
                </c:pt>
                <c:pt idx="2">
                  <c:v>5</c:v>
                </c:pt>
                <c:pt idx="3">
                  <c:v>3</c:v>
                </c:pt>
                <c:pt idx="4">
                  <c:v>2</c:v>
                </c:pt>
                <c:pt idx="5">
                  <c:v>0</c:v>
                </c:pt>
                <c:pt idx="6">
                  <c:v>6</c:v>
                </c:pt>
                <c:pt idx="7">
                  <c:v>3</c:v>
                </c:pt>
                <c:pt idx="8">
                  <c:v>1</c:v>
                </c:pt>
                <c:pt idx="9">
                  <c:v>0</c:v>
                </c:pt>
                <c:pt idx="10">
                  <c:v>2</c:v>
                </c:pt>
                <c:pt idx="11">
                  <c:v>0</c:v>
                </c:pt>
                <c:pt idx="12">
                  <c:v>0</c:v>
                </c:pt>
                <c:pt idx="13">
                  <c:v>0</c:v>
                </c:pt>
                <c:pt idx="14">
                  <c:v>0</c:v>
                </c:pt>
              </c:numCache>
            </c:numRef>
          </c:val>
          <c:extLst>
            <c:ext xmlns:c16="http://schemas.microsoft.com/office/drawing/2014/chart" uri="{C3380CC4-5D6E-409C-BE32-E72D297353CC}">
              <c16:uniqueId val="{00000000-F692-4A74-A415-32304342DBD5}"/>
            </c:ext>
          </c:extLst>
        </c:ser>
        <c:dLbls>
          <c:showLegendKey val="0"/>
          <c:showVal val="0"/>
          <c:showCatName val="0"/>
          <c:showSerName val="0"/>
          <c:showPercent val="0"/>
          <c:showBubbleSize val="0"/>
        </c:dLbls>
        <c:gapWidth val="150"/>
        <c:axId val="432297944"/>
        <c:axId val="432298336"/>
      </c:barChart>
      <c:catAx>
        <c:axId val="43229794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298336"/>
        <c:crosses val="autoZero"/>
        <c:auto val="1"/>
        <c:lblAlgn val="ctr"/>
        <c:lblOffset val="100"/>
        <c:tickMarkSkip val="1"/>
        <c:noMultiLvlLbl val="0"/>
      </c:catAx>
      <c:valAx>
        <c:axId val="432298336"/>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794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33</c:v>
                </c:pt>
                <c:pt idx="1">
                  <c:v>131</c:v>
                </c:pt>
                <c:pt idx="2">
                  <c:v>205</c:v>
                </c:pt>
                <c:pt idx="3">
                  <c:v>167</c:v>
                </c:pt>
                <c:pt idx="4">
                  <c:v>200</c:v>
                </c:pt>
                <c:pt idx="5">
                  <c:v>107</c:v>
                </c:pt>
                <c:pt idx="6">
                  <c:v>119</c:v>
                </c:pt>
                <c:pt idx="7">
                  <c:v>140</c:v>
                </c:pt>
                <c:pt idx="8">
                  <c:v>209</c:v>
                </c:pt>
                <c:pt idx="9">
                  <c:v>248</c:v>
                </c:pt>
                <c:pt idx="10">
                  <c:v>271</c:v>
                </c:pt>
                <c:pt idx="11">
                  <c:v>352</c:v>
                </c:pt>
                <c:pt idx="12">
                  <c:v>215</c:v>
                </c:pt>
                <c:pt idx="13">
                  <c:v>310</c:v>
                </c:pt>
                <c:pt idx="14">
                  <c:v>113</c:v>
                </c:pt>
                <c:pt idx="15">
                  <c:v>103</c:v>
                </c:pt>
              </c:numCache>
            </c:numRef>
          </c:val>
          <c:extLst>
            <c:ext xmlns:c16="http://schemas.microsoft.com/office/drawing/2014/chart" uri="{C3380CC4-5D6E-409C-BE32-E72D297353CC}">
              <c16:uniqueId val="{00000000-3AF7-43CD-9738-AA0739B6ECE7}"/>
            </c:ext>
          </c:extLst>
        </c:ser>
        <c:dLbls>
          <c:showLegendKey val="0"/>
          <c:showVal val="1"/>
          <c:showCatName val="0"/>
          <c:showSerName val="0"/>
          <c:showPercent val="0"/>
          <c:showBubbleSize val="0"/>
        </c:dLbls>
        <c:gapWidth val="150"/>
        <c:axId val="432299120"/>
        <c:axId val="432293632"/>
      </c:barChart>
      <c:catAx>
        <c:axId val="432299120"/>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293632"/>
        <c:crosses val="autoZero"/>
        <c:auto val="1"/>
        <c:lblAlgn val="ctr"/>
        <c:lblOffset val="100"/>
        <c:tickLblSkip val="1"/>
        <c:tickMarkSkip val="1"/>
        <c:noMultiLvlLbl val="0"/>
      </c:catAx>
      <c:valAx>
        <c:axId val="432293632"/>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2299120"/>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4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1408</c:v>
                </c:pt>
                <c:pt idx="1">
                  <c:v>1630</c:v>
                </c:pt>
                <c:pt idx="2">
                  <c:v>2397</c:v>
                </c:pt>
                <c:pt idx="3">
                  <c:v>2327</c:v>
                </c:pt>
                <c:pt idx="4">
                  <c:v>2622</c:v>
                </c:pt>
                <c:pt idx="5">
                  <c:v>2769</c:v>
                </c:pt>
                <c:pt idx="6">
                  <c:v>3214</c:v>
                </c:pt>
                <c:pt idx="7">
                  <c:v>3934</c:v>
                </c:pt>
                <c:pt idx="8">
                  <c:v>4057</c:v>
                </c:pt>
                <c:pt idx="9">
                  <c:v>3241</c:v>
                </c:pt>
                <c:pt idx="10">
                  <c:v>3428</c:v>
                </c:pt>
                <c:pt idx="11">
                  <c:v>3383</c:v>
                </c:pt>
                <c:pt idx="12">
                  <c:v>2709</c:v>
                </c:pt>
                <c:pt idx="13">
                  <c:v>1787</c:v>
                </c:pt>
                <c:pt idx="14">
                  <c:v>1568</c:v>
                </c:pt>
                <c:pt idx="15">
                  <c:v>1265</c:v>
                </c:pt>
                <c:pt idx="16">
                  <c:v>743</c:v>
                </c:pt>
              </c:numCache>
            </c:numRef>
          </c:val>
          <c:extLst>
            <c:ext xmlns:c16="http://schemas.microsoft.com/office/drawing/2014/chart" uri="{C3380CC4-5D6E-409C-BE32-E72D297353CC}">
              <c16:uniqueId val="{00000000-FFD6-4549-8A2E-9311919A53C3}"/>
            </c:ext>
          </c:extLst>
        </c:ser>
        <c:dLbls>
          <c:showLegendKey val="0"/>
          <c:showVal val="0"/>
          <c:showCatName val="0"/>
          <c:showSerName val="0"/>
          <c:showPercent val="0"/>
          <c:showBubbleSize val="0"/>
        </c:dLbls>
        <c:gapWidth val="150"/>
        <c:axId val="422929696"/>
        <c:axId val="422934400"/>
      </c:barChart>
      <c:catAx>
        <c:axId val="422929696"/>
        <c:scaling>
          <c:orientation val="minMax"/>
        </c:scaling>
        <c:delete val="0"/>
        <c:axPos val="l"/>
        <c:numFmt formatCode="General" sourceLinked="1"/>
        <c:majorTickMark val="out"/>
        <c:minorTickMark val="none"/>
        <c:tickLblPos val="nextTo"/>
        <c:spPr>
          <a:ln w="1894">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4400"/>
        <c:crosses val="autoZero"/>
        <c:auto val="1"/>
        <c:lblAlgn val="ctr"/>
        <c:lblOffset val="100"/>
        <c:tickLblSkip val="1"/>
        <c:tickMarkSkip val="1"/>
        <c:noMultiLvlLbl val="0"/>
      </c:catAx>
      <c:valAx>
        <c:axId val="422934400"/>
        <c:scaling>
          <c:orientation val="minMax"/>
        </c:scaling>
        <c:delete val="1"/>
        <c:axPos val="b"/>
        <c:numFmt formatCode="General" sourceLinked="1"/>
        <c:majorTickMark val="out"/>
        <c:minorTickMark val="none"/>
        <c:tickLblPos val="none"/>
        <c:crossAx val="422929696"/>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43"/>
          <c:y val="7.5301204819277434E-2"/>
          <c:w val="0.81761006289308547"/>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16-47D7-936D-28D67BF7FC1E}"/>
                </c:ext>
              </c:extLst>
            </c:dLbl>
            <c:dLbl>
              <c:idx val="1"/>
              <c:layout>
                <c:manualLayout>
                  <c:x val="-6.6997980392637838E-2"/>
                  <c:y val="-7.4894027574616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16-47D7-936D-28D67BF7FC1E}"/>
                </c:ext>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16-47D7-936D-28D67BF7FC1E}"/>
                </c:ext>
              </c:extLst>
            </c:dLbl>
            <c:dLbl>
              <c:idx val="3"/>
              <c:layout>
                <c:manualLayout>
                  <c:x val="-5.9934097022918978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16-47D7-936D-28D67BF7FC1E}"/>
                </c:ext>
              </c:extLst>
            </c:dLbl>
            <c:dLbl>
              <c:idx val="4"/>
              <c:layout>
                <c:manualLayout>
                  <c:x val="-3.5012305704777612E-2"/>
                  <c:y val="-5.2123494444617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16-47D7-936D-28D67BF7FC1E}"/>
                </c:ext>
              </c:extLst>
            </c:dLbl>
            <c:dLbl>
              <c:idx val="5"/>
              <c:layout>
                <c:manualLayout>
                  <c:x val="-5.3997923156801804E-2"/>
                  <c:y val="-7.114624505928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16-47D7-936D-28D67BF7FC1E}"/>
                </c:ext>
              </c:extLst>
            </c:dLbl>
            <c:dLbl>
              <c:idx val="6"/>
              <c:layout>
                <c:manualLayout>
                  <c:x val="-4.9844236760124623E-2"/>
                  <c:y val="-6.324110671936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16-47D7-936D-28D67BF7FC1E}"/>
                </c:ext>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16-47D7-936D-28D67BF7FC1E}"/>
                </c:ext>
              </c:extLst>
            </c:dLbl>
            <c:dLbl>
              <c:idx val="8"/>
              <c:layout>
                <c:manualLayout>
                  <c:x val="-2.4922118380062312E-2"/>
                  <c:y val="-5.13833992094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16-47D7-936D-28D67BF7FC1E}"/>
                </c:ext>
              </c:extLst>
            </c:dLbl>
            <c:dLbl>
              <c:idx val="9"/>
              <c:layout>
                <c:manualLayout>
                  <c:x val="-2.075689669684767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16-47D7-936D-28D67BF7FC1E}"/>
                </c:ext>
              </c:extLst>
            </c:dLbl>
            <c:dLbl>
              <c:idx val="10"/>
              <c:layout>
                <c:manualLayout>
                  <c:x val="-2.0756896696847684E-2"/>
                  <c:y val="-2.7667984189723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16-47D7-936D-28D67BF7FC1E}"/>
                </c:ext>
              </c:extLst>
            </c:dLbl>
            <c:dLbl>
              <c:idx val="11"/>
              <c:layout>
                <c:manualLayout>
                  <c:x val="-2.4216379479655659E-2"/>
                  <c:y val="-4.7430830039525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16-47D7-936D-28D67BF7FC1E}"/>
                </c:ext>
              </c:extLst>
            </c:dLbl>
            <c:dLbl>
              <c:idx val="12"/>
              <c:layout>
                <c:manualLayout>
                  <c:x val="-3.8054310610887453E-2"/>
                  <c:y val="-5.1383399209486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16-47D7-936D-28D67BF7FC1E}"/>
                </c:ext>
              </c:extLst>
            </c:dLbl>
            <c:dLbl>
              <c:idx val="13"/>
              <c:layout>
                <c:manualLayout>
                  <c:x val="-2.0756896696847701E-2"/>
                  <c:y val="-4.7430830039525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16-47D7-936D-28D67BF7FC1E}"/>
                </c:ext>
              </c:extLst>
            </c:dLbl>
            <c:dLbl>
              <c:idx val="14"/>
              <c:layout>
                <c:manualLayout>
                  <c:x val="-2.075689669684783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916-47D7-936D-28D67BF7FC1E}"/>
                </c:ext>
              </c:extLst>
            </c:dLbl>
            <c:dLbl>
              <c:idx val="15"/>
              <c:layout>
                <c:manualLayout>
                  <c:x val="0"/>
                  <c:y val="-3.5573122529644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16-47D7-936D-28D67BF7FC1E}"/>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36</c:v>
                </c:pt>
                <c:pt idx="1">
                  <c:v>141</c:v>
                </c:pt>
                <c:pt idx="2">
                  <c:v>117</c:v>
                </c:pt>
                <c:pt idx="3">
                  <c:v>76</c:v>
                </c:pt>
                <c:pt idx="4">
                  <c:v>59</c:v>
                </c:pt>
                <c:pt idx="5">
                  <c:v>64</c:v>
                </c:pt>
                <c:pt idx="6">
                  <c:v>87</c:v>
                </c:pt>
                <c:pt idx="7">
                  <c:v>37</c:v>
                </c:pt>
                <c:pt idx="8">
                  <c:v>32</c:v>
                </c:pt>
                <c:pt idx="9">
                  <c:v>41</c:v>
                </c:pt>
                <c:pt idx="10">
                  <c:v>33</c:v>
                </c:pt>
                <c:pt idx="11">
                  <c:v>35</c:v>
                </c:pt>
                <c:pt idx="12">
                  <c:v>32</c:v>
                </c:pt>
                <c:pt idx="13">
                  <c:v>35</c:v>
                </c:pt>
                <c:pt idx="14">
                  <c:v>27</c:v>
                </c:pt>
                <c:pt idx="15">
                  <c:v>25</c:v>
                </c:pt>
              </c:numCache>
            </c:numRef>
          </c:val>
          <c:smooth val="1"/>
          <c:extLst>
            <c:ext xmlns:c16="http://schemas.microsoft.com/office/drawing/2014/chart" uri="{C3380CC4-5D6E-409C-BE32-E72D297353CC}">
              <c16:uniqueId val="{00000010-1916-47D7-936D-28D67BF7FC1E}"/>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9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916-47D7-936D-28D67BF7FC1E}"/>
                </c:ext>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916-47D7-936D-28D67BF7FC1E}"/>
                </c:ext>
              </c:extLst>
            </c:dLbl>
            <c:dLbl>
              <c:idx val="2"/>
              <c:layout>
                <c:manualLayout>
                  <c:x val="-4.2310692471852297E-2"/>
                  <c:y val="-4.17686968970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916-47D7-936D-28D67BF7FC1E}"/>
                </c:ext>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916-47D7-936D-28D67BF7FC1E}"/>
                </c:ext>
              </c:extLst>
            </c:dLbl>
            <c:dLbl>
              <c:idx val="4"/>
              <c:layout>
                <c:manualLayout>
                  <c:x val="-3.7030277757336541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916-47D7-936D-28D67BF7FC1E}"/>
                </c:ext>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916-47D7-936D-28D67BF7FC1E}"/>
                </c:ext>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916-47D7-936D-28D67BF7FC1E}"/>
                </c:ext>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916-47D7-936D-28D67BF7FC1E}"/>
                </c:ext>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916-47D7-936D-28D67BF7FC1E}"/>
                </c:ext>
              </c:extLst>
            </c:dLbl>
            <c:dLbl>
              <c:idx val="9"/>
              <c:layout>
                <c:manualLayout>
                  <c:x val="-3.8054310610887453E-2"/>
                  <c:y val="-4.743083003952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916-47D7-936D-28D67BF7FC1E}"/>
                </c:ext>
              </c:extLst>
            </c:dLbl>
            <c:dLbl>
              <c:idx val="10"/>
              <c:layout>
                <c:manualLayout>
                  <c:x val="-4.1513793393695535E-2"/>
                  <c:y val="-4.743083003952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916-47D7-936D-28D67BF7FC1E}"/>
                </c:ext>
              </c:extLst>
            </c:dLbl>
            <c:dLbl>
              <c:idx val="11"/>
              <c:layout>
                <c:manualLayout>
                  <c:x val="-3.805431061088734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916-47D7-936D-28D67BF7FC1E}"/>
                </c:ext>
              </c:extLst>
            </c:dLbl>
            <c:dLbl>
              <c:idx val="12"/>
              <c:layout>
                <c:manualLayout>
                  <c:x val="-2.421637947965578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916-47D7-936D-28D67BF7FC1E}"/>
                </c:ext>
              </c:extLst>
            </c:dLbl>
            <c:dLbl>
              <c:idx val="13"/>
              <c:layout>
                <c:manualLayout>
                  <c:x val="-3.1135345045271556E-2"/>
                  <c:y val="-4.347826086956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916-47D7-936D-28D67BF7FC1E}"/>
                </c:ext>
              </c:extLst>
            </c:dLbl>
            <c:dLbl>
              <c:idx val="14"/>
              <c:layout>
                <c:manualLayout>
                  <c:x val="-3.1135345045271556E-2"/>
                  <c:y val="-3.162055335968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916-47D7-936D-28D67BF7FC1E}"/>
                </c:ext>
              </c:extLst>
            </c:dLbl>
            <c:dLbl>
              <c:idx val="15"/>
              <c:layout>
                <c:manualLayout>
                  <c:x val="-1.3837931131231803E-2"/>
                  <c:y val="-3.162055335968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916-47D7-936D-28D67BF7FC1E}"/>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Sheet1!$B$3:$Q$3</c:f>
              <c:numCache>
                <c:formatCode>General</c:formatCode>
                <c:ptCount val="16"/>
                <c:pt idx="0">
                  <c:v>8</c:v>
                </c:pt>
                <c:pt idx="1">
                  <c:v>20</c:v>
                </c:pt>
                <c:pt idx="2">
                  <c:v>15</c:v>
                </c:pt>
                <c:pt idx="3">
                  <c:v>10</c:v>
                </c:pt>
                <c:pt idx="4">
                  <c:v>8</c:v>
                </c:pt>
                <c:pt idx="5">
                  <c:v>8</c:v>
                </c:pt>
                <c:pt idx="6">
                  <c:v>8</c:v>
                </c:pt>
                <c:pt idx="7">
                  <c:v>8</c:v>
                </c:pt>
                <c:pt idx="8">
                  <c:v>8</c:v>
                </c:pt>
                <c:pt idx="9">
                  <c:v>8</c:v>
                </c:pt>
                <c:pt idx="10">
                  <c:v>8</c:v>
                </c:pt>
                <c:pt idx="11">
                  <c:v>9</c:v>
                </c:pt>
                <c:pt idx="12">
                  <c:v>9</c:v>
                </c:pt>
                <c:pt idx="13">
                  <c:v>8</c:v>
                </c:pt>
                <c:pt idx="14">
                  <c:v>8</c:v>
                </c:pt>
                <c:pt idx="15">
                  <c:v>8</c:v>
                </c:pt>
              </c:numCache>
            </c:numRef>
          </c:val>
          <c:smooth val="1"/>
          <c:extLst>
            <c:ext xmlns:c16="http://schemas.microsoft.com/office/drawing/2014/chart" uri="{C3380CC4-5D6E-409C-BE32-E72D297353CC}">
              <c16:uniqueId val="{00000021-1916-47D7-936D-28D67BF7FC1E}"/>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0296"/>
        <c:axId val="432295200"/>
      </c:lineChart>
      <c:catAx>
        <c:axId val="432300296"/>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295200"/>
        <c:crosses val="autoZero"/>
        <c:auto val="1"/>
        <c:lblAlgn val="ctr"/>
        <c:lblOffset val="100"/>
        <c:tickLblSkip val="1"/>
        <c:tickMarkSkip val="1"/>
        <c:noMultiLvlLbl val="0"/>
      </c:catAx>
      <c:valAx>
        <c:axId val="432295200"/>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2300296"/>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7542620256580075E-2"/>
          <c:y val="2.3495986610683472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15</c:v>
                </c:pt>
                <c:pt idx="2">
                  <c:v>7</c:v>
                </c:pt>
                <c:pt idx="3">
                  <c:v>5</c:v>
                </c:pt>
                <c:pt idx="4">
                  <c:v>11</c:v>
                </c:pt>
                <c:pt idx="5">
                  <c:v>0</c:v>
                </c:pt>
                <c:pt idx="6">
                  <c:v>2</c:v>
                </c:pt>
                <c:pt idx="7">
                  <c:v>4</c:v>
                </c:pt>
                <c:pt idx="8">
                  <c:v>0</c:v>
                </c:pt>
                <c:pt idx="9">
                  <c:v>0</c:v>
                </c:pt>
                <c:pt idx="10">
                  <c:v>0</c:v>
                </c:pt>
                <c:pt idx="11">
                  <c:v>0</c:v>
                </c:pt>
                <c:pt idx="12">
                  <c:v>1</c:v>
                </c:pt>
                <c:pt idx="13">
                  <c:v>0</c:v>
                </c:pt>
                <c:pt idx="14">
                  <c:v>0</c:v>
                </c:pt>
              </c:numCache>
            </c:numRef>
          </c:val>
          <c:extLst>
            <c:ext xmlns:c16="http://schemas.microsoft.com/office/drawing/2014/chart" uri="{C3380CC4-5D6E-409C-BE32-E72D297353CC}">
              <c16:uniqueId val="{00000000-BC59-4E5B-A216-EA36A4EECB10}"/>
            </c:ext>
          </c:extLst>
        </c:ser>
        <c:dLbls>
          <c:showLegendKey val="0"/>
          <c:showVal val="0"/>
          <c:showCatName val="0"/>
          <c:showSerName val="0"/>
          <c:showPercent val="0"/>
          <c:showBubbleSize val="0"/>
        </c:dLbls>
        <c:gapWidth val="150"/>
        <c:axId val="432290104"/>
        <c:axId val="432300688"/>
      </c:barChart>
      <c:catAx>
        <c:axId val="432290104"/>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2300688"/>
        <c:crosses val="autoZero"/>
        <c:auto val="1"/>
        <c:lblAlgn val="ctr"/>
        <c:lblOffset val="100"/>
        <c:tickMarkSkip val="1"/>
        <c:noMultiLvlLbl val="0"/>
      </c:catAx>
      <c:valAx>
        <c:axId val="432300688"/>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32290104"/>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2014/2015</c:v>
                </c:pt>
                <c:pt idx="1">
                  <c:v>2015/2016</c:v>
                </c:pt>
                <c:pt idx="2">
                  <c:v>2016/2017</c:v>
                </c:pt>
                <c:pt idx="3">
                  <c:v>2017/2018</c:v>
                </c:pt>
                <c:pt idx="4">
                  <c:v>2018/2019</c:v>
                </c:pt>
                <c:pt idx="5">
                  <c:v>2019/2020</c:v>
                </c:pt>
              </c:strCache>
            </c:strRef>
          </c:cat>
          <c:val>
            <c:numRef>
              <c:f>Sheet1!$B$2:$G$2</c:f>
              <c:numCache>
                <c:formatCode>General</c:formatCode>
                <c:ptCount val="6"/>
                <c:pt idx="0">
                  <c:v>43</c:v>
                </c:pt>
                <c:pt idx="1">
                  <c:v>57</c:v>
                </c:pt>
                <c:pt idx="2">
                  <c:v>109</c:v>
                </c:pt>
                <c:pt idx="3">
                  <c:v>90</c:v>
                </c:pt>
                <c:pt idx="4">
                  <c:v>96</c:v>
                </c:pt>
                <c:pt idx="5">
                  <c:v>45</c:v>
                </c:pt>
              </c:numCache>
            </c:numRef>
          </c:val>
          <c:extLst>
            <c:ext xmlns:c16="http://schemas.microsoft.com/office/drawing/2014/chart" uri="{C3380CC4-5D6E-409C-BE32-E72D297353CC}">
              <c16:uniqueId val="{00000000-65AE-4290-83AF-351F8AE441DC}"/>
            </c:ext>
          </c:extLst>
        </c:ser>
        <c:dLbls>
          <c:showLegendKey val="0"/>
          <c:showVal val="1"/>
          <c:showCatName val="0"/>
          <c:showSerName val="0"/>
          <c:showPercent val="0"/>
          <c:showBubbleSize val="0"/>
        </c:dLbls>
        <c:gapWidth val="150"/>
        <c:axId val="432313624"/>
        <c:axId val="432302648"/>
      </c:barChart>
      <c:catAx>
        <c:axId val="43231362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2648"/>
        <c:crosses val="autoZero"/>
        <c:auto val="1"/>
        <c:lblAlgn val="ctr"/>
        <c:lblOffset val="100"/>
        <c:tickLblSkip val="1"/>
        <c:tickMarkSkip val="1"/>
        <c:noMultiLvlLbl val="0"/>
      </c:catAx>
      <c:valAx>
        <c:axId val="432302648"/>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2313624"/>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54756993126531"/>
          <c:y val="5.1585696056767626E-2"/>
          <c:w val="0.81761006289308547"/>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93-454D-8113-03C5BEF295F7}"/>
                </c:ext>
              </c:extLst>
            </c:dLbl>
            <c:dLbl>
              <c:idx val="1"/>
              <c:layout>
                <c:manualLayout>
                  <c:x val="-6.6997980392637838E-2"/>
                  <c:y val="-7.4894027574616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93-454D-8113-03C5BEF295F7}"/>
                </c:ext>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93-454D-8113-03C5BEF295F7}"/>
                </c:ext>
              </c:extLst>
            </c:dLbl>
            <c:dLbl>
              <c:idx val="3"/>
              <c:layout>
                <c:manualLayout>
                  <c:x val="-5.9934097022918978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93-454D-8113-03C5BEF295F7}"/>
                </c:ext>
              </c:extLst>
            </c:dLbl>
            <c:dLbl>
              <c:idx val="4"/>
              <c:layout>
                <c:manualLayout>
                  <c:x val="-3.5012305704777612E-2"/>
                  <c:y val="-5.2123494444617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93-454D-8113-03C5BEF295F7}"/>
                </c:ext>
              </c:extLst>
            </c:dLbl>
            <c:dLbl>
              <c:idx val="5"/>
              <c:layout>
                <c:manualLayout>
                  <c:x val="-5.3997923156801804E-2"/>
                  <c:y val="-7.114624505928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93-454D-8113-03C5BEF295F7}"/>
                </c:ext>
              </c:extLst>
            </c:dLbl>
            <c:dLbl>
              <c:idx val="6"/>
              <c:layout>
                <c:manualLayout>
                  <c:x val="-4.9844236760124623E-2"/>
                  <c:y val="-6.324110671936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93-454D-8113-03C5BEF295F7}"/>
                </c:ext>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93-454D-8113-03C5BEF295F7}"/>
                </c:ext>
              </c:extLst>
            </c:dLbl>
            <c:dLbl>
              <c:idx val="8"/>
              <c:layout>
                <c:manualLayout>
                  <c:x val="-2.4922118380062312E-2"/>
                  <c:y val="-5.13833992094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93-454D-8113-03C5BEF295F7}"/>
                </c:ext>
              </c:extLst>
            </c:dLbl>
            <c:dLbl>
              <c:idx val="9"/>
              <c:layout>
                <c:manualLayout>
                  <c:x val="-2.075689669684767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93-454D-8113-03C5BEF295F7}"/>
                </c:ext>
              </c:extLst>
            </c:dLbl>
            <c:dLbl>
              <c:idx val="10"/>
              <c:layout>
                <c:manualLayout>
                  <c:x val="-2.0756896696847684E-2"/>
                  <c:y val="-2.7667984189723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93-454D-8113-03C5BEF295F7}"/>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2014/2015</c:v>
                </c:pt>
                <c:pt idx="1">
                  <c:v>2015/2016</c:v>
                </c:pt>
                <c:pt idx="2">
                  <c:v>2016/2017</c:v>
                </c:pt>
                <c:pt idx="3">
                  <c:v>2017/2018</c:v>
                </c:pt>
                <c:pt idx="4">
                  <c:v>2018/2019</c:v>
                </c:pt>
                <c:pt idx="5">
                  <c:v>2019/2020</c:v>
                </c:pt>
              </c:strCache>
            </c:strRef>
          </c:cat>
          <c:val>
            <c:numRef>
              <c:f>Sheet1!$B$2:$G$2</c:f>
              <c:numCache>
                <c:formatCode>General</c:formatCode>
                <c:ptCount val="6"/>
                <c:pt idx="0">
                  <c:v>18</c:v>
                </c:pt>
                <c:pt idx="1">
                  <c:v>18</c:v>
                </c:pt>
                <c:pt idx="2">
                  <c:v>21</c:v>
                </c:pt>
                <c:pt idx="3">
                  <c:v>18</c:v>
                </c:pt>
                <c:pt idx="4">
                  <c:v>19</c:v>
                </c:pt>
                <c:pt idx="5">
                  <c:v>24</c:v>
                </c:pt>
              </c:numCache>
            </c:numRef>
          </c:val>
          <c:smooth val="1"/>
          <c:extLst>
            <c:ext xmlns:c16="http://schemas.microsoft.com/office/drawing/2014/chart" uri="{C3380CC4-5D6E-409C-BE32-E72D297353CC}">
              <c16:uniqueId val="{0000000B-D793-454D-8113-03C5BEF295F7}"/>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9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93-454D-8113-03C5BEF295F7}"/>
                </c:ext>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93-454D-8113-03C5BEF295F7}"/>
                </c:ext>
              </c:extLst>
            </c:dLbl>
            <c:dLbl>
              <c:idx val="2"/>
              <c:layout>
                <c:manualLayout>
                  <c:x val="-4.2310692471852297E-2"/>
                  <c:y val="-4.17686968970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793-454D-8113-03C5BEF295F7}"/>
                </c:ext>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93-454D-8113-03C5BEF295F7}"/>
                </c:ext>
              </c:extLst>
            </c:dLbl>
            <c:dLbl>
              <c:idx val="4"/>
              <c:layout>
                <c:manualLayout>
                  <c:x val="-3.7030277757336541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793-454D-8113-03C5BEF295F7}"/>
                </c:ext>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793-454D-8113-03C5BEF295F7}"/>
                </c:ext>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793-454D-8113-03C5BEF295F7}"/>
                </c:ext>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793-454D-8113-03C5BEF295F7}"/>
                </c:ext>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793-454D-8113-03C5BEF295F7}"/>
                </c:ext>
              </c:extLst>
            </c:dLbl>
            <c:dLbl>
              <c:idx val="9"/>
              <c:layout>
                <c:manualLayout>
                  <c:x val="-3.8054310610887453E-2"/>
                  <c:y val="-4.743083003952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793-454D-8113-03C5BEF295F7}"/>
                </c:ext>
              </c:extLst>
            </c:dLbl>
            <c:dLbl>
              <c:idx val="10"/>
              <c:layout>
                <c:manualLayout>
                  <c:x val="-4.1513793393695535E-2"/>
                  <c:y val="-4.743083003952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793-454D-8113-03C5BEF295F7}"/>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2014/2015</c:v>
                </c:pt>
                <c:pt idx="1">
                  <c:v>2015/2016</c:v>
                </c:pt>
                <c:pt idx="2">
                  <c:v>2016/2017</c:v>
                </c:pt>
                <c:pt idx="3">
                  <c:v>2017/2018</c:v>
                </c:pt>
                <c:pt idx="4">
                  <c:v>2018/2019</c:v>
                </c:pt>
                <c:pt idx="5">
                  <c:v>2019/2020</c:v>
                </c:pt>
              </c:strCache>
            </c:strRef>
          </c:cat>
          <c:val>
            <c:numRef>
              <c:f>Sheet1!$B$3:$G$3</c:f>
              <c:numCache>
                <c:formatCode>General</c:formatCode>
                <c:ptCount val="6"/>
                <c:pt idx="0">
                  <c:v>5</c:v>
                </c:pt>
                <c:pt idx="1">
                  <c:v>3</c:v>
                </c:pt>
                <c:pt idx="2">
                  <c:v>3</c:v>
                </c:pt>
                <c:pt idx="3">
                  <c:v>5</c:v>
                </c:pt>
                <c:pt idx="4">
                  <c:v>7</c:v>
                </c:pt>
                <c:pt idx="5">
                  <c:v>8</c:v>
                </c:pt>
              </c:numCache>
            </c:numRef>
          </c:val>
          <c:smooth val="1"/>
          <c:extLst>
            <c:ext xmlns:c16="http://schemas.microsoft.com/office/drawing/2014/chart" uri="{C3380CC4-5D6E-409C-BE32-E72D297353CC}">
              <c16:uniqueId val="{00000017-D793-454D-8113-03C5BEF295F7}"/>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03824"/>
        <c:axId val="432312840"/>
      </c:lineChart>
      <c:catAx>
        <c:axId val="432303824"/>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312840"/>
        <c:crosses val="autoZero"/>
        <c:auto val="1"/>
        <c:lblAlgn val="ctr"/>
        <c:lblOffset val="100"/>
        <c:tickLblSkip val="1"/>
        <c:tickMarkSkip val="1"/>
        <c:noMultiLvlLbl val="0"/>
      </c:catAx>
      <c:valAx>
        <c:axId val="432312840"/>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2303824"/>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2017/2018</c:v>
                </c:pt>
                <c:pt idx="1">
                  <c:v>2018/2019</c:v>
                </c:pt>
                <c:pt idx="2">
                  <c:v>2019/2020</c:v>
                </c:pt>
              </c:strCache>
            </c:strRef>
          </c:cat>
          <c:val>
            <c:numRef>
              <c:f>Sheet1!$B$2:$D$2</c:f>
              <c:numCache>
                <c:formatCode>General</c:formatCode>
                <c:ptCount val="3"/>
                <c:pt idx="0">
                  <c:v>5</c:v>
                </c:pt>
                <c:pt idx="1">
                  <c:v>18</c:v>
                </c:pt>
                <c:pt idx="2">
                  <c:v>0</c:v>
                </c:pt>
              </c:numCache>
            </c:numRef>
          </c:val>
          <c:extLst>
            <c:ext xmlns:c16="http://schemas.microsoft.com/office/drawing/2014/chart" uri="{C3380CC4-5D6E-409C-BE32-E72D297353CC}">
              <c16:uniqueId val="{00000000-99FF-4A7D-B04A-12E7AC74A4D7}"/>
            </c:ext>
          </c:extLst>
        </c:ser>
        <c:dLbls>
          <c:showLegendKey val="0"/>
          <c:showVal val="1"/>
          <c:showCatName val="0"/>
          <c:showSerName val="0"/>
          <c:showPercent val="0"/>
          <c:showBubbleSize val="0"/>
        </c:dLbls>
        <c:gapWidth val="150"/>
        <c:axId val="432306960"/>
        <c:axId val="432309704"/>
      </c:barChart>
      <c:catAx>
        <c:axId val="432306960"/>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9704"/>
        <c:crosses val="autoZero"/>
        <c:auto val="1"/>
        <c:lblAlgn val="ctr"/>
        <c:lblOffset val="100"/>
        <c:tickLblSkip val="1"/>
        <c:tickMarkSkip val="1"/>
        <c:noMultiLvlLbl val="0"/>
      </c:catAx>
      <c:valAx>
        <c:axId val="432309704"/>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2306960"/>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54756993126531"/>
          <c:y val="5.1585696056767626E-2"/>
          <c:w val="0.81761006289308547"/>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6223607446849714E-2"/>
                  <c:y val="-7.4705658215489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20-4FCB-8A4F-203D3B233805}"/>
                </c:ext>
              </c:extLst>
            </c:dLbl>
            <c:dLbl>
              <c:idx val="1"/>
              <c:layout>
                <c:manualLayout>
                  <c:x val="-6.6997980392637838E-2"/>
                  <c:y val="-7.4894027574616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20-4FCB-8A4F-203D3B233805}"/>
                </c:ext>
              </c:extLst>
            </c:dLbl>
            <c:dLbl>
              <c:idx val="2"/>
              <c:layout>
                <c:manualLayout>
                  <c:x val="-4.1301706445572808E-2"/>
                  <c:y val="-6.8685381718589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20-4FCB-8A4F-203D3B233805}"/>
                </c:ext>
              </c:extLst>
            </c:dLbl>
            <c:dLbl>
              <c:idx val="3"/>
              <c:layout>
                <c:manualLayout>
                  <c:x val="-5.9934097022918978E-2"/>
                  <c:y val="-6.755656531075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20-4FCB-8A4F-203D3B233805}"/>
                </c:ext>
              </c:extLst>
            </c:dLbl>
            <c:dLbl>
              <c:idx val="4"/>
              <c:layout>
                <c:manualLayout>
                  <c:x val="-3.5012305704777612E-2"/>
                  <c:y val="-5.2123494444617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20-4FCB-8A4F-203D3B233805}"/>
                </c:ext>
              </c:extLst>
            </c:dLbl>
            <c:dLbl>
              <c:idx val="5"/>
              <c:layout>
                <c:manualLayout>
                  <c:x val="-5.3997923156801804E-2"/>
                  <c:y val="-7.114624505928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20-4FCB-8A4F-203D3B233805}"/>
                </c:ext>
              </c:extLst>
            </c:dLbl>
            <c:dLbl>
              <c:idx val="6"/>
              <c:layout>
                <c:manualLayout>
                  <c:x val="-4.9844236760124623E-2"/>
                  <c:y val="-6.324110671936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20-4FCB-8A4F-203D3B233805}"/>
                </c:ext>
              </c:extLst>
            </c:dLbl>
            <c:dLbl>
              <c:idx val="7"/>
              <c:layout>
                <c:manualLayout>
                  <c:x val="-4.569055036344756E-2"/>
                  <c:y val="-9.881422924901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20-4FCB-8A4F-203D3B233805}"/>
                </c:ext>
              </c:extLst>
            </c:dLbl>
            <c:dLbl>
              <c:idx val="8"/>
              <c:layout>
                <c:manualLayout>
                  <c:x val="-2.4922118380062312E-2"/>
                  <c:y val="-5.13833992094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20-4FCB-8A4F-203D3B233805}"/>
                </c:ext>
              </c:extLst>
            </c:dLbl>
            <c:dLbl>
              <c:idx val="9"/>
              <c:layout>
                <c:manualLayout>
                  <c:x val="-2.075689669684767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20-4FCB-8A4F-203D3B233805}"/>
                </c:ext>
              </c:extLst>
            </c:dLbl>
            <c:dLbl>
              <c:idx val="10"/>
              <c:layout>
                <c:manualLayout>
                  <c:x val="-2.0756896696847684E-2"/>
                  <c:y val="-2.7667984189723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20-4FCB-8A4F-203D3B23380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2017/2018</c:v>
                </c:pt>
                <c:pt idx="1">
                  <c:v>2018/2019</c:v>
                </c:pt>
                <c:pt idx="2">
                  <c:v>2019/2020</c:v>
                </c:pt>
              </c:strCache>
            </c:strRef>
          </c:cat>
          <c:val>
            <c:numRef>
              <c:f>Sheet1!$B$2:$D$2</c:f>
              <c:numCache>
                <c:formatCode>General</c:formatCode>
                <c:ptCount val="3"/>
                <c:pt idx="0">
                  <c:v>84</c:v>
                </c:pt>
                <c:pt idx="1">
                  <c:v>84</c:v>
                </c:pt>
                <c:pt idx="2">
                  <c:v>39</c:v>
                </c:pt>
              </c:numCache>
            </c:numRef>
          </c:val>
          <c:smooth val="1"/>
          <c:extLst>
            <c:ext xmlns:c16="http://schemas.microsoft.com/office/drawing/2014/chart" uri="{C3380CC4-5D6E-409C-BE32-E72D297353CC}">
              <c16:uniqueId val="{0000000B-E120-4FCB-8A4F-203D3B233805}"/>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7590780124447139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20-4FCB-8A4F-203D3B233805}"/>
                </c:ext>
              </c:extLst>
            </c:dLbl>
            <c:dLbl>
              <c:idx val="1"/>
              <c:layout>
                <c:manualLayout>
                  <c:x val="-4.6464378868529284E-2"/>
                  <c:y val="-4.214434658118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20-4FCB-8A4F-203D3B233805}"/>
                </c:ext>
              </c:extLst>
            </c:dLbl>
            <c:dLbl>
              <c:idx val="2"/>
              <c:layout>
                <c:manualLayout>
                  <c:x val="-4.2310692471852297E-2"/>
                  <c:y val="-4.17686968970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20-4FCB-8A4F-203D3B233805}"/>
                </c:ext>
              </c:extLst>
            </c:dLbl>
            <c:dLbl>
              <c:idx val="3"/>
              <c:layout>
                <c:manualLayout>
                  <c:x val="-3.9165665039533608E-2"/>
                  <c:y val="-3.932152749680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120-4FCB-8A4F-203D3B233805}"/>
                </c:ext>
              </c:extLst>
            </c:dLbl>
            <c:dLbl>
              <c:idx val="4"/>
              <c:layout>
                <c:manualLayout>
                  <c:x val="-3.7030277757336541E-2"/>
                  <c:y val="-4.6850082474868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20-4FCB-8A4F-203D3B233805}"/>
                </c:ext>
              </c:extLst>
            </c:dLbl>
            <c:dLbl>
              <c:idx val="5"/>
              <c:layout>
                <c:manualLayout>
                  <c:x val="-8.3073727933541015E-3"/>
                  <c:y val="-4.347826086956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20-4FCB-8A4F-203D3B233805}"/>
                </c:ext>
              </c:extLst>
            </c:dLbl>
            <c:dLbl>
              <c:idx val="6"/>
              <c:layout>
                <c:manualLayout>
                  <c:x val="-2.4922118380062312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20-4FCB-8A4F-203D3B233805}"/>
                </c:ext>
              </c:extLst>
            </c:dLbl>
            <c:dLbl>
              <c:idx val="7"/>
              <c:layout>
                <c:manualLayout>
                  <c:x val="-4.569055036344756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120-4FCB-8A4F-203D3B233805}"/>
                </c:ext>
              </c:extLst>
            </c:dLbl>
            <c:dLbl>
              <c:idx val="8"/>
              <c:layout>
                <c:manualLayout>
                  <c:x val="-4.153686396677049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120-4FCB-8A4F-203D3B233805}"/>
                </c:ext>
              </c:extLst>
            </c:dLbl>
            <c:dLbl>
              <c:idx val="9"/>
              <c:layout>
                <c:manualLayout>
                  <c:x val="-3.8054310610887453E-2"/>
                  <c:y val="-4.7430830039525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120-4FCB-8A4F-203D3B233805}"/>
                </c:ext>
              </c:extLst>
            </c:dLbl>
            <c:dLbl>
              <c:idx val="10"/>
              <c:layout>
                <c:manualLayout>
                  <c:x val="-4.1513793393695535E-2"/>
                  <c:y val="-4.743083003952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20-4FCB-8A4F-203D3B233805}"/>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2017/2018</c:v>
                </c:pt>
                <c:pt idx="1">
                  <c:v>2018/2019</c:v>
                </c:pt>
                <c:pt idx="2">
                  <c:v>2019/2020</c:v>
                </c:pt>
              </c:strCache>
            </c:strRef>
          </c:cat>
          <c:val>
            <c:numRef>
              <c:f>Sheet1!$B$3:$D$3</c:f>
              <c:numCache>
                <c:formatCode>General</c:formatCode>
                <c:ptCount val="3"/>
                <c:pt idx="0">
                  <c:v>6</c:v>
                </c:pt>
                <c:pt idx="1">
                  <c:v>6</c:v>
                </c:pt>
                <c:pt idx="2">
                  <c:v>8</c:v>
                </c:pt>
              </c:numCache>
            </c:numRef>
          </c:val>
          <c:smooth val="1"/>
          <c:extLst>
            <c:ext xmlns:c16="http://schemas.microsoft.com/office/drawing/2014/chart" uri="{C3380CC4-5D6E-409C-BE32-E72D297353CC}">
              <c16:uniqueId val="{00000017-E120-4FCB-8A4F-203D3B233805}"/>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2310488"/>
        <c:axId val="432313232"/>
      </c:lineChart>
      <c:catAx>
        <c:axId val="432310488"/>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2313232"/>
        <c:crosses val="autoZero"/>
        <c:auto val="1"/>
        <c:lblAlgn val="ctr"/>
        <c:lblOffset val="100"/>
        <c:tickLblSkip val="1"/>
        <c:tickMarkSkip val="1"/>
        <c:noMultiLvlLbl val="0"/>
      </c:catAx>
      <c:valAx>
        <c:axId val="432313232"/>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2310488"/>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c:v>
                </c:pt>
                <c:pt idx="1">
                  <c:v>33</c:v>
                </c:pt>
                <c:pt idx="2">
                  <c:v>11</c:v>
                </c:pt>
                <c:pt idx="3">
                  <c:v>12</c:v>
                </c:pt>
                <c:pt idx="4">
                  <c:v>8</c:v>
                </c:pt>
                <c:pt idx="5">
                  <c:v>0</c:v>
                </c:pt>
                <c:pt idx="6">
                  <c:v>8</c:v>
                </c:pt>
                <c:pt idx="7">
                  <c:v>7</c:v>
                </c:pt>
                <c:pt idx="8">
                  <c:v>1</c:v>
                </c:pt>
                <c:pt idx="9">
                  <c:v>0</c:v>
                </c:pt>
                <c:pt idx="10">
                  <c:v>0</c:v>
                </c:pt>
                <c:pt idx="11">
                  <c:v>0</c:v>
                </c:pt>
                <c:pt idx="12">
                  <c:v>0</c:v>
                </c:pt>
                <c:pt idx="13">
                  <c:v>0</c:v>
                </c:pt>
                <c:pt idx="14">
                  <c:v>2</c:v>
                </c:pt>
              </c:numCache>
            </c:numRef>
          </c:val>
          <c:extLst>
            <c:ext xmlns:c16="http://schemas.microsoft.com/office/drawing/2014/chart" uri="{C3380CC4-5D6E-409C-BE32-E72D297353CC}">
              <c16:uniqueId val="{00000000-86B0-4B6F-8AC3-6B5D0B49E3D5}"/>
            </c:ext>
          </c:extLst>
        </c:ser>
        <c:dLbls>
          <c:showLegendKey val="0"/>
          <c:showVal val="0"/>
          <c:showCatName val="0"/>
          <c:showSerName val="0"/>
          <c:showPercent val="0"/>
          <c:showBubbleSize val="0"/>
        </c:dLbls>
        <c:gapWidth val="150"/>
        <c:axId val="432306176"/>
        <c:axId val="432310880"/>
      </c:barChart>
      <c:catAx>
        <c:axId val="43230617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32310880"/>
        <c:crosses val="autoZero"/>
        <c:auto val="1"/>
        <c:lblAlgn val="ctr"/>
        <c:lblOffset val="100"/>
        <c:tickMarkSkip val="1"/>
        <c:noMultiLvlLbl val="0"/>
      </c:catAx>
      <c:valAx>
        <c:axId val="432310880"/>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3230617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177</c:v>
                </c:pt>
                <c:pt idx="1">
                  <c:v>320</c:v>
                </c:pt>
                <c:pt idx="2">
                  <c:v>119</c:v>
                </c:pt>
                <c:pt idx="3">
                  <c:v>390</c:v>
                </c:pt>
                <c:pt idx="4">
                  <c:v>373</c:v>
                </c:pt>
                <c:pt idx="5">
                  <c:v>421</c:v>
                </c:pt>
                <c:pt idx="6">
                  <c:v>546</c:v>
                </c:pt>
                <c:pt idx="7">
                  <c:v>1095</c:v>
                </c:pt>
                <c:pt idx="8">
                  <c:v>995</c:v>
                </c:pt>
                <c:pt idx="9">
                  <c:v>773</c:v>
                </c:pt>
                <c:pt idx="10">
                  <c:v>687</c:v>
                </c:pt>
                <c:pt idx="11">
                  <c:v>839</c:v>
                </c:pt>
                <c:pt idx="12">
                  <c:v>732</c:v>
                </c:pt>
                <c:pt idx="13">
                  <c:v>448</c:v>
                </c:pt>
                <c:pt idx="14">
                  <c:v>258</c:v>
                </c:pt>
                <c:pt idx="15">
                  <c:v>182</c:v>
                </c:pt>
                <c:pt idx="16">
                  <c:v>93</c:v>
                </c:pt>
              </c:numCache>
            </c:numRef>
          </c:val>
          <c:extLst>
            <c:ext xmlns:c16="http://schemas.microsoft.com/office/drawing/2014/chart" uri="{C3380CC4-5D6E-409C-BE32-E72D297353CC}">
              <c16:uniqueId val="{00000000-9DB6-47CE-8318-D0E516639DF5}"/>
            </c:ext>
          </c:extLst>
        </c:ser>
        <c:dLbls>
          <c:showLegendKey val="0"/>
          <c:showVal val="1"/>
          <c:showCatName val="0"/>
          <c:showSerName val="0"/>
          <c:showPercent val="0"/>
          <c:showBubbleSize val="0"/>
        </c:dLbls>
        <c:gapWidth val="150"/>
        <c:axId val="432308528"/>
        <c:axId val="432308136"/>
      </c:barChart>
      <c:catAx>
        <c:axId val="432308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2308136"/>
        <c:crosses val="autoZero"/>
        <c:auto val="1"/>
        <c:lblAlgn val="ctr"/>
        <c:lblOffset val="100"/>
        <c:tickLblSkip val="1"/>
        <c:tickMarkSkip val="1"/>
        <c:noMultiLvlLbl val="0"/>
      </c:catAx>
      <c:valAx>
        <c:axId val="432308136"/>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2308528"/>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74027692013549"/>
          <c:y val="2.4568143749141978E-2"/>
          <c:w val="0.8207547169811354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2215689029223617E-2"/>
                  <c:y val="-7.29485783408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6C-4351-ADBC-5FB3F0720955}"/>
                </c:ext>
              </c:extLst>
            </c:dLbl>
            <c:dLbl>
              <c:idx val="1"/>
              <c:layout>
                <c:manualLayout>
                  <c:x val="-5.7817742200420984E-2"/>
                  <c:y val="-9.3941827413618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C-4351-ADBC-5FB3F0720955}"/>
                </c:ext>
              </c:extLst>
            </c:dLbl>
            <c:dLbl>
              <c:idx val="2"/>
              <c:layout>
                <c:manualLayout>
                  <c:x val="-3.0604355568097808E-2"/>
                  <c:y val="-5.9434335066067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C-4351-ADBC-5FB3F0720955}"/>
                </c:ext>
              </c:extLst>
            </c:dLbl>
            <c:dLbl>
              <c:idx val="3"/>
              <c:layout>
                <c:manualLayout>
                  <c:x val="-5.1286655056424824E-2"/>
                  <c:y val="-9.3363644214607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6C-4351-ADBC-5FB3F0720955}"/>
                </c:ext>
              </c:extLst>
            </c:dLbl>
            <c:dLbl>
              <c:idx val="4"/>
              <c:layout>
                <c:manualLayout>
                  <c:x val="-6.2292848667172745E-2"/>
                  <c:y val="-9.637569240737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6C-4351-ADBC-5FB3F0720955}"/>
                </c:ext>
              </c:extLst>
            </c:dLbl>
            <c:dLbl>
              <c:idx val="5"/>
              <c:layout>
                <c:manualLayout>
                  <c:x val="-6.476180988623452E-2"/>
                  <c:y val="-9.671047318950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6C-4351-ADBC-5FB3F0720955}"/>
                </c:ext>
              </c:extLst>
            </c:dLbl>
            <c:dLbl>
              <c:idx val="6"/>
              <c:layout>
                <c:manualLayout>
                  <c:x val="-7.3536515161535004E-2"/>
                  <c:y val="-3.6308629064946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6C-4351-ADBC-5FB3F0720955}"/>
                </c:ext>
              </c:extLst>
            </c:dLbl>
            <c:dLbl>
              <c:idx val="7"/>
              <c:layout>
                <c:manualLayout>
                  <c:x val="-4.6444114838864223E-2"/>
                  <c:y val="-5.64800896565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6C-4351-ADBC-5FB3F0720955}"/>
                </c:ext>
              </c:extLst>
            </c:dLbl>
            <c:dLbl>
              <c:idx val="8"/>
              <c:layout>
                <c:manualLayout>
                  <c:x val="-4.2573771935625622E-2"/>
                  <c:y val="-6.4548673893238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6C-4351-ADBC-5FB3F0720955}"/>
                </c:ext>
              </c:extLst>
            </c:dLbl>
            <c:dLbl>
              <c:idx val="9"/>
              <c:layout>
                <c:manualLayout>
                  <c:x val="-4.6285176897882356E-2"/>
                  <c:y val="-5.2445797538255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6C-4351-ADBC-5FB3F0720955}"/>
                </c:ext>
              </c:extLst>
            </c:dLbl>
            <c:dLbl>
              <c:idx val="10"/>
              <c:layout>
                <c:manualLayout>
                  <c:x val="-2.6357946622563862E-2"/>
                  <c:y val="-5.64800896565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6C-4351-ADBC-5FB3F0720955}"/>
                </c:ext>
              </c:extLst>
            </c:dLbl>
            <c:dLbl>
              <c:idx val="11"/>
              <c:layout>
                <c:manualLayout>
                  <c:x val="-2.3063203294743338E-2"/>
                  <c:y val="-7.261725812989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6C-4351-ADBC-5FB3F0720955}"/>
                </c:ext>
              </c:extLst>
            </c:dLbl>
            <c:dLbl>
              <c:idx val="12"/>
              <c:layout>
                <c:manualLayout>
                  <c:x val="-3.2947433278204771E-3"/>
                  <c:y val="-4.034292118327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6C-4351-ADBC-5FB3F0720955}"/>
                </c:ext>
              </c:extLst>
            </c:dLbl>
            <c:dLbl>
              <c:idx val="13"/>
              <c:layout>
                <c:manualLayout>
                  <c:x val="-1.9768459966922731E-2"/>
                  <c:y val="-4.034292118327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6C-4351-ADBC-5FB3F0720955}"/>
                </c:ext>
              </c:extLst>
            </c:dLbl>
            <c:dLbl>
              <c:idx val="14"/>
              <c:layout>
                <c:manualLayout>
                  <c:x val="-1.2080585979381633E-16"/>
                  <c:y val="-5.2445797538255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6C-4351-ADBC-5FB3F0720955}"/>
                </c:ext>
              </c:extLst>
            </c:dLbl>
            <c:dLbl>
              <c:idx val="15"/>
              <c:layout>
                <c:manualLayout>
                  <c:x val="-4.6126406589486774E-2"/>
                  <c:y val="-4.4377213301601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6C-4351-ADBC-5FB3F0720955}"/>
                </c:ext>
              </c:extLst>
            </c:dLbl>
            <c:dLbl>
              <c:idx val="16"/>
              <c:layout>
                <c:manualLayout>
                  <c:x val="-1.2080585979381633E-16"/>
                  <c:y val="-3.2274336946619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66C-4351-ADBC-5FB3F0720955}"/>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24</c:v>
                </c:pt>
                <c:pt idx="1">
                  <c:v>30</c:v>
                </c:pt>
                <c:pt idx="2">
                  <c:v>80</c:v>
                </c:pt>
                <c:pt idx="3">
                  <c:v>55</c:v>
                </c:pt>
                <c:pt idx="4">
                  <c:v>55</c:v>
                </c:pt>
                <c:pt idx="5">
                  <c:v>80</c:v>
                </c:pt>
                <c:pt idx="6">
                  <c:v>132</c:v>
                </c:pt>
                <c:pt idx="7">
                  <c:v>133</c:v>
                </c:pt>
                <c:pt idx="8">
                  <c:v>115</c:v>
                </c:pt>
                <c:pt idx="9">
                  <c:v>89</c:v>
                </c:pt>
                <c:pt idx="10">
                  <c:v>123</c:v>
                </c:pt>
                <c:pt idx="11">
                  <c:v>91</c:v>
                </c:pt>
                <c:pt idx="12">
                  <c:v>110</c:v>
                </c:pt>
                <c:pt idx="13">
                  <c:v>66</c:v>
                </c:pt>
                <c:pt idx="14">
                  <c:v>71</c:v>
                </c:pt>
                <c:pt idx="15">
                  <c:v>55</c:v>
                </c:pt>
                <c:pt idx="16">
                  <c:v>58</c:v>
                </c:pt>
              </c:numCache>
            </c:numRef>
          </c:val>
          <c:smooth val="1"/>
          <c:extLst>
            <c:ext xmlns:c16="http://schemas.microsoft.com/office/drawing/2014/chart" uri="{C3380CC4-5D6E-409C-BE32-E72D297353CC}">
              <c16:uniqueId val="{00000011-C66C-4351-ADBC-5FB3F0720955}"/>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0764158064804115E-2"/>
                  <c:y val="-5.443244816093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6C-4351-ADBC-5FB3F0720955}"/>
                </c:ext>
              </c:extLst>
            </c:dLbl>
            <c:dLbl>
              <c:idx val="1"/>
              <c:layout>
                <c:manualLayout>
                  <c:x val="-2.688847812692545E-2"/>
                  <c:y val="-4.872471896549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6C-4351-ADBC-5FB3F0720955}"/>
                </c:ext>
              </c:extLst>
            </c:dLbl>
            <c:dLbl>
              <c:idx val="2"/>
              <c:layout>
                <c:manualLayout>
                  <c:x val="-3.1329968674602596E-2"/>
                  <c:y val="-3.1230503568601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66C-4351-ADBC-5FB3F0720955}"/>
                </c:ext>
              </c:extLst>
            </c:dLbl>
            <c:dLbl>
              <c:idx val="3"/>
              <c:layout>
                <c:manualLayout>
                  <c:x val="-4.4997459897000186E-2"/>
                  <c:y val="-5.0696121869929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66C-4351-ADBC-5FB3F0720955}"/>
                </c:ext>
              </c:extLst>
            </c:dLbl>
            <c:dLbl>
              <c:idx val="4"/>
              <c:layout>
                <c:manualLayout>
                  <c:x val="-4.1973411658508993E-2"/>
                  <c:y val="-3.2252736012442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66C-4351-ADBC-5FB3F0720955}"/>
                </c:ext>
              </c:extLst>
            </c:dLbl>
            <c:dLbl>
              <c:idx val="5"/>
              <c:layout>
                <c:manualLayout>
                  <c:x val="-3.8949668171427552E-2"/>
                  <c:y val="-3.1230503568601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66C-4351-ADBC-5FB3F0720955}"/>
                </c:ext>
              </c:extLst>
            </c:dLbl>
            <c:dLbl>
              <c:idx val="6"/>
              <c:layout>
                <c:manualLayout>
                  <c:x val="0"/>
                  <c:y val="-4.8411505419928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66C-4351-ADBC-5FB3F0720955}"/>
                </c:ext>
              </c:extLst>
            </c:dLbl>
            <c:dLbl>
              <c:idx val="7"/>
              <c:layout>
                <c:manualLayout>
                  <c:x val="1.1611028709716113E-2"/>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66C-4351-ADBC-5FB3F0720955}"/>
                </c:ext>
              </c:extLst>
            </c:dLbl>
            <c:dLbl>
              <c:idx val="8"/>
              <c:layout>
                <c:manualLayout>
                  <c:x val="7.7406858064773734E-3"/>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66C-4351-ADBC-5FB3F0720955}"/>
                </c:ext>
              </c:extLst>
            </c:dLbl>
            <c:dLbl>
              <c:idx val="9"/>
              <c:layout>
                <c:manualLayout>
                  <c:x val="3.8703429032386828E-3"/>
                  <c:y val="-2.8240044828291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66C-4351-ADBC-5FB3F0720955}"/>
                </c:ext>
              </c:extLst>
            </c:dLbl>
            <c:dLbl>
              <c:idx val="10"/>
              <c:layout>
                <c:manualLayout>
                  <c:x val="-6.918960988422998E-2"/>
                  <c:y val="-1.613716847330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66C-4351-ADBC-5FB3F0720955}"/>
                </c:ext>
              </c:extLst>
            </c:dLbl>
            <c:dLbl>
              <c:idx val="11"/>
              <c:layout>
                <c:manualLayout>
                  <c:x val="-2.3063203294743338E-2"/>
                  <c:y val="5.2445797538255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66C-4351-ADBC-5FB3F0720955}"/>
                </c:ext>
              </c:extLst>
            </c:dLbl>
            <c:dLbl>
              <c:idx val="12"/>
              <c:layout>
                <c:manualLayout>
                  <c:x val="-2.9652689950384396E-2"/>
                  <c:y val="7.6651550248220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66C-4351-ADBC-5FB3F0720955}"/>
                </c:ext>
              </c:extLst>
            </c:dLbl>
            <c:dLbl>
              <c:idx val="13"/>
              <c:layout>
                <c:manualLayout>
                  <c:x val="-2.6357946622563938E-2"/>
                  <c:y val="7.6651550248220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66C-4351-ADBC-5FB3F0720955}"/>
                </c:ext>
              </c:extLst>
            </c:dLbl>
            <c:dLbl>
              <c:idx val="14"/>
              <c:layout>
                <c:manualLayout>
                  <c:x val="-3.6242176606025231E-2"/>
                  <c:y val="5.244579753825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66C-4351-ADBC-5FB3F0720955}"/>
                </c:ext>
              </c:extLst>
            </c:dLbl>
            <c:dLbl>
              <c:idx val="15"/>
              <c:layout>
                <c:manualLayout>
                  <c:x val="-2.6357946622563924E-2"/>
                  <c:y val="6.0514381774910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66C-4351-ADBC-5FB3F0720955}"/>
                </c:ext>
              </c:extLst>
            </c:dLbl>
            <c:dLbl>
              <c:idx val="16"/>
              <c:layout>
                <c:manualLayout>
                  <c:x val="-1.2080585979381633E-16"/>
                  <c:y val="4.034292118327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66C-4351-ADBC-5FB3F0720955}"/>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8</c:v>
                </c:pt>
                <c:pt idx="1">
                  <c:v>9</c:v>
                </c:pt>
                <c:pt idx="2">
                  <c:v>2</c:v>
                </c:pt>
                <c:pt idx="3">
                  <c:v>3</c:v>
                </c:pt>
                <c:pt idx="4">
                  <c:v>2</c:v>
                </c:pt>
                <c:pt idx="5">
                  <c:v>2</c:v>
                </c:pt>
                <c:pt idx="6">
                  <c:v>3</c:v>
                </c:pt>
                <c:pt idx="7">
                  <c:v>2</c:v>
                </c:pt>
                <c:pt idx="8">
                  <c:v>2</c:v>
                </c:pt>
                <c:pt idx="9">
                  <c:v>2</c:v>
                </c:pt>
                <c:pt idx="10">
                  <c:v>55</c:v>
                </c:pt>
                <c:pt idx="11">
                  <c:v>75</c:v>
                </c:pt>
                <c:pt idx="12">
                  <c:v>68</c:v>
                </c:pt>
                <c:pt idx="13">
                  <c:v>60</c:v>
                </c:pt>
                <c:pt idx="14">
                  <c:v>46</c:v>
                </c:pt>
                <c:pt idx="15">
                  <c:v>45</c:v>
                </c:pt>
                <c:pt idx="16">
                  <c:v>29</c:v>
                </c:pt>
              </c:numCache>
            </c:numRef>
          </c:val>
          <c:smooth val="1"/>
          <c:extLst>
            <c:ext xmlns:c16="http://schemas.microsoft.com/office/drawing/2014/chart" uri="{C3380CC4-5D6E-409C-BE32-E72D297353CC}">
              <c16:uniqueId val="{00000023-C66C-4351-ADBC-5FB3F0720955}"/>
            </c:ext>
          </c:extLst>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2319504"/>
        <c:axId val="432319896"/>
      </c:lineChart>
      <c:catAx>
        <c:axId val="432319504"/>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2319896"/>
        <c:crosses val="autoZero"/>
        <c:auto val="1"/>
        <c:lblAlgn val="ctr"/>
        <c:lblOffset val="100"/>
        <c:tickLblSkip val="1"/>
        <c:tickMarkSkip val="1"/>
        <c:noMultiLvlLbl val="0"/>
      </c:catAx>
      <c:valAx>
        <c:axId val="432319896"/>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432319504"/>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title>
    <c:autoTitleDeleted val="0"/>
    <c:plotArea>
      <c:layout>
        <c:manualLayout>
          <c:layoutTarget val="inner"/>
          <c:xMode val="edge"/>
          <c:yMode val="edge"/>
          <c:x val="0.26656628536684046"/>
          <c:y val="0.13588382996062437"/>
          <c:w val="0.50514477956168202"/>
          <c:h val="0.77419155637978487"/>
        </c:manualLayout>
      </c:layout>
      <c:pieChart>
        <c:varyColors val="1"/>
        <c:ser>
          <c:idx val="0"/>
          <c:order val="0"/>
          <c:tx>
            <c:strRef>
              <c:f>Sheet1!$B$1</c:f>
              <c:strCache>
                <c:ptCount val="1"/>
              </c:strCache>
            </c:strRef>
          </c:tx>
          <c:explosion val="25"/>
          <c:dPt>
            <c:idx val="0"/>
            <c:bubble3D val="0"/>
            <c:explosion val="6"/>
            <c:extLst>
              <c:ext xmlns:c16="http://schemas.microsoft.com/office/drawing/2014/chart" uri="{C3380CC4-5D6E-409C-BE32-E72D297353CC}">
                <c16:uniqueId val="{00000000-DD8F-4E48-A0A4-90E6D34A4153}"/>
              </c:ext>
            </c:extLst>
          </c:dPt>
          <c:dPt>
            <c:idx val="1"/>
            <c:bubble3D val="0"/>
            <c:explosion val="5"/>
            <c:extLst>
              <c:ext xmlns:c16="http://schemas.microsoft.com/office/drawing/2014/chart" uri="{C3380CC4-5D6E-409C-BE32-E72D297353CC}">
                <c16:uniqueId val="{00000001-DD8F-4E48-A0A4-90E6D34A4153}"/>
              </c:ext>
            </c:extLst>
          </c:dPt>
          <c:dPt>
            <c:idx val="2"/>
            <c:bubble3D val="0"/>
            <c:explosion val="12"/>
            <c:extLst>
              <c:ext xmlns:c16="http://schemas.microsoft.com/office/drawing/2014/chart" uri="{C3380CC4-5D6E-409C-BE32-E72D297353CC}">
                <c16:uniqueId val="{00000002-DD8F-4E48-A0A4-90E6D34A4153}"/>
              </c:ext>
            </c:extLst>
          </c:dPt>
          <c:dPt>
            <c:idx val="3"/>
            <c:bubble3D val="0"/>
            <c:explosion val="9"/>
            <c:extLst>
              <c:ext xmlns:c16="http://schemas.microsoft.com/office/drawing/2014/chart" uri="{C3380CC4-5D6E-409C-BE32-E72D297353CC}">
                <c16:uniqueId val="{00000003-DD8F-4E48-A0A4-90E6D34A4153}"/>
              </c:ext>
            </c:extLst>
          </c:dPt>
          <c:dLbls>
            <c:dLbl>
              <c:idx val="0"/>
              <c:layout>
                <c:manualLayout>
                  <c:x val="-4.2106846122034657E-2"/>
                  <c:y val="8.7090523317770646E-2"/>
                </c:manualLayout>
              </c:layout>
              <c:tx>
                <c:rich>
                  <a:bodyPr/>
                  <a:lstStyle/>
                  <a:p>
                    <a:pPr>
                      <a:defRPr/>
                    </a:pPr>
                    <a:r>
                      <a:rPr lang="pl-PL" sz="1604" dirty="0"/>
                      <a:t>Krótkie wyjaśnienie – porada na bieżąco (1-2 wizyty, do 2 tygodni)
47%</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8F-4E48-A0A4-90E6D34A4153}"/>
                </c:ext>
              </c:extLst>
            </c:dLbl>
            <c:dLbl>
              <c:idx val="1"/>
              <c:layout>
                <c:manualLayout>
                  <c:x val="2.3553279103953984E-2"/>
                  <c:y val="-0.18972837748075369"/>
                </c:manualLayout>
              </c:layout>
              <c:tx>
                <c:rich>
                  <a:bodyPr/>
                  <a:lstStyle/>
                  <a:p>
                    <a:pPr>
                      <a:defRPr/>
                    </a:pPr>
                    <a:r>
                      <a:rPr lang="pl-PL" sz="1604" dirty="0"/>
                      <a:t>Kilka wizyt (od 2 tygodni do 2 miesięcy)
36%</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8F-4E48-A0A4-90E6D34A4153}"/>
                </c:ext>
              </c:extLst>
            </c:dLbl>
            <c:dLbl>
              <c:idx val="2"/>
              <c:layout>
                <c:manualLayout>
                  <c:x val="0.31623829327678482"/>
                  <c:y val="0"/>
                </c:manualLayout>
              </c:layout>
              <c:tx>
                <c:rich>
                  <a:bodyPr/>
                  <a:lstStyle/>
                  <a:p>
                    <a:pPr>
                      <a:defRPr/>
                    </a:pPr>
                    <a:r>
                      <a:rPr lang="pl-PL" sz="1604" dirty="0"/>
                      <a:t>Powyżej 2 miesięcy do roku
16%</a:t>
                    </a:r>
                    <a:endParaRPr lang="pl-PL"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8F-4E48-A0A4-90E6D34A4153}"/>
                </c:ext>
              </c:extLst>
            </c:dLbl>
            <c:dLbl>
              <c:idx val="3"/>
              <c:layout>
                <c:manualLayout>
                  <c:x val="-4.8057467976890103E-2"/>
                  <c:y val="1.7203829999523509E-2"/>
                </c:manualLayout>
              </c:layout>
              <c:tx>
                <c:rich>
                  <a:bodyPr/>
                  <a:lstStyle/>
                  <a:p>
                    <a:pPr>
                      <a:defRPr/>
                    </a:pPr>
                    <a:r>
                      <a:rPr lang="en-US" sz="1604" dirty="0" err="1"/>
                      <a:t>Rok</a:t>
                    </a:r>
                    <a:r>
                      <a:rPr lang="en-US" sz="1604" dirty="0"/>
                      <a:t> i </a:t>
                    </a:r>
                    <a:r>
                      <a:rPr lang="en-US" sz="1604" dirty="0" err="1"/>
                      <a:t>więcej</a:t>
                    </a:r>
                    <a:r>
                      <a:rPr lang="en-US" sz="1604" dirty="0"/>
                      <a:t>
1%</a:t>
                    </a:r>
                    <a:endParaRPr lang="en-US" sz="1602" dirty="0"/>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8F-4E48-A0A4-90E6D34A4153}"/>
                </c:ext>
              </c:extLst>
            </c:dLbl>
            <c:numFmt formatCode="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Krótkie wyjaśnienie – porada na bieżąco (1-2 wizyty, do 2 tygodni)</c:v>
                </c:pt>
                <c:pt idx="1">
                  <c:v>Kilka wizyt (od 2 tygodni do 2 miesięcy)</c:v>
                </c:pt>
                <c:pt idx="2">
                  <c:v>Powyżej 2 miesięcy do roku</c:v>
                </c:pt>
                <c:pt idx="3">
                  <c:v>Rok i więcej</c:v>
                </c:pt>
              </c:strCache>
            </c:strRef>
          </c:cat>
          <c:val>
            <c:numRef>
              <c:f>Sheet1!$B$2:$B$5</c:f>
              <c:numCache>
                <c:formatCode>General</c:formatCode>
                <c:ptCount val="4"/>
                <c:pt idx="0">
                  <c:v>47</c:v>
                </c:pt>
                <c:pt idx="1">
                  <c:v>36</c:v>
                </c:pt>
                <c:pt idx="2">
                  <c:v>16</c:v>
                </c:pt>
                <c:pt idx="3">
                  <c:v>1</c:v>
                </c:pt>
              </c:numCache>
            </c:numRef>
          </c:val>
          <c:extLst>
            <c:ext xmlns:c16="http://schemas.microsoft.com/office/drawing/2014/chart" uri="{C3380CC4-5D6E-409C-BE32-E72D297353CC}">
              <c16:uniqueId val="{00000004-DD8F-4E48-A0A4-90E6D34A4153}"/>
            </c:ext>
          </c:extLst>
        </c:ser>
        <c:dLbls>
          <c:showLegendKey val="0"/>
          <c:showVal val="0"/>
          <c:showCatName val="1"/>
          <c:showSerName val="0"/>
          <c:showPercent val="1"/>
          <c:showBubbleSize val="0"/>
          <c:showLeaderLines val="1"/>
        </c:dLbls>
        <c:firstSliceAng val="210"/>
      </c:pieChart>
      <c:spPr>
        <a:noFill/>
        <a:ln w="25413">
          <a:noFill/>
        </a:ln>
      </c:spPr>
    </c:plotArea>
    <c:plotVisOnly val="1"/>
    <c:dispBlanksAs val="zero"/>
    <c:showDLblsOverMax val="0"/>
  </c:chart>
  <c:txPr>
    <a:bodyPr/>
    <a:lstStyle/>
    <a:p>
      <a:pPr>
        <a:defRPr sz="1803"/>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dirty="0" err="1"/>
                      <a:t>Kobiety</a:t>
                    </a:r>
                    <a:r>
                      <a:rPr lang="en-US" dirty="0"/>
                      <a:t> 54%</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8F15-4391-B3C4-B95369F8A723}"/>
                </c:ext>
              </c:extLst>
            </c:dLbl>
            <c:dLbl>
              <c:idx val="1"/>
              <c:layout>
                <c:manualLayout>
                  <c:x val="6.3811899223719978E-2"/>
                  <c:y val="-0.17079255114859113"/>
                </c:manualLayout>
              </c:layout>
              <c:tx>
                <c:rich>
                  <a:bodyPr/>
                  <a:lstStyle/>
                  <a:p>
                    <a:r>
                      <a:rPr lang="en-US" dirty="0" err="1"/>
                      <a:t>Mężczyźni</a:t>
                    </a:r>
                    <a:r>
                      <a:rPr lang="en-US" dirty="0"/>
                      <a:t> 45%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8F15-4391-B3C4-B95369F8A723}"/>
                </c:ext>
              </c:extLst>
            </c:dLbl>
            <c:spPr>
              <a:noFill/>
              <a:ln>
                <a:noFill/>
              </a:ln>
              <a:effectLst/>
            </c:spPr>
            <c:txPr>
              <a:bodyPr/>
              <a:lstStyle/>
              <a:p>
                <a:pPr>
                  <a:defRPr sz="1196"/>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379</c:v>
                </c:pt>
                <c:pt idx="1">
                  <c:v>342</c:v>
                </c:pt>
              </c:numCache>
            </c:numRef>
          </c:val>
          <c:extLst>
            <c:ext xmlns:c16="http://schemas.microsoft.com/office/drawing/2014/chart" uri="{C3380CC4-5D6E-409C-BE32-E72D297353CC}">
              <c16:uniqueId val="{00000002-8F15-4391-B3C4-B95369F8A723}"/>
            </c:ext>
          </c:extLst>
        </c:ser>
        <c:dLbls>
          <c:showLegendKey val="0"/>
          <c:showVal val="0"/>
          <c:showCatName val="1"/>
          <c:showSerName val="0"/>
          <c:showPercent val="1"/>
          <c:showBubbleSize val="0"/>
          <c:showLeaderLines val="1"/>
        </c:dLbls>
        <c:firstSliceAng val="0"/>
      </c:pieChart>
      <c:spPr>
        <a:noFill/>
        <a:ln w="25351">
          <a:noFill/>
        </a:ln>
      </c:spPr>
    </c:plotArea>
    <c:plotVisOnly val="1"/>
    <c:dispBlanksAs val="zero"/>
    <c:showDLblsOverMax val="0"/>
  </c:chart>
  <c:spPr>
    <a:noFill/>
  </c:spPr>
  <c:txPr>
    <a:bodyPr/>
    <a:lstStyle/>
    <a:p>
      <a:pPr>
        <a:defRPr sz="1794"/>
      </a:pPr>
      <a:endParaRPr lang="pl-PL"/>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5"/>
          <c:dPt>
            <c:idx val="0"/>
            <c:bubble3D val="0"/>
            <c:explosion val="13"/>
            <c:extLst>
              <c:ext xmlns:c16="http://schemas.microsoft.com/office/drawing/2014/chart" uri="{C3380CC4-5D6E-409C-BE32-E72D297353CC}">
                <c16:uniqueId val="{00000000-C5B7-4195-95B1-861913FD6B41}"/>
              </c:ext>
            </c:extLst>
          </c:dPt>
          <c:dPt>
            <c:idx val="1"/>
            <c:bubble3D val="0"/>
            <c:explosion val="10"/>
            <c:extLst>
              <c:ext xmlns:c16="http://schemas.microsoft.com/office/drawing/2014/chart" uri="{C3380CC4-5D6E-409C-BE32-E72D297353CC}">
                <c16:uniqueId val="{00000001-C5B7-4195-95B1-861913FD6B41}"/>
              </c:ext>
            </c:extLst>
          </c:dPt>
          <c:dPt>
            <c:idx val="2"/>
            <c:bubble3D val="0"/>
            <c:explosion val="11"/>
            <c:spPr>
              <a:solidFill>
                <a:schemeClr val="tx2">
                  <a:lumMod val="75000"/>
                </a:schemeClr>
              </a:solidFill>
            </c:spPr>
            <c:extLst>
              <c:ext xmlns:c16="http://schemas.microsoft.com/office/drawing/2014/chart" uri="{C3380CC4-5D6E-409C-BE32-E72D297353CC}">
                <c16:uniqueId val="{00000003-C5B7-4195-95B1-861913FD6B41}"/>
              </c:ext>
            </c:extLst>
          </c:dPt>
          <c:dPt>
            <c:idx val="3"/>
            <c:bubble3D val="0"/>
            <c:explosion val="13"/>
            <c:extLst>
              <c:ext xmlns:c16="http://schemas.microsoft.com/office/drawing/2014/chart" uri="{C3380CC4-5D6E-409C-BE32-E72D297353CC}">
                <c16:uniqueId val="{00000004-C5B7-4195-95B1-861913FD6B41}"/>
              </c:ext>
            </c:extLst>
          </c:dPt>
          <c:dPt>
            <c:idx val="4"/>
            <c:bubble3D val="0"/>
            <c:explosion val="13"/>
            <c:extLst>
              <c:ext xmlns:c16="http://schemas.microsoft.com/office/drawing/2014/chart" uri="{C3380CC4-5D6E-409C-BE32-E72D297353CC}">
                <c16:uniqueId val="{00000005-C5B7-4195-95B1-861913FD6B41}"/>
              </c:ext>
            </c:extLst>
          </c:dPt>
          <c:dLbls>
            <c:dLbl>
              <c:idx val="1"/>
              <c:layout>
                <c:manualLayout>
                  <c:x val="-1.6296833989501311E-2"/>
                  <c:y val="2.8446112204724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B7-4195-95B1-861913FD6B41}"/>
                </c:ext>
              </c:extLst>
            </c:dLbl>
            <c:dLbl>
              <c:idx val="4"/>
              <c:layout>
                <c:manualLayout>
                  <c:x val="6.1379593175853019E-3"/>
                  <c:y val="-2.20979330708661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5B7-4195-95B1-861913FD6B41}"/>
                </c:ext>
              </c:extLst>
            </c:dLbl>
            <c:dLbl>
              <c:idx val="6"/>
              <c:layout>
                <c:manualLayout>
                  <c:x val="-6.4747375328083991E-4"/>
                  <c:y val="4.4408956692913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5B7-4195-95B1-861913FD6B41}"/>
                </c:ext>
              </c:extLst>
            </c:dLbl>
            <c:spPr>
              <a:noFill/>
              <a:ln>
                <a:noFill/>
              </a:ln>
              <a:effectLst/>
            </c:spPr>
            <c:txPr>
              <a:bodyPr wrap="square" lIns="38100" tIns="19050" rIns="38100" bIns="19050" anchor="ctr">
                <a:spAutoFit/>
              </a:bodyPr>
              <a:lstStyle/>
              <a:p>
                <a:pPr>
                  <a:defRPr sz="1600" baseline="0">
                    <a:latin typeface="Arial" panose="020B0604020202020204" pitchFamily="34" charset="0"/>
                  </a:defRPr>
                </a:pPr>
                <a:endParaRPr lang="pl-PL"/>
              </a:p>
            </c:txPr>
            <c:showLegendKey val="0"/>
            <c:showVal val="0"/>
            <c:showCatName val="1"/>
            <c:showSerName val="0"/>
            <c:showPercent val="1"/>
            <c:showBubbleSize val="0"/>
            <c:showLeaderLines val="1"/>
            <c:extLst>
              <c:ext xmlns:c15="http://schemas.microsoft.com/office/drawing/2012/chart" uri="{CE6537A1-D6FC-4f65-9D91-7224C49458BB}"/>
            </c:extLst>
          </c:dLbls>
          <c:cat>
            <c:strRef>
              <c:f>Arkusz1!$A$2:$A$8</c:f>
              <c:strCache>
                <c:ptCount val="7"/>
                <c:pt idx="0">
                  <c:v>Rodzina</c:v>
                </c:pt>
                <c:pt idx="1">
                  <c:v>Znajomi</c:v>
                </c:pt>
                <c:pt idx="2">
                  <c:v>Media</c:v>
                </c:pt>
                <c:pt idx="3">
                  <c:v>Ulotka</c:v>
                </c:pt>
                <c:pt idx="4">
                  <c:v>Internet</c:v>
                </c:pt>
                <c:pt idx="5">
                  <c:v>NGO i instytucje</c:v>
                </c:pt>
                <c:pt idx="6">
                  <c:v>Inne</c:v>
                </c:pt>
              </c:strCache>
            </c:strRef>
          </c:cat>
          <c:val>
            <c:numRef>
              <c:f>Arkusz1!$B$2:$B$8</c:f>
              <c:numCache>
                <c:formatCode>General</c:formatCode>
                <c:ptCount val="7"/>
                <c:pt idx="0">
                  <c:v>10</c:v>
                </c:pt>
                <c:pt idx="1">
                  <c:v>27</c:v>
                </c:pt>
                <c:pt idx="2">
                  <c:v>9</c:v>
                </c:pt>
                <c:pt idx="3">
                  <c:v>3</c:v>
                </c:pt>
                <c:pt idx="4">
                  <c:v>25</c:v>
                </c:pt>
                <c:pt idx="5">
                  <c:v>10</c:v>
                </c:pt>
                <c:pt idx="6">
                  <c:v>16</c:v>
                </c:pt>
              </c:numCache>
            </c:numRef>
          </c:val>
          <c:extLst>
            <c:ext xmlns:c16="http://schemas.microsoft.com/office/drawing/2014/chart" uri="{C3380CC4-5D6E-409C-BE32-E72D297353CC}">
              <c16:uniqueId val="{00000006-C5B7-4195-95B1-861913FD6B41}"/>
            </c:ext>
          </c:extLst>
        </c:ser>
        <c:dLbls>
          <c:showLegendKey val="0"/>
          <c:showVal val="0"/>
          <c:showCatName val="0"/>
          <c:showSerName val="0"/>
          <c:showPercent val="0"/>
          <c:showBubbleSize val="0"/>
          <c:showLeaderLines val="1"/>
        </c:dLbls>
        <c:firstSliceAng val="0"/>
      </c:pieChart>
      <c:spPr>
        <a:noFill/>
        <a:ln w="25389">
          <a:noFill/>
        </a:ln>
      </c:spPr>
    </c:plotArea>
    <c:plotVisOnly val="1"/>
    <c:dispBlanksAs val="zero"/>
    <c:showDLblsOverMax val="0"/>
  </c:chart>
  <c:txPr>
    <a:bodyPr/>
    <a:lstStyle/>
    <a:p>
      <a:pPr>
        <a:defRPr sz="1798"/>
      </a:pPr>
      <a:endParaRPr lang="pl-PL"/>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29"/>
          <c:dLbls>
            <c:dLbl>
              <c:idx val="0"/>
              <c:layout>
                <c:manualLayout>
                  <c:x val="3.8379449040779307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C80-4901-99B7-63773B740A27}"/>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0.13</c:v>
                </c:pt>
                <c:pt idx="1">
                  <c:v>0.86</c:v>
                </c:pt>
              </c:numCache>
            </c:numRef>
          </c:val>
          <c:extLst>
            <c:ext xmlns:c16="http://schemas.microsoft.com/office/drawing/2014/chart" uri="{C3380CC4-5D6E-409C-BE32-E72D297353CC}">
              <c16:uniqueId val="{00000001-7C80-4901-99B7-63773B740A27}"/>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31"/>
          <c:dPt>
            <c:idx val="1"/>
            <c:bubble3D val="0"/>
            <c:explosion val="16"/>
            <c:extLst>
              <c:ext xmlns:c16="http://schemas.microsoft.com/office/drawing/2014/chart" uri="{C3380CC4-5D6E-409C-BE32-E72D297353CC}">
                <c16:uniqueId val="{00000000-285C-4609-B1A1-8615B04C9459}"/>
              </c:ext>
            </c:extLst>
          </c:dPt>
          <c:dLbls>
            <c:dLbl>
              <c:idx val="0"/>
              <c:layout>
                <c:manualLayout>
                  <c:x val="-1.2767189188958245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5C-4609-B1A1-8615B04C9459}"/>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0.00%</c:formatCode>
                <c:ptCount val="2"/>
                <c:pt idx="0">
                  <c:v>0.17</c:v>
                </c:pt>
                <c:pt idx="1">
                  <c:v>0.83</c:v>
                </c:pt>
              </c:numCache>
            </c:numRef>
          </c:val>
          <c:extLst>
            <c:ext xmlns:c16="http://schemas.microsoft.com/office/drawing/2014/chart" uri="{C3380CC4-5D6E-409C-BE32-E72D297353CC}">
              <c16:uniqueId val="{00000002-285C-4609-B1A1-8615B04C9459}"/>
            </c:ext>
          </c:extLst>
        </c:ser>
        <c:dLbls>
          <c:showLegendKey val="0"/>
          <c:showVal val="0"/>
          <c:showCatName val="1"/>
          <c:showSerName val="0"/>
          <c:showPercent val="1"/>
          <c:showBubbleSize val="0"/>
          <c:showLeaderLines val="1"/>
        </c:dLbls>
        <c:firstSliceAng val="0"/>
      </c:pieChart>
      <c:spPr>
        <a:noFill/>
        <a:ln w="25360">
          <a:noFill/>
        </a:ln>
      </c:spPr>
    </c:plotArea>
    <c:plotVisOnly val="1"/>
    <c:dispBlanksAs val="zero"/>
    <c:showDLblsOverMax val="0"/>
  </c:chart>
  <c:txPr>
    <a:bodyPr/>
    <a:lstStyle/>
    <a:p>
      <a:pPr>
        <a:defRPr sz="1797"/>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94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947</c:v>
                </c:pt>
                <c:pt idx="1">
                  <c:v>1004</c:v>
                </c:pt>
                <c:pt idx="2">
                  <c:v>1409</c:v>
                </c:pt>
                <c:pt idx="3">
                  <c:v>1180</c:v>
                </c:pt>
                <c:pt idx="4">
                  <c:v>1303</c:v>
                </c:pt>
                <c:pt idx="5">
                  <c:v>1434</c:v>
                </c:pt>
                <c:pt idx="6">
                  <c:v>1608</c:v>
                </c:pt>
                <c:pt idx="7">
                  <c:v>1521</c:v>
                </c:pt>
                <c:pt idx="8">
                  <c:v>1774</c:v>
                </c:pt>
                <c:pt idx="9">
                  <c:v>1512</c:v>
                </c:pt>
                <c:pt idx="10">
                  <c:v>1301</c:v>
                </c:pt>
                <c:pt idx="11">
                  <c:v>1214</c:v>
                </c:pt>
                <c:pt idx="12">
                  <c:v>852</c:v>
                </c:pt>
                <c:pt idx="13">
                  <c:v>629</c:v>
                </c:pt>
                <c:pt idx="14">
                  <c:v>608</c:v>
                </c:pt>
                <c:pt idx="15">
                  <c:v>464</c:v>
                </c:pt>
                <c:pt idx="16">
                  <c:v>228</c:v>
                </c:pt>
              </c:numCache>
            </c:numRef>
          </c:val>
          <c:extLst>
            <c:ext xmlns:c16="http://schemas.microsoft.com/office/drawing/2014/chart" uri="{C3380CC4-5D6E-409C-BE32-E72D297353CC}">
              <c16:uniqueId val="{00000000-C02E-4E03-B6B8-DD2B6567F9A4}"/>
            </c:ext>
          </c:extLst>
        </c:ser>
        <c:dLbls>
          <c:showLegendKey val="0"/>
          <c:showVal val="0"/>
          <c:showCatName val="0"/>
          <c:showSerName val="0"/>
          <c:showPercent val="0"/>
          <c:showBubbleSize val="0"/>
        </c:dLbls>
        <c:gapWidth val="150"/>
        <c:axId val="346626640"/>
        <c:axId val="346627032"/>
      </c:barChart>
      <c:catAx>
        <c:axId val="346626640"/>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346627032"/>
        <c:crosses val="autoZero"/>
        <c:auto val="1"/>
        <c:lblAlgn val="ctr"/>
        <c:lblOffset val="100"/>
        <c:tickLblSkip val="1"/>
        <c:tickMarkSkip val="1"/>
        <c:noMultiLvlLbl val="0"/>
      </c:catAx>
      <c:valAx>
        <c:axId val="346627032"/>
        <c:scaling>
          <c:orientation val="minMax"/>
        </c:scaling>
        <c:delete val="1"/>
        <c:axPos val="b"/>
        <c:numFmt formatCode="General" sourceLinked="1"/>
        <c:majorTickMark val="out"/>
        <c:minorTickMark val="none"/>
        <c:tickLblPos val="none"/>
        <c:crossAx val="346626640"/>
        <c:crosses val="autoZero"/>
        <c:crossBetween val="between"/>
      </c:valAx>
      <c:spPr>
        <a:noFill/>
        <a:ln w="25354">
          <a:noFill/>
        </a:ln>
      </c:spPr>
    </c:plotArea>
    <c:plotVisOnly val="1"/>
    <c:dispBlanksAs val="gap"/>
    <c:showDLblsOverMax val="0"/>
  </c:chart>
  <c:spPr>
    <a:noFill/>
    <a:ln>
      <a:noFill/>
    </a:ln>
  </c:spPr>
  <c:txPr>
    <a:bodyPr/>
    <a:lstStyle/>
    <a:p>
      <a:pPr>
        <a:defRPr sz="341" b="0" i="0" u="none" strike="noStrike" baseline="0">
          <a:solidFill>
            <a:schemeClr val="tx1"/>
          </a:solidFill>
          <a:latin typeface="Arial"/>
          <a:ea typeface="Arial"/>
          <a:cs typeface="Arial"/>
        </a:defRPr>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1"/>
          <c:showSerName val="0"/>
          <c:showPercent val="0"/>
          <c:showBubbleSize val="0"/>
          <c:showLeaderLines val="0"/>
        </c:dLbls>
        <c:firstSliceAng val="0"/>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126</c:v>
                </c:pt>
                <c:pt idx="1">
                  <c:v>96</c:v>
                </c:pt>
              </c:numCache>
            </c:numRef>
          </c:val>
          <c:extLst>
            <c:ext xmlns:c16="http://schemas.microsoft.com/office/drawing/2014/chart" uri="{C3380CC4-5D6E-409C-BE32-E72D297353CC}">
              <c16:uniqueId val="{00000000-B3DB-4A35-8372-67E299E69A86}"/>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394</c:v>
                </c:pt>
                <c:pt idx="1">
                  <c:v>584</c:v>
                </c:pt>
                <c:pt idx="2">
                  <c:v>878</c:v>
                </c:pt>
                <c:pt idx="3">
                  <c:v>817</c:v>
                </c:pt>
                <c:pt idx="4">
                  <c:v>1010</c:v>
                </c:pt>
                <c:pt idx="5">
                  <c:v>1010</c:v>
                </c:pt>
                <c:pt idx="6">
                  <c:v>1120</c:v>
                </c:pt>
                <c:pt idx="7">
                  <c:v>1033</c:v>
                </c:pt>
                <c:pt idx="8">
                  <c:v>1127</c:v>
                </c:pt>
                <c:pt idx="9">
                  <c:v>1063</c:v>
                </c:pt>
                <c:pt idx="10">
                  <c:v>993</c:v>
                </c:pt>
                <c:pt idx="11">
                  <c:v>969</c:v>
                </c:pt>
                <c:pt idx="12">
                  <c:v>717</c:v>
                </c:pt>
                <c:pt idx="13">
                  <c:v>574</c:v>
                </c:pt>
                <c:pt idx="14">
                  <c:v>525</c:v>
                </c:pt>
                <c:pt idx="15">
                  <c:v>347</c:v>
                </c:pt>
                <c:pt idx="16">
                  <c:v>178</c:v>
                </c:pt>
              </c:numCache>
            </c:numRef>
          </c:val>
          <c:extLst>
            <c:ext xmlns:c16="http://schemas.microsoft.com/office/drawing/2014/chart" uri="{C3380CC4-5D6E-409C-BE32-E72D297353CC}">
              <c16:uniqueId val="{00000000-74A7-47D0-ADFF-127332056E1B}"/>
            </c:ext>
          </c:extLst>
        </c:ser>
        <c:dLbls>
          <c:showLegendKey val="0"/>
          <c:showVal val="0"/>
          <c:showCatName val="0"/>
          <c:showSerName val="0"/>
          <c:showPercent val="0"/>
          <c:showBubbleSize val="0"/>
        </c:dLbls>
        <c:gapWidth val="150"/>
        <c:axId val="425382048"/>
        <c:axId val="423948624"/>
      </c:barChart>
      <c:catAx>
        <c:axId val="425382048"/>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48624"/>
        <c:crosses val="autoZero"/>
        <c:auto val="1"/>
        <c:lblAlgn val="ctr"/>
        <c:lblOffset val="100"/>
        <c:tickLblSkip val="1"/>
        <c:tickMarkSkip val="1"/>
        <c:noMultiLvlLbl val="0"/>
      </c:catAx>
      <c:valAx>
        <c:axId val="423948624"/>
        <c:scaling>
          <c:orientation val="minMax"/>
        </c:scaling>
        <c:delete val="1"/>
        <c:axPos val="b"/>
        <c:numFmt formatCode="General" sourceLinked="1"/>
        <c:majorTickMark val="out"/>
        <c:minorTickMark val="none"/>
        <c:tickLblPos val="none"/>
        <c:crossAx val="425382048"/>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118</c:v>
                </c:pt>
                <c:pt idx="1">
                  <c:v>59</c:v>
                </c:pt>
              </c:numCache>
            </c:numRef>
          </c:val>
          <c:extLst>
            <c:ext xmlns:c16="http://schemas.microsoft.com/office/drawing/2014/chart" uri="{C3380CC4-5D6E-409C-BE32-E72D297353CC}">
              <c16:uniqueId val="{00000000-B0CD-47E3-BB9B-2C1965336DDB}"/>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0">
              <a:solidFill>
                <a:srgbClr val="003366"/>
              </a:solidFill>
              <a:prstDash val="solid"/>
            </a:ln>
            <a:effectLst>
              <a:outerShdw dist="35921" dir="2700000" algn="br">
                <a:srgbClr val="000000"/>
              </a:outerShdw>
            </a:effectLst>
          </c:spPr>
          <c:invertIfNegative val="0"/>
          <c:dLbls>
            <c:spPr>
              <a:noFill/>
              <a:ln w="15125">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696</c:v>
                </c:pt>
                <c:pt idx="1">
                  <c:v>913</c:v>
                </c:pt>
                <c:pt idx="2">
                  <c:v>1114</c:v>
                </c:pt>
                <c:pt idx="3">
                  <c:v>992</c:v>
                </c:pt>
                <c:pt idx="4">
                  <c:v>1124</c:v>
                </c:pt>
                <c:pt idx="5">
                  <c:v>1132</c:v>
                </c:pt>
                <c:pt idx="6">
                  <c:v>1094</c:v>
                </c:pt>
                <c:pt idx="7">
                  <c:v>1148</c:v>
                </c:pt>
                <c:pt idx="8">
                  <c:v>1215</c:v>
                </c:pt>
                <c:pt idx="9">
                  <c:v>1121</c:v>
                </c:pt>
                <c:pt idx="10">
                  <c:v>1129</c:v>
                </c:pt>
                <c:pt idx="11">
                  <c:v>975</c:v>
                </c:pt>
                <c:pt idx="12">
                  <c:v>833</c:v>
                </c:pt>
                <c:pt idx="13">
                  <c:v>607</c:v>
                </c:pt>
                <c:pt idx="14">
                  <c:v>462</c:v>
                </c:pt>
                <c:pt idx="15">
                  <c:v>380</c:v>
                </c:pt>
                <c:pt idx="16">
                  <c:v>254</c:v>
                </c:pt>
              </c:numCache>
            </c:numRef>
          </c:val>
          <c:extLst>
            <c:ext xmlns:c16="http://schemas.microsoft.com/office/drawing/2014/chart" uri="{C3380CC4-5D6E-409C-BE32-E72D297353CC}">
              <c16:uniqueId val="{00000000-69BE-47A1-A5CD-4F912D6EFFF6}"/>
            </c:ext>
          </c:extLst>
        </c:ser>
        <c:dLbls>
          <c:showLegendKey val="0"/>
          <c:showVal val="0"/>
          <c:showCatName val="0"/>
          <c:showSerName val="0"/>
          <c:showPercent val="0"/>
          <c:showBubbleSize val="0"/>
        </c:dLbls>
        <c:gapWidth val="150"/>
        <c:axId val="423946664"/>
        <c:axId val="423952544"/>
      </c:barChart>
      <c:catAx>
        <c:axId val="423946664"/>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3952544"/>
        <c:crosses val="autoZero"/>
        <c:auto val="1"/>
        <c:lblAlgn val="ctr"/>
        <c:lblOffset val="100"/>
        <c:tickLblSkip val="1"/>
        <c:tickMarkSkip val="1"/>
        <c:noMultiLvlLbl val="0"/>
      </c:catAx>
      <c:valAx>
        <c:axId val="423952544"/>
        <c:scaling>
          <c:orientation val="minMax"/>
        </c:scaling>
        <c:delete val="1"/>
        <c:axPos val="b"/>
        <c:numFmt formatCode="General" sourceLinked="1"/>
        <c:majorTickMark val="out"/>
        <c:minorTickMark val="none"/>
        <c:tickLblPos val="none"/>
        <c:crossAx val="423946664"/>
        <c:crosses val="autoZero"/>
        <c:crossBetween val="between"/>
      </c:valAx>
      <c:spPr>
        <a:noFill/>
        <a:ln w="25363">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sz="1200" dirty="0" err="1"/>
                      <a:t>Kobiety
48%</a:t>
                    </a:r>
                    <a:endParaRPr lang="en-US" sz="1200"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0736-4B7C-A8F9-100423C3F50A}"/>
                </c:ext>
              </c:extLst>
            </c:dLbl>
            <c:dLbl>
              <c:idx val="1"/>
              <c:layout>
                <c:manualLayout>
                  <c:x val="6.0284845560747251E-2"/>
                  <c:y val="-0.23513089124728975"/>
                </c:manualLayout>
              </c:layout>
              <c:tx>
                <c:rich>
                  <a:bodyPr/>
                  <a:lstStyle/>
                  <a:p>
                    <a:r>
                      <a:rPr lang="en-US" sz="1200" dirty="0" err="1"/>
                      <a:t>Mężczyźni
52%</a:t>
                    </a:r>
                    <a:endParaRPr lang="en-US" sz="1200"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736-4B7C-A8F9-100423C3F50A}"/>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148</c:v>
                </c:pt>
                <c:pt idx="1">
                  <c:v>102</c:v>
                </c:pt>
              </c:numCache>
            </c:numRef>
          </c:val>
          <c:extLst>
            <c:ext xmlns:c16="http://schemas.microsoft.com/office/drawing/2014/chart" uri="{C3380CC4-5D6E-409C-BE32-E72D297353CC}">
              <c16:uniqueId val="{00000002-0736-4B7C-A8F9-100423C3F50A}"/>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51692156403321"/>
          <c:y val="8.2603911836336488E-2"/>
          <c:w val="0.79245283018867962"/>
          <c:h val="0.69277108433734935"/>
        </c:manualLayout>
      </c:layout>
      <c:lineChart>
        <c:grouping val="standard"/>
        <c:varyColors val="0"/>
        <c:ser>
          <c:idx val="0"/>
          <c:order val="0"/>
          <c:tx>
            <c:strRef>
              <c:f>Sheet1!$A$2</c:f>
              <c:strCache>
                <c:ptCount val="1"/>
                <c:pt idx="0">
                  <c:v>studenci</c:v>
                </c:pt>
              </c:strCache>
            </c:strRef>
          </c:tx>
          <c:spPr>
            <a:ln w="25219">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3.4899949233532825E-2"/>
                  <c:y val="-7.8624857074595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EC-4A9D-A617-6AF83163C93A}"/>
                </c:ext>
              </c:extLst>
            </c:dLbl>
            <c:dLbl>
              <c:idx val="1"/>
              <c:layout>
                <c:manualLayout>
                  <c:x val="-3.4777082254449351E-2"/>
                  <c:y val="-7.383537376380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EC-4A9D-A617-6AF83163C93A}"/>
                </c:ext>
              </c:extLst>
            </c:dLbl>
            <c:dLbl>
              <c:idx val="2"/>
              <c:layout>
                <c:manualLayout>
                  <c:x val="-6.3079110486293055E-2"/>
                  <c:y val="-6.2165255549329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EC-4A9D-A617-6AF83163C93A}"/>
                </c:ext>
              </c:extLst>
            </c:dLbl>
            <c:dLbl>
              <c:idx val="3"/>
              <c:layout>
                <c:manualLayout>
                  <c:x val="-4.3756426320973187E-2"/>
                  <c:y val="-6.2590123017158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EC-4A9D-A617-6AF83163C93A}"/>
                </c:ext>
              </c:extLst>
            </c:dLbl>
            <c:dLbl>
              <c:idx val="4"/>
              <c:layout>
                <c:manualLayout>
                  <c:x val="-4.8785731782648598E-2"/>
                  <c:y val="-8.6412764255668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EC-4A9D-A617-6AF83163C93A}"/>
                </c:ext>
              </c:extLst>
            </c:dLbl>
            <c:dLbl>
              <c:idx val="5"/>
              <c:layout>
                <c:manualLayout>
                  <c:x val="-6.0404330060138824E-2"/>
                  <c:y val="-7.6884308120290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EC-4A9D-A617-6AF83163C93A}"/>
                </c:ext>
              </c:extLst>
            </c:dLbl>
            <c:dLbl>
              <c:idx val="6"/>
              <c:layout>
                <c:manualLayout>
                  <c:x val="-4.5085415468506918E-2"/>
                  <c:y val="-7.1489583875398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EC-4A9D-A617-6AF83163C93A}"/>
                </c:ext>
              </c:extLst>
            </c:dLbl>
            <c:dLbl>
              <c:idx val="7"/>
              <c:layout>
                <c:manualLayout>
                  <c:x val="-5.9179988426665525E-2"/>
                  <c:y val="-6.9387642447429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EC-4A9D-A617-6AF83163C93A}"/>
                </c:ext>
              </c:extLst>
            </c:dLbl>
            <c:dLbl>
              <c:idx val="8"/>
              <c:layout>
                <c:manualLayout>
                  <c:x val="-5.4985000740951383E-2"/>
                  <c:y val="-5.5429455005159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EC-4A9D-A617-6AF83163C93A}"/>
                </c:ext>
              </c:extLst>
            </c:dLbl>
            <c:dLbl>
              <c:idx val="9"/>
              <c:layout>
                <c:manualLayout>
                  <c:x val="-5.9558072565173682E-2"/>
                  <c:y val="-7.667748030296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EC-4A9D-A617-6AF83163C93A}"/>
                </c:ext>
              </c:extLst>
            </c:dLbl>
            <c:dLbl>
              <c:idx val="10"/>
              <c:layout>
                <c:manualLayout>
                  <c:x val="-2.4822692841194361E-2"/>
                  <c:y val="-5.4901246652766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EC-4A9D-A617-6AF83163C93A}"/>
                </c:ext>
              </c:extLst>
            </c:dLbl>
            <c:dLbl>
              <c:idx val="11"/>
              <c:layout>
                <c:manualLayout>
                  <c:x val="-7.6297966589100414E-3"/>
                  <c:y val="-4.4607262905372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EC-4A9D-A617-6AF83163C93A}"/>
                </c:ext>
              </c:extLst>
            </c:dLbl>
            <c:dLbl>
              <c:idx val="12"/>
              <c:layout>
                <c:manualLayout>
                  <c:x val="-5.5009823182711207E-2"/>
                  <c:y val="4.4607262905372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EC-4A9D-A617-6AF83163C93A}"/>
                </c:ext>
              </c:extLst>
            </c:dLbl>
            <c:dLbl>
              <c:idx val="13"/>
              <c:layout>
                <c:manualLayout>
                  <c:x val="-2.8814669286182055E-2"/>
                  <c:y val="3.0881951242181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EC-4A9D-A617-6AF83163C93A}"/>
                </c:ext>
              </c:extLst>
            </c:dLbl>
            <c:dLbl>
              <c:idx val="14"/>
              <c:layout>
                <c:manualLayout>
                  <c:x val="-5.2390307793058286E-3"/>
                  <c:y val="-3.431327915797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EC-4A9D-A617-6AF83163C93A}"/>
                </c:ext>
              </c:extLst>
            </c:dLbl>
            <c:dLbl>
              <c:idx val="15"/>
              <c:layout>
                <c:manualLayout>
                  <c:x val="-2.0956123117223315E-2"/>
                  <c:y val="-5.1469918736968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EC-4A9D-A617-6AF83163C93A}"/>
                </c:ext>
              </c:extLst>
            </c:dLbl>
            <c:dLbl>
              <c:idx val="16"/>
              <c:layout>
                <c:manualLayout>
                  <c:x val="0"/>
                  <c:y val="-7.8920542063352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EC-4A9D-A617-6AF83163C93A}"/>
                </c:ext>
              </c:extLst>
            </c:dLbl>
            <c:spPr>
              <a:noFill/>
              <a:ln w="25219">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913</c:v>
                </c:pt>
                <c:pt idx="1">
                  <c:v>1049</c:v>
                </c:pt>
                <c:pt idx="2">
                  <c:v>1279</c:v>
                </c:pt>
                <c:pt idx="3">
                  <c:v>1302</c:v>
                </c:pt>
                <c:pt idx="4">
                  <c:v>1350</c:v>
                </c:pt>
                <c:pt idx="5">
                  <c:v>1661</c:v>
                </c:pt>
                <c:pt idx="6">
                  <c:v>1756</c:v>
                </c:pt>
                <c:pt idx="7">
                  <c:v>1994</c:v>
                </c:pt>
                <c:pt idx="8">
                  <c:v>1851</c:v>
                </c:pt>
                <c:pt idx="9">
                  <c:v>1965</c:v>
                </c:pt>
                <c:pt idx="10">
                  <c:v>2026</c:v>
                </c:pt>
                <c:pt idx="11">
                  <c:v>1988</c:v>
                </c:pt>
                <c:pt idx="12">
                  <c:v>1912</c:v>
                </c:pt>
                <c:pt idx="13">
                  <c:v>1826</c:v>
                </c:pt>
                <c:pt idx="14">
                  <c:v>1889</c:v>
                </c:pt>
                <c:pt idx="15">
                  <c:v>1535</c:v>
                </c:pt>
                <c:pt idx="16">
                  <c:v>1219</c:v>
                </c:pt>
              </c:numCache>
            </c:numRef>
          </c:val>
          <c:smooth val="1"/>
          <c:extLst>
            <c:ext xmlns:c16="http://schemas.microsoft.com/office/drawing/2014/chart" uri="{C3380CC4-5D6E-409C-BE32-E72D297353CC}">
              <c16:uniqueId val="{00000011-3CEC-4A9D-A617-6AF83163C93A}"/>
            </c:ext>
          </c:extLst>
        </c:ser>
        <c:ser>
          <c:idx val="1"/>
          <c:order val="1"/>
          <c:tx>
            <c:strRef>
              <c:f>Sheet1!$A$3</c:f>
              <c:strCache>
                <c:ptCount val="1"/>
                <c:pt idx="0">
                  <c:v>opiekunowie</c:v>
                </c:pt>
              </c:strCache>
            </c:strRef>
          </c:tx>
          <c:spPr>
            <a:ln w="25219">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9969690999069914E-2"/>
                  <c:y val="-7.6542753419643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CEC-4A9D-A617-6AF83163C93A}"/>
                </c:ext>
              </c:extLst>
            </c:dLbl>
            <c:dLbl>
              <c:idx val="1"/>
              <c:layout>
                <c:manualLayout>
                  <c:x val="-5.5000481734492873E-2"/>
                  <c:y val="-7.0754792173654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EC-4A9D-A617-6AF83163C93A}"/>
                </c:ext>
              </c:extLst>
            </c:dLbl>
            <c:dLbl>
              <c:idx val="2"/>
              <c:layout>
                <c:manualLayout>
                  <c:x val="-5.5000481734492873E-2"/>
                  <c:y val="-7.69303718721892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EC-4A9D-A617-6AF83163C93A}"/>
                </c:ext>
              </c:extLst>
            </c:dLbl>
            <c:dLbl>
              <c:idx val="3"/>
              <c:layout>
                <c:manualLayout>
                  <c:x val="-6.8256727189094771E-2"/>
                  <c:y val="-7.434985116952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EC-4A9D-A617-6AF83163C93A}"/>
                </c:ext>
              </c:extLst>
            </c:dLbl>
            <c:dLbl>
              <c:idx val="4"/>
              <c:layout>
                <c:manualLayout>
                  <c:x val="-7.0723673986959029E-2"/>
                  <c:y val="-7.1485367818088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CEC-4A9D-A617-6AF83163C93A}"/>
                </c:ext>
              </c:extLst>
            </c:dLbl>
            <c:dLbl>
              <c:idx val="5"/>
              <c:layout>
                <c:manualLayout>
                  <c:x val="-5.9789854982377863E-2"/>
                  <c:y val="-7.0317095226914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CEC-4A9D-A617-6AF83163C93A}"/>
                </c:ext>
              </c:extLst>
            </c:dLbl>
            <c:dLbl>
              <c:idx val="6"/>
              <c:layout>
                <c:manualLayout>
                  <c:x val="-4.9878944783903277E-2"/>
                  <c:y val="-7.0675898649921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CEC-4A9D-A617-6AF83163C93A}"/>
                </c:ext>
              </c:extLst>
            </c:dLbl>
            <c:dLbl>
              <c:idx val="7"/>
              <c:layout>
                <c:manualLayout>
                  <c:x val="-4.0152764223599313E-2"/>
                  <c:y val="-6.684118706654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CEC-4A9D-A617-6AF83163C93A}"/>
                </c:ext>
              </c:extLst>
            </c:dLbl>
            <c:dLbl>
              <c:idx val="8"/>
              <c:layout>
                <c:manualLayout>
                  <c:x val="-2.993358279928144E-2"/>
                  <c:y val="-6.660342576213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CEC-4A9D-A617-6AF83163C93A}"/>
                </c:ext>
              </c:extLst>
            </c:dLbl>
            <c:dLbl>
              <c:idx val="9"/>
              <c:layout>
                <c:manualLayout>
                  <c:x val="-3.6993906835657057E-2"/>
                  <c:y val="-5.9300641334100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CEC-4A9D-A617-6AF83163C93A}"/>
                </c:ext>
              </c:extLst>
            </c:dLbl>
            <c:dLbl>
              <c:idx val="10"/>
              <c:layout>
                <c:manualLayout>
                  <c:x val="-3.0061198578975441E-2"/>
                  <c:y val="-6.8626558315958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CEC-4A9D-A617-6AF83163C93A}"/>
                </c:ext>
              </c:extLst>
            </c:dLbl>
            <c:dLbl>
              <c:idx val="11"/>
              <c:layout>
                <c:manualLayout>
                  <c:x val="-2.3346894997653779E-2"/>
                  <c:y val="-6.8626558315958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CEC-4A9D-A617-6AF83163C93A}"/>
                </c:ext>
              </c:extLst>
            </c:dLbl>
            <c:dLbl>
              <c:idx val="12"/>
              <c:layout>
                <c:manualLayout>
                  <c:x val="-3.1434184675834968E-2"/>
                  <c:y val="-4.4607262905372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CEC-4A9D-A617-6AF83163C93A}"/>
                </c:ext>
              </c:extLst>
            </c:dLbl>
            <c:dLbl>
              <c:idx val="13"/>
              <c:layout>
                <c:manualLayout>
                  <c:x val="-3.4053700065488079E-2"/>
                  <c:y val="-5.8332574568564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CEC-4A9D-A617-6AF83163C93A}"/>
                </c:ext>
              </c:extLst>
            </c:dLbl>
            <c:dLbl>
              <c:idx val="14"/>
              <c:layout>
                <c:manualLayout>
                  <c:x val="-3.1434184675834968E-2"/>
                  <c:y val="-3.088195124218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CEC-4A9D-A617-6AF83163C93A}"/>
                </c:ext>
              </c:extLst>
            </c:dLbl>
            <c:dLbl>
              <c:idx val="15"/>
              <c:layout>
                <c:manualLayout>
                  <c:x val="-3.6673215455140802E-2"/>
                  <c:y val="-7.5489214147554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CEC-4A9D-A617-6AF83163C93A}"/>
                </c:ext>
              </c:extLst>
            </c:dLbl>
            <c:dLbl>
              <c:idx val="16"/>
              <c:layout>
                <c:manualLayout>
                  <c:x val="-1.5717092337917484E-2"/>
                  <c:y val="-2.401929541058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CEC-4A9D-A617-6AF83163C93A}"/>
                </c:ext>
              </c:extLst>
            </c:dLbl>
            <c:spPr>
              <a:noFill/>
              <a:ln w="25219">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109</c:v>
                </c:pt>
                <c:pt idx="1">
                  <c:v>147</c:v>
                </c:pt>
                <c:pt idx="2">
                  <c:v>179</c:v>
                </c:pt>
                <c:pt idx="3">
                  <c:v>197</c:v>
                </c:pt>
                <c:pt idx="4">
                  <c:v>209</c:v>
                </c:pt>
                <c:pt idx="5">
                  <c:v>216</c:v>
                </c:pt>
                <c:pt idx="6">
                  <c:v>216</c:v>
                </c:pt>
                <c:pt idx="7">
                  <c:v>224</c:v>
                </c:pt>
                <c:pt idx="8">
                  <c:v>235</c:v>
                </c:pt>
                <c:pt idx="9">
                  <c:v>253</c:v>
                </c:pt>
                <c:pt idx="10">
                  <c:v>282</c:v>
                </c:pt>
                <c:pt idx="11">
                  <c:v>351</c:v>
                </c:pt>
                <c:pt idx="12">
                  <c:v>299</c:v>
                </c:pt>
                <c:pt idx="13">
                  <c:v>321</c:v>
                </c:pt>
                <c:pt idx="14">
                  <c:v>325</c:v>
                </c:pt>
                <c:pt idx="15">
                  <c:v>333</c:v>
                </c:pt>
                <c:pt idx="16">
                  <c:v>318</c:v>
                </c:pt>
              </c:numCache>
            </c:numRef>
          </c:val>
          <c:smooth val="1"/>
          <c:extLst>
            <c:ext xmlns:c16="http://schemas.microsoft.com/office/drawing/2014/chart" uri="{C3380CC4-5D6E-409C-BE32-E72D297353CC}">
              <c16:uniqueId val="{00000023-3CEC-4A9D-A617-6AF83163C93A}"/>
            </c:ext>
          </c:extLst>
        </c:ser>
        <c:dLbls>
          <c:showLegendKey val="0"/>
          <c:showVal val="0"/>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58">
                <a:noFill/>
              </a:ln>
            </c:spPr>
          </c:downBars>
        </c:upDownBars>
        <c:marker val="1"/>
        <c:smooth val="0"/>
        <c:axId val="423945880"/>
        <c:axId val="423947448"/>
      </c:lineChart>
      <c:catAx>
        <c:axId val="42394588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23947448"/>
        <c:crosses val="autoZero"/>
        <c:auto val="1"/>
        <c:lblAlgn val="ctr"/>
        <c:lblOffset val="100"/>
        <c:tickLblSkip val="1"/>
        <c:tickMarkSkip val="1"/>
        <c:noMultiLvlLbl val="0"/>
      </c:catAx>
      <c:valAx>
        <c:axId val="423947448"/>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23945880"/>
        <c:crosses val="autoZero"/>
        <c:crossBetween val="between"/>
      </c:valAx>
      <c:spPr>
        <a:noFill/>
        <a:ln w="2539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8">
              <a:solidFill>
                <a:srgbClr val="003366"/>
              </a:solidFill>
              <a:prstDash val="solid"/>
            </a:ln>
            <a:effectLst>
              <a:outerShdw dist="35921" dir="2700000" algn="br">
                <a:srgbClr val="000000"/>
              </a:outerShdw>
            </a:effectLst>
          </c:spPr>
          <c:invertIfNegative val="0"/>
          <c:dLbls>
            <c:spPr>
              <a:noFill/>
              <a:ln w="1507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129</c:v>
                </c:pt>
                <c:pt idx="1">
                  <c:v>79</c:v>
                </c:pt>
                <c:pt idx="2">
                  <c:v>95</c:v>
                </c:pt>
                <c:pt idx="3">
                  <c:v>50</c:v>
                </c:pt>
                <c:pt idx="4">
                  <c:v>79</c:v>
                </c:pt>
                <c:pt idx="5">
                  <c:v>78</c:v>
                </c:pt>
                <c:pt idx="6">
                  <c:v>109</c:v>
                </c:pt>
                <c:pt idx="7">
                  <c:v>63</c:v>
                </c:pt>
                <c:pt idx="8">
                  <c:v>101</c:v>
                </c:pt>
                <c:pt idx="9">
                  <c:v>102</c:v>
                </c:pt>
                <c:pt idx="10">
                  <c:v>80</c:v>
                </c:pt>
                <c:pt idx="11">
                  <c:v>65</c:v>
                </c:pt>
                <c:pt idx="12">
                  <c:v>46</c:v>
                </c:pt>
                <c:pt idx="13">
                  <c:v>60</c:v>
                </c:pt>
                <c:pt idx="14">
                  <c:v>67</c:v>
                </c:pt>
                <c:pt idx="15">
                  <c:v>49</c:v>
                </c:pt>
                <c:pt idx="16">
                  <c:v>46</c:v>
                </c:pt>
              </c:numCache>
            </c:numRef>
          </c:val>
          <c:extLst>
            <c:ext xmlns:c16="http://schemas.microsoft.com/office/drawing/2014/chart" uri="{C3380CC4-5D6E-409C-BE32-E72D297353CC}">
              <c16:uniqueId val="{00000000-4969-46CF-BDD3-EF8A54E3C4AC}"/>
            </c:ext>
          </c:extLst>
        </c:ser>
        <c:dLbls>
          <c:showLegendKey val="0"/>
          <c:showVal val="0"/>
          <c:showCatName val="0"/>
          <c:showSerName val="0"/>
          <c:showPercent val="0"/>
          <c:showBubbleSize val="0"/>
        </c:dLbls>
        <c:gapWidth val="150"/>
        <c:axId val="427939264"/>
        <c:axId val="427938480"/>
      </c:barChart>
      <c:catAx>
        <c:axId val="427939264"/>
        <c:scaling>
          <c:orientation val="minMax"/>
        </c:scaling>
        <c:delete val="0"/>
        <c:axPos val="l"/>
        <c:numFmt formatCode="General" sourceLinked="1"/>
        <c:majorTickMark val="out"/>
        <c:minorTickMark val="none"/>
        <c:tickLblPos val="nextTo"/>
        <c:spPr>
          <a:ln w="1886">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8480"/>
        <c:crosses val="autoZero"/>
        <c:auto val="1"/>
        <c:lblAlgn val="ctr"/>
        <c:lblOffset val="100"/>
        <c:tickLblSkip val="1"/>
        <c:tickMarkSkip val="1"/>
        <c:noMultiLvlLbl val="0"/>
      </c:catAx>
      <c:valAx>
        <c:axId val="427938480"/>
        <c:scaling>
          <c:orientation val="minMax"/>
        </c:scaling>
        <c:delete val="1"/>
        <c:axPos val="b"/>
        <c:numFmt formatCode="General" sourceLinked="1"/>
        <c:majorTickMark val="out"/>
        <c:minorTickMark val="none"/>
        <c:tickLblPos val="none"/>
        <c:crossAx val="427939264"/>
        <c:crosses val="autoZero"/>
        <c:crossBetween val="between"/>
      </c:valAx>
      <c:spPr>
        <a:noFill/>
        <a:ln w="25344">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2.6332977598286008E-4"/>
                  <c:y val="5.472967479674796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7E7A-4E42-AFB5-CB87B3627ADB}"/>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26</c:v>
                </c:pt>
                <c:pt idx="1">
                  <c:v>20</c:v>
                </c:pt>
              </c:numCache>
            </c:numRef>
          </c:val>
          <c:extLst>
            <c:ext xmlns:c16="http://schemas.microsoft.com/office/drawing/2014/chart" uri="{C3380CC4-5D6E-409C-BE32-E72D297353CC}">
              <c16:uniqueId val="{00000001-7E7A-4E42-AFB5-CB87B3627ADB}"/>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09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432</c:v>
                </c:pt>
                <c:pt idx="1">
                  <c:v>438</c:v>
                </c:pt>
                <c:pt idx="2">
                  <c:v>563</c:v>
                </c:pt>
                <c:pt idx="3">
                  <c:v>421</c:v>
                </c:pt>
                <c:pt idx="4">
                  <c:v>474</c:v>
                </c:pt>
                <c:pt idx="5">
                  <c:v>523</c:v>
                </c:pt>
                <c:pt idx="6">
                  <c:v>577</c:v>
                </c:pt>
                <c:pt idx="7">
                  <c:v>653</c:v>
                </c:pt>
                <c:pt idx="8">
                  <c:v>588</c:v>
                </c:pt>
                <c:pt idx="9">
                  <c:v>483</c:v>
                </c:pt>
                <c:pt idx="10">
                  <c:v>516</c:v>
                </c:pt>
                <c:pt idx="11">
                  <c:v>555</c:v>
                </c:pt>
                <c:pt idx="12">
                  <c:v>511</c:v>
                </c:pt>
                <c:pt idx="13">
                  <c:v>363</c:v>
                </c:pt>
                <c:pt idx="14">
                  <c:v>300</c:v>
                </c:pt>
                <c:pt idx="15">
                  <c:v>224</c:v>
                </c:pt>
                <c:pt idx="16">
                  <c:v>120</c:v>
                </c:pt>
              </c:numCache>
            </c:numRef>
          </c:val>
          <c:extLst>
            <c:ext xmlns:c16="http://schemas.microsoft.com/office/drawing/2014/chart" uri="{C3380CC4-5D6E-409C-BE32-E72D297353CC}">
              <c16:uniqueId val="{00000000-D0CF-4AA1-8884-E14C99374331}"/>
            </c:ext>
          </c:extLst>
        </c:ser>
        <c:dLbls>
          <c:showLegendKey val="0"/>
          <c:showVal val="0"/>
          <c:showCatName val="0"/>
          <c:showSerName val="0"/>
          <c:showPercent val="0"/>
          <c:showBubbleSize val="0"/>
        </c:dLbls>
        <c:gapWidth val="150"/>
        <c:axId val="427935344"/>
        <c:axId val="427933776"/>
      </c:barChart>
      <c:catAx>
        <c:axId val="427935344"/>
        <c:scaling>
          <c:orientation val="minMax"/>
        </c:scaling>
        <c:delete val="0"/>
        <c:axPos val="l"/>
        <c:numFmt formatCode="General" sourceLinked="1"/>
        <c:majorTickMark val="out"/>
        <c:minorTickMark val="none"/>
        <c:tickLblPos val="nextTo"/>
        <c:spPr>
          <a:ln w="1887">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3776"/>
        <c:crosses val="autoZero"/>
        <c:auto val="1"/>
        <c:lblAlgn val="ctr"/>
        <c:lblOffset val="100"/>
        <c:tickLblSkip val="1"/>
        <c:tickMarkSkip val="1"/>
        <c:noMultiLvlLbl val="0"/>
      </c:catAx>
      <c:valAx>
        <c:axId val="427933776"/>
        <c:scaling>
          <c:orientation val="minMax"/>
        </c:scaling>
        <c:delete val="1"/>
        <c:axPos val="b"/>
        <c:numFmt formatCode="General" sourceLinked="1"/>
        <c:majorTickMark val="out"/>
        <c:minorTickMark val="none"/>
        <c:tickLblPos val="none"/>
        <c:crossAx val="427935344"/>
        <c:crosses val="autoZero"/>
        <c:crossBetween val="between"/>
      </c:valAx>
      <c:spPr>
        <a:noFill/>
        <a:ln w="25335">
          <a:noFill/>
        </a:ln>
      </c:spPr>
    </c:plotArea>
    <c:plotVisOnly val="1"/>
    <c:dispBlanksAs val="gap"/>
    <c:showDLblsOverMax val="0"/>
  </c:chart>
  <c:spPr>
    <a:noFill/>
    <a:ln>
      <a:noFill/>
    </a:ln>
  </c:spPr>
  <c:txPr>
    <a:bodyPr/>
    <a:lstStyle/>
    <a:p>
      <a:pPr>
        <a:defRPr sz="340" b="0" i="0" u="none" strike="noStrike" baseline="0">
          <a:solidFill>
            <a:schemeClr val="tx1"/>
          </a:solidFill>
          <a:latin typeface="Arial"/>
          <a:ea typeface="Arial"/>
          <a:cs typeface="Arial"/>
        </a:defRPr>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8.6611006376721147E-4"/>
                  <c:y val="4.4520502645502648E-2"/>
                </c:manualLayout>
              </c:layout>
              <c:tx>
                <c:rich>
                  <a:bodyPr/>
                  <a:lstStyle/>
                  <a:p>
                    <a:r>
                      <a:rPr lang="en-US" dirty="0" err="1"/>
                      <a:t>Kobiety</a:t>
                    </a:r>
                    <a:r>
                      <a:rPr lang="en-US" dirty="0"/>
                      <a:t> 48%</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6517-4C77-B97A-DC0BB704D399}"/>
                </c:ext>
              </c:extLst>
            </c:dLbl>
            <c:dLbl>
              <c:idx val="1"/>
              <c:layout>
                <c:manualLayout>
                  <c:x val="8.0443080751350773E-2"/>
                  <c:y val="1.6875000000000001E-2"/>
                </c:manualLayout>
              </c:layout>
              <c:tx>
                <c:rich>
                  <a:bodyPr/>
                  <a:lstStyle/>
                  <a:p>
                    <a:r>
                      <a:rPr lang="en-US" dirty="0" err="1"/>
                      <a:t>Mężczyźni</a:t>
                    </a:r>
                    <a:r>
                      <a:rPr lang="en-US" dirty="0"/>
                      <a:t> 52%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6517-4C77-B97A-DC0BB704D399}"/>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52</c:v>
                </c:pt>
                <c:pt idx="1">
                  <c:v>65</c:v>
                </c:pt>
              </c:numCache>
            </c:numRef>
          </c:val>
          <c:extLst>
            <c:ext xmlns:c16="http://schemas.microsoft.com/office/drawing/2014/chart" uri="{C3380CC4-5D6E-409C-BE32-E72D297353CC}">
              <c16:uniqueId val="{00000002-6517-4C77-B97A-DC0BB704D399}"/>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4">
              <a:solidFill>
                <a:srgbClr val="003366"/>
              </a:solidFill>
              <a:prstDash val="solid"/>
            </a:ln>
            <a:effectLst>
              <a:outerShdw dist="35921" dir="2700000" algn="br">
                <a:srgbClr val="000000"/>
              </a:outerShdw>
            </a:effectLst>
          </c:spPr>
          <c:invertIfNegative val="0"/>
          <c:dLbls>
            <c:spPr>
              <a:noFill/>
              <a:ln w="15154">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484</c:v>
                </c:pt>
                <c:pt idx="1">
                  <c:v>598</c:v>
                </c:pt>
                <c:pt idx="2">
                  <c:v>633</c:v>
                </c:pt>
                <c:pt idx="3">
                  <c:v>591</c:v>
                </c:pt>
                <c:pt idx="4">
                  <c:v>832</c:v>
                </c:pt>
                <c:pt idx="5">
                  <c:v>838</c:v>
                </c:pt>
                <c:pt idx="6">
                  <c:v>916</c:v>
                </c:pt>
                <c:pt idx="7">
                  <c:v>761</c:v>
                </c:pt>
                <c:pt idx="8">
                  <c:v>891</c:v>
                </c:pt>
                <c:pt idx="9">
                  <c:v>713</c:v>
                </c:pt>
                <c:pt idx="10">
                  <c:v>589</c:v>
                </c:pt>
                <c:pt idx="11">
                  <c:v>567</c:v>
                </c:pt>
                <c:pt idx="12">
                  <c:v>412</c:v>
                </c:pt>
                <c:pt idx="13">
                  <c:v>329</c:v>
                </c:pt>
                <c:pt idx="14">
                  <c:v>246</c:v>
                </c:pt>
                <c:pt idx="15">
                  <c:v>221</c:v>
                </c:pt>
                <c:pt idx="16">
                  <c:v>120</c:v>
                </c:pt>
              </c:numCache>
            </c:numRef>
          </c:val>
          <c:extLst>
            <c:ext xmlns:c16="http://schemas.microsoft.com/office/drawing/2014/chart" uri="{C3380CC4-5D6E-409C-BE32-E72D297353CC}">
              <c16:uniqueId val="{00000000-2134-44AF-9586-C71098719BAA}"/>
            </c:ext>
          </c:extLst>
        </c:ser>
        <c:dLbls>
          <c:showLegendKey val="0"/>
          <c:showVal val="0"/>
          <c:showCatName val="0"/>
          <c:showSerName val="0"/>
          <c:showPercent val="0"/>
          <c:showBubbleSize val="0"/>
        </c:dLbls>
        <c:gapWidth val="150"/>
        <c:axId val="427934952"/>
        <c:axId val="427936128"/>
      </c:barChart>
      <c:catAx>
        <c:axId val="427934952"/>
        <c:scaling>
          <c:orientation val="minMax"/>
        </c:scaling>
        <c:delete val="0"/>
        <c:axPos val="l"/>
        <c:numFmt formatCode="General" sourceLinked="1"/>
        <c:majorTickMark val="out"/>
        <c:minorTickMark val="none"/>
        <c:tickLblPos val="nextTo"/>
        <c:spPr>
          <a:ln w="1895">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128"/>
        <c:crosses val="autoZero"/>
        <c:auto val="1"/>
        <c:lblAlgn val="ctr"/>
        <c:lblOffset val="100"/>
        <c:tickLblSkip val="1"/>
        <c:tickMarkSkip val="1"/>
        <c:noMultiLvlLbl val="0"/>
      </c:catAx>
      <c:valAx>
        <c:axId val="427936128"/>
        <c:scaling>
          <c:orientation val="minMax"/>
        </c:scaling>
        <c:delete val="1"/>
        <c:axPos val="b"/>
        <c:numFmt formatCode="General" sourceLinked="1"/>
        <c:majorTickMark val="out"/>
        <c:minorTickMark val="none"/>
        <c:tickLblPos val="none"/>
        <c:crossAx val="427934952"/>
        <c:crosses val="autoZero"/>
        <c:crossBetween val="between"/>
      </c:valAx>
      <c:spPr>
        <a:noFill/>
        <a:ln w="25391">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tx>
                <c:rich>
                  <a:bodyPr/>
                  <a:lstStyle/>
                  <a:p>
                    <a:r>
                      <a:rPr lang="en-US" dirty="0" err="1"/>
                      <a:t>Kobiety</a:t>
                    </a:r>
                    <a:r>
                      <a:rPr lang="en-US" dirty="0"/>
                      <a:t> 54%</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1780-4930-9D02-D173128C5971}"/>
                </c:ext>
              </c:extLst>
            </c:dLbl>
            <c:dLbl>
              <c:idx val="1"/>
              <c:layout>
                <c:manualLayout>
                  <c:x val="2.9261416784887331E-2"/>
                  <c:y val="0.14281410475864431"/>
                </c:manualLayout>
              </c:layout>
              <c:tx>
                <c:rich>
                  <a:bodyPr/>
                  <a:lstStyle/>
                  <a:p>
                    <a:r>
                      <a:rPr lang="en-US" dirty="0" err="1"/>
                      <a:t>Mężczyźni</a:t>
                    </a:r>
                    <a:r>
                      <a:rPr lang="en-US" dirty="0"/>
                      <a:t> 46%</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1780-4930-9D02-D173128C5971}"/>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780-4930-9D02-D173128C5971}"/>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780-4930-9D02-D173128C5971}"/>
                </c:ext>
              </c:extLst>
            </c:dLbl>
            <c:spPr>
              <a:noFill/>
              <a:ln>
                <a:noFill/>
              </a:ln>
              <a:effectLst/>
            </c:spPr>
            <c:txPr>
              <a:bodyPr/>
              <a:lstStyle/>
              <a:p>
                <a:pPr>
                  <a:defRPr lang="pl-PL" sz="1197" noProof="0"/>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63</c:v>
                </c:pt>
                <c:pt idx="1">
                  <c:v>56</c:v>
                </c:pt>
              </c:numCache>
            </c:numRef>
          </c:val>
          <c:extLst>
            <c:ext xmlns:c16="http://schemas.microsoft.com/office/drawing/2014/chart" uri="{C3380CC4-5D6E-409C-BE32-E72D297353CC}">
              <c16:uniqueId val="{00000004-1780-4930-9D02-D173128C5971}"/>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2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172</c:v>
                </c:pt>
                <c:pt idx="1">
                  <c:v>188</c:v>
                </c:pt>
                <c:pt idx="2">
                  <c:v>190</c:v>
                </c:pt>
                <c:pt idx="3">
                  <c:v>106</c:v>
                </c:pt>
                <c:pt idx="4">
                  <c:v>103</c:v>
                </c:pt>
                <c:pt idx="5">
                  <c:v>171</c:v>
                </c:pt>
                <c:pt idx="6">
                  <c:v>174</c:v>
                </c:pt>
                <c:pt idx="7">
                  <c:v>119</c:v>
                </c:pt>
                <c:pt idx="8">
                  <c:v>181</c:v>
                </c:pt>
                <c:pt idx="9">
                  <c:v>161</c:v>
                </c:pt>
                <c:pt idx="10">
                  <c:v>172</c:v>
                </c:pt>
                <c:pt idx="11">
                  <c:v>160</c:v>
                </c:pt>
                <c:pt idx="12">
                  <c:v>156</c:v>
                </c:pt>
                <c:pt idx="13">
                  <c:v>291</c:v>
                </c:pt>
                <c:pt idx="14">
                  <c:v>235</c:v>
                </c:pt>
                <c:pt idx="15">
                  <c:v>195</c:v>
                </c:pt>
                <c:pt idx="16">
                  <c:v>95</c:v>
                </c:pt>
              </c:numCache>
            </c:numRef>
          </c:val>
          <c:extLst>
            <c:ext xmlns:c16="http://schemas.microsoft.com/office/drawing/2014/chart" uri="{C3380CC4-5D6E-409C-BE32-E72D297353CC}">
              <c16:uniqueId val="{00000000-DCEF-43B9-A731-0E2C63349C0B}"/>
            </c:ext>
          </c:extLst>
        </c:ser>
        <c:dLbls>
          <c:showLegendKey val="0"/>
          <c:showVal val="0"/>
          <c:showCatName val="0"/>
          <c:showSerName val="0"/>
          <c:showPercent val="0"/>
          <c:showBubbleSize val="0"/>
        </c:dLbls>
        <c:gapWidth val="150"/>
        <c:axId val="427940832"/>
        <c:axId val="427936912"/>
      </c:barChart>
      <c:catAx>
        <c:axId val="427940832"/>
        <c:scaling>
          <c:orientation val="minMax"/>
        </c:scaling>
        <c:delete val="0"/>
        <c:axPos val="l"/>
        <c:numFmt formatCode="General" sourceLinked="1"/>
        <c:majorTickMark val="out"/>
        <c:minorTickMark val="none"/>
        <c:tickLblPos val="nextTo"/>
        <c:spPr>
          <a:ln w="189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936912"/>
        <c:crosses val="autoZero"/>
        <c:auto val="1"/>
        <c:lblAlgn val="ctr"/>
        <c:lblOffset val="100"/>
        <c:tickLblSkip val="1"/>
        <c:tickMarkSkip val="1"/>
        <c:noMultiLvlLbl val="0"/>
      </c:catAx>
      <c:valAx>
        <c:axId val="427936912"/>
        <c:scaling>
          <c:orientation val="minMax"/>
        </c:scaling>
        <c:delete val="1"/>
        <c:axPos val="b"/>
        <c:numFmt formatCode="General" sourceLinked="1"/>
        <c:majorTickMark val="out"/>
        <c:minorTickMark val="none"/>
        <c:tickLblPos val="none"/>
        <c:crossAx val="42794083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0"/>
              <c:layout>
                <c:manualLayout>
                  <c:x val="1.4438828594028549E-2"/>
                  <c:y val="-0.2673359788359788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E730-4909-9B25-6E67B20C281A}"/>
                </c:ext>
              </c:extLst>
            </c:dLbl>
            <c:dLbl>
              <c:idx val="1"/>
              <c:layout>
                <c:manualLayout>
                  <c:x val="4.7619768971673242E-2"/>
                  <c:y val="0.1666878306878306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730-4909-9B25-6E67B20C281A}"/>
                </c:ext>
              </c:extLst>
            </c:dLbl>
            <c:dLbl>
              <c:idx val="2"/>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730-4909-9B25-6E67B20C281A}"/>
                </c:ext>
              </c:extLst>
            </c:dLbl>
            <c:dLbl>
              <c:idx val="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30-4909-9B25-6E67B20C281A}"/>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43</c:v>
                </c:pt>
                <c:pt idx="1">
                  <c:v>50</c:v>
                </c:pt>
              </c:numCache>
            </c:numRef>
          </c:val>
          <c:extLst>
            <c:ext xmlns:c16="http://schemas.microsoft.com/office/drawing/2014/chart" uri="{C3380CC4-5D6E-409C-BE32-E72D297353CC}">
              <c16:uniqueId val="{00000004-E730-4909-9B25-6E67B20C281A}"/>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1">
              <a:solidFill>
                <a:srgbClr val="003366"/>
              </a:solidFill>
              <a:prstDash val="solid"/>
            </a:ln>
            <a:effectLst>
              <a:outerShdw dist="35921" dir="2700000" algn="br">
                <a:srgbClr val="000000"/>
              </a:outerShdw>
            </a:effectLst>
          </c:spPr>
          <c:invertIfNegative val="0"/>
          <c:dLbls>
            <c:spPr>
              <a:noFill/>
              <a:ln w="15110">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18</c:v>
                </c:pt>
                <c:pt idx="1">
                  <c:v>42</c:v>
                </c:pt>
                <c:pt idx="2">
                  <c:v>31</c:v>
                </c:pt>
                <c:pt idx="3">
                  <c:v>29</c:v>
                </c:pt>
                <c:pt idx="4">
                  <c:v>16</c:v>
                </c:pt>
                <c:pt idx="5">
                  <c:v>11</c:v>
                </c:pt>
                <c:pt idx="6">
                  <c:v>28</c:v>
                </c:pt>
                <c:pt idx="7">
                  <c:v>19</c:v>
                </c:pt>
                <c:pt idx="8">
                  <c:v>17</c:v>
                </c:pt>
                <c:pt idx="9">
                  <c:v>13</c:v>
                </c:pt>
                <c:pt idx="10">
                  <c:v>6</c:v>
                </c:pt>
                <c:pt idx="11">
                  <c:v>12</c:v>
                </c:pt>
                <c:pt idx="12">
                  <c:v>9</c:v>
                </c:pt>
                <c:pt idx="13">
                  <c:v>9</c:v>
                </c:pt>
                <c:pt idx="14">
                  <c:v>11</c:v>
                </c:pt>
                <c:pt idx="15">
                  <c:v>11</c:v>
                </c:pt>
                <c:pt idx="16">
                  <c:v>12</c:v>
                </c:pt>
              </c:numCache>
            </c:numRef>
          </c:val>
          <c:extLst>
            <c:ext xmlns:c16="http://schemas.microsoft.com/office/drawing/2014/chart" uri="{C3380CC4-5D6E-409C-BE32-E72D297353CC}">
              <c16:uniqueId val="{00000000-8E6C-4FD2-82DD-22B4FC6E524C}"/>
            </c:ext>
          </c:extLst>
        </c:ser>
        <c:dLbls>
          <c:showLegendKey val="0"/>
          <c:showVal val="0"/>
          <c:showCatName val="0"/>
          <c:showSerName val="0"/>
          <c:showPercent val="0"/>
          <c:showBubbleSize val="0"/>
        </c:dLbls>
        <c:gapWidth val="150"/>
        <c:axId val="425380872"/>
        <c:axId val="425384008"/>
      </c:barChart>
      <c:catAx>
        <c:axId val="425380872"/>
        <c:scaling>
          <c:orientation val="minMax"/>
        </c:scaling>
        <c:delete val="0"/>
        <c:axPos val="l"/>
        <c:numFmt formatCode="General" sourceLinked="1"/>
        <c:majorTickMark val="out"/>
        <c:minorTickMark val="none"/>
        <c:tickLblPos val="nextTo"/>
        <c:spPr>
          <a:ln w="18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5384008"/>
        <c:crosses val="autoZero"/>
        <c:auto val="1"/>
        <c:lblAlgn val="ctr"/>
        <c:lblOffset val="100"/>
        <c:tickLblSkip val="1"/>
        <c:tickMarkSkip val="1"/>
        <c:noMultiLvlLbl val="0"/>
      </c:catAx>
      <c:valAx>
        <c:axId val="425384008"/>
        <c:scaling>
          <c:orientation val="minMax"/>
        </c:scaling>
        <c:delete val="1"/>
        <c:axPos val="b"/>
        <c:numFmt formatCode="General" sourceLinked="1"/>
        <c:majorTickMark val="out"/>
        <c:minorTickMark val="none"/>
        <c:tickLblPos val="none"/>
        <c:crossAx val="425380872"/>
        <c:crosses val="autoZero"/>
        <c:crossBetween val="between"/>
      </c:valAx>
      <c:spPr>
        <a:noFill/>
        <a:ln w="25368">
          <a:noFill/>
        </a:ln>
      </c:spPr>
    </c:plotArea>
    <c:plotVisOnly val="1"/>
    <c:dispBlanksAs val="gap"/>
    <c:showDLblsOverMax val="0"/>
  </c:chart>
  <c:spPr>
    <a:noFill/>
    <a:ln>
      <a:noFill/>
    </a:ln>
  </c:spPr>
  <c:txPr>
    <a:bodyPr/>
    <a:lstStyle/>
    <a:p>
      <a:pPr>
        <a:defRPr sz="343" b="0" i="0" u="none" strike="noStrike" baseline="0">
          <a:solidFill>
            <a:schemeClr val="tx1"/>
          </a:solidFill>
          <a:latin typeface="Arial"/>
          <a:ea typeface="Arial"/>
          <a:cs typeface="Arial"/>
        </a:defRPr>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6"/>
          <c:dLbls>
            <c:dLbl>
              <c:idx val="0"/>
              <c:layout>
                <c:manualLayout>
                  <c:x val="2.1812188558258117E-2"/>
                  <c:y val="3.120304232804233E-2"/>
                </c:manualLayout>
              </c:layout>
              <c:tx>
                <c:rich>
                  <a:bodyPr/>
                  <a:lstStyle/>
                  <a:p>
                    <a:r>
                      <a:rPr lang="en-US" dirty="0" err="1"/>
                      <a:t>Kobiety</a:t>
                    </a:r>
                    <a:r>
                      <a:rPr lang="en-US" dirty="0"/>
                      <a:t> 89%</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AF1E-4D4E-96C9-3861AE2A6C9A}"/>
                </c:ext>
              </c:extLst>
            </c:dLbl>
            <c:dLbl>
              <c:idx val="1"/>
              <c:layout>
                <c:manualLayout>
                  <c:x val="-4.8545336525607261E-2"/>
                  <c:y val="3.5697751322751325E-2"/>
                </c:manualLayout>
              </c:layout>
              <c:tx>
                <c:rich>
                  <a:bodyPr/>
                  <a:lstStyle/>
                  <a:p>
                    <a:r>
                      <a:rPr lang="en-US" dirty="0" err="1"/>
                      <a:t>Mężczyźni</a:t>
                    </a:r>
                    <a:r>
                      <a:rPr lang="en-US" dirty="0"/>
                      <a:t> 11%</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F1E-4D4E-96C9-3861AE2A6C9A}"/>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11</c:v>
                </c:pt>
                <c:pt idx="1">
                  <c:v>1</c:v>
                </c:pt>
              </c:numCache>
            </c:numRef>
          </c:val>
          <c:extLst>
            <c:ext xmlns:c16="http://schemas.microsoft.com/office/drawing/2014/chart" uri="{C3380CC4-5D6E-409C-BE32-E72D297353CC}">
              <c16:uniqueId val="{00000002-AF1E-4D4E-96C9-3861AE2A6C9A}"/>
            </c:ext>
          </c:extLst>
        </c:ser>
        <c:dLbls>
          <c:showLegendKey val="0"/>
          <c:showVal val="0"/>
          <c:showCatName val="1"/>
          <c:showSerName val="0"/>
          <c:showPercent val="1"/>
          <c:showBubbleSize val="0"/>
          <c:showLeaderLines val="0"/>
        </c:dLbls>
        <c:firstSliceAng val="287"/>
      </c:pieChart>
      <c:spPr>
        <a:noFill/>
        <a:ln w="25401">
          <a:noFill/>
        </a:ln>
      </c:spPr>
    </c:plotArea>
    <c:plotVisOnly val="1"/>
    <c:dispBlanksAs val="zero"/>
    <c:showDLblsOverMax val="0"/>
  </c:chart>
  <c:txPr>
    <a:bodyPr/>
    <a:lstStyle/>
    <a:p>
      <a:pPr>
        <a:defRPr sz="1795"/>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29262632536103E-2"/>
          <c:y val="0.1495515566434637"/>
          <c:w val="0.94019139868124024"/>
          <c:h val="0.59655172413792557"/>
        </c:manualLayout>
      </c:layout>
      <c:barChart>
        <c:barDir val="col"/>
        <c:grouping val="clustered"/>
        <c:varyColors val="0"/>
        <c:dLbls>
          <c:showLegendKey val="0"/>
          <c:showVal val="0"/>
          <c:showCatName val="0"/>
          <c:showSerName val="0"/>
          <c:showPercent val="0"/>
          <c:showBubbleSize val="0"/>
        </c:dLbls>
        <c:gapWidth val="150"/>
        <c:axId val="423947056"/>
        <c:axId val="423948232"/>
      </c:barChart>
      <c:catAx>
        <c:axId val="42394705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8232"/>
        <c:crosses val="autoZero"/>
        <c:auto val="1"/>
        <c:lblAlgn val="ctr"/>
        <c:lblOffset val="100"/>
        <c:tickLblSkip val="1"/>
        <c:tickMarkSkip val="1"/>
        <c:noMultiLvlLbl val="0"/>
      </c:catAx>
      <c:valAx>
        <c:axId val="423948232"/>
        <c:scaling>
          <c:orientation val="minMax"/>
        </c:scaling>
        <c:delete val="1"/>
        <c:axPos val="l"/>
        <c:numFmt formatCode="General" sourceLinked="1"/>
        <c:majorTickMark val="out"/>
        <c:minorTickMark val="none"/>
        <c:tickLblPos val="none"/>
        <c:crossAx val="423947056"/>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1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285</c:v>
                </c:pt>
                <c:pt idx="1">
                  <c:v>330</c:v>
                </c:pt>
                <c:pt idx="2">
                  <c:v>332</c:v>
                </c:pt>
                <c:pt idx="3">
                  <c:v>398</c:v>
                </c:pt>
                <c:pt idx="4">
                  <c:v>435</c:v>
                </c:pt>
                <c:pt idx="5">
                  <c:v>318</c:v>
                </c:pt>
                <c:pt idx="6">
                  <c:v>334</c:v>
                </c:pt>
                <c:pt idx="7">
                  <c:v>157</c:v>
                </c:pt>
                <c:pt idx="8">
                  <c:v>167</c:v>
                </c:pt>
                <c:pt idx="9">
                  <c:v>161</c:v>
                </c:pt>
                <c:pt idx="10">
                  <c:v>85</c:v>
                </c:pt>
                <c:pt idx="11">
                  <c:v>116</c:v>
                </c:pt>
                <c:pt idx="12">
                  <c:v>104</c:v>
                </c:pt>
                <c:pt idx="13">
                  <c:v>139</c:v>
                </c:pt>
                <c:pt idx="14">
                  <c:v>180</c:v>
                </c:pt>
                <c:pt idx="15">
                  <c:v>127</c:v>
                </c:pt>
                <c:pt idx="16">
                  <c:v>52</c:v>
                </c:pt>
              </c:numCache>
            </c:numRef>
          </c:val>
          <c:extLst>
            <c:ext xmlns:c16="http://schemas.microsoft.com/office/drawing/2014/chart" uri="{C3380CC4-5D6E-409C-BE32-E72D297353CC}">
              <c16:uniqueId val="{00000000-E899-4A9C-8693-EC92BFDE8171}"/>
            </c:ext>
          </c:extLst>
        </c:ser>
        <c:dLbls>
          <c:showLegendKey val="0"/>
          <c:showVal val="0"/>
          <c:showCatName val="0"/>
          <c:showSerName val="0"/>
          <c:showPercent val="0"/>
          <c:showBubbleSize val="0"/>
        </c:dLbls>
        <c:gapWidth val="150"/>
        <c:axId val="427329432"/>
        <c:axId val="427323160"/>
      </c:barChart>
      <c:catAx>
        <c:axId val="427329432"/>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160"/>
        <c:crosses val="autoZero"/>
        <c:auto val="1"/>
        <c:lblAlgn val="ctr"/>
        <c:lblOffset val="100"/>
        <c:tickLblSkip val="1"/>
        <c:tickMarkSkip val="1"/>
        <c:noMultiLvlLbl val="0"/>
      </c:catAx>
      <c:valAx>
        <c:axId val="427323160"/>
        <c:scaling>
          <c:orientation val="minMax"/>
        </c:scaling>
        <c:delete val="1"/>
        <c:axPos val="b"/>
        <c:numFmt formatCode="General" sourceLinked="1"/>
        <c:majorTickMark val="out"/>
        <c:minorTickMark val="none"/>
        <c:tickLblPos val="none"/>
        <c:crossAx val="427329432"/>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3.8547515371212933E-2"/>
                  <c:y val="-0.2282925938605500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C50D-41FA-9B3A-86CBCCB93B56}"/>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20</c:v>
                </c:pt>
                <c:pt idx="1">
                  <c:v>29</c:v>
                </c:pt>
              </c:numCache>
            </c:numRef>
          </c:val>
          <c:extLst>
            <c:ext xmlns:c16="http://schemas.microsoft.com/office/drawing/2014/chart" uri="{C3380CC4-5D6E-409C-BE32-E72D297353CC}">
              <c16:uniqueId val="{00000001-C50D-41FA-9B3A-86CBCCB93B56}"/>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7">
              <a:solidFill>
                <a:srgbClr val="003366"/>
              </a:solidFill>
              <a:prstDash val="solid"/>
            </a:ln>
            <a:effectLst>
              <a:outerShdw dist="35921" dir="2700000" algn="br">
                <a:srgbClr val="000000"/>
              </a:outerShdw>
            </a:effectLst>
          </c:spPr>
          <c:invertIfNegative val="0"/>
          <c:dLbls>
            <c:spPr>
              <a:noFill/>
              <a:ln w="15108">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71</c:v>
                </c:pt>
                <c:pt idx="1">
                  <c:v>35</c:v>
                </c:pt>
                <c:pt idx="2">
                  <c:v>16</c:v>
                </c:pt>
                <c:pt idx="3">
                  <c:v>15</c:v>
                </c:pt>
                <c:pt idx="4">
                  <c:v>18</c:v>
                </c:pt>
                <c:pt idx="5">
                  <c:v>19</c:v>
                </c:pt>
                <c:pt idx="6">
                  <c:v>14</c:v>
                </c:pt>
                <c:pt idx="7">
                  <c:v>11</c:v>
                </c:pt>
                <c:pt idx="8">
                  <c:v>8</c:v>
                </c:pt>
                <c:pt idx="9">
                  <c:v>9</c:v>
                </c:pt>
                <c:pt idx="10">
                  <c:v>3</c:v>
                </c:pt>
                <c:pt idx="11">
                  <c:v>10</c:v>
                </c:pt>
                <c:pt idx="12">
                  <c:v>11</c:v>
                </c:pt>
                <c:pt idx="13">
                  <c:v>45</c:v>
                </c:pt>
                <c:pt idx="14">
                  <c:v>25</c:v>
                </c:pt>
                <c:pt idx="15">
                  <c:v>13</c:v>
                </c:pt>
                <c:pt idx="16">
                  <c:v>7</c:v>
                </c:pt>
              </c:numCache>
            </c:numRef>
          </c:val>
          <c:extLst>
            <c:ext xmlns:c16="http://schemas.microsoft.com/office/drawing/2014/chart" uri="{C3380CC4-5D6E-409C-BE32-E72D297353CC}">
              <c16:uniqueId val="{00000000-E10E-420B-A677-5DE49CA4F697}"/>
            </c:ext>
          </c:extLst>
        </c:ser>
        <c:dLbls>
          <c:showLegendKey val="0"/>
          <c:showVal val="0"/>
          <c:showCatName val="0"/>
          <c:showSerName val="0"/>
          <c:showPercent val="0"/>
          <c:showBubbleSize val="0"/>
        </c:dLbls>
        <c:gapWidth val="150"/>
        <c:axId val="427325904"/>
        <c:axId val="427324728"/>
      </c:barChart>
      <c:catAx>
        <c:axId val="427325904"/>
        <c:scaling>
          <c:orientation val="minMax"/>
        </c:scaling>
        <c:delete val="0"/>
        <c:axPos val="l"/>
        <c:numFmt formatCode="General" sourceLinked="1"/>
        <c:majorTickMark val="out"/>
        <c:minorTickMark val="none"/>
        <c:tickLblPos val="nextTo"/>
        <c:spPr>
          <a:ln w="1888">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4728"/>
        <c:crosses val="autoZero"/>
        <c:auto val="1"/>
        <c:lblAlgn val="ctr"/>
        <c:lblOffset val="100"/>
        <c:tickLblSkip val="1"/>
        <c:tickMarkSkip val="1"/>
        <c:noMultiLvlLbl val="0"/>
      </c:catAx>
      <c:valAx>
        <c:axId val="427324728"/>
        <c:scaling>
          <c:orientation val="minMax"/>
        </c:scaling>
        <c:delete val="1"/>
        <c:axPos val="b"/>
        <c:numFmt formatCode="General" sourceLinked="1"/>
        <c:majorTickMark val="out"/>
        <c:minorTickMark val="none"/>
        <c:tickLblPos val="none"/>
        <c:crossAx val="427325904"/>
        <c:crosses val="autoZero"/>
        <c:crossBetween val="between"/>
      </c:valAx>
      <c:spPr>
        <a:noFill/>
        <a:ln w="25335">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6.0033129562036887E-2"/>
                  <c:y val="0.2385174027159648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90BA-4E29-BEAC-CAA19EFC9C82}"/>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3</c:v>
                </c:pt>
                <c:pt idx="1">
                  <c:v>4</c:v>
                </c:pt>
              </c:numCache>
            </c:numRef>
          </c:val>
          <c:extLst>
            <c:ext xmlns:c16="http://schemas.microsoft.com/office/drawing/2014/chart" uri="{C3380CC4-5D6E-409C-BE32-E72D297353CC}">
              <c16:uniqueId val="{00000001-90BA-4E29-BEAC-CAA19EFC9C82}"/>
            </c:ext>
          </c:extLst>
        </c:ser>
        <c:dLbls>
          <c:showLegendKey val="0"/>
          <c:showVal val="0"/>
          <c:showCatName val="1"/>
          <c:showSerName val="0"/>
          <c:showPercent val="1"/>
          <c:showBubbleSize val="0"/>
          <c:showLeaderLines val="1"/>
        </c:dLbls>
        <c:firstSliceAng val="27"/>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5107">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51</c:v>
                </c:pt>
                <c:pt idx="1">
                  <c:v>37</c:v>
                </c:pt>
                <c:pt idx="2">
                  <c:v>38</c:v>
                </c:pt>
                <c:pt idx="3">
                  <c:v>31</c:v>
                </c:pt>
                <c:pt idx="4">
                  <c:v>47</c:v>
                </c:pt>
                <c:pt idx="5">
                  <c:v>60</c:v>
                </c:pt>
                <c:pt idx="6">
                  <c:v>45</c:v>
                </c:pt>
                <c:pt idx="7">
                  <c:v>48</c:v>
                </c:pt>
                <c:pt idx="8">
                  <c:v>91</c:v>
                </c:pt>
                <c:pt idx="9">
                  <c:v>73</c:v>
                </c:pt>
                <c:pt idx="10">
                  <c:v>76</c:v>
                </c:pt>
                <c:pt idx="11">
                  <c:v>55</c:v>
                </c:pt>
                <c:pt idx="12">
                  <c:v>47</c:v>
                </c:pt>
                <c:pt idx="13">
                  <c:v>56</c:v>
                </c:pt>
                <c:pt idx="14">
                  <c:v>48</c:v>
                </c:pt>
                <c:pt idx="15">
                  <c:v>31</c:v>
                </c:pt>
                <c:pt idx="16">
                  <c:v>17</c:v>
                </c:pt>
              </c:numCache>
            </c:numRef>
          </c:val>
          <c:extLst>
            <c:ext xmlns:c16="http://schemas.microsoft.com/office/drawing/2014/chart" uri="{C3380CC4-5D6E-409C-BE32-E72D297353CC}">
              <c16:uniqueId val="{00000000-95CB-41EC-BE08-9AFABCEC74E6}"/>
            </c:ext>
          </c:extLst>
        </c:ser>
        <c:dLbls>
          <c:showLegendKey val="0"/>
          <c:showVal val="0"/>
          <c:showCatName val="0"/>
          <c:showSerName val="0"/>
          <c:showPercent val="0"/>
          <c:showBubbleSize val="0"/>
        </c:dLbls>
        <c:gapWidth val="150"/>
        <c:axId val="427325120"/>
        <c:axId val="427323552"/>
      </c:barChart>
      <c:catAx>
        <c:axId val="427325120"/>
        <c:scaling>
          <c:orientation val="minMax"/>
        </c:scaling>
        <c:delete val="0"/>
        <c:axPos val="l"/>
        <c:numFmt formatCode="General" sourceLinked="1"/>
        <c:majorTickMark val="out"/>
        <c:minorTickMark val="none"/>
        <c:tickLblPos val="nextTo"/>
        <c:spPr>
          <a:ln w="18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3552"/>
        <c:crosses val="autoZero"/>
        <c:auto val="1"/>
        <c:lblAlgn val="ctr"/>
        <c:lblOffset val="100"/>
        <c:tickLblSkip val="1"/>
        <c:tickMarkSkip val="1"/>
        <c:noMultiLvlLbl val="0"/>
      </c:catAx>
      <c:valAx>
        <c:axId val="427323552"/>
        <c:scaling>
          <c:orientation val="minMax"/>
        </c:scaling>
        <c:delete val="1"/>
        <c:axPos val="b"/>
        <c:numFmt formatCode="General" sourceLinked="1"/>
        <c:majorTickMark val="out"/>
        <c:minorTickMark val="none"/>
        <c:tickLblPos val="none"/>
        <c:crossAx val="427325120"/>
        <c:crosses val="autoZero"/>
        <c:crossBetween val="between"/>
      </c:valAx>
      <c:spPr>
        <a:noFill/>
        <a:ln w="25354">
          <a:noFill/>
        </a:ln>
      </c:spPr>
    </c:plotArea>
    <c:plotVisOnly val="1"/>
    <c:dispBlanksAs val="gap"/>
    <c:showDLblsOverMax val="0"/>
  </c:chart>
  <c:spPr>
    <a:noFill/>
    <a:ln>
      <a:noFill/>
    </a:ln>
  </c:spPr>
  <c:txPr>
    <a:bodyPr/>
    <a:lstStyle/>
    <a:p>
      <a:pPr>
        <a:defRPr sz="342" b="0" i="0" u="none" strike="noStrike" baseline="0">
          <a:solidFill>
            <a:schemeClr val="tx1"/>
          </a:solidFill>
          <a:latin typeface="Arial"/>
          <a:ea typeface="Arial"/>
          <a:cs typeface="Arial"/>
        </a:defRPr>
      </a:pPr>
      <a:endParaRPr lang="pl-P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dPt>
            <c:idx val="0"/>
            <c:bubble3D val="0"/>
            <c:explosion val="8"/>
            <c:extLst>
              <c:ext xmlns:c16="http://schemas.microsoft.com/office/drawing/2014/chart" uri="{C3380CC4-5D6E-409C-BE32-E72D297353CC}">
                <c16:uniqueId val="{00000000-46C6-4F49-888F-A90DCCE368B1}"/>
              </c:ext>
            </c:extLst>
          </c:dPt>
          <c:dLbls>
            <c:dLbl>
              <c:idx val="1"/>
              <c:layout>
                <c:manualLayout>
                  <c:x val="1.8875165275411877E-2"/>
                  <c:y val="1.4492753623188406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6C6-4F49-888F-A90DCCE368B1}"/>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8</c:v>
                </c:pt>
                <c:pt idx="1">
                  <c:v>7</c:v>
                </c:pt>
              </c:numCache>
            </c:numRef>
          </c:val>
          <c:extLst>
            <c:ext xmlns:c16="http://schemas.microsoft.com/office/drawing/2014/chart" uri="{C3380CC4-5D6E-409C-BE32-E72D297353CC}">
              <c16:uniqueId val="{00000002-46C6-4F49-888F-A90DCCE368B1}"/>
            </c:ext>
          </c:extLst>
        </c:ser>
        <c:dLbls>
          <c:showLegendKey val="0"/>
          <c:showVal val="0"/>
          <c:showCatName val="1"/>
          <c:showSerName val="0"/>
          <c:showPercent val="1"/>
          <c:showBubbleSize val="0"/>
          <c:showLeaderLines val="0"/>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18089">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8</c:v>
                </c:pt>
                <c:pt idx="1">
                  <c:v>42</c:v>
                </c:pt>
                <c:pt idx="2">
                  <c:v>96</c:v>
                </c:pt>
                <c:pt idx="3">
                  <c:v>14</c:v>
                </c:pt>
                <c:pt idx="4">
                  <c:v>37</c:v>
                </c:pt>
                <c:pt idx="5">
                  <c:v>11</c:v>
                </c:pt>
                <c:pt idx="6">
                  <c:v>4</c:v>
                </c:pt>
                <c:pt idx="7">
                  <c:v>6</c:v>
                </c:pt>
                <c:pt idx="8">
                  <c:v>1</c:v>
                </c:pt>
                <c:pt idx="9">
                  <c:v>2</c:v>
                </c:pt>
                <c:pt idx="10">
                  <c:v>37</c:v>
                </c:pt>
                <c:pt idx="11">
                  <c:v>6</c:v>
                </c:pt>
                <c:pt idx="12">
                  <c:v>13</c:v>
                </c:pt>
                <c:pt idx="13">
                  <c:v>12</c:v>
                </c:pt>
                <c:pt idx="14">
                  <c:v>3</c:v>
                </c:pt>
                <c:pt idx="15">
                  <c:v>19</c:v>
                </c:pt>
                <c:pt idx="16">
                  <c:v>0</c:v>
                </c:pt>
              </c:numCache>
            </c:numRef>
          </c:val>
          <c:extLst>
            <c:ext xmlns:c16="http://schemas.microsoft.com/office/drawing/2014/chart" uri="{C3380CC4-5D6E-409C-BE32-E72D297353CC}">
              <c16:uniqueId val="{00000000-F7A4-43A6-95F8-3E76533CFEBC}"/>
            </c:ext>
          </c:extLst>
        </c:ser>
        <c:dLbls>
          <c:showLegendKey val="0"/>
          <c:showVal val="0"/>
          <c:showCatName val="0"/>
          <c:showSerName val="0"/>
          <c:showPercent val="0"/>
          <c:showBubbleSize val="0"/>
        </c:dLbls>
        <c:gapWidth val="150"/>
        <c:axId val="427326296"/>
        <c:axId val="427329040"/>
      </c:barChart>
      <c:catAx>
        <c:axId val="427326296"/>
        <c:scaling>
          <c:orientation val="minMax"/>
        </c:scaling>
        <c:delete val="0"/>
        <c:axPos val="l"/>
        <c:numFmt formatCode="General" sourceLinked="1"/>
        <c:majorTickMark val="out"/>
        <c:minorTickMark val="none"/>
        <c:tickLblPos val="nextTo"/>
        <c:spPr>
          <a:ln w="2263">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7329040"/>
        <c:crosses val="autoZero"/>
        <c:auto val="1"/>
        <c:lblAlgn val="ctr"/>
        <c:lblOffset val="100"/>
        <c:tickLblSkip val="1"/>
        <c:tickMarkSkip val="1"/>
        <c:noMultiLvlLbl val="0"/>
      </c:catAx>
      <c:valAx>
        <c:axId val="427329040"/>
        <c:scaling>
          <c:orientation val="minMax"/>
        </c:scaling>
        <c:delete val="1"/>
        <c:axPos val="b"/>
        <c:numFmt formatCode="General" sourceLinked="1"/>
        <c:majorTickMark val="out"/>
        <c:minorTickMark val="none"/>
        <c:tickLblPos val="none"/>
        <c:crossAx val="427326296"/>
        <c:crosses val="autoZero"/>
        <c:crossBetween val="between"/>
      </c:valAx>
      <c:spPr>
        <a:noFill/>
        <a:ln w="25398">
          <a:noFill/>
        </a:ln>
      </c:spPr>
    </c:plotArea>
    <c:plotVisOnly val="1"/>
    <c:dispBlanksAs val="gap"/>
    <c:showDLblsOverMax val="0"/>
  </c:chart>
  <c:spPr>
    <a:noFill/>
    <a:ln>
      <a:noFill/>
    </a:ln>
  </c:spPr>
  <c:txPr>
    <a:bodyPr/>
    <a:lstStyle/>
    <a:p>
      <a:pPr>
        <a:defRPr sz="409" b="0" i="0" u="none" strike="noStrike" baseline="0">
          <a:solidFill>
            <a:schemeClr val="tx1"/>
          </a:solidFill>
          <a:latin typeface="Arial"/>
          <a:ea typeface="Arial"/>
          <a:cs typeface="Arial"/>
        </a:defRPr>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15924">
                <a:noFill/>
              </a:ln>
            </c:spPr>
            <c:txPr>
              <a:bodyPr/>
              <a:lstStyle/>
              <a:p>
                <a:pPr>
                  <a:defRPr sz="1100" b="1" i="0" u="none" strike="noStrike" baseline="0">
                    <a:solidFill>
                      <a:srgbClr val="003366"/>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448</c:v>
                </c:pt>
                <c:pt idx="1">
                  <c:v>229</c:v>
                </c:pt>
                <c:pt idx="2">
                  <c:v>361</c:v>
                </c:pt>
                <c:pt idx="3">
                  <c:v>416</c:v>
                </c:pt>
                <c:pt idx="4">
                  <c:v>493</c:v>
                </c:pt>
                <c:pt idx="5">
                  <c:v>511</c:v>
                </c:pt>
                <c:pt idx="6">
                  <c:v>514</c:v>
                </c:pt>
                <c:pt idx="7">
                  <c:v>693</c:v>
                </c:pt>
                <c:pt idx="8">
                  <c:v>529</c:v>
                </c:pt>
                <c:pt idx="9">
                  <c:v>342</c:v>
                </c:pt>
                <c:pt idx="10">
                  <c:v>528</c:v>
                </c:pt>
                <c:pt idx="11">
                  <c:v>389</c:v>
                </c:pt>
                <c:pt idx="12">
                  <c:v>309</c:v>
                </c:pt>
                <c:pt idx="13">
                  <c:v>454</c:v>
                </c:pt>
                <c:pt idx="14">
                  <c:v>312</c:v>
                </c:pt>
                <c:pt idx="15">
                  <c:v>180</c:v>
                </c:pt>
                <c:pt idx="16">
                  <c:v>97</c:v>
                </c:pt>
              </c:numCache>
            </c:numRef>
          </c:val>
          <c:extLst>
            <c:ext xmlns:c16="http://schemas.microsoft.com/office/drawing/2014/chart" uri="{C3380CC4-5D6E-409C-BE32-E72D297353CC}">
              <c16:uniqueId val="{00000000-D2F9-498F-AD9E-7B277B75B89D}"/>
            </c:ext>
          </c:extLst>
        </c:ser>
        <c:dLbls>
          <c:showLegendKey val="0"/>
          <c:showVal val="0"/>
          <c:showCatName val="0"/>
          <c:showSerName val="0"/>
          <c:showPercent val="0"/>
          <c:showBubbleSize val="0"/>
        </c:dLbls>
        <c:gapWidth val="150"/>
        <c:axId val="427327080"/>
        <c:axId val="427324336"/>
      </c:barChart>
      <c:catAx>
        <c:axId val="427327080"/>
        <c:scaling>
          <c:orientation val="minMax"/>
        </c:scaling>
        <c:delete val="0"/>
        <c:axPos val="l"/>
        <c:numFmt formatCode="General" sourceLinked="1"/>
        <c:majorTickMark val="out"/>
        <c:minorTickMark val="none"/>
        <c:tickLblPos val="nextTo"/>
        <c:spPr>
          <a:ln w="1991">
            <a:solidFill>
              <a:schemeClr val="tx1"/>
            </a:solidFill>
            <a:prstDash val="solid"/>
          </a:ln>
        </c:spPr>
        <c:txPr>
          <a:bodyPr rot="0" vert="horz"/>
          <a:lstStyle/>
          <a:p>
            <a:pPr>
              <a:defRPr sz="1100" b="1" i="0" u="none" strike="noStrike" baseline="0">
                <a:solidFill>
                  <a:srgbClr val="003366"/>
                </a:solidFill>
                <a:latin typeface="Arial"/>
                <a:ea typeface="Arial"/>
                <a:cs typeface="Arial"/>
              </a:defRPr>
            </a:pPr>
            <a:endParaRPr lang="pl-PL"/>
          </a:p>
        </c:txPr>
        <c:crossAx val="427324336"/>
        <c:crosses val="autoZero"/>
        <c:auto val="1"/>
        <c:lblAlgn val="ctr"/>
        <c:lblOffset val="100"/>
        <c:tickLblSkip val="1"/>
        <c:tickMarkSkip val="1"/>
        <c:noMultiLvlLbl val="0"/>
      </c:catAx>
      <c:valAx>
        <c:axId val="427324336"/>
        <c:scaling>
          <c:orientation val="minMax"/>
        </c:scaling>
        <c:delete val="1"/>
        <c:axPos val="b"/>
        <c:numFmt formatCode="General" sourceLinked="1"/>
        <c:majorTickMark val="out"/>
        <c:minorTickMark val="none"/>
        <c:tickLblPos val="none"/>
        <c:crossAx val="427327080"/>
        <c:crosses val="autoZero"/>
        <c:crossBetween val="between"/>
      </c:valAx>
      <c:spPr>
        <a:noFill/>
        <a:ln w="25381">
          <a:noFill/>
        </a:ln>
      </c:spPr>
    </c:plotArea>
    <c:plotVisOnly val="1"/>
    <c:dispBlanksAs val="gap"/>
    <c:showDLblsOverMax val="0"/>
  </c:chart>
  <c:spPr>
    <a:noFill/>
    <a:ln>
      <a:noFill/>
    </a:ln>
  </c:spPr>
  <c:txPr>
    <a:bodyPr/>
    <a:lstStyle/>
    <a:p>
      <a:pPr>
        <a:defRPr sz="365" b="0" i="0" u="none" strike="noStrike" baseline="0">
          <a:solidFill>
            <a:srgbClr val="003366"/>
          </a:solidFill>
          <a:latin typeface="Arial"/>
          <a:ea typeface="Arial"/>
          <a:cs typeface="Arial"/>
        </a:defRPr>
      </a:pPr>
      <a:endParaRPr lang="pl-PL"/>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explosion val="8"/>
          <c:dLbls>
            <c:dLbl>
              <c:idx val="1"/>
              <c:layout>
                <c:manualLayout>
                  <c:x val="7.9942173488119703E-2"/>
                  <c:y val="0.1009636243386243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D161-49EE-A6BF-BD3AA4E7F1BE}"/>
                </c:ext>
              </c:extLst>
            </c:dLbl>
            <c:spPr>
              <a:noFill/>
              <a:ln>
                <a:noFill/>
              </a:ln>
              <a:effectLst/>
            </c:spPr>
            <c:txPr>
              <a:bodyPr/>
              <a:lstStyle/>
              <a:p>
                <a:pPr>
                  <a:defRPr sz="1197"/>
                </a:pPr>
                <a:endParaRPr lang="pl-PL"/>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Arkusz1!$A$2:$A$3</c:f>
              <c:strCache>
                <c:ptCount val="2"/>
                <c:pt idx="0">
                  <c:v>Kobiety</c:v>
                </c:pt>
                <c:pt idx="1">
                  <c:v>Mężczyźni</c:v>
                </c:pt>
              </c:strCache>
            </c:strRef>
          </c:cat>
          <c:val>
            <c:numRef>
              <c:f>Arkusz1!$B$2:$B$3</c:f>
              <c:numCache>
                <c:formatCode>General</c:formatCode>
                <c:ptCount val="2"/>
                <c:pt idx="0">
                  <c:v>47</c:v>
                </c:pt>
                <c:pt idx="1">
                  <c:v>49</c:v>
                </c:pt>
              </c:numCache>
            </c:numRef>
          </c:val>
          <c:extLst>
            <c:ext xmlns:c16="http://schemas.microsoft.com/office/drawing/2014/chart" uri="{C3380CC4-5D6E-409C-BE32-E72D297353CC}">
              <c16:uniqueId val="{00000001-D161-49EE-A6BF-BD3AA4E7F1BE}"/>
            </c:ext>
          </c:extLst>
        </c:ser>
        <c:dLbls>
          <c:showLegendKey val="0"/>
          <c:showVal val="0"/>
          <c:showCatName val="1"/>
          <c:showSerName val="0"/>
          <c:showPercent val="1"/>
          <c:showBubbleSize val="0"/>
          <c:showLeaderLines val="1"/>
        </c:dLbls>
        <c:firstSliceAng val="0"/>
      </c:pieChart>
      <c:spPr>
        <a:noFill/>
        <a:ln w="25401">
          <a:noFill/>
        </a:ln>
      </c:spPr>
    </c:plotArea>
    <c:plotVisOnly val="1"/>
    <c:dispBlanksAs val="zero"/>
    <c:showDLblsOverMax val="0"/>
  </c:chart>
  <c:spPr>
    <a:noFill/>
  </c:spPr>
  <c:txPr>
    <a:bodyPr/>
    <a:lstStyle/>
    <a:p>
      <a:pPr>
        <a:defRPr sz="1795"/>
      </a:pPr>
      <a:endParaRPr lang="pl-PL"/>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93287827076852E-2"/>
          <c:y val="2.6607538802660816E-2"/>
          <c:w val="0.95449374288964728"/>
          <c:h val="0.80266075388026559"/>
        </c:manualLayout>
      </c:layout>
      <c:barChart>
        <c:barDir val="col"/>
        <c:grouping val="clustered"/>
        <c:varyColors val="0"/>
        <c:ser>
          <c:idx val="0"/>
          <c:order val="0"/>
          <c:tx>
            <c:strRef>
              <c:f>Sheet1!$B$1</c:f>
              <c:strCache>
                <c:ptCount val="1"/>
                <c:pt idx="0">
                  <c:v>128</c:v>
                </c:pt>
              </c:strCache>
            </c:strRef>
          </c:tx>
          <c:spPr>
            <a:solidFill>
              <a:srgbClr val="6699FF"/>
            </a:solidFill>
            <a:ln w="3175">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30</c:v>
                </c:pt>
                <c:pt idx="1">
                  <c:v>57</c:v>
                </c:pt>
                <c:pt idx="2">
                  <c:v>7</c:v>
                </c:pt>
                <c:pt idx="3">
                  <c:v>12</c:v>
                </c:pt>
                <c:pt idx="4">
                  <c:v>4</c:v>
                </c:pt>
                <c:pt idx="5">
                  <c:v>2</c:v>
                </c:pt>
                <c:pt idx="6">
                  <c:v>11</c:v>
                </c:pt>
                <c:pt idx="7">
                  <c:v>3</c:v>
                </c:pt>
                <c:pt idx="8">
                  <c:v>5</c:v>
                </c:pt>
                <c:pt idx="9">
                  <c:v>4</c:v>
                </c:pt>
                <c:pt idx="10">
                  <c:v>1</c:v>
                </c:pt>
                <c:pt idx="11">
                  <c:v>1</c:v>
                </c:pt>
                <c:pt idx="12">
                  <c:v>1</c:v>
                </c:pt>
                <c:pt idx="13">
                  <c:v>0</c:v>
                </c:pt>
                <c:pt idx="14">
                  <c:v>3</c:v>
                </c:pt>
              </c:numCache>
            </c:numRef>
          </c:val>
          <c:extLst>
            <c:ext xmlns:c16="http://schemas.microsoft.com/office/drawing/2014/chart" uri="{C3380CC4-5D6E-409C-BE32-E72D297353CC}">
              <c16:uniqueId val="{00000000-FFEA-4F82-804C-882D7047C13C}"/>
            </c:ext>
          </c:extLst>
        </c:ser>
        <c:dLbls>
          <c:showLegendKey val="0"/>
          <c:showVal val="0"/>
          <c:showCatName val="0"/>
          <c:showSerName val="0"/>
          <c:showPercent val="0"/>
          <c:showBubbleSize val="0"/>
        </c:dLbls>
        <c:gapWidth val="150"/>
        <c:axId val="425385968"/>
        <c:axId val="425386360"/>
      </c:barChart>
      <c:catAx>
        <c:axId val="425385968"/>
        <c:scaling>
          <c:orientation val="minMax"/>
        </c:scaling>
        <c:delete val="0"/>
        <c:axPos val="b"/>
        <c:numFmt formatCode="General" sourceLinked="1"/>
        <c:majorTickMark val="out"/>
        <c:minorTickMark val="none"/>
        <c:tickLblPos val="low"/>
        <c:spPr>
          <a:ln w="3170">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5386360"/>
        <c:crosses val="autoZero"/>
        <c:auto val="1"/>
        <c:lblAlgn val="ctr"/>
        <c:lblOffset val="100"/>
        <c:tickMarkSkip val="1"/>
        <c:noMultiLvlLbl val="0"/>
      </c:catAx>
      <c:valAx>
        <c:axId val="425386360"/>
        <c:scaling>
          <c:orientation val="minMax"/>
        </c:scaling>
        <c:delete val="0"/>
        <c:axPos val="l"/>
        <c:numFmt formatCode="General" sourceLinked="1"/>
        <c:majorTickMark val="out"/>
        <c:minorTickMark val="none"/>
        <c:tickLblPos val="nextTo"/>
        <c:spPr>
          <a:ln w="3170">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5385968"/>
        <c:crosses val="autoZero"/>
        <c:crossBetween val="between"/>
      </c:valAx>
      <c:dTable>
        <c:showHorzBorder val="0"/>
        <c:showVertBorder val="1"/>
        <c:showOutline val="0"/>
        <c:showKeys val="0"/>
        <c:spPr>
          <a:ln w="3170">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68">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971802027579919E-2"/>
          <c:y val="0.16153076190913665"/>
          <c:w val="0.94019139868124024"/>
          <c:h val="0.59655172413792557"/>
        </c:manualLayout>
      </c:layout>
      <c:barChart>
        <c:barDir val="col"/>
        <c:grouping val="clustered"/>
        <c:varyColors val="0"/>
        <c:ser>
          <c:idx val="0"/>
          <c:order val="0"/>
          <c:spPr>
            <a:solidFill>
              <a:srgbClr val="6699FF"/>
            </a:solidFill>
            <a:ln w="3175">
              <a:solidFill>
                <a:srgbClr val="003366"/>
              </a:solidFill>
              <a:prstDash val="solid"/>
            </a:ln>
            <a:effectLst>
              <a:outerShdw dist="35921" dir="2700000" algn="br">
                <a:srgbClr val="000000"/>
              </a:outerShdw>
            </a:effectLst>
          </c:spPr>
          <c:invertIfNegative val="0"/>
          <c:dLbls>
            <c:spPr>
              <a:noFill/>
              <a:ln w="29303">
                <a:noFill/>
              </a:ln>
            </c:spPr>
            <c:txPr>
              <a:bodyPr/>
              <a:lstStyle/>
              <a:p>
                <a:pPr>
                  <a:defRPr sz="92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Sheet1!$A$1:$A$27</c:f>
              <c:strCache>
                <c:ptCount val="27"/>
                <c:pt idx="0">
                  <c:v>Warszawa (AI)</c:v>
                </c:pt>
                <c:pt idx="1">
                  <c:v>Warszawa (UW)</c:v>
                </c:pt>
                <c:pt idx="2">
                  <c:v>Katowice</c:v>
                </c:pt>
                <c:pt idx="3">
                  <c:v>Kraków (UJ)</c:v>
                </c:pt>
                <c:pt idx="4">
                  <c:v>Białystok</c:v>
                </c:pt>
                <c:pt idx="5">
                  <c:v>Opole</c:v>
                </c:pt>
                <c:pt idx="6">
                  <c:v>Lublin (KUL)</c:v>
                </c:pt>
                <c:pt idx="7">
                  <c:v>Warszawa (Łazarski)</c:v>
                </c:pt>
                <c:pt idx="8">
                  <c:v>Warszawa (ALK)</c:v>
                </c:pt>
                <c:pt idx="9">
                  <c:v>Wrocław</c:v>
                </c:pt>
                <c:pt idx="10">
                  <c:v>Łódź</c:v>
                </c:pt>
                <c:pt idx="11">
                  <c:v>Poznań</c:v>
                </c:pt>
                <c:pt idx="12">
                  <c:v>Gdańsk</c:v>
                </c:pt>
                <c:pt idx="13">
                  <c:v>Rzeszów (URz)</c:v>
                </c:pt>
                <c:pt idx="14">
                  <c:v>Olsztyn (UW-M)</c:v>
                </c:pt>
                <c:pt idx="15">
                  <c:v>Rzeszów (WSPiA)</c:v>
                </c:pt>
                <c:pt idx="16">
                  <c:v>Słubice</c:v>
                </c:pt>
                <c:pt idx="17">
                  <c:v>Kraków (KA im.AFM)</c:v>
                </c:pt>
                <c:pt idx="18">
                  <c:v>Warszawa (SWPS)</c:v>
                </c:pt>
                <c:pt idx="19">
                  <c:v>Lublin (UMCS)</c:v>
                </c:pt>
                <c:pt idx="20">
                  <c:v>Warszawa (UKSW)</c:v>
                </c:pt>
                <c:pt idx="21">
                  <c:v>Szczecin</c:v>
                </c:pt>
                <c:pt idx="22">
                  <c:v>Gdynia (WSAiB)</c:v>
                </c:pt>
                <c:pt idx="23">
                  <c:v>Warszawa (UKSW WPK)</c:v>
                </c:pt>
                <c:pt idx="24">
                  <c:v>Toruń</c:v>
                </c:pt>
                <c:pt idx="25">
                  <c:v>Gdańsk (WSB)</c:v>
                </c:pt>
                <c:pt idx="26">
                  <c:v>Warszawa (AEH)</c:v>
                </c:pt>
              </c:strCache>
            </c:strRef>
          </c:cat>
          <c:val>
            <c:numRef>
              <c:f>Sheet1!$B$1:$B$27</c:f>
              <c:numCache>
                <c:formatCode>General</c:formatCode>
                <c:ptCount val="27"/>
                <c:pt idx="0">
                  <c:v>543</c:v>
                </c:pt>
                <c:pt idx="1">
                  <c:v>273</c:v>
                </c:pt>
                <c:pt idx="2">
                  <c:v>203</c:v>
                </c:pt>
                <c:pt idx="3">
                  <c:v>191</c:v>
                </c:pt>
                <c:pt idx="4">
                  <c:v>141</c:v>
                </c:pt>
                <c:pt idx="5">
                  <c:v>130</c:v>
                </c:pt>
                <c:pt idx="6">
                  <c:v>124</c:v>
                </c:pt>
                <c:pt idx="7">
                  <c:v>103</c:v>
                </c:pt>
                <c:pt idx="8">
                  <c:v>96</c:v>
                </c:pt>
                <c:pt idx="9">
                  <c:v>93</c:v>
                </c:pt>
                <c:pt idx="10">
                  <c:v>85</c:v>
                </c:pt>
                <c:pt idx="11">
                  <c:v>69</c:v>
                </c:pt>
                <c:pt idx="12">
                  <c:v>60</c:v>
                </c:pt>
                <c:pt idx="13">
                  <c:v>56</c:v>
                </c:pt>
                <c:pt idx="14">
                  <c:v>54</c:v>
                </c:pt>
                <c:pt idx="15">
                  <c:v>52</c:v>
                </c:pt>
                <c:pt idx="16">
                  <c:v>52</c:v>
                </c:pt>
                <c:pt idx="17">
                  <c:v>45</c:v>
                </c:pt>
                <c:pt idx="18">
                  <c:v>45</c:v>
                </c:pt>
                <c:pt idx="19">
                  <c:v>38</c:v>
                </c:pt>
                <c:pt idx="20">
                  <c:v>30</c:v>
                </c:pt>
                <c:pt idx="21">
                  <c:v>25</c:v>
                </c:pt>
                <c:pt idx="22">
                  <c:v>21</c:v>
                </c:pt>
                <c:pt idx="23">
                  <c:v>10</c:v>
                </c:pt>
                <c:pt idx="24">
                  <c:v>6</c:v>
                </c:pt>
                <c:pt idx="25">
                  <c:v>2</c:v>
                </c:pt>
                <c:pt idx="26">
                  <c:v>0</c:v>
                </c:pt>
              </c:numCache>
            </c:numRef>
          </c:val>
          <c:extLst>
            <c:ext xmlns:c16="http://schemas.microsoft.com/office/drawing/2014/chart" uri="{C3380CC4-5D6E-409C-BE32-E72D297353CC}">
              <c16:uniqueId val="{00000000-E648-4991-9A68-E8A8231499A5}"/>
            </c:ext>
          </c:extLst>
        </c:ser>
        <c:dLbls>
          <c:showLegendKey val="0"/>
          <c:showVal val="0"/>
          <c:showCatName val="0"/>
          <c:showSerName val="0"/>
          <c:showPercent val="0"/>
          <c:showBubbleSize val="0"/>
        </c:dLbls>
        <c:gapWidth val="150"/>
        <c:axId val="423946272"/>
        <c:axId val="423945096"/>
      </c:barChart>
      <c:catAx>
        <c:axId val="423946272"/>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4" b="1" i="0" u="none" strike="noStrike" baseline="0">
                <a:solidFill>
                  <a:schemeClr val="tx1"/>
                </a:solidFill>
                <a:latin typeface="Arial"/>
                <a:ea typeface="Arial"/>
                <a:cs typeface="Arial"/>
              </a:defRPr>
            </a:pPr>
            <a:endParaRPr lang="pl-PL"/>
          </a:p>
        </c:txPr>
        <c:crossAx val="423945096"/>
        <c:crosses val="autoZero"/>
        <c:auto val="1"/>
        <c:lblAlgn val="ctr"/>
        <c:lblOffset val="100"/>
        <c:tickLblSkip val="1"/>
        <c:tickMarkSkip val="1"/>
        <c:noMultiLvlLbl val="0"/>
      </c:catAx>
      <c:valAx>
        <c:axId val="423945096"/>
        <c:scaling>
          <c:orientation val="minMax"/>
        </c:scaling>
        <c:delete val="1"/>
        <c:axPos val="l"/>
        <c:numFmt formatCode="General" sourceLinked="1"/>
        <c:majorTickMark val="out"/>
        <c:minorTickMark val="none"/>
        <c:tickLblPos val="none"/>
        <c:crossAx val="423946272"/>
        <c:crosses val="autoZero"/>
        <c:crossBetween val="between"/>
      </c:valAx>
      <c:spPr>
        <a:noFill/>
        <a:ln w="25400">
          <a:noFill/>
        </a:ln>
      </c:spPr>
    </c:plotArea>
    <c:plotVisOnly val="1"/>
    <c:dispBlanksAs val="gap"/>
    <c:showDLblsOverMax val="0"/>
  </c:chart>
  <c:spPr>
    <a:noFill/>
    <a:ln>
      <a:noFill/>
    </a:ln>
  </c:spPr>
  <c:txPr>
    <a:bodyPr/>
    <a:lstStyle/>
    <a:p>
      <a:pPr>
        <a:defRPr sz="2192" b="1" i="0" u="none" strike="noStrike" baseline="0">
          <a:solidFill>
            <a:schemeClr val="tx1"/>
          </a:solidFill>
          <a:latin typeface="Arial"/>
          <a:ea typeface="Arial"/>
          <a:cs typeface="Arial"/>
        </a:defRPr>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29"/>
          <c:y val="7.9365079365079361E-2"/>
          <c:w val="0.81761006289308513"/>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1">
              <a:solidFill>
                <a:srgbClr val="003366"/>
              </a:solidFill>
              <a:prstDash val="solid"/>
            </a:ln>
            <a:effectLst>
              <a:outerShdw dist="35921" dir="2700000" algn="br">
                <a:srgbClr val="000000"/>
              </a:outerShdw>
            </a:effectLst>
          </c:spPr>
          <c:invertIfNegative val="0"/>
          <c:dLbls>
            <c:spPr>
              <a:noFill/>
              <a:ln w="2510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533</c:v>
                </c:pt>
                <c:pt idx="1">
                  <c:v>475</c:v>
                </c:pt>
                <c:pt idx="2">
                  <c:v>452</c:v>
                </c:pt>
                <c:pt idx="3">
                  <c:v>249</c:v>
                </c:pt>
                <c:pt idx="4">
                  <c:v>379</c:v>
                </c:pt>
                <c:pt idx="5">
                  <c:v>467</c:v>
                </c:pt>
                <c:pt idx="6">
                  <c:v>599</c:v>
                </c:pt>
                <c:pt idx="7">
                  <c:v>620</c:v>
                </c:pt>
                <c:pt idx="8">
                  <c:v>663</c:v>
                </c:pt>
                <c:pt idx="9">
                  <c:v>603</c:v>
                </c:pt>
                <c:pt idx="10">
                  <c:v>519</c:v>
                </c:pt>
                <c:pt idx="11">
                  <c:v>572</c:v>
                </c:pt>
                <c:pt idx="12">
                  <c:v>447</c:v>
                </c:pt>
                <c:pt idx="13">
                  <c:v>402</c:v>
                </c:pt>
                <c:pt idx="14">
                  <c:v>308</c:v>
                </c:pt>
                <c:pt idx="15">
                  <c:v>229</c:v>
                </c:pt>
                <c:pt idx="16">
                  <c:v>141</c:v>
                </c:pt>
              </c:numCache>
            </c:numRef>
          </c:val>
          <c:extLst>
            <c:ext xmlns:c16="http://schemas.microsoft.com/office/drawing/2014/chart" uri="{C3380CC4-5D6E-409C-BE32-E72D297353CC}">
              <c16:uniqueId val="{00000000-08CB-44E2-BDEA-7EA36C5795CC}"/>
            </c:ext>
          </c:extLst>
        </c:ser>
        <c:dLbls>
          <c:showLegendKey val="0"/>
          <c:showVal val="1"/>
          <c:showCatName val="0"/>
          <c:showSerName val="0"/>
          <c:showPercent val="0"/>
          <c:showBubbleSize val="0"/>
        </c:dLbls>
        <c:gapWidth val="150"/>
        <c:axId val="428205536"/>
        <c:axId val="428203184"/>
      </c:barChart>
      <c:catAx>
        <c:axId val="428205536"/>
        <c:scaling>
          <c:orientation val="minMax"/>
        </c:scaling>
        <c:delete val="0"/>
        <c:axPos val="b"/>
        <c:numFmt formatCode="General" sourceLinked="1"/>
        <c:majorTickMark val="out"/>
        <c:minorTickMark val="none"/>
        <c:tickLblPos val="nextTo"/>
        <c:spPr>
          <a:ln w="3138">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3184"/>
        <c:crosses val="autoZero"/>
        <c:auto val="1"/>
        <c:lblAlgn val="ctr"/>
        <c:lblOffset val="100"/>
        <c:tickLblSkip val="1"/>
        <c:tickMarkSkip val="1"/>
        <c:noMultiLvlLbl val="0"/>
      </c:catAx>
      <c:valAx>
        <c:axId val="428203184"/>
        <c:scaling>
          <c:orientation val="minMax"/>
        </c:scaling>
        <c:delete val="0"/>
        <c:axPos val="l"/>
        <c:numFmt formatCode="General" sourceLinked="1"/>
        <c:majorTickMark val="out"/>
        <c:minorTickMark val="none"/>
        <c:tickLblPos val="nextTo"/>
        <c:spPr>
          <a:ln w="3138">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28205536"/>
        <c:crosses val="autoZero"/>
        <c:crossBetween val="between"/>
      </c:valAx>
      <c:spPr>
        <a:noFill/>
        <a:ln w="25369">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56"/>
          <c:y val="7.5301204819277434E-2"/>
          <c:w val="0.82075471698113511"/>
          <c:h val="0.69277108433734935"/>
        </c:manualLayout>
      </c:layout>
      <c:lineChart>
        <c:grouping val="standard"/>
        <c:varyColors val="0"/>
        <c:ser>
          <c:idx val="0"/>
          <c:order val="0"/>
          <c:tx>
            <c:strRef>
              <c:f>Sheet1!$A$2</c:f>
              <c:strCache>
                <c:ptCount val="1"/>
                <c:pt idx="0">
                  <c:v>studenci</c:v>
                </c:pt>
              </c:strCache>
            </c:strRef>
          </c:tx>
          <c:spPr>
            <a:ln w="25096">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1967381906264277E-2"/>
                  <c:y val="-8.993121856979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0-4852-9053-C7E3C745830C}"/>
                </c:ext>
              </c:extLst>
            </c:dLbl>
            <c:dLbl>
              <c:idx val="1"/>
              <c:layout>
                <c:manualLayout>
                  <c:x val="-4.5413732336265993E-2"/>
                  <c:y val="-9.98566444466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F0-4852-9053-C7E3C745830C}"/>
                </c:ext>
              </c:extLst>
            </c:dLbl>
            <c:dLbl>
              <c:idx val="2"/>
              <c:layout>
                <c:manualLayout>
                  <c:x val="-5.53786853759793E-2"/>
                  <c:y val="-6.396982360501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0-4852-9053-C7E3C745830C}"/>
                </c:ext>
              </c:extLst>
            </c:dLbl>
            <c:dLbl>
              <c:idx val="3"/>
              <c:layout>
                <c:manualLayout>
                  <c:x val="-4.1227897644395453E-2"/>
                  <c:y val="-9.7575601612299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0-4852-9053-C7E3C745830C}"/>
                </c:ext>
              </c:extLst>
            </c:dLbl>
            <c:dLbl>
              <c:idx val="4"/>
              <c:layout>
                <c:manualLayout>
                  <c:x val="-4.6472351052080862E-2"/>
                  <c:y val="-5.2752939944663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0-4852-9053-C7E3C745830C}"/>
                </c:ext>
              </c:extLst>
            </c:dLbl>
            <c:dLbl>
              <c:idx val="5"/>
              <c:layout>
                <c:manualLayout>
                  <c:x val="-3.5002343064200012E-2"/>
                  <c:y val="-6.1861133783672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F0-4852-9053-C7E3C745830C}"/>
                </c:ext>
              </c:extLst>
            </c:dLbl>
            <c:dLbl>
              <c:idx val="6"/>
              <c:layout>
                <c:manualLayout>
                  <c:x val="-3.6881810561609475E-2"/>
                  <c:y val="-0.10793309983522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F0-4852-9053-C7E3C745830C}"/>
                </c:ext>
              </c:extLst>
            </c:dLbl>
            <c:dLbl>
              <c:idx val="7"/>
              <c:layout>
                <c:manualLayout>
                  <c:x val="-4.3587594300083833E-2"/>
                  <c:y val="-9.4981127855000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F0-4852-9053-C7E3C745830C}"/>
                </c:ext>
              </c:extLst>
            </c:dLbl>
            <c:dLbl>
              <c:idx val="8"/>
              <c:layout>
                <c:manualLayout>
                  <c:x val="-3.0176026823134954E-2"/>
                  <c:y val="-4.7490563927500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F0-4852-9053-C7E3C745830C}"/>
                </c:ext>
              </c:extLst>
            </c:dLbl>
            <c:dLbl>
              <c:idx val="9"/>
              <c:layout>
                <c:manualLayout>
                  <c:x val="-4.8944663442486436E-2"/>
                  <c:y val="-5.1807887920909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F0-4852-9053-C7E3C745830C}"/>
                </c:ext>
              </c:extLst>
            </c:dLbl>
            <c:dLbl>
              <c:idx val="10"/>
              <c:layout>
                <c:manualLayout>
                  <c:x val="-3.2302847076287042E-2"/>
                  <c:y val="-3.885591594068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F0-4852-9053-C7E3C745830C}"/>
                </c:ext>
              </c:extLst>
            </c:dLbl>
            <c:dLbl>
              <c:idx val="11"/>
              <c:layout>
                <c:manualLayout>
                  <c:x val="-1.2921138830514739E-2"/>
                  <c:y val="-8.2029155874773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F0-4852-9053-C7E3C745830C}"/>
                </c:ext>
              </c:extLst>
            </c:dLbl>
            <c:dLbl>
              <c:idx val="12"/>
              <c:layout>
                <c:manualLayout>
                  <c:x val="-1.6151423538143559E-2"/>
                  <c:y val="-6.0442535907727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F0-4852-9053-C7E3C745830C}"/>
                </c:ext>
              </c:extLst>
            </c:dLbl>
            <c:dLbl>
              <c:idx val="13"/>
              <c:layout>
                <c:manualLayout>
                  <c:x val="0"/>
                  <c:y val="-5.612521191431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F0-4852-9053-C7E3C745830C}"/>
                </c:ext>
              </c:extLst>
            </c:dLbl>
            <c:dLbl>
              <c:idx val="14"/>
              <c:layout>
                <c:manualLayout>
                  <c:x val="0"/>
                  <c:y val="-8.2029155874773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F0-4852-9053-C7E3C745830C}"/>
                </c:ext>
              </c:extLst>
            </c:dLbl>
            <c:dLbl>
              <c:idx val="15"/>
              <c:layout>
                <c:manualLayout>
                  <c:x val="-3.23028470762883E-3"/>
                  <c:y val="-3.8855915940682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F0-4852-9053-C7E3C745830C}"/>
                </c:ext>
              </c:extLst>
            </c:dLbl>
            <c:dLbl>
              <c:idx val="16"/>
              <c:layout>
                <c:manualLayout>
                  <c:x val="0"/>
                  <c:y val="-6.044253590772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9F0-4852-9053-C7E3C745830C}"/>
                </c:ext>
              </c:extLst>
            </c:dLbl>
            <c:spPr>
              <a:noFill/>
              <a:ln w="25096">
                <a:noFill/>
              </a:ln>
            </c:spPr>
            <c:txPr>
              <a:bodyPr/>
              <a:lstStyle/>
              <a:p>
                <a:pPr>
                  <a:defRPr sz="10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61</c:v>
                </c:pt>
                <c:pt idx="1">
                  <c:v>49</c:v>
                </c:pt>
                <c:pt idx="2">
                  <c:v>48</c:v>
                </c:pt>
                <c:pt idx="3">
                  <c:v>38</c:v>
                </c:pt>
                <c:pt idx="4">
                  <c:v>58</c:v>
                </c:pt>
                <c:pt idx="5">
                  <c:v>62</c:v>
                </c:pt>
                <c:pt idx="6">
                  <c:v>62</c:v>
                </c:pt>
                <c:pt idx="7">
                  <c:v>69</c:v>
                </c:pt>
                <c:pt idx="8">
                  <c:v>72</c:v>
                </c:pt>
                <c:pt idx="9">
                  <c:v>65</c:v>
                </c:pt>
                <c:pt idx="10">
                  <c:v>87</c:v>
                </c:pt>
                <c:pt idx="11">
                  <c:v>71</c:v>
                </c:pt>
                <c:pt idx="12">
                  <c:v>79</c:v>
                </c:pt>
                <c:pt idx="13">
                  <c:v>80</c:v>
                </c:pt>
                <c:pt idx="14">
                  <c:v>71</c:v>
                </c:pt>
                <c:pt idx="15">
                  <c:v>66</c:v>
                </c:pt>
                <c:pt idx="16">
                  <c:v>50</c:v>
                </c:pt>
              </c:numCache>
            </c:numRef>
          </c:val>
          <c:smooth val="1"/>
          <c:extLst>
            <c:ext xmlns:c16="http://schemas.microsoft.com/office/drawing/2014/chart" uri="{C3380CC4-5D6E-409C-BE32-E72D297353CC}">
              <c16:uniqueId val="{00000011-09F0-4852-9053-C7E3C745830C}"/>
            </c:ext>
          </c:extLst>
        </c:ser>
        <c:ser>
          <c:idx val="1"/>
          <c:order val="1"/>
          <c:tx>
            <c:strRef>
              <c:f>Sheet1!$A$3</c:f>
              <c:strCache>
                <c:ptCount val="1"/>
                <c:pt idx="0">
                  <c:v>opiekunowie</c:v>
                </c:pt>
              </c:strCache>
            </c:strRef>
          </c:tx>
          <c:spPr>
            <a:ln w="25096">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4903670360567881E-2"/>
                  <c:y val="-8.3863848598586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F0-4852-9053-C7E3C745830C}"/>
                </c:ext>
              </c:extLst>
            </c:dLbl>
            <c:dLbl>
              <c:idx val="1"/>
              <c:layout>
                <c:manualLayout>
                  <c:x val="-4.7100738560236562E-2"/>
                  <c:y val="-7.3077677497257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F0-4852-9053-C7E3C745830C}"/>
                </c:ext>
              </c:extLst>
            </c:dLbl>
            <c:dLbl>
              <c:idx val="2"/>
              <c:layout>
                <c:manualLayout>
                  <c:x val="-6.2292707474246631E-2"/>
                  <c:y val="-7.9546400217968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F0-4852-9053-C7E3C745830C}"/>
                </c:ext>
              </c:extLst>
            </c:dLbl>
            <c:dLbl>
              <c:idx val="3"/>
              <c:layout>
                <c:manualLayout>
                  <c:x val="-6.0720617320575716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9F0-4852-9053-C7E3C745830C}"/>
                </c:ext>
              </c:extLst>
            </c:dLbl>
            <c:dLbl>
              <c:idx val="4"/>
              <c:layout>
                <c:manualLayout>
                  <c:x val="-5.9148194579122272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F0-4852-9053-C7E3C745830C}"/>
                </c:ext>
              </c:extLst>
            </c:dLbl>
            <c:dLbl>
              <c:idx val="5"/>
              <c:layout>
                <c:manualLayout>
                  <c:x val="-5.8472501710133594E-2"/>
                  <c:y val="-8.8582544796281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F0-4852-9053-C7E3C745830C}"/>
                </c:ext>
              </c:extLst>
            </c:dLbl>
            <c:dLbl>
              <c:idx val="6"/>
              <c:layout>
                <c:manualLayout>
                  <c:x val="-3.6882074568843251E-2"/>
                  <c:y val="-7.771183188136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9F0-4852-9053-C7E3C745830C}"/>
                </c:ext>
              </c:extLst>
            </c:dLbl>
            <c:dLbl>
              <c:idx val="7"/>
              <c:layout>
                <c:manualLayout>
                  <c:x val="-4.3587594300083833E-2"/>
                  <c:y val="-7.771183188136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9F0-4852-9053-C7E3C745830C}"/>
                </c:ext>
              </c:extLst>
            </c:dLbl>
            <c:dLbl>
              <c:idx val="8"/>
              <c:layout>
                <c:manualLayout>
                  <c:x val="-5.0293378038558274E-2"/>
                  <c:y val="-7.771183188136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9F0-4852-9053-C7E3C745830C}"/>
                </c:ext>
              </c:extLst>
            </c:dLbl>
            <c:dLbl>
              <c:idx val="9"/>
              <c:layout>
                <c:manualLayout>
                  <c:x val="-3.3528918692372171E-2"/>
                  <c:y val="-7.771183188136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9F0-4852-9053-C7E3C745830C}"/>
                </c:ext>
              </c:extLst>
            </c:dLbl>
            <c:dLbl>
              <c:idx val="10"/>
              <c:layout>
                <c:manualLayout>
                  <c:x val="-3.2302847076287042E-2"/>
                  <c:y val="-7.33945078879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9F0-4852-9053-C7E3C745830C}"/>
                </c:ext>
              </c:extLst>
            </c:dLbl>
            <c:dLbl>
              <c:idx val="11"/>
              <c:layout>
                <c:manualLayout>
                  <c:x val="-2.5842277661029631E-2"/>
                  <c:y val="-7.33945078879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9F0-4852-9053-C7E3C745830C}"/>
                </c:ext>
              </c:extLst>
            </c:dLbl>
            <c:dLbl>
              <c:idx val="12"/>
              <c:layout>
                <c:manualLayout>
                  <c:x val="-2.5842277661029704E-2"/>
                  <c:y val="-6.4759859901136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9F0-4852-9053-C7E3C745830C}"/>
                </c:ext>
              </c:extLst>
            </c:dLbl>
            <c:dLbl>
              <c:idx val="13"/>
              <c:layout>
                <c:manualLayout>
                  <c:x val="-1.2921138830514847E-2"/>
                  <c:y val="-5.612521191431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9F0-4852-9053-C7E3C745830C}"/>
                </c:ext>
              </c:extLst>
            </c:dLbl>
            <c:dLbl>
              <c:idx val="14"/>
              <c:layout>
                <c:manualLayout>
                  <c:x val="-2.5842277661029575E-2"/>
                  <c:y val="-9.9298451848409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9F0-4852-9053-C7E3C745830C}"/>
                </c:ext>
              </c:extLst>
            </c:dLbl>
            <c:dLbl>
              <c:idx val="15"/>
              <c:layout>
                <c:manualLayout>
                  <c:x val="-3.2302847076287236E-2"/>
                  <c:y val="-3.0221267953863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9F0-4852-9053-C7E3C745830C}"/>
                </c:ext>
              </c:extLst>
            </c:dLbl>
            <c:dLbl>
              <c:idx val="16"/>
              <c:layout>
                <c:manualLayout>
                  <c:x val="0"/>
                  <c:y val="-4.7490563927500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9F0-4852-9053-C7E3C745830C}"/>
                </c:ext>
              </c:extLst>
            </c:dLbl>
            <c:spPr>
              <a:noFill/>
              <a:ln w="25096">
                <a:noFill/>
              </a:ln>
            </c:spPr>
            <c:txPr>
              <a:bodyPr/>
              <a:lstStyle/>
              <a:p>
                <a:pPr>
                  <a:defRPr sz="1086"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11</c:v>
                </c:pt>
                <c:pt idx="1">
                  <c:v>10</c:v>
                </c:pt>
                <c:pt idx="2">
                  <c:v>11</c:v>
                </c:pt>
                <c:pt idx="3">
                  <c:v>11</c:v>
                </c:pt>
                <c:pt idx="4">
                  <c:v>11</c:v>
                </c:pt>
                <c:pt idx="5">
                  <c:v>11</c:v>
                </c:pt>
                <c:pt idx="6">
                  <c:v>12</c:v>
                </c:pt>
                <c:pt idx="7">
                  <c:v>12</c:v>
                </c:pt>
                <c:pt idx="8">
                  <c:v>12</c:v>
                </c:pt>
                <c:pt idx="9">
                  <c:v>12</c:v>
                </c:pt>
                <c:pt idx="10">
                  <c:v>12</c:v>
                </c:pt>
                <c:pt idx="11">
                  <c:v>12</c:v>
                </c:pt>
                <c:pt idx="12">
                  <c:v>13</c:v>
                </c:pt>
                <c:pt idx="13">
                  <c:v>14</c:v>
                </c:pt>
                <c:pt idx="14">
                  <c:v>13</c:v>
                </c:pt>
                <c:pt idx="15">
                  <c:v>11</c:v>
                </c:pt>
                <c:pt idx="16">
                  <c:v>12</c:v>
                </c:pt>
              </c:numCache>
            </c:numRef>
          </c:val>
          <c:smooth val="1"/>
          <c:extLst>
            <c:ext xmlns:c16="http://schemas.microsoft.com/office/drawing/2014/chart" uri="{C3380CC4-5D6E-409C-BE32-E72D297353CC}">
              <c16:uniqueId val="{00000023-09F0-4852-9053-C7E3C745830C}"/>
            </c:ext>
          </c:extLst>
        </c:ser>
        <c:dLbls>
          <c:showLegendKey val="0"/>
          <c:showVal val="1"/>
          <c:showCatName val="0"/>
          <c:showSerName val="0"/>
          <c:showPercent val="0"/>
          <c:showBubbleSize val="0"/>
        </c:dLbls>
        <c:upDownBars>
          <c:gapWidth val="150"/>
          <c:upBars>
            <c:spPr>
              <a:solidFill>
                <a:schemeClr val="bg1"/>
              </a:solidFill>
              <a:ln w="3138">
                <a:solidFill>
                  <a:schemeClr val="tx1"/>
                </a:solidFill>
                <a:prstDash val="solid"/>
              </a:ln>
            </c:spPr>
          </c:upBars>
          <c:downBars>
            <c:spPr>
              <a:noFill/>
              <a:ln w="9410">
                <a:noFill/>
              </a:ln>
            </c:spPr>
          </c:downBars>
        </c:upDownBars>
        <c:marker val="1"/>
        <c:smooth val="0"/>
        <c:axId val="428201616"/>
        <c:axId val="428202792"/>
      </c:lineChart>
      <c:catAx>
        <c:axId val="428201616"/>
        <c:scaling>
          <c:orientation val="minMax"/>
        </c:scaling>
        <c:delete val="0"/>
        <c:axPos val="b"/>
        <c:numFmt formatCode="General" sourceLinked="0"/>
        <c:majorTickMark val="out"/>
        <c:minorTickMark val="none"/>
        <c:tickLblPos val="nextTo"/>
        <c:spPr>
          <a:ln w="3138">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8202792"/>
        <c:crosses val="autoZero"/>
        <c:auto val="1"/>
        <c:lblAlgn val="ctr"/>
        <c:lblOffset val="100"/>
        <c:tickLblSkip val="1"/>
        <c:tickMarkSkip val="1"/>
        <c:noMultiLvlLbl val="0"/>
      </c:catAx>
      <c:valAx>
        <c:axId val="428202792"/>
        <c:scaling>
          <c:orientation val="minMax"/>
        </c:scaling>
        <c:delete val="0"/>
        <c:axPos val="l"/>
        <c:numFmt formatCode="General" sourceLinked="1"/>
        <c:majorTickMark val="out"/>
        <c:minorTickMark val="none"/>
        <c:tickLblPos val="nextTo"/>
        <c:spPr>
          <a:ln w="3138">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428201616"/>
        <c:crosses val="autoZero"/>
        <c:crossBetween val="between"/>
      </c:valAx>
      <c:spPr>
        <a:noFill/>
        <a:ln w="25358">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2E-2"/>
          <c:y val="3.594251275645835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23</c:v>
                </c:pt>
                <c:pt idx="1">
                  <c:v>9</c:v>
                </c:pt>
                <c:pt idx="2">
                  <c:v>3</c:v>
                </c:pt>
                <c:pt idx="3">
                  <c:v>3</c:v>
                </c:pt>
                <c:pt idx="4">
                  <c:v>4</c:v>
                </c:pt>
                <c:pt idx="5">
                  <c:v>0</c:v>
                </c:pt>
                <c:pt idx="6">
                  <c:v>5</c:v>
                </c:pt>
                <c:pt idx="7">
                  <c:v>5</c:v>
                </c:pt>
                <c:pt idx="8">
                  <c:v>1</c:v>
                </c:pt>
                <c:pt idx="9">
                  <c:v>0</c:v>
                </c:pt>
                <c:pt idx="10">
                  <c:v>0</c:v>
                </c:pt>
                <c:pt idx="11">
                  <c:v>0</c:v>
                </c:pt>
                <c:pt idx="12">
                  <c:v>0</c:v>
                </c:pt>
                <c:pt idx="13">
                  <c:v>0</c:v>
                </c:pt>
                <c:pt idx="14">
                  <c:v>7</c:v>
                </c:pt>
              </c:numCache>
            </c:numRef>
          </c:val>
          <c:extLst>
            <c:ext xmlns:c16="http://schemas.microsoft.com/office/drawing/2014/chart" uri="{C3380CC4-5D6E-409C-BE32-E72D297353CC}">
              <c16:uniqueId val="{00000000-A29F-4279-8B74-C40F49AE209C}"/>
            </c:ext>
          </c:extLst>
        </c:ser>
        <c:dLbls>
          <c:showLegendKey val="0"/>
          <c:showVal val="0"/>
          <c:showCatName val="0"/>
          <c:showSerName val="0"/>
          <c:showPercent val="0"/>
          <c:showBubbleSize val="0"/>
        </c:dLbls>
        <c:gapWidth val="150"/>
        <c:axId val="428208280"/>
        <c:axId val="428207104"/>
      </c:barChart>
      <c:catAx>
        <c:axId val="428208280"/>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8207104"/>
        <c:crosses val="autoZero"/>
        <c:auto val="1"/>
        <c:lblAlgn val="ctr"/>
        <c:lblOffset val="100"/>
        <c:tickMarkSkip val="1"/>
        <c:noMultiLvlLbl val="0"/>
      </c:catAx>
      <c:valAx>
        <c:axId val="428207104"/>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8208280"/>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29"/>
          <c:y val="7.9365079365079361E-2"/>
          <c:w val="0.81761006289308513"/>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129</c:v>
                </c:pt>
                <c:pt idx="1">
                  <c:v>477</c:v>
                </c:pt>
                <c:pt idx="2">
                  <c:v>393</c:v>
                </c:pt>
                <c:pt idx="3">
                  <c:v>293</c:v>
                </c:pt>
                <c:pt idx="4">
                  <c:v>304</c:v>
                </c:pt>
                <c:pt idx="5">
                  <c:v>323</c:v>
                </c:pt>
                <c:pt idx="6">
                  <c:v>309</c:v>
                </c:pt>
                <c:pt idx="7">
                  <c:v>495</c:v>
                </c:pt>
                <c:pt idx="8">
                  <c:v>468</c:v>
                </c:pt>
                <c:pt idx="9">
                  <c:v>411</c:v>
                </c:pt>
                <c:pt idx="10">
                  <c:v>412</c:v>
                </c:pt>
                <c:pt idx="11">
                  <c:v>481</c:v>
                </c:pt>
                <c:pt idx="12">
                  <c:v>341</c:v>
                </c:pt>
                <c:pt idx="13">
                  <c:v>209</c:v>
                </c:pt>
                <c:pt idx="14">
                  <c:v>148</c:v>
                </c:pt>
                <c:pt idx="15">
                  <c:v>108</c:v>
                </c:pt>
                <c:pt idx="16">
                  <c:v>60</c:v>
                </c:pt>
              </c:numCache>
            </c:numRef>
          </c:val>
          <c:extLst>
            <c:ext xmlns:c16="http://schemas.microsoft.com/office/drawing/2014/chart" uri="{C3380CC4-5D6E-409C-BE32-E72D297353CC}">
              <c16:uniqueId val="{00000000-8301-4D88-8667-A9E3628B9188}"/>
            </c:ext>
          </c:extLst>
        </c:ser>
        <c:dLbls>
          <c:showLegendKey val="0"/>
          <c:showVal val="1"/>
          <c:showCatName val="0"/>
          <c:showSerName val="0"/>
          <c:showPercent val="0"/>
          <c:showBubbleSize val="0"/>
        </c:dLbls>
        <c:gapWidth val="150"/>
        <c:axId val="428208672"/>
        <c:axId val="428201224"/>
      </c:barChart>
      <c:catAx>
        <c:axId val="428208672"/>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8201224"/>
        <c:crosses val="autoZero"/>
        <c:auto val="1"/>
        <c:lblAlgn val="ctr"/>
        <c:lblOffset val="100"/>
        <c:tickLblSkip val="1"/>
        <c:tickMarkSkip val="1"/>
        <c:noMultiLvlLbl val="0"/>
      </c:catAx>
      <c:valAx>
        <c:axId val="428201224"/>
        <c:scaling>
          <c:orientation val="minMax"/>
        </c:scaling>
        <c:delete val="0"/>
        <c:axPos val="l"/>
        <c:numFmt formatCode="General" sourceLinked="1"/>
        <c:majorTickMark val="out"/>
        <c:minorTickMark val="none"/>
        <c:tickLblPos val="nextTo"/>
        <c:spPr>
          <a:ln w="3146">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282086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6702833518"/>
          <c:y val="9.5760932000463747E-2"/>
          <c:w val="0.82075471698113511"/>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2026057513975883E-2"/>
                  <c:y val="-7.3952805587190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49-4790-A3CB-97DBB5FF3C32}"/>
                </c:ext>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49-4790-A3CB-97DBB5FF3C32}"/>
                </c:ext>
              </c:extLst>
            </c:dLbl>
            <c:dLbl>
              <c:idx val="2"/>
              <c:layout>
                <c:manualLayout>
                  <c:x val="-2.855555042208157E-2"/>
                  <c:y val="-7.4535490282544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49-4790-A3CB-97DBB5FF3C32}"/>
                </c:ext>
              </c:extLst>
            </c:dLbl>
            <c:dLbl>
              <c:idx val="3"/>
              <c:layout>
                <c:manualLayout>
                  <c:x val="-5.0453630429473852E-2"/>
                  <c:y val="-7.7925544964089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49-4790-A3CB-97DBB5FF3C32}"/>
                </c:ext>
              </c:extLst>
            </c:dLbl>
            <c:dLbl>
              <c:idx val="4"/>
              <c:layout>
                <c:manualLayout>
                  <c:x val="-5.8939878952683301E-2"/>
                  <c:y val="-6.8657140340766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49-4790-A3CB-97DBB5FF3C32}"/>
                </c:ext>
              </c:extLst>
            </c:dLbl>
            <c:dLbl>
              <c:idx val="5"/>
              <c:layout>
                <c:manualLayout>
                  <c:x val="-4.8205608833682044E-2"/>
                  <c:y val="-9.1501306012166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49-4790-A3CB-97DBB5FF3C32}"/>
                </c:ext>
              </c:extLst>
            </c:dLbl>
            <c:dLbl>
              <c:idx val="6"/>
              <c:layout>
                <c:manualLayout>
                  <c:x val="-7.0410729253981674E-2"/>
                  <c:y val="-0.116110287097160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49-4790-A3CB-97DBB5FF3C32}"/>
                </c:ext>
              </c:extLst>
            </c:dLbl>
            <c:dLbl>
              <c:idx val="7"/>
              <c:layout>
                <c:manualLayout>
                  <c:x val="-6.0352053646269908E-2"/>
                  <c:y val="-8.1277505719422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49-4790-A3CB-97DBB5FF3C32}"/>
                </c:ext>
              </c:extLst>
            </c:dLbl>
            <c:dLbl>
              <c:idx val="8"/>
              <c:layout>
                <c:manualLayout>
                  <c:x val="-6.3704945515507108E-2"/>
                  <c:y val="-7.3536515161535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49-4790-A3CB-97DBB5FF3C32}"/>
                </c:ext>
              </c:extLst>
            </c:dLbl>
            <c:dLbl>
              <c:idx val="9"/>
              <c:layout>
                <c:manualLayout>
                  <c:x val="-7.0410729253981674E-2"/>
                  <c:y val="-4.6444114838864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49-4790-A3CB-97DBB5FF3C32}"/>
                </c:ext>
              </c:extLst>
            </c:dLbl>
            <c:dLbl>
              <c:idx val="10"/>
              <c:layout>
                <c:manualLayout>
                  <c:x val="-2.6823134953897741E-2"/>
                  <c:y val="-6.9666172258296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49-4790-A3CB-97DBB5FF3C32}"/>
                </c:ext>
              </c:extLst>
            </c:dLbl>
            <c:dLbl>
              <c:idx val="11"/>
              <c:layout>
                <c:manualLayout>
                  <c:x val="-3.3528918692372171E-2"/>
                  <c:y val="-3.096274322590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A49-4790-A3CB-97DBB5FF3C32}"/>
                </c:ext>
              </c:extLst>
            </c:dLbl>
            <c:dLbl>
              <c:idx val="12"/>
              <c:layout>
                <c:manualLayout>
                  <c:x val="-3.6881810561609288E-2"/>
                  <c:y val="-7.7406858064773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A49-4790-A3CB-97DBB5FF3C32}"/>
                </c:ext>
              </c:extLst>
            </c:dLbl>
            <c:dLbl>
              <c:idx val="13"/>
              <c:layout>
                <c:manualLayout>
                  <c:x val="-3.3528918692372171E-2"/>
                  <c:y val="-6.9666172258296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49-4790-A3CB-97DBB5FF3C32}"/>
                </c:ext>
              </c:extLst>
            </c:dLbl>
            <c:dLbl>
              <c:idx val="14"/>
              <c:layout>
                <c:manualLayout>
                  <c:x val="-4.6940486169321165E-2"/>
                  <c:y val="-0.10062891548420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A49-4790-A3CB-97DBB5FF3C32}"/>
                </c:ext>
              </c:extLst>
            </c:dLbl>
            <c:dLbl>
              <c:idx val="15"/>
              <c:layout>
                <c:manualLayout>
                  <c:x val="-1.0058675607711775E-2"/>
                  <c:y val="-5.03144577421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A49-4790-A3CB-97DBB5FF3C32}"/>
                </c:ext>
              </c:extLst>
            </c:dLbl>
            <c:dLbl>
              <c:idx val="16"/>
              <c:layout>
                <c:manualLayout>
                  <c:x val="-6.7057837384744343E-3"/>
                  <c:y val="-6.1925486451819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A49-4790-A3CB-97DBB5FF3C32}"/>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63</c:v>
                </c:pt>
                <c:pt idx="1">
                  <c:v>82</c:v>
                </c:pt>
                <c:pt idx="2">
                  <c:v>57</c:v>
                </c:pt>
                <c:pt idx="3">
                  <c:v>56</c:v>
                </c:pt>
                <c:pt idx="4">
                  <c:v>78</c:v>
                </c:pt>
                <c:pt idx="5">
                  <c:v>52</c:v>
                </c:pt>
                <c:pt idx="6">
                  <c:v>82</c:v>
                </c:pt>
                <c:pt idx="7">
                  <c:v>155</c:v>
                </c:pt>
                <c:pt idx="8">
                  <c:v>145</c:v>
                </c:pt>
                <c:pt idx="9">
                  <c:v>185</c:v>
                </c:pt>
                <c:pt idx="10">
                  <c:v>165</c:v>
                </c:pt>
                <c:pt idx="11">
                  <c:v>109</c:v>
                </c:pt>
                <c:pt idx="12">
                  <c:v>112</c:v>
                </c:pt>
                <c:pt idx="13">
                  <c:v>86</c:v>
                </c:pt>
                <c:pt idx="14">
                  <c:v>113</c:v>
                </c:pt>
                <c:pt idx="15">
                  <c:v>102</c:v>
                </c:pt>
                <c:pt idx="16">
                  <c:v>44</c:v>
                </c:pt>
              </c:numCache>
            </c:numRef>
          </c:val>
          <c:smooth val="1"/>
          <c:extLst>
            <c:ext xmlns:c16="http://schemas.microsoft.com/office/drawing/2014/chart" uri="{C3380CC4-5D6E-409C-BE32-E72D297353CC}">
              <c16:uniqueId val="{00000011-6A49-4790-A3CB-97DBB5FF3C32}"/>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4844994752856226E-2"/>
                  <c:y val="-5.7424003379083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A49-4790-A3CB-97DBB5FF3C32}"/>
                </c:ext>
              </c:extLst>
            </c:dLbl>
            <c:dLbl>
              <c:idx val="1"/>
              <c:layout>
                <c:manualLayout>
                  <c:x val="-4.0394954821762134E-2"/>
                  <c:y val="-6.7885509771396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A49-4790-A3CB-97DBB5FF3C32}"/>
                </c:ext>
              </c:extLst>
            </c:dLbl>
            <c:dLbl>
              <c:idx val="2"/>
              <c:layout>
                <c:manualLayout>
                  <c:x val="-2.8763852129548351E-2"/>
                  <c:y val="-6.7027025050261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A49-4790-A3CB-97DBB5FF3C32}"/>
                </c:ext>
              </c:extLst>
            </c:dLbl>
            <c:dLbl>
              <c:idx val="3"/>
              <c:layout>
                <c:manualLayout>
                  <c:x val="-1.4404762690497721E-2"/>
                  <c:y val="-6.7885509771396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A49-4790-A3CB-97DBB5FF3C32}"/>
                </c:ext>
              </c:extLst>
            </c:dLbl>
            <c:dLbl>
              <c:idx val="4"/>
              <c:layout>
                <c:manualLayout>
                  <c:x val="-2.2891011213707256E-2"/>
                  <c:y val="-6.4932773362776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A49-4790-A3CB-97DBB5FF3C32}"/>
                </c:ext>
              </c:extLst>
            </c:dLbl>
            <c:dLbl>
              <c:idx val="5"/>
              <c:layout>
                <c:manualLayout>
                  <c:x val="-1.0843569113793732E-2"/>
                  <c:y val="-6.918070326263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A49-4790-A3CB-97DBB5FF3C32}"/>
                </c:ext>
              </c:extLst>
            </c:dLbl>
            <c:dLbl>
              <c:idx val="6"/>
              <c:layout>
                <c:manualLayout>
                  <c:x val="-1.3411567476948869E-2"/>
                  <c:y val="-6.5795829355057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A49-4790-A3CB-97DBB5FF3C32}"/>
                </c:ext>
              </c:extLst>
            </c:dLbl>
            <c:dLbl>
              <c:idx val="7"/>
              <c:layout>
                <c:manualLayout>
                  <c:x val="-2.0117351215423337E-2"/>
                  <c:y val="-6.192548645181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A49-4790-A3CB-97DBB5FF3C32}"/>
                </c:ext>
              </c:extLst>
            </c:dLbl>
            <c:dLbl>
              <c:idx val="8"/>
              <c:layout>
                <c:manualLayout>
                  <c:x val="-2.6823134953897741E-2"/>
                  <c:y val="-6.192548645181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A49-4790-A3CB-97DBB5FF3C32}"/>
                </c:ext>
              </c:extLst>
            </c:dLbl>
            <c:dLbl>
              <c:idx val="9"/>
              <c:layout>
                <c:manualLayout>
                  <c:x val="-4.0234702430846633E-2"/>
                  <c:y val="-6.192548645181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A49-4790-A3CB-97DBB5FF3C32}"/>
                </c:ext>
              </c:extLst>
            </c:dLbl>
            <c:dLbl>
              <c:idx val="10"/>
              <c:layout>
                <c:manualLayout>
                  <c:x val="-2.3470243084660582E-2"/>
                  <c:y val="-6.192548645181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A49-4790-A3CB-97DBB5FF3C32}"/>
                </c:ext>
              </c:extLst>
            </c:dLbl>
            <c:dLbl>
              <c:idx val="11"/>
              <c:layout>
                <c:manualLayout>
                  <c:x val="-4.3587594300083819E-2"/>
                  <c:y val="-5.418480064534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A49-4790-A3CB-97DBB5FF3C32}"/>
                </c:ext>
              </c:extLst>
            </c:dLbl>
            <c:dLbl>
              <c:idx val="12"/>
              <c:layout>
                <c:manualLayout>
                  <c:x val="-4.0234702430846488E-2"/>
                  <c:y val="-5.80551435485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A49-4790-A3CB-97DBB5FF3C32}"/>
                </c:ext>
              </c:extLst>
            </c:dLbl>
            <c:dLbl>
              <c:idx val="13"/>
              <c:layout>
                <c:manualLayout>
                  <c:x val="-3.6881810561609385E-2"/>
                  <c:y val="-5.8055143548580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A49-4790-A3CB-97DBB5FF3C32}"/>
                </c:ext>
              </c:extLst>
            </c:dLbl>
            <c:dLbl>
              <c:idx val="14"/>
              <c:layout>
                <c:manualLayout>
                  <c:x val="-4.3587594300083819E-2"/>
                  <c:y val="-7.3536515161535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A49-4790-A3CB-97DBB5FF3C32}"/>
                </c:ext>
              </c:extLst>
            </c:dLbl>
            <c:dLbl>
              <c:idx val="15"/>
              <c:layout>
                <c:manualLayout>
                  <c:x val="-4.694048616932104E-2"/>
                  <c:y val="-7.3536515161535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A49-4790-A3CB-97DBB5FF3C32}"/>
                </c:ext>
              </c:extLst>
            </c:dLbl>
            <c:dLbl>
              <c:idx val="16"/>
              <c:layout>
                <c:manualLayout>
                  <c:x val="-6.7057837384744343E-3"/>
                  <c:y val="-5.03144577421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A49-4790-A3CB-97DBB5FF3C32}"/>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5</c:v>
                </c:pt>
                <c:pt idx="1">
                  <c:v>8</c:v>
                </c:pt>
                <c:pt idx="2">
                  <c:v>8</c:v>
                </c:pt>
                <c:pt idx="3">
                  <c:v>8</c:v>
                </c:pt>
                <c:pt idx="4">
                  <c:v>9</c:v>
                </c:pt>
                <c:pt idx="5">
                  <c:v>8</c:v>
                </c:pt>
                <c:pt idx="6">
                  <c:v>8</c:v>
                </c:pt>
                <c:pt idx="7">
                  <c:v>9</c:v>
                </c:pt>
                <c:pt idx="8">
                  <c:v>9</c:v>
                </c:pt>
                <c:pt idx="9">
                  <c:v>9</c:v>
                </c:pt>
                <c:pt idx="10">
                  <c:v>9</c:v>
                </c:pt>
                <c:pt idx="11">
                  <c:v>11</c:v>
                </c:pt>
                <c:pt idx="12">
                  <c:v>11</c:v>
                </c:pt>
                <c:pt idx="13">
                  <c:v>11</c:v>
                </c:pt>
                <c:pt idx="14">
                  <c:v>12</c:v>
                </c:pt>
                <c:pt idx="15">
                  <c:v>12</c:v>
                </c:pt>
                <c:pt idx="16">
                  <c:v>10</c:v>
                </c:pt>
              </c:numCache>
            </c:numRef>
          </c:val>
          <c:smooth val="1"/>
          <c:extLst>
            <c:ext xmlns:c16="http://schemas.microsoft.com/office/drawing/2014/chart" uri="{C3380CC4-5D6E-409C-BE32-E72D297353CC}">
              <c16:uniqueId val="{00000023-6A49-4790-A3CB-97DBB5FF3C32}"/>
            </c:ext>
          </c:extLst>
        </c:ser>
        <c:dLbls>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427937304"/>
        <c:axId val="425381264"/>
      </c:lineChart>
      <c:catAx>
        <c:axId val="427937304"/>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5381264"/>
        <c:crosses val="autoZero"/>
        <c:auto val="1"/>
        <c:lblAlgn val="ctr"/>
        <c:lblOffset val="100"/>
        <c:tickLblSkip val="1"/>
        <c:tickMarkSkip val="1"/>
        <c:noMultiLvlLbl val="0"/>
      </c:catAx>
      <c:valAx>
        <c:axId val="425381264"/>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427937304"/>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260031887014967E-2"/>
          <c:y val="4.564656222095944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0</c:v>
                </c:pt>
                <c:pt idx="2">
                  <c:v>0</c:v>
                </c:pt>
                <c:pt idx="3">
                  <c:v>0</c:v>
                </c:pt>
                <c:pt idx="4">
                  <c:v>1</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57A5-4E7A-A341-F144D8A37092}"/>
            </c:ext>
          </c:extLst>
        </c:ser>
        <c:dLbls>
          <c:showLegendKey val="0"/>
          <c:showVal val="0"/>
          <c:showCatName val="0"/>
          <c:showSerName val="0"/>
          <c:showPercent val="0"/>
          <c:showBubbleSize val="0"/>
        </c:dLbls>
        <c:gapWidth val="150"/>
        <c:axId val="348315272"/>
        <c:axId val="348315664"/>
      </c:barChart>
      <c:catAx>
        <c:axId val="348315272"/>
        <c:scaling>
          <c:orientation val="minMax"/>
        </c:scaling>
        <c:delete val="0"/>
        <c:axPos val="b"/>
        <c:numFmt formatCode="General" sourceLinked="1"/>
        <c:majorTickMark val="out"/>
        <c:minorTickMark val="none"/>
        <c:tickLblPos val="low"/>
        <c:spPr>
          <a:ln w="3115">
            <a:solidFill>
              <a:schemeClr val="tx1"/>
            </a:solidFill>
            <a:prstDash val="solid"/>
          </a:ln>
        </c:spPr>
        <c:txPr>
          <a:bodyPr rot="-2700000" vert="horz"/>
          <a:lstStyle/>
          <a:p>
            <a:pPr>
              <a:defRPr sz="1103" b="0" i="0" u="none" strike="noStrike" baseline="0">
                <a:solidFill>
                  <a:schemeClr val="tx1"/>
                </a:solidFill>
                <a:latin typeface="Arial"/>
                <a:ea typeface="Arial"/>
                <a:cs typeface="Arial"/>
              </a:defRPr>
            </a:pPr>
            <a:endParaRPr lang="pl-PL"/>
          </a:p>
        </c:txPr>
        <c:crossAx val="348315664"/>
        <c:crosses val="autoZero"/>
        <c:auto val="1"/>
        <c:lblAlgn val="ctr"/>
        <c:lblOffset val="100"/>
        <c:tickMarkSkip val="1"/>
        <c:noMultiLvlLbl val="0"/>
      </c:catAx>
      <c:valAx>
        <c:axId val="348315664"/>
        <c:scaling>
          <c:orientation val="minMax"/>
        </c:scaling>
        <c:delete val="0"/>
        <c:axPos val="l"/>
        <c:numFmt formatCode="General" sourceLinked="1"/>
        <c:majorTickMark val="out"/>
        <c:minorTickMark val="none"/>
        <c:tickLblPos val="nextTo"/>
        <c:spPr>
          <a:ln w="3115">
            <a:solidFill>
              <a:schemeClr val="tx1"/>
            </a:solidFill>
            <a:prstDash val="solid"/>
          </a:ln>
        </c:spPr>
        <c:txPr>
          <a:bodyPr rot="0" vert="horz"/>
          <a:lstStyle/>
          <a:p>
            <a:pPr>
              <a:defRPr sz="956" b="0" i="0" u="none" strike="noStrike" baseline="0">
                <a:solidFill>
                  <a:schemeClr val="tx1"/>
                </a:solidFill>
                <a:latin typeface="Arial"/>
                <a:ea typeface="Arial"/>
                <a:cs typeface="Arial"/>
              </a:defRPr>
            </a:pPr>
            <a:endParaRPr lang="pl-PL"/>
          </a:p>
        </c:txPr>
        <c:crossAx val="348315272"/>
        <c:crosses val="autoZero"/>
        <c:crossBetween val="between"/>
      </c:valAx>
      <c:dTable>
        <c:showHorzBorder val="0"/>
        <c:showVertBorder val="1"/>
        <c:showOutline val="0"/>
        <c:showKeys val="0"/>
        <c:spPr>
          <a:ln w="3115">
            <a:solidFill>
              <a:schemeClr val="tx1"/>
            </a:solidFill>
            <a:prstDash val="solid"/>
          </a:ln>
        </c:spPr>
        <c:txPr>
          <a:bodyPr/>
          <a:lstStyle/>
          <a:p>
            <a:pPr rtl="0">
              <a:defRPr sz="784" b="0" i="0" u="none" strike="noStrike" baseline="0">
                <a:solidFill>
                  <a:schemeClr val="tx1"/>
                </a:solidFill>
                <a:latin typeface="Arial"/>
                <a:ea typeface="Arial"/>
                <a:cs typeface="Arial"/>
              </a:defRPr>
            </a:pPr>
            <a:endParaRPr lang="pl-PL"/>
          </a:p>
        </c:txPr>
      </c:dTable>
      <c:spPr>
        <a:solidFill>
          <a:schemeClr val="bg1"/>
        </a:solidFill>
        <a:ln w="24908">
          <a:noFill/>
        </a:ln>
      </c:spPr>
    </c:plotArea>
    <c:plotVisOnly val="1"/>
    <c:dispBlanksAs val="gap"/>
    <c:showDLblsOverMax val="0"/>
  </c:chart>
  <c:spPr>
    <a:noFill/>
    <a:ln>
      <a:noFill/>
    </a:ln>
  </c:spPr>
  <c:txPr>
    <a:bodyPr/>
    <a:lstStyle/>
    <a:p>
      <a:pPr>
        <a:defRPr sz="980" b="0" i="0" u="none" strike="noStrike" baseline="0">
          <a:solidFill>
            <a:schemeClr val="tx1"/>
          </a:solidFill>
          <a:latin typeface="Arial"/>
          <a:ea typeface="Arial"/>
          <a:cs typeface="Arial"/>
        </a:defRPr>
      </a:pPr>
      <a:endParaRPr lang="pl-PL"/>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Sheet1!$B$2:$K$2</c:f>
              <c:numCache>
                <c:formatCode>General</c:formatCode>
                <c:ptCount val="10"/>
                <c:pt idx="0">
                  <c:v>0</c:v>
                </c:pt>
                <c:pt idx="1">
                  <c:v>6</c:v>
                </c:pt>
                <c:pt idx="2">
                  <c:v>6</c:v>
                </c:pt>
                <c:pt idx="3">
                  <c:v>12</c:v>
                </c:pt>
                <c:pt idx="4">
                  <c:v>34</c:v>
                </c:pt>
                <c:pt idx="5">
                  <c:v>44</c:v>
                </c:pt>
                <c:pt idx="6">
                  <c:v>21</c:v>
                </c:pt>
                <c:pt idx="7">
                  <c:v>27</c:v>
                </c:pt>
                <c:pt idx="8">
                  <c:v>10</c:v>
                </c:pt>
                <c:pt idx="9">
                  <c:v>2</c:v>
                </c:pt>
              </c:numCache>
            </c:numRef>
          </c:val>
          <c:extLst>
            <c:ext xmlns:c16="http://schemas.microsoft.com/office/drawing/2014/chart" uri="{C3380CC4-5D6E-409C-BE32-E72D297353CC}">
              <c16:uniqueId val="{00000000-50C5-4439-A393-51AFCBDB870D}"/>
            </c:ext>
          </c:extLst>
        </c:ser>
        <c:dLbls>
          <c:showLegendKey val="0"/>
          <c:showVal val="1"/>
          <c:showCatName val="0"/>
          <c:showSerName val="0"/>
          <c:showPercent val="0"/>
          <c:showBubbleSize val="0"/>
        </c:dLbls>
        <c:gapWidth val="150"/>
        <c:axId val="348314880"/>
        <c:axId val="348316056"/>
      </c:barChart>
      <c:catAx>
        <c:axId val="348314880"/>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348316056"/>
        <c:crosses val="autoZero"/>
        <c:auto val="1"/>
        <c:lblAlgn val="ctr"/>
        <c:lblOffset val="100"/>
        <c:tickLblSkip val="1"/>
        <c:tickMarkSkip val="1"/>
        <c:noMultiLvlLbl val="0"/>
      </c:catAx>
      <c:valAx>
        <c:axId val="348316056"/>
        <c:scaling>
          <c:orientation val="minMax"/>
        </c:scaling>
        <c:delete val="0"/>
        <c:axPos val="l"/>
        <c:numFmt formatCode="General" sourceLinked="1"/>
        <c:majorTickMark val="out"/>
        <c:minorTickMark val="none"/>
        <c:tickLblPos val="nextTo"/>
        <c:spPr>
          <a:ln w="3146">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348314880"/>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6702833527"/>
          <c:y val="9.5760932000463747E-2"/>
          <c:w val="0.82075471698113533"/>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437552957152464E-2"/>
                  <c:y val="-7.3952676337219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F4-4ABB-AD90-B6EA1C358B63}"/>
                </c:ext>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F4-4ABB-AD90-B6EA1C358B63}"/>
                </c:ext>
              </c:extLst>
            </c:dLbl>
            <c:dLbl>
              <c:idx val="2"/>
              <c:layout>
                <c:manualLayout>
                  <c:x val="-6.54373615622965E-2"/>
                  <c:y val="-9.0016767350944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F4-4ABB-AD90-B6EA1C358B63}"/>
                </c:ext>
              </c:extLst>
            </c:dLbl>
            <c:dLbl>
              <c:idx val="3"/>
              <c:layout>
                <c:manualLayout>
                  <c:x val="-6.3865271408625884E-2"/>
                  <c:y val="-8.5666268387936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F4-4ABB-AD90-B6EA1C358B63}"/>
                </c:ext>
              </c:extLst>
            </c:dLbl>
            <c:dLbl>
              <c:idx val="4"/>
              <c:layout>
                <c:manualLayout>
                  <c:x val="-6.2292848667172745E-2"/>
                  <c:y val="-8.8008839300681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F4-4ABB-AD90-B6EA1C358B63}"/>
                </c:ext>
              </c:extLst>
            </c:dLbl>
            <c:dLbl>
              <c:idx val="5"/>
              <c:layout>
                <c:manualLayout>
                  <c:x val="-6.1617155798183845E-2"/>
                  <c:y val="-9.53717523266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F4-4ABB-AD90-B6EA1C358B63}"/>
                </c:ext>
              </c:extLst>
            </c:dLbl>
            <c:dLbl>
              <c:idx val="6"/>
              <c:layout>
                <c:manualLayout>
                  <c:x val="-2.3470243084660648E-2"/>
                  <c:y val="-6.966617225829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F4-4ABB-AD90-B6EA1C358B63}"/>
                </c:ext>
              </c:extLst>
            </c:dLbl>
            <c:dLbl>
              <c:idx val="7"/>
              <c:layout>
                <c:manualLayout>
                  <c:x val="-3.3528918692372296E-2"/>
                  <c:y val="-6.5795829355057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F4-4ABB-AD90-B6EA1C358B63}"/>
                </c:ext>
              </c:extLst>
            </c:dLbl>
            <c:dLbl>
              <c:idx val="8"/>
              <c:layout>
                <c:manualLayout>
                  <c:x val="-1.0058675607711651E-2"/>
                  <c:y val="-5.8055143548580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F4-4ABB-AD90-B6EA1C358B63}"/>
                </c:ext>
              </c:extLst>
            </c:dLbl>
            <c:dLbl>
              <c:idx val="9"/>
              <c:layout>
                <c:manualLayout>
                  <c:x val="-2.347024308466052E-2"/>
                  <c:y val="-5.4184800645341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F4-4ABB-AD90-B6EA1C358B63}"/>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Sheet1!$B$2:$K$2</c:f>
              <c:numCache>
                <c:formatCode>General</c:formatCode>
                <c:ptCount val="10"/>
                <c:pt idx="0">
                  <c:v>12</c:v>
                </c:pt>
                <c:pt idx="1">
                  <c:v>6</c:v>
                </c:pt>
                <c:pt idx="2">
                  <c:v>5</c:v>
                </c:pt>
                <c:pt idx="3">
                  <c:v>30</c:v>
                </c:pt>
                <c:pt idx="4">
                  <c:v>21</c:v>
                </c:pt>
                <c:pt idx="5">
                  <c:v>23</c:v>
                </c:pt>
                <c:pt idx="6">
                  <c:v>13</c:v>
                </c:pt>
                <c:pt idx="7">
                  <c:v>14</c:v>
                </c:pt>
                <c:pt idx="8">
                  <c:v>14</c:v>
                </c:pt>
                <c:pt idx="9">
                  <c:v>6</c:v>
                </c:pt>
              </c:numCache>
            </c:numRef>
          </c:val>
          <c:smooth val="1"/>
          <c:extLst>
            <c:ext xmlns:c16="http://schemas.microsoft.com/office/drawing/2014/chart" uri="{C3380CC4-5D6E-409C-BE32-E72D297353CC}">
              <c16:uniqueId val="{0000000A-D5F4-4ABB-AD90-B6EA1C358B63}"/>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4786319145144581E-2"/>
                  <c:y val="-5.3553660475844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F4-4ABB-AD90-B6EA1C358B63}"/>
                </c:ext>
              </c:extLst>
            </c:dLbl>
            <c:dLbl>
              <c:idx val="1"/>
              <c:layout>
                <c:manualLayout>
                  <c:x val="-4.0394954821762134E-2"/>
                  <c:y val="-5.2404138158442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F4-4ABB-AD90-B6EA1C358B63}"/>
                </c:ext>
              </c:extLst>
            </c:dLbl>
            <c:dLbl>
              <c:idx val="2"/>
              <c:layout>
                <c:manualLayout>
                  <c:x val="1.4121746935866044E-3"/>
                  <c:y val="-3.6064281824351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F4-4ABB-AD90-B6EA1C358B63}"/>
                </c:ext>
              </c:extLst>
            </c:dLbl>
            <c:dLbl>
              <c:idx val="3"/>
              <c:layout>
                <c:manualLayout>
                  <c:x val="-3.1169486043917578E-2"/>
                  <c:y val="-5.6274481061680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F4-4ABB-AD90-B6EA1C358B63}"/>
                </c:ext>
              </c:extLst>
            </c:dLbl>
            <c:dLbl>
              <c:idx val="4"/>
              <c:layout>
                <c:manualLayout>
                  <c:x val="-4.9714232314971935E-2"/>
                  <c:y val="-9.2025061271376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F4-4ABB-AD90-B6EA1C358B63}"/>
                </c:ext>
              </c:extLst>
            </c:dLbl>
            <c:dLbl>
              <c:idx val="5"/>
              <c:layout>
                <c:manualLayout>
                  <c:x val="-5.4431117749618924E-2"/>
                  <c:y val="-8.4662196134193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F4-4ABB-AD90-B6EA1C358B63}"/>
                </c:ext>
              </c:extLst>
            </c:dLbl>
            <c:dLbl>
              <c:idx val="6"/>
              <c:layout>
                <c:manualLayout>
                  <c:x val="-2.0117351215423428E-2"/>
                  <c:y val="-4.6444114838864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F4-4ABB-AD90-B6EA1C358B63}"/>
                </c:ext>
              </c:extLst>
            </c:dLbl>
            <c:dLbl>
              <c:idx val="7"/>
              <c:layout>
                <c:manualLayout>
                  <c:x val="-2.347024308466052E-2"/>
                  <c:y val="-3.4833086129148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5F4-4ABB-AD90-B6EA1C358B63}"/>
                </c:ext>
              </c:extLst>
            </c:dLbl>
            <c:dLbl>
              <c:idx val="8"/>
              <c:layout>
                <c:manualLayout>
                  <c:x val="-2.347024308466052E-2"/>
                  <c:y val="-5.418480064534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F4-4ABB-AD90-B6EA1C358B63}"/>
                </c:ext>
              </c:extLst>
            </c:dLbl>
            <c:dLbl>
              <c:idx val="9"/>
              <c:layout>
                <c:manualLayout>
                  <c:x val="-2.347024308466052E-2"/>
                  <c:y val="-4.257377193562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5F4-4ABB-AD90-B6EA1C358B63}"/>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2010/2011</c:v>
                </c:pt>
                <c:pt idx="1">
                  <c:v>2011/2012</c:v>
                </c:pt>
                <c:pt idx="2">
                  <c:v>2012/2013</c:v>
                </c:pt>
                <c:pt idx="3">
                  <c:v>2013/2014</c:v>
                </c:pt>
                <c:pt idx="4">
                  <c:v>2014/2015</c:v>
                </c:pt>
                <c:pt idx="5">
                  <c:v>2015/2016</c:v>
                </c:pt>
                <c:pt idx="6">
                  <c:v>2016/2017</c:v>
                </c:pt>
                <c:pt idx="7">
                  <c:v>2017/2018</c:v>
                </c:pt>
                <c:pt idx="8">
                  <c:v>2018/2019</c:v>
                </c:pt>
                <c:pt idx="9">
                  <c:v>2019/2020</c:v>
                </c:pt>
              </c:strCache>
            </c:strRef>
          </c:cat>
          <c:val>
            <c:numRef>
              <c:f>Sheet1!$B$3:$K$3</c:f>
              <c:numCache>
                <c:formatCode>General</c:formatCode>
                <c:ptCount val="10"/>
                <c:pt idx="0">
                  <c:v>1</c:v>
                </c:pt>
                <c:pt idx="1">
                  <c:v>1</c:v>
                </c:pt>
                <c:pt idx="2">
                  <c:v>2</c:v>
                </c:pt>
                <c:pt idx="3">
                  <c:v>2</c:v>
                </c:pt>
                <c:pt idx="4">
                  <c:v>3</c:v>
                </c:pt>
                <c:pt idx="5">
                  <c:v>3</c:v>
                </c:pt>
                <c:pt idx="6">
                  <c:v>2</c:v>
                </c:pt>
                <c:pt idx="7">
                  <c:v>1</c:v>
                </c:pt>
                <c:pt idx="8">
                  <c:v>2</c:v>
                </c:pt>
                <c:pt idx="9">
                  <c:v>1</c:v>
                </c:pt>
              </c:numCache>
            </c:numRef>
          </c:val>
          <c:smooth val="1"/>
          <c:extLst>
            <c:ext xmlns:c16="http://schemas.microsoft.com/office/drawing/2014/chart" uri="{C3380CC4-5D6E-409C-BE32-E72D297353CC}">
              <c16:uniqueId val="{00000015-D5F4-4ABB-AD90-B6EA1C358B63}"/>
            </c:ext>
          </c:extLst>
        </c:ser>
        <c:dLbls>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348316840"/>
        <c:axId val="348317232"/>
      </c:lineChart>
      <c:catAx>
        <c:axId val="348316840"/>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348317232"/>
        <c:crosses val="autoZero"/>
        <c:auto val="1"/>
        <c:lblAlgn val="ctr"/>
        <c:lblOffset val="100"/>
        <c:tickLblSkip val="1"/>
        <c:tickMarkSkip val="1"/>
        <c:noMultiLvlLbl val="0"/>
      </c:catAx>
      <c:valAx>
        <c:axId val="348317232"/>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348316840"/>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260031887014967E-2"/>
          <c:y val="4.564656222095944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17</c:v>
                </c:pt>
                <c:pt idx="2">
                  <c:v>3</c:v>
                </c:pt>
                <c:pt idx="3">
                  <c:v>0</c:v>
                </c:pt>
                <c:pt idx="4">
                  <c:v>0</c:v>
                </c:pt>
                <c:pt idx="5">
                  <c:v>0</c:v>
                </c:pt>
                <c:pt idx="6">
                  <c:v>1</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79BE-419C-92CB-6DE1CCE57B00}"/>
            </c:ext>
          </c:extLst>
        </c:ser>
        <c:dLbls>
          <c:showLegendKey val="0"/>
          <c:showVal val="0"/>
          <c:showCatName val="0"/>
          <c:showSerName val="0"/>
          <c:showPercent val="0"/>
          <c:showBubbleSize val="0"/>
        </c:dLbls>
        <c:gapWidth val="150"/>
        <c:axId val="429268264"/>
        <c:axId val="429272184"/>
      </c:barChart>
      <c:catAx>
        <c:axId val="429268264"/>
        <c:scaling>
          <c:orientation val="minMax"/>
        </c:scaling>
        <c:delete val="0"/>
        <c:axPos val="b"/>
        <c:numFmt formatCode="General" sourceLinked="1"/>
        <c:majorTickMark val="out"/>
        <c:minorTickMark val="none"/>
        <c:tickLblPos val="low"/>
        <c:spPr>
          <a:ln w="3115">
            <a:solidFill>
              <a:schemeClr val="tx1"/>
            </a:solidFill>
            <a:prstDash val="solid"/>
          </a:ln>
        </c:spPr>
        <c:txPr>
          <a:bodyPr rot="-2700000" vert="horz"/>
          <a:lstStyle/>
          <a:p>
            <a:pPr>
              <a:defRPr sz="1103" b="0" i="0" u="none" strike="noStrike" baseline="0">
                <a:solidFill>
                  <a:schemeClr val="tx1"/>
                </a:solidFill>
                <a:latin typeface="Arial"/>
                <a:ea typeface="Arial"/>
                <a:cs typeface="Arial"/>
              </a:defRPr>
            </a:pPr>
            <a:endParaRPr lang="pl-PL"/>
          </a:p>
        </c:txPr>
        <c:crossAx val="429272184"/>
        <c:crosses val="autoZero"/>
        <c:auto val="1"/>
        <c:lblAlgn val="ctr"/>
        <c:lblOffset val="100"/>
        <c:tickMarkSkip val="1"/>
        <c:noMultiLvlLbl val="0"/>
      </c:catAx>
      <c:valAx>
        <c:axId val="429272184"/>
        <c:scaling>
          <c:orientation val="minMax"/>
        </c:scaling>
        <c:delete val="0"/>
        <c:axPos val="l"/>
        <c:numFmt formatCode="General" sourceLinked="1"/>
        <c:majorTickMark val="out"/>
        <c:minorTickMark val="none"/>
        <c:tickLblPos val="nextTo"/>
        <c:spPr>
          <a:ln w="3115">
            <a:solidFill>
              <a:schemeClr val="tx1"/>
            </a:solidFill>
            <a:prstDash val="solid"/>
          </a:ln>
        </c:spPr>
        <c:txPr>
          <a:bodyPr rot="0" vert="horz"/>
          <a:lstStyle/>
          <a:p>
            <a:pPr>
              <a:defRPr sz="956" b="0" i="0" u="none" strike="noStrike" baseline="0">
                <a:solidFill>
                  <a:schemeClr val="tx1"/>
                </a:solidFill>
                <a:latin typeface="Arial"/>
                <a:ea typeface="Arial"/>
                <a:cs typeface="Arial"/>
              </a:defRPr>
            </a:pPr>
            <a:endParaRPr lang="pl-PL"/>
          </a:p>
        </c:txPr>
        <c:crossAx val="429268264"/>
        <c:crosses val="autoZero"/>
        <c:crossBetween val="between"/>
      </c:valAx>
      <c:dTable>
        <c:showHorzBorder val="0"/>
        <c:showVertBorder val="1"/>
        <c:showOutline val="0"/>
        <c:showKeys val="0"/>
        <c:spPr>
          <a:ln w="3115">
            <a:solidFill>
              <a:schemeClr val="tx1"/>
            </a:solidFill>
            <a:prstDash val="solid"/>
          </a:ln>
        </c:spPr>
        <c:txPr>
          <a:bodyPr/>
          <a:lstStyle/>
          <a:p>
            <a:pPr rtl="0">
              <a:defRPr sz="784" b="0" i="0" u="none" strike="noStrike" baseline="0">
                <a:solidFill>
                  <a:schemeClr val="tx1"/>
                </a:solidFill>
                <a:latin typeface="Arial"/>
                <a:ea typeface="Arial"/>
                <a:cs typeface="Arial"/>
              </a:defRPr>
            </a:pPr>
            <a:endParaRPr lang="pl-PL"/>
          </a:p>
        </c:txPr>
      </c:dTable>
      <c:spPr>
        <a:solidFill>
          <a:schemeClr val="bg1"/>
        </a:solidFill>
        <a:ln w="24908">
          <a:noFill/>
        </a:ln>
      </c:spPr>
    </c:plotArea>
    <c:plotVisOnly val="1"/>
    <c:dispBlanksAs val="gap"/>
    <c:showDLblsOverMax val="0"/>
  </c:chart>
  <c:spPr>
    <a:noFill/>
    <a:ln>
      <a:noFill/>
    </a:ln>
  </c:spPr>
  <c:txPr>
    <a:bodyPr/>
    <a:lstStyle/>
    <a:p>
      <a:pPr>
        <a:defRPr sz="980" b="0" i="0" u="none" strike="noStrike" baseline="0">
          <a:solidFill>
            <a:schemeClr val="tx1"/>
          </a:solidFill>
          <a:latin typeface="Arial"/>
          <a:ea typeface="Arial"/>
          <a:cs typeface="Arial"/>
        </a:defRPr>
      </a:pPr>
      <a:endParaRPr lang="pl-PL"/>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37"/>
          <c:y val="7.9365079365079361E-2"/>
          <c:w val="0.81761006289308535"/>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1">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2016/2017</c:v>
                </c:pt>
                <c:pt idx="1">
                  <c:v>2017/2018</c:v>
                </c:pt>
                <c:pt idx="2">
                  <c:v>2018/2019</c:v>
                </c:pt>
                <c:pt idx="3">
                  <c:v>2019/2020</c:v>
                </c:pt>
              </c:strCache>
            </c:strRef>
          </c:cat>
          <c:val>
            <c:numRef>
              <c:f>Sheet1!$B$2:$E$2</c:f>
              <c:numCache>
                <c:formatCode>General</c:formatCode>
                <c:ptCount val="4"/>
                <c:pt idx="0">
                  <c:v>69</c:v>
                </c:pt>
                <c:pt idx="1">
                  <c:v>56</c:v>
                </c:pt>
                <c:pt idx="2">
                  <c:v>30</c:v>
                </c:pt>
                <c:pt idx="3">
                  <c:v>21</c:v>
                </c:pt>
              </c:numCache>
            </c:numRef>
          </c:val>
          <c:extLst>
            <c:ext xmlns:c16="http://schemas.microsoft.com/office/drawing/2014/chart" uri="{C3380CC4-5D6E-409C-BE32-E72D297353CC}">
              <c16:uniqueId val="{00000000-6DF1-4D4A-B7DA-E2CA0BB0121A}"/>
            </c:ext>
          </c:extLst>
        </c:ser>
        <c:dLbls>
          <c:showLegendKey val="0"/>
          <c:showVal val="1"/>
          <c:showCatName val="0"/>
          <c:showSerName val="0"/>
          <c:showPercent val="0"/>
          <c:showBubbleSize val="0"/>
        </c:dLbls>
        <c:gapWidth val="150"/>
        <c:axId val="429272968"/>
        <c:axId val="429263560"/>
      </c:barChart>
      <c:catAx>
        <c:axId val="429272968"/>
        <c:scaling>
          <c:orientation val="minMax"/>
        </c:scaling>
        <c:delete val="0"/>
        <c:axPos val="b"/>
        <c:numFmt formatCode="General" sourceLinked="1"/>
        <c:majorTickMark val="out"/>
        <c:minorTickMark val="none"/>
        <c:tickLblPos val="nextTo"/>
        <c:spPr>
          <a:ln w="3146">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29263560"/>
        <c:crosses val="autoZero"/>
        <c:auto val="1"/>
        <c:lblAlgn val="ctr"/>
        <c:lblOffset val="100"/>
        <c:tickLblSkip val="1"/>
        <c:tickMarkSkip val="1"/>
        <c:noMultiLvlLbl val="0"/>
      </c:catAx>
      <c:valAx>
        <c:axId val="429263560"/>
        <c:scaling>
          <c:orientation val="minMax"/>
        </c:scaling>
        <c:delete val="0"/>
        <c:axPos val="l"/>
        <c:numFmt formatCode="General" sourceLinked="1"/>
        <c:majorTickMark val="out"/>
        <c:minorTickMark val="none"/>
        <c:tickLblPos val="nextTo"/>
        <c:spPr>
          <a:ln w="3146">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29272968"/>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06315955080722E-2"/>
          <c:y val="0.15296803787377142"/>
          <c:w val="0.92641261498028848"/>
          <c:h val="0.59817351598173163"/>
        </c:manualLayout>
      </c:layout>
      <c:barChart>
        <c:barDir val="col"/>
        <c:grouping val="clustered"/>
        <c:varyColors val="0"/>
        <c:ser>
          <c:idx val="0"/>
          <c:order val="0"/>
          <c:spPr>
            <a:solidFill>
              <a:srgbClr val="6699FF"/>
            </a:solidFill>
            <a:ln w="12701">
              <a:solidFill>
                <a:srgbClr val="003366"/>
              </a:solidFill>
              <a:prstDash val="solid"/>
            </a:ln>
            <a:effectLst>
              <a:outerShdw dist="35921" dir="2700000" algn="br">
                <a:srgbClr val="000000"/>
              </a:outerShdw>
            </a:effectLst>
          </c:spPr>
          <c:invertIfNegative val="0"/>
          <c:dLbls>
            <c:spPr>
              <a:noFill/>
              <a:ln w="29174">
                <a:noFill/>
              </a:ln>
            </c:spPr>
            <c:txPr>
              <a:bodyPr/>
              <a:lstStyle/>
              <a:p>
                <a:pPr>
                  <a:defRPr sz="918"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Sheet1!$A$1:$A$27</c:f>
              <c:strCache>
                <c:ptCount val="27"/>
                <c:pt idx="0">
                  <c:v>Lublin (KUL)</c:v>
                </c:pt>
                <c:pt idx="1">
                  <c:v>Opole</c:v>
                </c:pt>
                <c:pt idx="2">
                  <c:v>Warszawa (AI)</c:v>
                </c:pt>
                <c:pt idx="3">
                  <c:v>Warszawa (UW)</c:v>
                </c:pt>
                <c:pt idx="4">
                  <c:v>Poznań</c:v>
                </c:pt>
                <c:pt idx="5">
                  <c:v>Wrocław</c:v>
                </c:pt>
                <c:pt idx="6">
                  <c:v>Olsztyn (UW-M)</c:v>
                </c:pt>
                <c:pt idx="7">
                  <c:v>Katowice</c:v>
                </c:pt>
                <c:pt idx="8">
                  <c:v>Białystok</c:v>
                </c:pt>
                <c:pt idx="9">
                  <c:v>Kraków (KA im.AFM)</c:v>
                </c:pt>
                <c:pt idx="10">
                  <c:v>Gdańsk</c:v>
                </c:pt>
                <c:pt idx="11">
                  <c:v>Rzeszów (URz)</c:v>
                </c:pt>
                <c:pt idx="12">
                  <c:v>Warszawa (AEH)</c:v>
                </c:pt>
                <c:pt idx="13">
                  <c:v>Rzeszów (WSPiA)</c:v>
                </c:pt>
                <c:pt idx="14">
                  <c:v>Toruń</c:v>
                </c:pt>
                <c:pt idx="15">
                  <c:v>Kraków (UJ)</c:v>
                </c:pt>
                <c:pt idx="16">
                  <c:v>Szczecin</c:v>
                </c:pt>
                <c:pt idx="17">
                  <c:v>Warszawa (ALK)</c:v>
                </c:pt>
                <c:pt idx="18">
                  <c:v>Łódź</c:v>
                </c:pt>
                <c:pt idx="19">
                  <c:v>Warszawa (UKSW)</c:v>
                </c:pt>
                <c:pt idx="20">
                  <c:v>Warszawa (Łazarskiego)</c:v>
                </c:pt>
                <c:pt idx="21">
                  <c:v>Warszawa (SWPS)</c:v>
                </c:pt>
                <c:pt idx="22">
                  <c:v>Lublin (UMCS)</c:v>
                </c:pt>
                <c:pt idx="23">
                  <c:v>Słubice</c:v>
                </c:pt>
                <c:pt idx="24">
                  <c:v>Warszawa (UKSW WPK)</c:v>
                </c:pt>
                <c:pt idx="25">
                  <c:v>Gdynia (WSAiB)</c:v>
                </c:pt>
                <c:pt idx="26">
                  <c:v>Gdańsk (WSB)</c:v>
                </c:pt>
              </c:strCache>
            </c:strRef>
          </c:cat>
          <c:val>
            <c:numRef>
              <c:f>Sheet1!$B$1:$B$27</c:f>
              <c:numCache>
                <c:formatCode>General</c:formatCode>
                <c:ptCount val="27"/>
                <c:pt idx="0">
                  <c:v>112</c:v>
                </c:pt>
                <c:pt idx="1">
                  <c:v>111</c:v>
                </c:pt>
                <c:pt idx="2">
                  <c:v>109</c:v>
                </c:pt>
                <c:pt idx="3">
                  <c:v>86</c:v>
                </c:pt>
                <c:pt idx="4">
                  <c:v>66</c:v>
                </c:pt>
                <c:pt idx="5">
                  <c:v>58</c:v>
                </c:pt>
                <c:pt idx="6">
                  <c:v>54</c:v>
                </c:pt>
                <c:pt idx="7">
                  <c:v>51</c:v>
                </c:pt>
                <c:pt idx="8">
                  <c:v>50</c:v>
                </c:pt>
                <c:pt idx="9">
                  <c:v>45</c:v>
                </c:pt>
                <c:pt idx="10">
                  <c:v>44</c:v>
                </c:pt>
                <c:pt idx="11">
                  <c:v>43</c:v>
                </c:pt>
                <c:pt idx="12">
                  <c:v>39</c:v>
                </c:pt>
                <c:pt idx="13">
                  <c:v>37</c:v>
                </c:pt>
                <c:pt idx="14">
                  <c:v>34</c:v>
                </c:pt>
                <c:pt idx="15">
                  <c:v>33</c:v>
                </c:pt>
                <c:pt idx="16">
                  <c:v>31</c:v>
                </c:pt>
                <c:pt idx="17">
                  <c:v>31</c:v>
                </c:pt>
                <c:pt idx="18">
                  <c:v>30</c:v>
                </c:pt>
                <c:pt idx="19">
                  <c:v>30</c:v>
                </c:pt>
                <c:pt idx="20">
                  <c:v>25</c:v>
                </c:pt>
                <c:pt idx="21">
                  <c:v>24</c:v>
                </c:pt>
                <c:pt idx="22">
                  <c:v>23</c:v>
                </c:pt>
                <c:pt idx="23">
                  <c:v>21</c:v>
                </c:pt>
                <c:pt idx="24">
                  <c:v>14</c:v>
                </c:pt>
                <c:pt idx="25">
                  <c:v>12</c:v>
                </c:pt>
                <c:pt idx="26">
                  <c:v>6</c:v>
                </c:pt>
              </c:numCache>
            </c:numRef>
          </c:val>
          <c:extLst>
            <c:ext xmlns:c16="http://schemas.microsoft.com/office/drawing/2014/chart" uri="{C3380CC4-5D6E-409C-BE32-E72D297353CC}">
              <c16:uniqueId val="{00000000-DE0B-4EB1-AA85-C34AC838C036}"/>
            </c:ext>
          </c:extLst>
        </c:ser>
        <c:dLbls>
          <c:showLegendKey val="0"/>
          <c:showVal val="0"/>
          <c:showCatName val="0"/>
          <c:showSerName val="0"/>
          <c:showPercent val="0"/>
          <c:showBubbleSize val="0"/>
        </c:dLbls>
        <c:gapWidth val="150"/>
        <c:axId val="425387144"/>
        <c:axId val="425388320"/>
      </c:barChart>
      <c:catAx>
        <c:axId val="425387144"/>
        <c:scaling>
          <c:orientation val="minMax"/>
        </c:scaling>
        <c:delete val="0"/>
        <c:axPos val="b"/>
        <c:numFmt formatCode="General" sourceLinked="1"/>
        <c:majorTickMark val="out"/>
        <c:minorTickMark val="none"/>
        <c:tickLblPos val="nextTo"/>
        <c:spPr>
          <a:ln w="3646">
            <a:solidFill>
              <a:schemeClr val="tx1"/>
            </a:solidFill>
            <a:prstDash val="solid"/>
          </a:ln>
        </c:spPr>
        <c:txPr>
          <a:bodyPr rot="-2700000" vert="horz"/>
          <a:lstStyle/>
          <a:p>
            <a:pPr>
              <a:defRPr sz="918" b="1" i="0" u="none" strike="noStrike" baseline="0">
                <a:solidFill>
                  <a:schemeClr val="tx1"/>
                </a:solidFill>
                <a:latin typeface="Arial"/>
                <a:ea typeface="Arial"/>
                <a:cs typeface="Arial"/>
              </a:defRPr>
            </a:pPr>
            <a:endParaRPr lang="pl-PL"/>
          </a:p>
        </c:txPr>
        <c:crossAx val="425388320"/>
        <c:crosses val="autoZero"/>
        <c:auto val="1"/>
        <c:lblAlgn val="ctr"/>
        <c:lblOffset val="100"/>
        <c:tickLblSkip val="1"/>
        <c:tickMarkSkip val="1"/>
        <c:noMultiLvlLbl val="0"/>
      </c:catAx>
      <c:valAx>
        <c:axId val="425388320"/>
        <c:scaling>
          <c:orientation val="minMax"/>
        </c:scaling>
        <c:delete val="1"/>
        <c:axPos val="l"/>
        <c:numFmt formatCode="General" sourceLinked="1"/>
        <c:majorTickMark val="out"/>
        <c:minorTickMark val="none"/>
        <c:tickLblPos val="none"/>
        <c:crossAx val="425387144"/>
        <c:crosses val="autoZero"/>
        <c:crossBetween val="between"/>
      </c:valAx>
      <c:spPr>
        <a:noFill/>
        <a:ln w="25402">
          <a:noFill/>
        </a:ln>
      </c:spPr>
    </c:plotArea>
    <c:plotVisOnly val="1"/>
    <c:dispBlanksAs val="gap"/>
    <c:showDLblsOverMax val="0"/>
  </c:chart>
  <c:spPr>
    <a:noFill/>
    <a:ln>
      <a:noFill/>
    </a:ln>
  </c:spPr>
  <c:txPr>
    <a:bodyPr/>
    <a:lstStyle/>
    <a:p>
      <a:pPr>
        <a:defRPr sz="2181" b="1" i="0" u="none" strike="noStrike" baseline="0">
          <a:solidFill>
            <a:schemeClr val="tx1"/>
          </a:solidFill>
          <a:latin typeface="Arial"/>
          <a:ea typeface="Arial"/>
          <a:cs typeface="Arial"/>
        </a:defRPr>
      </a:pPr>
      <a:endParaRPr lang="pl-PL"/>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6702833527"/>
          <c:y val="9.5760932000463747E-2"/>
          <c:w val="0.82075471698113533"/>
          <c:h val="0.69277108433734935"/>
        </c:manualLayout>
      </c:layout>
      <c:lineChart>
        <c:grouping val="standard"/>
        <c:varyColors val="0"/>
        <c:ser>
          <c:idx val="0"/>
          <c:order val="0"/>
          <c:tx>
            <c:strRef>
              <c:f>Sheet1!$A$2</c:f>
              <c:strCache>
                <c:ptCount val="1"/>
                <c:pt idx="0">
                  <c:v>studenci</c:v>
                </c:pt>
              </c:strCache>
            </c:strRef>
          </c:tx>
          <c:spPr>
            <a:ln w="2524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437552957152464E-2"/>
                  <c:y val="-7.3952676337219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45-428C-A05F-D29EC6E287B5}"/>
                </c:ext>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5-428C-A05F-D29EC6E287B5}"/>
                </c:ext>
              </c:extLst>
            </c:dLbl>
            <c:dLbl>
              <c:idx val="2"/>
              <c:layout>
                <c:manualLayout>
                  <c:x val="-6.54373615622965E-2"/>
                  <c:y val="-9.0016767350944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45-428C-A05F-D29EC6E287B5}"/>
                </c:ext>
              </c:extLst>
            </c:dLbl>
            <c:dLbl>
              <c:idx val="3"/>
              <c:layout>
                <c:manualLayout>
                  <c:x val="-6.3865271408625884E-2"/>
                  <c:y val="-8.5666268387936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45-428C-A05F-D29EC6E287B5}"/>
                </c:ext>
              </c:extLst>
            </c:dLbl>
            <c:dLbl>
              <c:idx val="4"/>
              <c:layout>
                <c:manualLayout>
                  <c:x val="-6.2292848667172745E-2"/>
                  <c:y val="-8.8008839300681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45-428C-A05F-D29EC6E287B5}"/>
                </c:ext>
              </c:extLst>
            </c:dLbl>
            <c:dLbl>
              <c:idx val="5"/>
              <c:layout>
                <c:manualLayout>
                  <c:x val="-6.1617155798183845E-2"/>
                  <c:y val="-9.53717523266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45-428C-A05F-D29EC6E287B5}"/>
                </c:ext>
              </c:extLst>
            </c:dLbl>
            <c:dLbl>
              <c:idx val="6"/>
              <c:layout>
                <c:manualLayout>
                  <c:x val="-2.3470243084660648E-2"/>
                  <c:y val="-6.966617225829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45-428C-A05F-D29EC6E287B5}"/>
                </c:ext>
              </c:extLst>
            </c:dLbl>
            <c:dLbl>
              <c:idx val="7"/>
              <c:layout>
                <c:manualLayout>
                  <c:x val="-3.3528918692372296E-2"/>
                  <c:y val="-6.5795829355057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45-428C-A05F-D29EC6E287B5}"/>
                </c:ext>
              </c:extLst>
            </c:dLbl>
            <c:dLbl>
              <c:idx val="8"/>
              <c:layout>
                <c:manualLayout>
                  <c:x val="0"/>
                  <c:y val="6.5795829355057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45-428C-A05F-D29EC6E287B5}"/>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2016/2017</c:v>
                </c:pt>
                <c:pt idx="1">
                  <c:v>2017/2018</c:v>
                </c:pt>
                <c:pt idx="2">
                  <c:v>2018/2019</c:v>
                </c:pt>
                <c:pt idx="3">
                  <c:v>2019/2020</c:v>
                </c:pt>
              </c:strCache>
            </c:strRef>
          </c:cat>
          <c:val>
            <c:numRef>
              <c:f>Sheet1!$B$2:$E$2</c:f>
              <c:numCache>
                <c:formatCode>General</c:formatCode>
                <c:ptCount val="4"/>
                <c:pt idx="0">
                  <c:v>18</c:v>
                </c:pt>
                <c:pt idx="1">
                  <c:v>22</c:v>
                </c:pt>
                <c:pt idx="2">
                  <c:v>14</c:v>
                </c:pt>
                <c:pt idx="3">
                  <c:v>12</c:v>
                </c:pt>
              </c:numCache>
            </c:numRef>
          </c:val>
          <c:smooth val="1"/>
          <c:extLst>
            <c:ext xmlns:c16="http://schemas.microsoft.com/office/drawing/2014/chart" uri="{C3380CC4-5D6E-409C-BE32-E72D297353CC}">
              <c16:uniqueId val="{00000009-C745-428C-A05F-D29EC6E287B5}"/>
            </c:ext>
          </c:extLst>
        </c:ser>
        <c:ser>
          <c:idx val="1"/>
          <c:order val="1"/>
          <c:tx>
            <c:strRef>
              <c:f>Sheet1!$A$3</c:f>
              <c:strCache>
                <c:ptCount val="1"/>
                <c:pt idx="0">
                  <c:v>opiekunowie</c:v>
                </c:pt>
              </c:strCache>
            </c:strRef>
          </c:tx>
          <c:spPr>
            <a:ln w="2524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4786319145144581E-2"/>
                  <c:y val="-5.3553660475844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45-428C-A05F-D29EC6E287B5}"/>
                </c:ext>
              </c:extLst>
            </c:dLbl>
            <c:dLbl>
              <c:idx val="1"/>
              <c:layout>
                <c:manualLayout>
                  <c:x val="-4.0394954821762134E-2"/>
                  <c:y val="-5.2404138158442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45-428C-A05F-D29EC6E287B5}"/>
                </c:ext>
              </c:extLst>
            </c:dLbl>
            <c:dLbl>
              <c:idx val="2"/>
              <c:layout>
                <c:manualLayout>
                  <c:x val="-1.535228465259948E-2"/>
                  <c:y val="-5.1545653437306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745-428C-A05F-D29EC6E287B5}"/>
                </c:ext>
              </c:extLst>
            </c:dLbl>
            <c:dLbl>
              <c:idx val="3"/>
              <c:layout>
                <c:manualLayout>
                  <c:x val="-3.1169486043917578E-2"/>
                  <c:y val="-5.6274481061680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45-428C-A05F-D29EC6E287B5}"/>
                </c:ext>
              </c:extLst>
            </c:dLbl>
            <c:dLbl>
              <c:idx val="4"/>
              <c:layout>
                <c:manualLayout>
                  <c:x val="-4.9714232314971935E-2"/>
                  <c:y val="-9.2025061271376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745-428C-A05F-D29EC6E287B5}"/>
                </c:ext>
              </c:extLst>
            </c:dLbl>
            <c:dLbl>
              <c:idx val="5"/>
              <c:layout>
                <c:manualLayout>
                  <c:x val="-5.4431117749618924E-2"/>
                  <c:y val="-8.4662196134193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745-428C-A05F-D29EC6E287B5}"/>
                </c:ext>
              </c:extLst>
            </c:dLbl>
            <c:dLbl>
              <c:idx val="6"/>
              <c:layout>
                <c:manualLayout>
                  <c:x val="-2.0117351215423428E-2"/>
                  <c:y val="-4.6444114838864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745-428C-A05F-D29EC6E287B5}"/>
                </c:ext>
              </c:extLst>
            </c:dLbl>
            <c:dLbl>
              <c:idx val="7"/>
              <c:layout>
                <c:manualLayout>
                  <c:x val="-2.347024308466052E-2"/>
                  <c:y val="-3.4833086129148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745-428C-A05F-D29EC6E287B5}"/>
                </c:ext>
              </c:extLst>
            </c:dLbl>
            <c:spPr>
              <a:noFill/>
              <a:ln w="25243">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2016/2017</c:v>
                </c:pt>
                <c:pt idx="1">
                  <c:v>2017/2018</c:v>
                </c:pt>
                <c:pt idx="2">
                  <c:v>2018/2019</c:v>
                </c:pt>
                <c:pt idx="3">
                  <c:v>2019/2020</c:v>
                </c:pt>
              </c:strCache>
            </c:strRef>
          </c:cat>
          <c:val>
            <c:numRef>
              <c:f>Sheet1!$B$3:$E$3</c:f>
              <c:numCache>
                <c:formatCode>General</c:formatCode>
                <c:ptCount val="4"/>
                <c:pt idx="0">
                  <c:v>3</c:v>
                </c:pt>
                <c:pt idx="1">
                  <c:v>3</c:v>
                </c:pt>
                <c:pt idx="2">
                  <c:v>3</c:v>
                </c:pt>
                <c:pt idx="3">
                  <c:v>3</c:v>
                </c:pt>
              </c:numCache>
            </c:numRef>
          </c:val>
          <c:smooth val="1"/>
          <c:extLst>
            <c:ext xmlns:c16="http://schemas.microsoft.com/office/drawing/2014/chart" uri="{C3380CC4-5D6E-409C-BE32-E72D297353CC}">
              <c16:uniqueId val="{00000012-C745-428C-A05F-D29EC6E287B5}"/>
            </c:ext>
          </c:extLst>
        </c:ser>
        <c:dLbls>
          <c:showLegendKey val="0"/>
          <c:showVal val="1"/>
          <c:showCatName val="0"/>
          <c:showSerName val="0"/>
          <c:showPercent val="0"/>
          <c:showBubbleSize val="0"/>
        </c:dLbls>
        <c:upDownBars>
          <c:gapWidth val="150"/>
          <c:upBars>
            <c:spPr>
              <a:solidFill>
                <a:schemeClr val="bg1"/>
              </a:solidFill>
              <a:ln w="3154">
                <a:solidFill>
                  <a:schemeClr val="tx1"/>
                </a:solidFill>
                <a:prstDash val="solid"/>
              </a:ln>
            </c:spPr>
          </c:upBars>
          <c:downBars>
            <c:spPr>
              <a:noFill/>
              <a:ln w="9466">
                <a:noFill/>
              </a:ln>
            </c:spPr>
          </c:downBars>
        </c:upDownBars>
        <c:marker val="1"/>
        <c:smooth val="0"/>
        <c:axId val="429263952"/>
        <c:axId val="429264344"/>
      </c:lineChart>
      <c:catAx>
        <c:axId val="429263952"/>
        <c:scaling>
          <c:orientation val="minMax"/>
        </c:scaling>
        <c:delete val="0"/>
        <c:axPos val="b"/>
        <c:numFmt formatCode="General" sourceLinked="0"/>
        <c:majorTickMark val="out"/>
        <c:minorTickMark val="none"/>
        <c:tickLblPos val="nextTo"/>
        <c:spPr>
          <a:ln w="3154">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9264344"/>
        <c:crosses val="autoZero"/>
        <c:auto val="1"/>
        <c:lblAlgn val="ctr"/>
        <c:lblOffset val="100"/>
        <c:tickLblSkip val="1"/>
        <c:tickMarkSkip val="1"/>
        <c:noMultiLvlLbl val="0"/>
      </c:catAx>
      <c:valAx>
        <c:axId val="429264344"/>
        <c:scaling>
          <c:orientation val="minMax"/>
        </c:scaling>
        <c:delete val="0"/>
        <c:axPos val="l"/>
        <c:numFmt formatCode="General" sourceLinked="1"/>
        <c:majorTickMark val="out"/>
        <c:minorTickMark val="none"/>
        <c:tickLblPos val="nextTo"/>
        <c:spPr>
          <a:ln w="3154">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429263952"/>
        <c:crosses val="autoZero"/>
        <c:crossBetween val="between"/>
      </c:valAx>
      <c:spPr>
        <a:noFill/>
        <a:ln w="25395">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4493941681947376E-2"/>
          <c:y val="2.0536753610163806E-2"/>
          <c:w val="0.9555061179087877"/>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71</c:v>
                </c:pt>
                <c:pt idx="1">
                  <c:v>56</c:v>
                </c:pt>
                <c:pt idx="2">
                  <c:v>13</c:v>
                </c:pt>
                <c:pt idx="3">
                  <c:v>10</c:v>
                </c:pt>
                <c:pt idx="4">
                  <c:v>24</c:v>
                </c:pt>
                <c:pt idx="5">
                  <c:v>0</c:v>
                </c:pt>
                <c:pt idx="6">
                  <c:v>7</c:v>
                </c:pt>
                <c:pt idx="7">
                  <c:v>1</c:v>
                </c:pt>
                <c:pt idx="8">
                  <c:v>2</c:v>
                </c:pt>
                <c:pt idx="9">
                  <c:v>0</c:v>
                </c:pt>
                <c:pt idx="10">
                  <c:v>0</c:v>
                </c:pt>
                <c:pt idx="11">
                  <c:v>0</c:v>
                </c:pt>
                <c:pt idx="12">
                  <c:v>0</c:v>
                </c:pt>
                <c:pt idx="13">
                  <c:v>0</c:v>
                </c:pt>
                <c:pt idx="14">
                  <c:v>19</c:v>
                </c:pt>
              </c:numCache>
            </c:numRef>
          </c:val>
          <c:extLst>
            <c:ext xmlns:c16="http://schemas.microsoft.com/office/drawing/2014/chart" uri="{C3380CC4-5D6E-409C-BE32-E72D297353CC}">
              <c16:uniqueId val="{00000000-4401-40C4-ADF5-1813B5C089EF}"/>
            </c:ext>
          </c:extLst>
        </c:ser>
        <c:dLbls>
          <c:showLegendKey val="0"/>
          <c:showVal val="0"/>
          <c:showCatName val="0"/>
          <c:showSerName val="0"/>
          <c:showPercent val="0"/>
          <c:showBubbleSize val="0"/>
        </c:dLbls>
        <c:gapWidth val="150"/>
        <c:axId val="429271792"/>
        <c:axId val="429264736"/>
      </c:barChart>
      <c:catAx>
        <c:axId val="429271792"/>
        <c:scaling>
          <c:orientation val="minMax"/>
        </c:scaling>
        <c:delete val="0"/>
        <c:axPos val="b"/>
        <c:numFmt formatCode="General" sourceLinked="1"/>
        <c:majorTickMark val="out"/>
        <c:minorTickMark val="none"/>
        <c:tickLblPos val="low"/>
        <c:spPr>
          <a:ln w="3175">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29264736"/>
        <c:crosses val="autoZero"/>
        <c:auto val="1"/>
        <c:lblAlgn val="ctr"/>
        <c:lblOffset val="100"/>
        <c:tickMarkSkip val="1"/>
        <c:noMultiLvlLbl val="0"/>
      </c:catAx>
      <c:valAx>
        <c:axId val="429264736"/>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974" b="0" i="0" u="none" strike="noStrike" baseline="0">
                <a:solidFill>
                  <a:schemeClr val="tx1"/>
                </a:solidFill>
                <a:latin typeface="Arial"/>
                <a:ea typeface="Arial"/>
                <a:cs typeface="Arial"/>
              </a:defRPr>
            </a:pPr>
            <a:endParaRPr lang="pl-PL"/>
          </a:p>
        </c:txPr>
        <c:crossAx val="429271792"/>
        <c:crosses val="autoZero"/>
        <c:crossBetween val="between"/>
      </c:valAx>
      <c:dTable>
        <c:showHorzBorder val="0"/>
        <c:showVertBorder val="1"/>
        <c:showOutline val="0"/>
        <c:showKeys val="0"/>
        <c:spPr>
          <a:ln w="3175">
            <a:solidFill>
              <a:schemeClr val="tx1"/>
            </a:solidFill>
            <a:prstDash val="solid"/>
          </a:ln>
        </c:spPr>
        <c:txPr>
          <a:bodyPr/>
          <a:lstStyle/>
          <a:p>
            <a:pPr rtl="0">
              <a:defRPr sz="799" b="0" i="0" u="none" strike="noStrike" baseline="0">
                <a:solidFill>
                  <a:schemeClr val="tx1"/>
                </a:solidFill>
                <a:latin typeface="Arial"/>
                <a:ea typeface="Arial"/>
                <a:cs typeface="Arial"/>
              </a:defRPr>
            </a:pPr>
            <a:endParaRPr lang="pl-PL"/>
          </a:p>
        </c:txPr>
      </c:dTable>
      <c:spPr>
        <a:solidFill>
          <a:schemeClr val="bg1"/>
        </a:solidFill>
        <a:ln w="25385">
          <a:noFill/>
        </a:ln>
      </c:spPr>
    </c:plotArea>
    <c:plotVisOnly val="1"/>
    <c:dispBlanksAs val="gap"/>
    <c:showDLblsOverMax val="0"/>
  </c:chart>
  <c:spPr>
    <a:noFill/>
    <a:ln>
      <a:noFill/>
    </a:ln>
  </c:spPr>
  <c:txPr>
    <a:bodyPr/>
    <a:lstStyle/>
    <a:p>
      <a:pPr>
        <a:defRPr sz="999" b="0" i="0" u="none" strike="noStrike" baseline="0">
          <a:solidFill>
            <a:schemeClr val="tx1"/>
          </a:solidFill>
          <a:latin typeface="Arial"/>
          <a:ea typeface="Arial"/>
          <a:cs typeface="Arial"/>
        </a:defRPr>
      </a:pPr>
      <a:endParaRPr lang="pl-PL"/>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08"/>
          <c:y val="7.9365079365079361E-2"/>
          <c:w val="0.79245283018867962"/>
          <c:h val="0.67619047619048434"/>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80</c:v>
                </c:pt>
                <c:pt idx="1">
                  <c:v>448</c:v>
                </c:pt>
                <c:pt idx="2">
                  <c:v>980</c:v>
                </c:pt>
                <c:pt idx="3">
                  <c:v>791</c:v>
                </c:pt>
                <c:pt idx="4">
                  <c:v>703</c:v>
                </c:pt>
                <c:pt idx="5">
                  <c:v>529</c:v>
                </c:pt>
                <c:pt idx="6">
                  <c:v>632</c:v>
                </c:pt>
                <c:pt idx="7">
                  <c:v>916</c:v>
                </c:pt>
                <c:pt idx="8">
                  <c:v>739</c:v>
                </c:pt>
                <c:pt idx="9">
                  <c:v>780</c:v>
                </c:pt>
                <c:pt idx="10">
                  <c:v>943</c:v>
                </c:pt>
                <c:pt idx="11">
                  <c:v>726</c:v>
                </c:pt>
                <c:pt idx="12">
                  <c:v>444</c:v>
                </c:pt>
                <c:pt idx="13">
                  <c:v>315</c:v>
                </c:pt>
                <c:pt idx="14">
                  <c:v>327</c:v>
                </c:pt>
                <c:pt idx="15">
                  <c:v>335</c:v>
                </c:pt>
                <c:pt idx="16">
                  <c:v>203</c:v>
                </c:pt>
              </c:numCache>
            </c:numRef>
          </c:val>
          <c:extLst>
            <c:ext xmlns:c16="http://schemas.microsoft.com/office/drawing/2014/chart" uri="{C3380CC4-5D6E-409C-BE32-E72D297353CC}">
              <c16:uniqueId val="{00000000-6AE9-487F-9B4D-F2D6B64DEDE5}"/>
            </c:ext>
          </c:extLst>
        </c:ser>
        <c:dLbls>
          <c:showLegendKey val="0"/>
          <c:showVal val="1"/>
          <c:showCatName val="0"/>
          <c:showSerName val="0"/>
          <c:showPercent val="0"/>
          <c:showBubbleSize val="0"/>
        </c:dLbls>
        <c:gapWidth val="150"/>
        <c:axId val="429261208"/>
        <c:axId val="429261600"/>
      </c:barChart>
      <c:catAx>
        <c:axId val="429261208"/>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61600"/>
        <c:crosses val="autoZero"/>
        <c:auto val="1"/>
        <c:lblAlgn val="ctr"/>
        <c:lblOffset val="100"/>
        <c:tickLblSkip val="1"/>
        <c:tickMarkSkip val="1"/>
        <c:noMultiLvlLbl val="0"/>
      </c:catAx>
      <c:valAx>
        <c:axId val="429261600"/>
        <c:scaling>
          <c:orientation val="minMax"/>
        </c:scaling>
        <c:delete val="0"/>
        <c:axPos val="l"/>
        <c:numFmt formatCode="General" sourceLinked="1"/>
        <c:majorTickMark val="out"/>
        <c:minorTickMark val="none"/>
        <c:tickLblPos val="nextTo"/>
        <c:spPr>
          <a:ln w="3140">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429261208"/>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29"/>
          <c:y val="7.5301204819277434E-2"/>
          <c:w val="0.81761006289308513"/>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7278472789237386E-2"/>
                  <c:y val="-8.2077317346120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F7-4E9A-8FC0-F2F1F13EF781}"/>
                </c:ext>
              </c:extLst>
            </c:dLbl>
            <c:dLbl>
              <c:idx val="1"/>
              <c:layout>
                <c:manualLayout>
                  <c:x val="-6.6556879063308622E-2"/>
                  <c:y val="-7.901894355108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F7-4E9A-8FC0-F2F1F13EF781}"/>
                </c:ext>
              </c:extLst>
            </c:dLbl>
            <c:dLbl>
              <c:idx val="2"/>
              <c:layout>
                <c:manualLayout>
                  <c:x val="-6.7271915769947677E-2"/>
                  <c:y val="-8.951479731057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7-4E9A-8FC0-F2F1F13EF781}"/>
                </c:ext>
              </c:extLst>
            </c:dLbl>
            <c:dLbl>
              <c:idx val="3"/>
              <c:layout>
                <c:manualLayout>
                  <c:x val="-6.517533468345145E-2"/>
                  <c:y val="-7.8721778662002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7-4E9A-8FC0-F2F1F13EF781}"/>
                </c:ext>
              </c:extLst>
            </c:dLbl>
            <c:dLbl>
              <c:idx val="4"/>
              <c:layout>
                <c:manualLayout>
                  <c:x val="-5.9934432096687112E-2"/>
                  <c:y val="-7.9725718742751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F7-4E9A-8FC0-F2F1F13EF781}"/>
                </c:ext>
              </c:extLst>
            </c:dLbl>
            <c:dLbl>
              <c:idx val="5"/>
              <c:layout>
                <c:manualLayout>
                  <c:x val="-5.2183193534033542E-2"/>
                  <c:y val="-7.6964814560869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F7-4E9A-8FC0-F2F1F13EF781}"/>
                </c:ext>
              </c:extLst>
            </c:dLbl>
            <c:dLbl>
              <c:idx val="6"/>
              <c:layout>
                <c:manualLayout>
                  <c:x val="-2.8635342720802929E-2"/>
                  <c:y val="-6.47927487340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F7-4E9A-8FC0-F2F1F13EF781}"/>
                </c:ext>
              </c:extLst>
            </c:dLbl>
            <c:dLbl>
              <c:idx val="7"/>
              <c:layout>
                <c:manualLayout>
                  <c:x val="-2.8795993757720798E-2"/>
                  <c:y val="-4.9547696196134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F7-4E9A-8FC0-F2F1F13EF781}"/>
                </c:ext>
              </c:extLst>
            </c:dLbl>
            <c:dLbl>
              <c:idx val="8"/>
              <c:layout>
                <c:manualLayout>
                  <c:x val="-5.0111849761404932E-2"/>
                  <c:y val="-6.8604086894908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F7-4E9A-8FC0-F2F1F13EF781}"/>
                </c:ext>
              </c:extLst>
            </c:dLbl>
            <c:dLbl>
              <c:idx val="9"/>
              <c:layout>
                <c:manualLayout>
                  <c:x val="-3.9373596241103946E-2"/>
                  <c:y val="-7.6226763216565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F7-4E9A-8FC0-F2F1F13EF781}"/>
                </c:ext>
              </c:extLst>
            </c:dLbl>
            <c:dLbl>
              <c:idx val="10"/>
              <c:layout>
                <c:manualLayout>
                  <c:x val="-2.5055924880702511E-2"/>
                  <c:y val="-3.8113381608282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F7-4E9A-8FC0-F2F1F13EF781}"/>
                </c:ext>
              </c:extLst>
            </c:dLbl>
            <c:dLbl>
              <c:idx val="11"/>
              <c:layout>
                <c:manualLayout>
                  <c:x val="-4.2953014081204437E-2"/>
                  <c:y val="-5.7170072412424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F7-4E9A-8FC0-F2F1F13EF781}"/>
                </c:ext>
              </c:extLst>
            </c:dLbl>
            <c:dLbl>
              <c:idx val="12"/>
              <c:layout>
                <c:manualLayout>
                  <c:x val="-2.8635342720802873E-2"/>
                  <c:y val="-4.5736057929939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F7-4E9A-8FC0-F2F1F13EF781}"/>
                </c:ext>
              </c:extLst>
            </c:dLbl>
            <c:dLbl>
              <c:idx val="13"/>
              <c:layout>
                <c:manualLayout>
                  <c:x val="0"/>
                  <c:y val="-3.0490705286626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F7-4E9A-8FC0-F2F1F13EF781}"/>
                </c:ext>
              </c:extLst>
            </c:dLbl>
            <c:dLbl>
              <c:idx val="14"/>
              <c:layout>
                <c:manualLayout>
                  <c:x val="0"/>
                  <c:y val="-4.5736057929939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F7-4E9A-8FC0-F2F1F13EF781}"/>
                </c:ext>
              </c:extLst>
            </c:dLbl>
            <c:dLbl>
              <c:idx val="15"/>
              <c:layout>
                <c:manualLayout>
                  <c:x val="-3.9373596241103946E-2"/>
                  <c:y val="-4.1924719769111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5F7-4E9A-8FC0-F2F1F13EF781}"/>
                </c:ext>
              </c:extLst>
            </c:dLbl>
            <c:dLbl>
              <c:idx val="16"/>
              <c:layout>
                <c:manualLayout>
                  <c:x val="0"/>
                  <c:y val="-2.6679367125797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F7-4E9A-8FC0-F2F1F13EF781}"/>
                </c:ext>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50</c:v>
                </c:pt>
                <c:pt idx="1">
                  <c:v>65</c:v>
                </c:pt>
                <c:pt idx="2">
                  <c:v>74</c:v>
                </c:pt>
                <c:pt idx="3">
                  <c:v>91</c:v>
                </c:pt>
                <c:pt idx="4">
                  <c:v>95</c:v>
                </c:pt>
                <c:pt idx="5">
                  <c:v>96</c:v>
                </c:pt>
                <c:pt idx="6">
                  <c:v>90</c:v>
                </c:pt>
                <c:pt idx="7">
                  <c:v>89</c:v>
                </c:pt>
                <c:pt idx="8">
                  <c:v>97</c:v>
                </c:pt>
                <c:pt idx="9">
                  <c:v>111</c:v>
                </c:pt>
                <c:pt idx="10">
                  <c:v>92</c:v>
                </c:pt>
                <c:pt idx="11">
                  <c:v>95</c:v>
                </c:pt>
                <c:pt idx="12">
                  <c:v>92</c:v>
                </c:pt>
                <c:pt idx="13">
                  <c:v>90</c:v>
                </c:pt>
                <c:pt idx="14">
                  <c:v>68</c:v>
                </c:pt>
                <c:pt idx="15">
                  <c:v>54</c:v>
                </c:pt>
                <c:pt idx="16">
                  <c:v>51</c:v>
                </c:pt>
              </c:numCache>
            </c:numRef>
          </c:val>
          <c:smooth val="1"/>
          <c:extLst>
            <c:ext xmlns:c16="http://schemas.microsoft.com/office/drawing/2014/chart" uri="{C3380CC4-5D6E-409C-BE32-E72D297353CC}">
              <c16:uniqueId val="{00000011-95F7-4E9A-8FC0-F2F1F13EF781}"/>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4932195397883297E-2"/>
                  <c:y val="-5.9413960241440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5F7-4E9A-8FC0-F2F1F13EF781}"/>
                </c:ext>
              </c:extLst>
            </c:dLbl>
            <c:dLbl>
              <c:idx val="1"/>
              <c:layout>
                <c:manualLayout>
                  <c:x val="-3.0864164475095286E-2"/>
                  <c:y val="-5.6401802672918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F7-4E9A-8FC0-F2F1F13EF781}"/>
                </c:ext>
              </c:extLst>
            </c:dLbl>
            <c:dLbl>
              <c:idx val="2"/>
              <c:layout>
                <c:manualLayout>
                  <c:x val="-2.8333206033827472E-2"/>
                  <c:y val="-6.3978262768057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5F7-4E9A-8FC0-F2F1F13EF781}"/>
                </c:ext>
              </c:extLst>
            </c:dLbl>
            <c:dLbl>
              <c:idx val="3"/>
              <c:layout>
                <c:manualLayout>
                  <c:x val="-4.0988843771939745E-2"/>
                  <c:y val="-8.0089119289782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5F7-4E9A-8FC0-F2F1F13EF781}"/>
                </c:ext>
              </c:extLst>
            </c:dLbl>
            <c:dLbl>
              <c:idx val="4"/>
              <c:layout>
                <c:manualLayout>
                  <c:x val="-3.845788533067198E-2"/>
                  <c:y val="-8.0089119289782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5F7-4E9A-8FC0-F2F1F13EF781}"/>
                </c:ext>
              </c:extLst>
            </c:dLbl>
            <c:dLbl>
              <c:idx val="5"/>
              <c:layout>
                <c:manualLayout>
                  <c:x val="-3.0506786378934083E-2"/>
                  <c:y val="-5.0443810821979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5F7-4E9A-8FC0-F2F1F13EF781}"/>
                </c:ext>
              </c:extLst>
            </c:dLbl>
            <c:dLbl>
              <c:idx val="6"/>
              <c:layout>
                <c:manualLayout>
                  <c:x val="-2.8635342720802929E-2"/>
                  <c:y val="-4.954739609076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5F7-4E9A-8FC0-F2F1F13EF781}"/>
                </c:ext>
              </c:extLst>
            </c:dLbl>
            <c:dLbl>
              <c:idx val="7"/>
              <c:layout>
                <c:manualLayout>
                  <c:x val="-2.8635342720802929E-2"/>
                  <c:y val="-4.954739609076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5F7-4E9A-8FC0-F2F1F13EF781}"/>
                </c:ext>
              </c:extLst>
            </c:dLbl>
            <c:dLbl>
              <c:idx val="8"/>
              <c:layout>
                <c:manualLayout>
                  <c:x val="-2.8635342720802929E-2"/>
                  <c:y val="-4.1924719769110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5F7-4E9A-8FC0-F2F1F13EF781}"/>
                </c:ext>
              </c:extLst>
            </c:dLbl>
            <c:dLbl>
              <c:idx val="9"/>
              <c:layout>
                <c:manualLayout>
                  <c:x val="-3.9373596241103946E-2"/>
                  <c:y val="-5.335873425159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F7-4E9A-8FC0-F2F1F13EF781}"/>
                </c:ext>
              </c:extLst>
            </c:dLbl>
            <c:dLbl>
              <c:idx val="10"/>
              <c:layout>
                <c:manualLayout>
                  <c:x val="-3.2214760560903277E-2"/>
                  <c:y val="-2.2868028964969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5F7-4E9A-8FC0-F2F1F13EF781}"/>
                </c:ext>
              </c:extLst>
            </c:dLbl>
            <c:dLbl>
              <c:idx val="11"/>
              <c:layout>
                <c:manualLayout>
                  <c:x val="-1.7897089200501797E-2"/>
                  <c:y val="-2.2868028964969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5F7-4E9A-8FC0-F2F1F13EF781}"/>
                </c:ext>
              </c:extLst>
            </c:dLbl>
            <c:dLbl>
              <c:idx val="12"/>
              <c:layout>
                <c:manualLayout>
                  <c:x val="-2.8635342720803012E-2"/>
                  <c:y val="-3.8113381608282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5F7-4E9A-8FC0-F2F1F13EF781}"/>
                </c:ext>
              </c:extLst>
            </c:dLbl>
            <c:dLbl>
              <c:idx val="13"/>
              <c:layout>
                <c:manualLayout>
                  <c:x val="-4.2953014081204437E-2"/>
                  <c:y val="-3.0490705286626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5F7-4E9A-8FC0-F2F1F13EF781}"/>
                </c:ext>
              </c:extLst>
            </c:dLbl>
            <c:dLbl>
              <c:idx val="14"/>
              <c:layout>
                <c:manualLayout>
                  <c:x val="-2.8635342720803002E-2"/>
                  <c:y val="-5.3358734251595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5F7-4E9A-8FC0-F2F1F13EF781}"/>
                </c:ext>
              </c:extLst>
            </c:dLbl>
            <c:dLbl>
              <c:idx val="15"/>
              <c:layout>
                <c:manualLayout>
                  <c:x val="-2.1476507040602024E-2"/>
                  <c:y val="-3.4302043447454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5F7-4E9A-8FC0-F2F1F13EF781}"/>
                </c:ext>
              </c:extLst>
            </c:dLbl>
            <c:dLbl>
              <c:idx val="16"/>
              <c:layout>
                <c:manualLayout>
                  <c:x val="0"/>
                  <c:y val="-5.7170072412424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5F7-4E9A-8FC0-F2F1F13EF781}"/>
                </c:ext>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6</c:v>
                </c:pt>
                <c:pt idx="1">
                  <c:v>6</c:v>
                </c:pt>
                <c:pt idx="2">
                  <c:v>9</c:v>
                </c:pt>
                <c:pt idx="3">
                  <c:v>10</c:v>
                </c:pt>
                <c:pt idx="4">
                  <c:v>10</c:v>
                </c:pt>
                <c:pt idx="5">
                  <c:v>7</c:v>
                </c:pt>
                <c:pt idx="6">
                  <c:v>7</c:v>
                </c:pt>
                <c:pt idx="7">
                  <c:v>7</c:v>
                </c:pt>
                <c:pt idx="8">
                  <c:v>8</c:v>
                </c:pt>
                <c:pt idx="9">
                  <c:v>10</c:v>
                </c:pt>
                <c:pt idx="10">
                  <c:v>8</c:v>
                </c:pt>
                <c:pt idx="11">
                  <c:v>8</c:v>
                </c:pt>
                <c:pt idx="12">
                  <c:v>7</c:v>
                </c:pt>
                <c:pt idx="13">
                  <c:v>8</c:v>
                </c:pt>
                <c:pt idx="14">
                  <c:v>12</c:v>
                </c:pt>
                <c:pt idx="15">
                  <c:v>10</c:v>
                </c:pt>
                <c:pt idx="16">
                  <c:v>11</c:v>
                </c:pt>
              </c:numCache>
            </c:numRef>
          </c:val>
          <c:smooth val="1"/>
          <c:extLst>
            <c:ext xmlns:c16="http://schemas.microsoft.com/office/drawing/2014/chart" uri="{C3380CC4-5D6E-409C-BE32-E72D297353CC}">
              <c16:uniqueId val="{00000023-95F7-4E9A-8FC0-F2F1F13EF781}"/>
            </c:ext>
          </c:extLst>
        </c:ser>
        <c:dLbls>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5912"/>
        <c:axId val="429263168"/>
      </c:lineChart>
      <c:catAx>
        <c:axId val="429265912"/>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9263168"/>
        <c:crosses val="autoZero"/>
        <c:auto val="1"/>
        <c:lblAlgn val="ctr"/>
        <c:lblOffset val="100"/>
        <c:tickLblSkip val="1"/>
        <c:tickMarkSkip val="1"/>
        <c:noMultiLvlLbl val="0"/>
      </c:catAx>
      <c:valAx>
        <c:axId val="429263168"/>
        <c:scaling>
          <c:orientation val="minMax"/>
        </c:scaling>
        <c:delete val="0"/>
        <c:axPos val="l"/>
        <c:numFmt formatCode="General" sourceLinked="1"/>
        <c:majorTickMark val="out"/>
        <c:minorTickMark val="none"/>
        <c:tickLblPos val="nextTo"/>
        <c:spPr>
          <a:ln w="3150">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429265912"/>
        <c:crosses val="autoZero"/>
        <c:crossBetween val="between"/>
      </c:valAx>
      <c:spPr>
        <a:noFill/>
        <a:ln w="25385">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1526843635679619E-2"/>
          <c:y val="2.3498293728426801E-2"/>
          <c:w val="0.97114317425083263"/>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8</c:v>
                </c:pt>
                <c:pt idx="1">
                  <c:v>17</c:v>
                </c:pt>
                <c:pt idx="2">
                  <c:v>0</c:v>
                </c:pt>
                <c:pt idx="3">
                  <c:v>3</c:v>
                </c:pt>
                <c:pt idx="4">
                  <c:v>2</c:v>
                </c:pt>
                <c:pt idx="5">
                  <c:v>7</c:v>
                </c:pt>
                <c:pt idx="6">
                  <c:v>1</c:v>
                </c:pt>
                <c:pt idx="7">
                  <c:v>3</c:v>
                </c:pt>
                <c:pt idx="8">
                  <c:v>2</c:v>
                </c:pt>
                <c:pt idx="9">
                  <c:v>0</c:v>
                </c:pt>
                <c:pt idx="10">
                  <c:v>2</c:v>
                </c:pt>
                <c:pt idx="11">
                  <c:v>0</c:v>
                </c:pt>
                <c:pt idx="12">
                  <c:v>0</c:v>
                </c:pt>
                <c:pt idx="13">
                  <c:v>0</c:v>
                </c:pt>
                <c:pt idx="14">
                  <c:v>0</c:v>
                </c:pt>
              </c:numCache>
            </c:numRef>
          </c:val>
          <c:extLst>
            <c:ext xmlns:c16="http://schemas.microsoft.com/office/drawing/2014/chart" uri="{C3380CC4-5D6E-409C-BE32-E72D297353CC}">
              <c16:uniqueId val="{00000000-D9E6-40A2-BAAF-01DFEE5BCA1E}"/>
            </c:ext>
          </c:extLst>
        </c:ser>
        <c:dLbls>
          <c:showLegendKey val="0"/>
          <c:showVal val="0"/>
          <c:showCatName val="0"/>
          <c:showSerName val="0"/>
          <c:showPercent val="0"/>
          <c:showBubbleSize val="0"/>
        </c:dLbls>
        <c:gapWidth val="150"/>
        <c:axId val="429267088"/>
        <c:axId val="429262776"/>
      </c:barChart>
      <c:catAx>
        <c:axId val="429267088"/>
        <c:scaling>
          <c:orientation val="minMax"/>
        </c:scaling>
        <c:delete val="0"/>
        <c:axPos val="b"/>
        <c:numFmt formatCode="General" sourceLinked="1"/>
        <c:majorTickMark val="out"/>
        <c:minorTickMark val="none"/>
        <c:tickLblPos val="low"/>
        <c:spPr>
          <a:ln w="3096">
            <a:solidFill>
              <a:schemeClr val="tx1"/>
            </a:solidFill>
            <a:prstDash val="solid"/>
          </a:ln>
        </c:spPr>
        <c:txPr>
          <a:bodyPr rot="-2700000" vert="horz"/>
          <a:lstStyle/>
          <a:p>
            <a:pPr>
              <a:defRPr sz="1096" b="0" i="0" u="none" strike="noStrike" baseline="0">
                <a:solidFill>
                  <a:schemeClr val="tx1"/>
                </a:solidFill>
                <a:latin typeface="Arial"/>
                <a:ea typeface="Arial"/>
                <a:cs typeface="Arial"/>
              </a:defRPr>
            </a:pPr>
            <a:endParaRPr lang="pl-PL"/>
          </a:p>
        </c:txPr>
        <c:crossAx val="429262776"/>
        <c:crosses val="autoZero"/>
        <c:auto val="1"/>
        <c:lblAlgn val="ctr"/>
        <c:lblOffset val="100"/>
        <c:tickMarkSkip val="1"/>
        <c:noMultiLvlLbl val="0"/>
      </c:catAx>
      <c:valAx>
        <c:axId val="429262776"/>
        <c:scaling>
          <c:orientation val="minMax"/>
        </c:scaling>
        <c:delete val="0"/>
        <c:axPos val="l"/>
        <c:numFmt formatCode="General" sourceLinked="1"/>
        <c:majorTickMark val="out"/>
        <c:minorTickMark val="none"/>
        <c:tickLblPos val="nextTo"/>
        <c:spPr>
          <a:ln w="3096">
            <a:solidFill>
              <a:schemeClr val="tx1"/>
            </a:solidFill>
            <a:prstDash val="solid"/>
          </a:ln>
        </c:spPr>
        <c:txPr>
          <a:bodyPr rot="0" vert="horz"/>
          <a:lstStyle/>
          <a:p>
            <a:pPr>
              <a:defRPr sz="950" b="0" i="0" u="none" strike="noStrike" baseline="0">
                <a:solidFill>
                  <a:schemeClr val="tx1"/>
                </a:solidFill>
                <a:latin typeface="Arial"/>
                <a:ea typeface="Arial"/>
                <a:cs typeface="Arial"/>
              </a:defRPr>
            </a:pPr>
            <a:endParaRPr lang="pl-PL"/>
          </a:p>
        </c:txPr>
        <c:crossAx val="429267088"/>
        <c:crosses val="autoZero"/>
        <c:crossBetween val="between"/>
      </c:valAx>
      <c:dTable>
        <c:showHorzBorder val="0"/>
        <c:showVertBorder val="1"/>
        <c:showOutline val="0"/>
        <c:showKeys val="0"/>
        <c:spPr>
          <a:ln w="3096">
            <a:solidFill>
              <a:schemeClr val="tx1"/>
            </a:solidFill>
            <a:prstDash val="solid"/>
          </a:ln>
        </c:spPr>
        <c:txPr>
          <a:bodyPr/>
          <a:lstStyle/>
          <a:p>
            <a:pPr rtl="0">
              <a:defRPr sz="779" b="0" i="0" u="none" strike="noStrike" baseline="0">
                <a:solidFill>
                  <a:schemeClr val="tx1"/>
                </a:solidFill>
                <a:latin typeface="Arial"/>
                <a:ea typeface="Arial"/>
                <a:cs typeface="Arial"/>
              </a:defRPr>
            </a:pPr>
            <a:endParaRPr lang="pl-PL"/>
          </a:p>
        </c:txPr>
      </c:dTable>
      <c:spPr>
        <a:solidFill>
          <a:schemeClr val="bg1"/>
        </a:solidFill>
        <a:ln w="24763">
          <a:noFill/>
        </a:ln>
      </c:spPr>
    </c:plotArea>
    <c:plotVisOnly val="1"/>
    <c:dispBlanksAs val="gap"/>
    <c:showDLblsOverMax val="0"/>
  </c:chart>
  <c:spPr>
    <a:noFill/>
    <a:ln>
      <a:noFill/>
    </a:ln>
  </c:spPr>
  <c:txPr>
    <a:bodyPr/>
    <a:lstStyle/>
    <a:p>
      <a:pPr>
        <a:defRPr sz="974"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4528301886919"/>
          <c:y val="7.9365079365079361E-2"/>
          <c:w val="0.79245283018867962"/>
          <c:h val="0.676190476190485"/>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115">
                <a:noFill/>
              </a:ln>
            </c:spPr>
            <c:txPr>
              <a:bodyPr/>
              <a:lstStyle/>
              <a:p>
                <a:pPr>
                  <a:defRPr sz="891"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strCache>
            </c:strRef>
          </c:cat>
          <c:val>
            <c:numRef>
              <c:f>Sheet1!$B$2:$L$2</c:f>
              <c:numCache>
                <c:formatCode>General</c:formatCode>
                <c:ptCount val="11"/>
                <c:pt idx="0">
                  <c:v>73</c:v>
                </c:pt>
                <c:pt idx="1">
                  <c:v>162</c:v>
                </c:pt>
                <c:pt idx="2">
                  <c:v>142</c:v>
                </c:pt>
                <c:pt idx="3">
                  <c:v>150</c:v>
                </c:pt>
                <c:pt idx="4">
                  <c:v>153</c:v>
                </c:pt>
                <c:pt idx="5">
                  <c:v>156</c:v>
                </c:pt>
                <c:pt idx="6">
                  <c:v>166</c:v>
                </c:pt>
                <c:pt idx="7">
                  <c:v>92</c:v>
                </c:pt>
                <c:pt idx="8">
                  <c:v>84</c:v>
                </c:pt>
                <c:pt idx="9">
                  <c:v>90</c:v>
                </c:pt>
                <c:pt idx="10">
                  <c:v>45</c:v>
                </c:pt>
              </c:numCache>
            </c:numRef>
          </c:val>
          <c:extLst>
            <c:ext xmlns:c16="http://schemas.microsoft.com/office/drawing/2014/chart" uri="{C3380CC4-5D6E-409C-BE32-E72D297353CC}">
              <c16:uniqueId val="{00000000-4A50-4B40-B151-07D3C23A828C}"/>
            </c:ext>
          </c:extLst>
        </c:ser>
        <c:dLbls>
          <c:showLegendKey val="0"/>
          <c:showVal val="1"/>
          <c:showCatName val="0"/>
          <c:showSerName val="0"/>
          <c:showPercent val="0"/>
          <c:showBubbleSize val="0"/>
        </c:dLbls>
        <c:gapWidth val="150"/>
        <c:axId val="429273752"/>
        <c:axId val="429274144"/>
      </c:barChart>
      <c:catAx>
        <c:axId val="429273752"/>
        <c:scaling>
          <c:orientation val="minMax"/>
        </c:scaling>
        <c:delete val="0"/>
        <c:axPos val="b"/>
        <c:numFmt formatCode="General" sourceLinked="1"/>
        <c:majorTickMark val="out"/>
        <c:minorTickMark val="none"/>
        <c:tickLblPos val="nextTo"/>
        <c:spPr>
          <a:ln w="3140">
            <a:solidFill>
              <a:schemeClr val="tx1"/>
            </a:solidFill>
            <a:prstDash val="solid"/>
          </a:ln>
        </c:spPr>
        <c:txPr>
          <a:bodyPr rot="-2700000" vert="horz"/>
          <a:lstStyle/>
          <a:p>
            <a:pPr>
              <a:defRPr sz="987" b="1" i="0" u="none" strike="noStrike" baseline="0">
                <a:solidFill>
                  <a:schemeClr val="tx1"/>
                </a:solidFill>
                <a:latin typeface="Arial"/>
                <a:ea typeface="Arial"/>
                <a:cs typeface="Arial"/>
              </a:defRPr>
            </a:pPr>
            <a:endParaRPr lang="pl-PL"/>
          </a:p>
        </c:txPr>
        <c:crossAx val="429274144"/>
        <c:crosses val="autoZero"/>
        <c:auto val="1"/>
        <c:lblAlgn val="ctr"/>
        <c:lblOffset val="100"/>
        <c:tickLblSkip val="1"/>
        <c:tickMarkSkip val="1"/>
        <c:noMultiLvlLbl val="0"/>
      </c:catAx>
      <c:valAx>
        <c:axId val="429274144"/>
        <c:scaling>
          <c:orientation val="minMax"/>
        </c:scaling>
        <c:delete val="0"/>
        <c:axPos val="l"/>
        <c:numFmt formatCode="General" sourceLinked="1"/>
        <c:majorTickMark val="out"/>
        <c:minorTickMark val="none"/>
        <c:tickLblPos val="nextTo"/>
        <c:spPr>
          <a:ln w="3140">
            <a:solidFill>
              <a:schemeClr val="tx1"/>
            </a:solidFill>
            <a:prstDash val="solid"/>
          </a:ln>
        </c:spPr>
        <c:txPr>
          <a:bodyPr rot="0" vert="horz"/>
          <a:lstStyle/>
          <a:p>
            <a:pPr>
              <a:defRPr sz="1086" b="1" i="0" u="none" strike="noStrike" baseline="0">
                <a:solidFill>
                  <a:schemeClr val="tx1"/>
                </a:solidFill>
                <a:latin typeface="Arial"/>
                <a:ea typeface="Arial"/>
                <a:cs typeface="Arial"/>
              </a:defRPr>
            </a:pPr>
            <a:endParaRPr lang="pl-PL"/>
          </a:p>
        </c:txPr>
        <c:crossAx val="429273752"/>
        <c:crosses val="autoZero"/>
        <c:crossBetween val="between"/>
      </c:valAx>
      <c:spPr>
        <a:noFill/>
        <a:ln w="25360">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2743935425863"/>
          <c:y val="8.6735252747239561E-2"/>
          <c:w val="0.81761006289308535"/>
          <c:h val="0.69277108433734935"/>
        </c:manualLayout>
      </c:layout>
      <c:lineChart>
        <c:grouping val="standard"/>
        <c:varyColors val="0"/>
        <c:ser>
          <c:idx val="0"/>
          <c:order val="0"/>
          <c:tx>
            <c:strRef>
              <c:f>Sheet1!$A$2</c:f>
              <c:strCache>
                <c:ptCount val="1"/>
                <c:pt idx="0">
                  <c:v>studenci</c:v>
                </c:pt>
              </c:strCache>
            </c:strRef>
          </c:tx>
          <c:spPr>
            <a:ln w="25203">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0215230427754477E-2"/>
                  <c:y val="-7.0643302863635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2A-4243-82B2-F8FE14FF9B57}"/>
                </c:ext>
              </c:extLst>
            </c:dLbl>
            <c:dLbl>
              <c:idx val="1"/>
              <c:layout>
                <c:manualLayout>
                  <c:x val="-3.792162338815859E-2"/>
                  <c:y val="-7.5207580367098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2A-4243-82B2-F8FE14FF9B57}"/>
                </c:ext>
              </c:extLst>
            </c:dLbl>
            <c:dLbl>
              <c:idx val="2"/>
              <c:layout>
                <c:manualLayout>
                  <c:x val="-6.7271915769947677E-2"/>
                  <c:y val="-8.951479731057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2A-4243-82B2-F8FE14FF9B57}"/>
                </c:ext>
              </c:extLst>
            </c:dLbl>
            <c:dLbl>
              <c:idx val="3"/>
              <c:layout>
                <c:manualLayout>
                  <c:x val="-6.517533468345145E-2"/>
                  <c:y val="-7.8721778662002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2A-4243-82B2-F8FE14FF9B57}"/>
                </c:ext>
              </c:extLst>
            </c:dLbl>
            <c:dLbl>
              <c:idx val="4"/>
              <c:layout>
                <c:manualLayout>
                  <c:x val="-5.9934432096687112E-2"/>
                  <c:y val="-7.9725718742751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2A-4243-82B2-F8FE14FF9B57}"/>
                </c:ext>
              </c:extLst>
            </c:dLbl>
            <c:dLbl>
              <c:idx val="5"/>
              <c:layout>
                <c:manualLayout>
                  <c:x val="-5.218319353403357E-2"/>
                  <c:y val="-7.6964814560869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2A-4243-82B2-F8FE14FF9B57}"/>
                </c:ext>
              </c:extLst>
            </c:dLbl>
            <c:dLbl>
              <c:idx val="6"/>
              <c:layout>
                <c:manualLayout>
                  <c:x val="-4.1140713904766167E-2"/>
                  <c:y val="-6.479274873408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2A-4243-82B2-F8FE14FF9B57}"/>
                </c:ext>
              </c:extLst>
            </c:dLbl>
            <c:dLbl>
              <c:idx val="7"/>
              <c:layout>
                <c:manualLayout>
                  <c:x val="-3.7400649004333021E-2"/>
                  <c:y val="-5.3358734251595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2A-4243-82B2-F8FE14FF9B57}"/>
                </c:ext>
              </c:extLst>
            </c:dLbl>
            <c:dLbl>
              <c:idx val="8"/>
              <c:layout>
                <c:manualLayout>
                  <c:x val="-4.4880778805199591E-2"/>
                  <c:y val="-4.192471976911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2A-4243-82B2-F8FE14FF9B57}"/>
                </c:ext>
              </c:extLst>
            </c:dLbl>
            <c:dLbl>
              <c:idx val="9"/>
              <c:layout>
                <c:manualLayout>
                  <c:x val="-3.7400649004332882E-2"/>
                  <c:y val="-7.241542505573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2A-4243-82B2-F8FE14FF9B57}"/>
                </c:ext>
              </c:extLst>
            </c:dLbl>
            <c:dLbl>
              <c:idx val="10"/>
              <c:layout>
                <c:manualLayout>
                  <c:x val="-4.4880778805199459E-2"/>
                  <c:y val="-6.098141057325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2A-4243-82B2-F8FE14FF9B57}"/>
                </c:ext>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strCache>
            </c:strRef>
          </c:cat>
          <c:val>
            <c:numRef>
              <c:f>Sheet1!$B$2:$L$2</c:f>
              <c:numCache>
                <c:formatCode>General</c:formatCode>
                <c:ptCount val="11"/>
                <c:pt idx="0">
                  <c:v>57</c:v>
                </c:pt>
                <c:pt idx="1">
                  <c:v>36</c:v>
                </c:pt>
                <c:pt idx="2">
                  <c:v>37</c:v>
                </c:pt>
                <c:pt idx="3">
                  <c:v>52</c:v>
                </c:pt>
                <c:pt idx="4">
                  <c:v>50</c:v>
                </c:pt>
                <c:pt idx="5">
                  <c:v>52</c:v>
                </c:pt>
                <c:pt idx="6">
                  <c:v>62</c:v>
                </c:pt>
                <c:pt idx="7">
                  <c:v>58</c:v>
                </c:pt>
                <c:pt idx="8">
                  <c:v>53</c:v>
                </c:pt>
                <c:pt idx="9">
                  <c:v>46</c:v>
                </c:pt>
                <c:pt idx="10">
                  <c:v>45</c:v>
                </c:pt>
              </c:numCache>
            </c:numRef>
          </c:val>
          <c:smooth val="1"/>
          <c:extLst>
            <c:ext xmlns:c16="http://schemas.microsoft.com/office/drawing/2014/chart" uri="{C3380CC4-5D6E-409C-BE32-E72D297353CC}">
              <c16:uniqueId val="{0000000B-CC2A-4243-82B2-F8FE14FF9B57}"/>
            </c:ext>
          </c:extLst>
        </c:ser>
        <c:ser>
          <c:idx val="1"/>
          <c:order val="1"/>
          <c:tx>
            <c:strRef>
              <c:f>Sheet1!$A$3</c:f>
              <c:strCache>
                <c:ptCount val="1"/>
                <c:pt idx="0">
                  <c:v>opiekunowie</c:v>
                </c:pt>
              </c:strCache>
            </c:strRef>
          </c:tx>
          <c:spPr>
            <a:ln w="25203">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9024299525600765E-2"/>
                  <c:y val="-7.8470651045582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2A-4243-82B2-F8FE14FF9B57}"/>
                </c:ext>
              </c:extLst>
            </c:dLbl>
            <c:dLbl>
              <c:idx val="1"/>
              <c:layout>
                <c:manualLayout>
                  <c:x val="-6.3078856092561059E-2"/>
                  <c:y val="-7.5458592204994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2A-4243-82B2-F8FE14FF9B57}"/>
                </c:ext>
              </c:extLst>
            </c:dLbl>
            <c:dLbl>
              <c:idx val="2"/>
              <c:layout>
                <c:manualLayout>
                  <c:x val="-6.4127261681897391E-2"/>
                  <c:y val="-7.9223754449029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2A-4243-82B2-F8FE14FF9B57}"/>
                </c:ext>
              </c:extLst>
            </c:dLbl>
            <c:dLbl>
              <c:idx val="3"/>
              <c:layout>
                <c:manualLayout>
                  <c:x val="-5.8885996637475513E-2"/>
                  <c:y val="-6.48437666464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C2A-4243-82B2-F8FE14FF9B57}"/>
                </c:ext>
              </c:extLst>
            </c:dLbl>
            <c:dLbl>
              <c:idx val="4"/>
              <c:layout>
                <c:manualLayout>
                  <c:x val="-5.9934432096687112E-2"/>
                  <c:y val="-9.1523091231002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2A-4243-82B2-F8FE14FF9B57}"/>
                </c:ext>
              </c:extLst>
            </c:dLbl>
            <c:dLbl>
              <c:idx val="5"/>
              <c:layout>
                <c:manualLayout>
                  <c:x val="-4.8403888746040014E-2"/>
                  <c:y val="-8.4745880794197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C2A-4243-82B2-F8FE14FF9B57}"/>
                </c:ext>
              </c:extLst>
            </c:dLbl>
            <c:dLbl>
              <c:idx val="6"/>
              <c:layout>
                <c:manualLayout>
                  <c:x val="-2.6180454303033004E-2"/>
                  <c:y val="-8.0038101377393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2A-4243-82B2-F8FE14FF9B57}"/>
                </c:ext>
              </c:extLst>
            </c:dLbl>
            <c:dLbl>
              <c:idx val="7"/>
              <c:layout>
                <c:manualLayout>
                  <c:x val="-3.3660584103899729E-2"/>
                  <c:y val="-7.6226763216565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C2A-4243-82B2-F8FE14FF9B57}"/>
                </c:ext>
              </c:extLst>
            </c:dLbl>
            <c:dLbl>
              <c:idx val="8"/>
              <c:layout>
                <c:manualLayout>
                  <c:x val="-1.8700324502166441E-2"/>
                  <c:y val="-7.6226763216565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2A-4243-82B2-F8FE14FF9B57}"/>
                </c:ext>
              </c:extLst>
            </c:dLbl>
            <c:dLbl>
              <c:idx val="9"/>
              <c:layout>
                <c:manualLayout>
                  <c:x val="-2.6180454303033018E-2"/>
                  <c:y val="-7.6226763216565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C2A-4243-82B2-F8FE14FF9B57}"/>
                </c:ext>
              </c:extLst>
            </c:dLbl>
            <c:dLbl>
              <c:idx val="10"/>
              <c:layout>
                <c:manualLayout>
                  <c:x val="-2.9920519203466441E-2"/>
                  <c:y val="-7.6226763216565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C2A-4243-82B2-F8FE14FF9B57}"/>
                </c:ext>
              </c:extLst>
            </c:dLbl>
            <c:spPr>
              <a:noFill/>
              <a:ln w="25203">
                <a:noFill/>
              </a:ln>
            </c:spPr>
            <c:txPr>
              <a:bodyPr/>
              <a:lstStyle/>
              <a:p>
                <a:pPr>
                  <a:defRPr sz="10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strCache>
            </c:strRef>
          </c:cat>
          <c:val>
            <c:numRef>
              <c:f>Sheet1!$B$3:$L$3</c:f>
              <c:numCache>
                <c:formatCode>General</c:formatCode>
                <c:ptCount val="11"/>
                <c:pt idx="0">
                  <c:v>7</c:v>
                </c:pt>
                <c:pt idx="1">
                  <c:v>5</c:v>
                </c:pt>
                <c:pt idx="2">
                  <c:v>5</c:v>
                </c:pt>
                <c:pt idx="3">
                  <c:v>6</c:v>
                </c:pt>
                <c:pt idx="4">
                  <c:v>7</c:v>
                </c:pt>
                <c:pt idx="5">
                  <c:v>7</c:v>
                </c:pt>
                <c:pt idx="6">
                  <c:v>8</c:v>
                </c:pt>
                <c:pt idx="7">
                  <c:v>9</c:v>
                </c:pt>
                <c:pt idx="8">
                  <c:v>9</c:v>
                </c:pt>
                <c:pt idx="9">
                  <c:v>9</c:v>
                </c:pt>
                <c:pt idx="10">
                  <c:v>7</c:v>
                </c:pt>
              </c:numCache>
            </c:numRef>
          </c:val>
          <c:smooth val="1"/>
          <c:extLst>
            <c:ext xmlns:c16="http://schemas.microsoft.com/office/drawing/2014/chart" uri="{C3380CC4-5D6E-409C-BE32-E72D297353CC}">
              <c16:uniqueId val="{00000017-CC2A-4243-82B2-F8FE14FF9B57}"/>
            </c:ext>
          </c:extLst>
        </c:ser>
        <c:dLbls>
          <c:showLegendKey val="0"/>
          <c:showVal val="1"/>
          <c:showCatName val="0"/>
          <c:showSerName val="0"/>
          <c:showPercent val="0"/>
          <c:showBubbleSize val="0"/>
        </c:dLbls>
        <c:upDownBars>
          <c:gapWidth val="150"/>
          <c:upBars>
            <c:spPr>
              <a:solidFill>
                <a:schemeClr val="bg1"/>
              </a:solidFill>
              <a:ln w="3150">
                <a:solidFill>
                  <a:schemeClr val="tx1"/>
                </a:solidFill>
                <a:prstDash val="solid"/>
              </a:ln>
            </c:spPr>
          </c:upBars>
          <c:downBars>
            <c:spPr>
              <a:noFill/>
              <a:ln w="9450">
                <a:noFill/>
              </a:ln>
            </c:spPr>
          </c:downBars>
        </c:upDownBars>
        <c:marker val="1"/>
        <c:smooth val="0"/>
        <c:axId val="429267480"/>
        <c:axId val="422930480"/>
      </c:lineChart>
      <c:catAx>
        <c:axId val="429267480"/>
        <c:scaling>
          <c:orientation val="minMax"/>
        </c:scaling>
        <c:delete val="0"/>
        <c:axPos val="b"/>
        <c:numFmt formatCode="General" sourceLinked="0"/>
        <c:majorTickMark val="out"/>
        <c:minorTickMark val="none"/>
        <c:tickLblPos val="nextTo"/>
        <c:spPr>
          <a:ln w="3150">
            <a:solidFill>
              <a:schemeClr val="tx1"/>
            </a:solidFill>
            <a:prstDash val="solid"/>
          </a:ln>
        </c:spPr>
        <c:txPr>
          <a:bodyPr rot="-2700000" vert="horz"/>
          <a:lstStyle/>
          <a:p>
            <a:pPr>
              <a:defRPr sz="991" b="1" i="0" u="none" strike="noStrike" baseline="0">
                <a:solidFill>
                  <a:schemeClr val="tx1"/>
                </a:solidFill>
                <a:latin typeface="Arial"/>
                <a:ea typeface="Arial"/>
                <a:cs typeface="Arial"/>
              </a:defRPr>
            </a:pPr>
            <a:endParaRPr lang="pl-PL"/>
          </a:p>
        </c:txPr>
        <c:crossAx val="422930480"/>
        <c:crosses val="autoZero"/>
        <c:auto val="1"/>
        <c:lblAlgn val="ctr"/>
        <c:lblOffset val="100"/>
        <c:tickLblSkip val="1"/>
        <c:tickMarkSkip val="1"/>
        <c:noMultiLvlLbl val="0"/>
      </c:catAx>
      <c:valAx>
        <c:axId val="422930480"/>
        <c:scaling>
          <c:orientation val="minMax"/>
        </c:scaling>
        <c:delete val="0"/>
        <c:axPos val="l"/>
        <c:numFmt formatCode="General" sourceLinked="1"/>
        <c:majorTickMark val="out"/>
        <c:minorTickMark val="none"/>
        <c:tickLblPos val="nextTo"/>
        <c:spPr>
          <a:ln w="3150">
            <a:solidFill>
              <a:schemeClr val="tx1"/>
            </a:solidFill>
            <a:prstDash val="solid"/>
          </a:ln>
        </c:spPr>
        <c:txPr>
          <a:bodyPr rot="0" vert="horz"/>
          <a:lstStyle/>
          <a:p>
            <a:pPr>
              <a:defRPr sz="1090" b="1" i="0" u="none" strike="noStrike" baseline="0">
                <a:solidFill>
                  <a:schemeClr val="tx1"/>
                </a:solidFill>
                <a:latin typeface="Arial"/>
                <a:ea typeface="Arial"/>
                <a:cs typeface="Arial"/>
              </a:defRPr>
            </a:pPr>
            <a:endParaRPr lang="pl-PL"/>
          </a:p>
        </c:txPr>
        <c:crossAx val="429267480"/>
        <c:crosses val="autoZero"/>
        <c:crossBetween val="between"/>
      </c:valAx>
      <c:spPr>
        <a:noFill/>
        <a:ln w="25384">
          <a:noFill/>
        </a:ln>
      </c:spPr>
    </c:plotArea>
    <c:plotVisOnly val="1"/>
    <c:dispBlanksAs val="gap"/>
    <c:showDLblsOverMax val="0"/>
  </c:chart>
  <c:spPr>
    <a:noFill/>
    <a:ln>
      <a:noFill/>
    </a:ln>
  </c:spPr>
  <c:txPr>
    <a:bodyPr/>
    <a:lstStyle/>
    <a:p>
      <a:pPr>
        <a:defRPr sz="891" b="1" i="0" u="none" strike="noStrike" baseline="0">
          <a:solidFill>
            <a:schemeClr val="tx1"/>
          </a:solidFill>
          <a:latin typeface="Arial"/>
          <a:ea typeface="Arial"/>
          <a:cs typeface="Arial"/>
        </a:defRPr>
      </a:pPr>
      <a:endParaRPr lang="pl-PL"/>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65482796892344E-2"/>
          <c:y val="2.6607538802660816E-2"/>
          <c:w val="0.95560488346282213"/>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64</c:v>
                </c:pt>
                <c:pt idx="1">
                  <c:v>30</c:v>
                </c:pt>
                <c:pt idx="2">
                  <c:v>5</c:v>
                </c:pt>
                <c:pt idx="3">
                  <c:v>3</c:v>
                </c:pt>
                <c:pt idx="4">
                  <c:v>49</c:v>
                </c:pt>
                <c:pt idx="5">
                  <c:v>3</c:v>
                </c:pt>
                <c:pt idx="6">
                  <c:v>2</c:v>
                </c:pt>
                <c:pt idx="7">
                  <c:v>3</c:v>
                </c:pt>
                <c:pt idx="8">
                  <c:v>1</c:v>
                </c:pt>
                <c:pt idx="9">
                  <c:v>0</c:v>
                </c:pt>
                <c:pt idx="10">
                  <c:v>24</c:v>
                </c:pt>
                <c:pt idx="11">
                  <c:v>0</c:v>
                </c:pt>
                <c:pt idx="12">
                  <c:v>0</c:v>
                </c:pt>
                <c:pt idx="13">
                  <c:v>0</c:v>
                </c:pt>
                <c:pt idx="14">
                  <c:v>7</c:v>
                </c:pt>
              </c:numCache>
            </c:numRef>
          </c:val>
          <c:extLst>
            <c:ext xmlns:c16="http://schemas.microsoft.com/office/drawing/2014/chart" uri="{C3380CC4-5D6E-409C-BE32-E72D297353CC}">
              <c16:uniqueId val="{00000000-CC8E-4104-8BD1-8789756DCE9C}"/>
            </c:ext>
          </c:extLst>
        </c:ser>
        <c:dLbls>
          <c:showLegendKey val="0"/>
          <c:showVal val="0"/>
          <c:showCatName val="0"/>
          <c:showSerName val="0"/>
          <c:showPercent val="0"/>
          <c:showBubbleSize val="0"/>
        </c:dLbls>
        <c:gapWidth val="150"/>
        <c:axId val="428204360"/>
        <c:axId val="428204752"/>
      </c:barChart>
      <c:catAx>
        <c:axId val="428204360"/>
        <c:scaling>
          <c:orientation val="minMax"/>
        </c:scaling>
        <c:delete val="0"/>
        <c:axPos val="b"/>
        <c:numFmt formatCode="General" sourceLinked="1"/>
        <c:majorTickMark val="out"/>
        <c:minorTickMark val="none"/>
        <c:tickLblPos val="low"/>
        <c:spPr>
          <a:ln w="3087">
            <a:solidFill>
              <a:schemeClr val="tx1"/>
            </a:solidFill>
            <a:prstDash val="solid"/>
          </a:ln>
        </c:spPr>
        <c:txPr>
          <a:bodyPr rot="-2700000" vert="horz"/>
          <a:lstStyle/>
          <a:p>
            <a:pPr>
              <a:defRPr sz="1093" b="0" i="0" u="none" strike="noStrike" baseline="0">
                <a:solidFill>
                  <a:schemeClr val="tx1"/>
                </a:solidFill>
                <a:latin typeface="Arial"/>
                <a:ea typeface="Arial"/>
                <a:cs typeface="Arial"/>
              </a:defRPr>
            </a:pPr>
            <a:endParaRPr lang="pl-PL"/>
          </a:p>
        </c:txPr>
        <c:crossAx val="428204752"/>
        <c:crosses val="autoZero"/>
        <c:auto val="1"/>
        <c:lblAlgn val="ctr"/>
        <c:lblOffset val="100"/>
        <c:tickMarkSkip val="1"/>
        <c:noMultiLvlLbl val="0"/>
      </c:catAx>
      <c:valAx>
        <c:axId val="428204752"/>
        <c:scaling>
          <c:orientation val="minMax"/>
        </c:scaling>
        <c:delete val="0"/>
        <c:axPos val="l"/>
        <c:numFmt formatCode="General" sourceLinked="1"/>
        <c:majorTickMark val="out"/>
        <c:minorTickMark val="none"/>
        <c:tickLblPos val="nextTo"/>
        <c:spPr>
          <a:ln w="3087">
            <a:solidFill>
              <a:schemeClr val="tx1"/>
            </a:solidFill>
            <a:prstDash val="solid"/>
          </a:ln>
        </c:spPr>
        <c:txPr>
          <a:bodyPr rot="0" vert="horz"/>
          <a:lstStyle/>
          <a:p>
            <a:pPr>
              <a:defRPr sz="951" b="0" i="0" u="none" strike="noStrike" baseline="0">
                <a:solidFill>
                  <a:schemeClr val="tx1"/>
                </a:solidFill>
                <a:latin typeface="Arial"/>
                <a:ea typeface="Arial"/>
                <a:cs typeface="Arial"/>
              </a:defRPr>
            </a:pPr>
            <a:endParaRPr lang="pl-PL"/>
          </a:p>
        </c:txPr>
        <c:crossAx val="428204360"/>
        <c:crosses val="autoZero"/>
        <c:crossBetween val="between"/>
      </c:valAx>
      <c:dTable>
        <c:showHorzBorder val="0"/>
        <c:showVertBorder val="1"/>
        <c:showOutline val="0"/>
        <c:showKeys val="0"/>
        <c:spPr>
          <a:ln w="3087">
            <a:solidFill>
              <a:schemeClr val="tx1"/>
            </a:solidFill>
            <a:prstDash val="solid"/>
          </a:ln>
        </c:spPr>
        <c:txPr>
          <a:bodyPr/>
          <a:lstStyle/>
          <a:p>
            <a:pPr rtl="0">
              <a:defRPr sz="780" b="0" i="0" u="none" strike="noStrike" baseline="0">
                <a:solidFill>
                  <a:schemeClr val="tx1"/>
                </a:solidFill>
                <a:latin typeface="Arial"/>
                <a:ea typeface="Arial"/>
                <a:cs typeface="Arial"/>
              </a:defRPr>
            </a:pPr>
            <a:endParaRPr lang="pl-PL"/>
          </a:p>
        </c:txPr>
      </c:dTable>
      <c:spPr>
        <a:solidFill>
          <a:schemeClr val="bg1"/>
        </a:solidFill>
        <a:ln w="24715">
          <a:noFill/>
        </a:ln>
      </c:spPr>
    </c:plotArea>
    <c:plotVisOnly val="1"/>
    <c:dispBlanksAs val="gap"/>
    <c:showDLblsOverMax val="0"/>
  </c:chart>
  <c:spPr>
    <a:noFill/>
    <a:ln>
      <a:noFill/>
    </a:ln>
  </c:spPr>
  <c:txPr>
    <a:bodyPr/>
    <a:lstStyle/>
    <a:p>
      <a:pPr>
        <a:defRPr sz="975" b="0" i="0" u="none" strike="noStrike" baseline="0">
          <a:solidFill>
            <a:schemeClr val="tx1"/>
          </a:solidFill>
          <a:latin typeface="Arial"/>
          <a:ea typeface="Arial"/>
          <a:cs typeface="Arial"/>
        </a:defRPr>
      </a:pPr>
      <a:endParaRPr lang="pl-PL"/>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24533513735472"/>
          <c:y val="9.207956380206446E-2"/>
          <c:w val="0.82075471698113545"/>
          <c:h val="0.69277108433734935"/>
        </c:manualLayout>
      </c:layout>
      <c:lineChart>
        <c:grouping val="standard"/>
        <c:varyColors val="0"/>
        <c:ser>
          <c:idx val="0"/>
          <c:order val="0"/>
          <c:tx>
            <c:strRef>
              <c:f>Sheet1!$A$2</c:f>
              <c:strCache>
                <c:ptCount val="1"/>
                <c:pt idx="0">
                  <c:v>studenci</c:v>
                </c:pt>
              </c:strCache>
            </c:strRef>
          </c:tx>
          <c:spPr>
            <a:ln w="2523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9070969238501523E-2"/>
                  <c:y val="-5.1192967343859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77-41DA-A418-264CC8E32E90}"/>
                </c:ext>
              </c:extLst>
            </c:dLbl>
            <c:dLbl>
              <c:idx val="1"/>
              <c:layout>
                <c:manualLayout>
                  <c:x val="-3.8707897511296892E-2"/>
                  <c:y val="-7.529130716921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7-41DA-A418-264CC8E32E90}"/>
                </c:ext>
              </c:extLst>
            </c:dLbl>
            <c:dLbl>
              <c:idx val="2"/>
              <c:layout>
                <c:manualLayout>
                  <c:x val="-6.5437323607871439E-2"/>
                  <c:y val="-5.9670768372401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77-41DA-A418-264CC8E32E90}"/>
                </c:ext>
              </c:extLst>
            </c:dLbl>
            <c:dLbl>
              <c:idx val="3"/>
              <c:layout>
                <c:manualLayout>
                  <c:x val="-6.3865271408625884E-2"/>
                  <c:y val="-8.566626838793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77-41DA-A418-264CC8E32E90}"/>
                </c:ext>
              </c:extLst>
            </c:dLbl>
            <c:dLbl>
              <c:idx val="4"/>
              <c:layout>
                <c:manualLayout>
                  <c:x val="-2.6286325502274627E-2"/>
                  <c:y val="-9.1802124109702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77-41DA-A418-264CC8E32E90}"/>
                </c:ext>
              </c:extLst>
            </c:dLbl>
            <c:dLbl>
              <c:idx val="5"/>
              <c:layout>
                <c:manualLayout>
                  <c:x val="-3.5430493446911605E-2"/>
                  <c:y val="-9.5371677382395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77-41DA-A418-264CC8E32E90}"/>
                </c:ext>
              </c:extLst>
            </c:dLbl>
            <c:dLbl>
              <c:idx val="6"/>
              <c:layout>
                <c:manualLayout>
                  <c:x val="-4.2553191489361722E-2"/>
                  <c:y val="-7.9658594078083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77-41DA-A418-264CC8E32E90}"/>
                </c:ext>
              </c:extLst>
            </c:dLbl>
            <c:dLbl>
              <c:idx val="7"/>
              <c:layout>
                <c:manualLayout>
                  <c:x val="-3.2733224222585969E-2"/>
                  <c:y val="-8.7245126847425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7-41DA-A418-264CC8E32E90}"/>
                </c:ext>
              </c:extLst>
            </c:dLbl>
            <c:dLbl>
              <c:idx val="8"/>
              <c:layout>
                <c:manualLayout>
                  <c:x val="-3.9279869067103165E-2"/>
                  <c:y val="-5.6898995770059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77-41DA-A418-264CC8E32E90}"/>
                </c:ext>
              </c:extLst>
            </c:dLbl>
            <c:dLbl>
              <c:idx val="9"/>
              <c:layout>
                <c:manualLayout>
                  <c:x val="-4.5931926233085403E-2"/>
                  <c:y val="-5.6898995770059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77-41DA-A418-264CC8E32E90}"/>
                </c:ext>
              </c:extLst>
            </c:dLbl>
            <c:dLbl>
              <c:idx val="10"/>
              <c:layout>
                <c:manualLayout>
                  <c:x val="-9.1863852466170723E-3"/>
                  <c:y val="-3.0346131077365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77-41DA-A418-264CC8E32E90}"/>
                </c:ext>
              </c:extLst>
            </c:dLbl>
            <c:dLbl>
              <c:idx val="11"/>
              <c:layout>
                <c:manualLayout>
                  <c:x val="-6.1242568310780465E-3"/>
                  <c:y val="-5.310572938538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E77-41DA-A418-264CC8E32E90}"/>
                </c:ext>
              </c:extLst>
            </c:dLbl>
            <c:dLbl>
              <c:idx val="12"/>
              <c:layout>
                <c:manualLayout>
                  <c:x val="-4.8994054648624386E-2"/>
                  <c:y val="3.4139397462035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77-41DA-A418-264CC8E32E90}"/>
                </c:ext>
              </c:extLst>
            </c:dLbl>
            <c:dLbl>
              <c:idx val="13"/>
              <c:layout>
                <c:manualLayout>
                  <c:x val="-3.6745540986468289E-2"/>
                  <c:y val="-6.4485528539401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E77-41DA-A418-264CC8E32E90}"/>
                </c:ext>
              </c:extLst>
            </c:dLbl>
            <c:dLbl>
              <c:idx val="14"/>
              <c:layout>
                <c:manualLayout>
                  <c:x val="-1.1227674487255983E-16"/>
                  <c:y val="-5.3105729385389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E77-41DA-A418-264CC8E32E90}"/>
                </c:ext>
              </c:extLst>
            </c:dLbl>
            <c:dLbl>
              <c:idx val="15"/>
              <c:layout>
                <c:manualLayout>
                  <c:x val="-4.2869797817546448E-2"/>
                  <c:y val="-7.207206130874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E77-41DA-A418-264CC8E32E90}"/>
                </c:ext>
              </c:extLst>
            </c:dLbl>
            <c:dLbl>
              <c:idx val="16"/>
              <c:layout>
                <c:manualLayout>
                  <c:x val="-1.1227674487255983E-16"/>
                  <c:y val="-3.4139397462036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E77-41DA-A418-264CC8E32E90}"/>
                </c:ext>
              </c:extLst>
            </c:dLbl>
            <c:spPr>
              <a:noFill/>
              <a:ln w="25230">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45</c:v>
                </c:pt>
                <c:pt idx="1">
                  <c:v>40</c:v>
                </c:pt>
                <c:pt idx="2">
                  <c:v>48</c:v>
                </c:pt>
                <c:pt idx="3">
                  <c:v>51</c:v>
                </c:pt>
                <c:pt idx="4">
                  <c:v>47</c:v>
                </c:pt>
                <c:pt idx="5">
                  <c:v>47</c:v>
                </c:pt>
                <c:pt idx="6">
                  <c:v>48</c:v>
                </c:pt>
                <c:pt idx="7">
                  <c:v>40</c:v>
                </c:pt>
                <c:pt idx="8">
                  <c:v>48</c:v>
                </c:pt>
                <c:pt idx="9">
                  <c:v>44</c:v>
                </c:pt>
                <c:pt idx="10">
                  <c:v>55</c:v>
                </c:pt>
                <c:pt idx="11">
                  <c:v>44</c:v>
                </c:pt>
                <c:pt idx="12">
                  <c:v>40</c:v>
                </c:pt>
                <c:pt idx="13">
                  <c:v>49</c:v>
                </c:pt>
                <c:pt idx="14">
                  <c:v>44</c:v>
                </c:pt>
                <c:pt idx="15">
                  <c:v>35</c:v>
                </c:pt>
                <c:pt idx="16">
                  <c:v>33</c:v>
                </c:pt>
              </c:numCache>
            </c:numRef>
          </c:val>
          <c:smooth val="1"/>
          <c:extLst>
            <c:ext xmlns:c16="http://schemas.microsoft.com/office/drawing/2014/chart" uri="{C3380CC4-5D6E-409C-BE32-E72D297353CC}">
              <c16:uniqueId val="{00000011-5E77-41DA-A418-264CC8E32E90}"/>
            </c:ext>
          </c:extLst>
        </c:ser>
        <c:ser>
          <c:idx val="1"/>
          <c:order val="1"/>
          <c:tx>
            <c:strRef>
              <c:f>Sheet1!$A$3</c:f>
              <c:strCache>
                <c:ptCount val="1"/>
                <c:pt idx="0">
                  <c:v>opiekunowie</c:v>
                </c:pt>
              </c:strCache>
            </c:strRef>
          </c:tx>
          <c:spPr>
            <a:ln w="2523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8813485057412107E-2"/>
                  <c:y val="-6.1680004826707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E77-41DA-A418-264CC8E32E90}"/>
                </c:ext>
              </c:extLst>
            </c:dLbl>
            <c:dLbl>
              <c:idx val="1"/>
              <c:layout>
                <c:manualLayout>
                  <c:x val="-3.7678776241349576E-2"/>
                  <c:y val="-7.5626083097025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E77-41DA-A418-264CC8E32E90}"/>
                </c:ext>
              </c:extLst>
            </c:dLbl>
            <c:dLbl>
              <c:idx val="2"/>
              <c:layout>
                <c:manualLayout>
                  <c:x val="-2.9559390182610196E-2"/>
                  <c:y val="-8.6224529112274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E77-41DA-A418-264CC8E32E90}"/>
                </c:ext>
              </c:extLst>
            </c:dLbl>
            <c:dLbl>
              <c:idx val="3"/>
              <c:layout>
                <c:manualLayout>
                  <c:x val="-5.1286655056424782E-2"/>
                  <c:y val="-7.562605155588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E77-41DA-A418-264CC8E32E90}"/>
                </c:ext>
              </c:extLst>
            </c:dLbl>
            <c:dLbl>
              <c:idx val="4"/>
              <c:layout>
                <c:manualLayout>
                  <c:x val="-2.6801036122530552E-2"/>
                  <c:y val="-8.8231674789832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E77-41DA-A418-264CC8E32E90}"/>
                </c:ext>
              </c:extLst>
            </c:dLbl>
            <c:dLbl>
              <c:idx val="5"/>
              <c:layout>
                <c:manualLayout>
                  <c:x val="-3.4791293477840678E-2"/>
                  <c:y val="-8.466242019953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E77-41DA-A418-264CC8E32E90}"/>
                </c:ext>
              </c:extLst>
            </c:dLbl>
            <c:dLbl>
              <c:idx val="6"/>
              <c:layout>
                <c:manualLayout>
                  <c:x val="-4.2553191489361722E-2"/>
                  <c:y val="-4.5519196616047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E77-41DA-A418-264CC8E32E90}"/>
                </c:ext>
              </c:extLst>
            </c:dLbl>
            <c:dLbl>
              <c:idx val="7"/>
              <c:layout>
                <c:manualLayout>
                  <c:x val="-3.2733224222585969E-2"/>
                  <c:y val="-6.448552853940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E77-41DA-A418-264CC8E32E90}"/>
                </c:ext>
              </c:extLst>
            </c:dLbl>
            <c:dLbl>
              <c:idx val="8"/>
              <c:layout>
                <c:manualLayout>
                  <c:x val="-3.9279869067103165E-2"/>
                  <c:y val="-4.5519196616047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E77-41DA-A418-264CC8E32E90}"/>
                </c:ext>
              </c:extLst>
            </c:dLbl>
            <c:dLbl>
              <c:idx val="9"/>
              <c:layout>
                <c:manualLayout>
                  <c:x val="-2.2701944957880079E-2"/>
                  <c:y val="-4.9312463000718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E77-41DA-A418-264CC8E32E90}"/>
                </c:ext>
              </c:extLst>
            </c:dLbl>
            <c:dLbl>
              <c:idx val="10"/>
              <c:layout>
                <c:manualLayout>
                  <c:x val="-3.0621525267863919E-2"/>
                  <c:y val="-4.9312463000718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E77-41DA-A418-264CC8E32E90}"/>
                </c:ext>
              </c:extLst>
            </c:dLbl>
            <c:dLbl>
              <c:idx val="11"/>
              <c:layout>
                <c:manualLayout>
                  <c:x val="-3.3683412570929293E-2"/>
                  <c:y val="-5.310572938538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E77-41DA-A418-264CC8E32E90}"/>
                </c:ext>
              </c:extLst>
            </c:dLbl>
            <c:dLbl>
              <c:idx val="12"/>
              <c:layout>
                <c:manualLayout>
                  <c:x val="-1.5310642077695117E-2"/>
                  <c:y val="3.0346131077365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E77-41DA-A418-264CC8E32E90}"/>
                </c:ext>
              </c:extLst>
            </c:dLbl>
            <c:dLbl>
              <c:idx val="13"/>
              <c:layout>
                <c:manualLayout>
                  <c:x val="-4.286979781754633E-2"/>
                  <c:y val="-4.1725930231377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E77-41DA-A418-264CC8E32E90}"/>
                </c:ext>
              </c:extLst>
            </c:dLbl>
            <c:dLbl>
              <c:idx val="14"/>
              <c:layout>
                <c:manualLayout>
                  <c:x val="-1.1227674487255983E-16"/>
                  <c:y val="-3.4139397462035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E77-41DA-A418-264CC8E32E90}"/>
                </c:ext>
              </c:extLst>
            </c:dLbl>
            <c:dLbl>
              <c:idx val="15"/>
              <c:layout>
                <c:manualLayout>
                  <c:x val="-2.143489890877328E-2"/>
                  <c:y val="-4.5519196616047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E77-41DA-A418-264CC8E32E90}"/>
                </c:ext>
              </c:extLst>
            </c:dLbl>
            <c:dLbl>
              <c:idx val="16"/>
              <c:layout>
                <c:manualLayout>
                  <c:x val="-6.1242568310780473E-3"/>
                  <c:y val="-3.4139397462035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E77-41DA-A418-264CC8E32E90}"/>
                </c:ext>
              </c:extLst>
            </c:dLbl>
            <c:spPr>
              <a:noFill/>
              <a:ln w="25230">
                <a:noFill/>
              </a:ln>
            </c:spPr>
            <c:txPr>
              <a:bodyPr/>
              <a:lstStyle/>
              <a:p>
                <a:pPr>
                  <a:defRPr sz="10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9</c:v>
                </c:pt>
                <c:pt idx="1">
                  <c:v>11</c:v>
                </c:pt>
                <c:pt idx="2">
                  <c:v>12</c:v>
                </c:pt>
                <c:pt idx="3">
                  <c:v>19</c:v>
                </c:pt>
                <c:pt idx="4">
                  <c:v>16</c:v>
                </c:pt>
                <c:pt idx="5">
                  <c:v>16</c:v>
                </c:pt>
                <c:pt idx="6">
                  <c:v>23</c:v>
                </c:pt>
                <c:pt idx="7">
                  <c:v>14</c:v>
                </c:pt>
                <c:pt idx="8">
                  <c:v>21</c:v>
                </c:pt>
                <c:pt idx="9">
                  <c:v>13</c:v>
                </c:pt>
                <c:pt idx="10">
                  <c:v>13</c:v>
                </c:pt>
                <c:pt idx="11">
                  <c:v>18</c:v>
                </c:pt>
                <c:pt idx="12">
                  <c:v>26</c:v>
                </c:pt>
                <c:pt idx="13">
                  <c:v>29</c:v>
                </c:pt>
                <c:pt idx="14">
                  <c:v>27</c:v>
                </c:pt>
                <c:pt idx="15">
                  <c:v>21</c:v>
                </c:pt>
                <c:pt idx="16">
                  <c:v>18</c:v>
                </c:pt>
              </c:numCache>
            </c:numRef>
          </c:val>
          <c:smooth val="1"/>
          <c:extLst>
            <c:ext xmlns:c16="http://schemas.microsoft.com/office/drawing/2014/chart" uri="{C3380CC4-5D6E-409C-BE32-E72D297353CC}">
              <c16:uniqueId val="{00000023-5E77-41DA-A418-264CC8E32E90}"/>
            </c:ext>
          </c:extLst>
        </c:ser>
        <c:dLbls>
          <c:showLegendKey val="0"/>
          <c:showVal val="1"/>
          <c:showCatName val="0"/>
          <c:showSerName val="0"/>
          <c:showPercent val="0"/>
          <c:showBubbleSize val="0"/>
        </c:dLbls>
        <c:upDownBars>
          <c:gapWidth val="150"/>
          <c:upBars>
            <c:spPr>
              <a:solidFill>
                <a:schemeClr val="bg1"/>
              </a:solidFill>
              <a:ln w="3153">
                <a:solidFill>
                  <a:schemeClr val="tx1"/>
                </a:solidFill>
                <a:prstDash val="solid"/>
              </a:ln>
            </c:spPr>
          </c:upBars>
          <c:downBars>
            <c:spPr>
              <a:noFill/>
              <a:ln w="9460">
                <a:noFill/>
              </a:ln>
            </c:spPr>
          </c:downBars>
        </c:upDownBars>
        <c:marker val="1"/>
        <c:smooth val="0"/>
        <c:axId val="428207496"/>
        <c:axId val="428207888"/>
      </c:lineChart>
      <c:catAx>
        <c:axId val="428207496"/>
        <c:scaling>
          <c:orientation val="minMax"/>
        </c:scaling>
        <c:delete val="0"/>
        <c:axPos val="b"/>
        <c:numFmt formatCode="General" sourceLinked="0"/>
        <c:majorTickMark val="out"/>
        <c:minorTickMark val="none"/>
        <c:tickLblPos val="nextTo"/>
        <c:spPr>
          <a:ln w="3153">
            <a:solidFill>
              <a:schemeClr val="tx1"/>
            </a:solidFill>
            <a:prstDash val="solid"/>
          </a:ln>
        </c:spPr>
        <c:txPr>
          <a:bodyPr rot="-2700000" vert="horz"/>
          <a:lstStyle/>
          <a:p>
            <a:pPr>
              <a:defRPr sz="995" b="1" i="0" u="none" strike="noStrike" baseline="0">
                <a:solidFill>
                  <a:schemeClr val="tx1"/>
                </a:solidFill>
                <a:latin typeface="Arial"/>
                <a:ea typeface="Arial"/>
                <a:cs typeface="Arial"/>
              </a:defRPr>
            </a:pPr>
            <a:endParaRPr lang="pl-PL"/>
          </a:p>
        </c:txPr>
        <c:crossAx val="428207888"/>
        <c:crosses val="autoZero"/>
        <c:auto val="1"/>
        <c:lblAlgn val="ctr"/>
        <c:lblOffset val="100"/>
        <c:tickLblSkip val="1"/>
        <c:tickMarkSkip val="1"/>
        <c:noMultiLvlLbl val="0"/>
      </c:catAx>
      <c:valAx>
        <c:axId val="428207888"/>
        <c:scaling>
          <c:orientation val="minMax"/>
        </c:scaling>
        <c:delete val="0"/>
        <c:axPos val="l"/>
        <c:numFmt formatCode="General" sourceLinked="1"/>
        <c:majorTickMark val="out"/>
        <c:minorTickMark val="none"/>
        <c:tickLblPos val="nextTo"/>
        <c:spPr>
          <a:ln w="3153">
            <a:solidFill>
              <a:schemeClr val="tx1"/>
            </a:solidFill>
            <a:prstDash val="solid"/>
          </a:ln>
        </c:spPr>
        <c:txPr>
          <a:bodyPr rot="0" vert="horz"/>
          <a:lstStyle/>
          <a:p>
            <a:pPr>
              <a:defRPr sz="1094" b="1" i="0" u="none" strike="noStrike" baseline="0">
                <a:solidFill>
                  <a:schemeClr val="tx1"/>
                </a:solidFill>
                <a:latin typeface="Arial"/>
                <a:ea typeface="Arial"/>
                <a:cs typeface="Arial"/>
              </a:defRPr>
            </a:pPr>
            <a:endParaRPr lang="pl-PL"/>
          </a:p>
        </c:txPr>
        <c:crossAx val="428207496"/>
        <c:crosses val="autoZero"/>
        <c:crossBetween val="between"/>
      </c:valAx>
      <c:spPr>
        <a:noFill/>
        <a:ln w="25393">
          <a:noFill/>
        </a:ln>
      </c:spPr>
    </c:plotArea>
    <c:plotVisOnly val="1"/>
    <c:dispBlanksAs val="gap"/>
    <c:showDLblsOverMax val="0"/>
  </c:chart>
  <c:spPr>
    <a:noFill/>
    <a:ln>
      <a:noFill/>
    </a:ln>
  </c:spPr>
  <c:txPr>
    <a:bodyPr/>
    <a:lstStyle/>
    <a:p>
      <a:pPr>
        <a:defRPr sz="895" b="1" i="0" u="none" strike="noStrike" baseline="0">
          <a:solidFill>
            <a:schemeClr val="tx1"/>
          </a:solidFill>
          <a:latin typeface="Arial"/>
          <a:ea typeface="Arial"/>
          <a:cs typeface="Arial"/>
        </a:defRPr>
      </a:pPr>
      <a:endParaRPr lang="pl-PL"/>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878</c:v>
                </c:pt>
                <c:pt idx="1">
                  <c:v>615</c:v>
                </c:pt>
                <c:pt idx="2">
                  <c:v>762</c:v>
                </c:pt>
                <c:pt idx="3">
                  <c:v>880</c:v>
                </c:pt>
                <c:pt idx="4">
                  <c:v>1098</c:v>
                </c:pt>
                <c:pt idx="5">
                  <c:v>1011</c:v>
                </c:pt>
                <c:pt idx="6">
                  <c:v>1011</c:v>
                </c:pt>
                <c:pt idx="7">
                  <c:v>834</c:v>
                </c:pt>
                <c:pt idx="8">
                  <c:v>802</c:v>
                </c:pt>
                <c:pt idx="9">
                  <c:v>727</c:v>
                </c:pt>
                <c:pt idx="10">
                  <c:v>859</c:v>
                </c:pt>
                <c:pt idx="11">
                  <c:v>531</c:v>
                </c:pt>
                <c:pt idx="12">
                  <c:v>514</c:v>
                </c:pt>
                <c:pt idx="13">
                  <c:v>518</c:v>
                </c:pt>
                <c:pt idx="14">
                  <c:v>489</c:v>
                </c:pt>
                <c:pt idx="15">
                  <c:v>337</c:v>
                </c:pt>
                <c:pt idx="16">
                  <c:v>191</c:v>
                </c:pt>
              </c:numCache>
            </c:numRef>
          </c:val>
          <c:extLst>
            <c:ext xmlns:c16="http://schemas.microsoft.com/office/drawing/2014/chart" uri="{C3380CC4-5D6E-409C-BE32-E72D297353CC}">
              <c16:uniqueId val="{00000000-A9B7-4B8A-BE73-D184ADC680A0}"/>
            </c:ext>
          </c:extLst>
        </c:ser>
        <c:dLbls>
          <c:showLegendKey val="0"/>
          <c:showVal val="1"/>
          <c:showCatName val="0"/>
          <c:showSerName val="0"/>
          <c:showPercent val="0"/>
          <c:showBubbleSize val="0"/>
        </c:dLbls>
        <c:gapWidth val="150"/>
        <c:axId val="427936520"/>
        <c:axId val="427934560"/>
      </c:barChart>
      <c:catAx>
        <c:axId val="427936520"/>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7934560"/>
        <c:crosses val="autoZero"/>
        <c:auto val="1"/>
        <c:lblAlgn val="ctr"/>
        <c:lblOffset val="100"/>
        <c:tickLblSkip val="1"/>
        <c:tickMarkSkip val="1"/>
        <c:noMultiLvlLbl val="0"/>
      </c:catAx>
      <c:valAx>
        <c:axId val="427934560"/>
        <c:scaling>
          <c:orientation val="minMax"/>
        </c:scaling>
        <c:delete val="0"/>
        <c:axPos val="l"/>
        <c:numFmt formatCode="General" sourceLinked="1"/>
        <c:majorTickMark val="out"/>
        <c:minorTickMark val="none"/>
        <c:tickLblPos val="nextTo"/>
        <c:spPr>
          <a:ln w="3153">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27936520"/>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dLbls>
          <c:showLegendKey val="0"/>
          <c:showVal val="0"/>
          <c:showCatName val="0"/>
          <c:showSerName val="0"/>
          <c:showPercent val="0"/>
          <c:showBubbleSize val="0"/>
        </c:dLbls>
        <c:gapWidth val="150"/>
        <c:axId val="425382440"/>
        <c:axId val="425384792"/>
      </c:barChart>
      <c:catAx>
        <c:axId val="425382440"/>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4792"/>
        <c:crosses val="autoZero"/>
        <c:auto val="1"/>
        <c:lblAlgn val="ctr"/>
        <c:lblOffset val="100"/>
        <c:tickLblSkip val="1"/>
        <c:tickMarkSkip val="1"/>
        <c:noMultiLvlLbl val="0"/>
      </c:catAx>
      <c:valAx>
        <c:axId val="425384792"/>
        <c:scaling>
          <c:orientation val="minMax"/>
        </c:scaling>
        <c:delete val="1"/>
        <c:axPos val="l"/>
        <c:numFmt formatCode="General" sourceLinked="1"/>
        <c:majorTickMark val="out"/>
        <c:minorTickMark val="none"/>
        <c:tickLblPos val="none"/>
        <c:crossAx val="425382440"/>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320748155701E-2"/>
          <c:y val="2.660744854785203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36</c:v>
                </c:pt>
                <c:pt idx="1">
                  <c:v>54</c:v>
                </c:pt>
                <c:pt idx="2">
                  <c:v>10</c:v>
                </c:pt>
                <c:pt idx="3">
                  <c:v>3</c:v>
                </c:pt>
                <c:pt idx="4">
                  <c:v>2</c:v>
                </c:pt>
                <c:pt idx="5">
                  <c:v>0</c:v>
                </c:pt>
                <c:pt idx="6">
                  <c:v>6</c:v>
                </c:pt>
                <c:pt idx="7">
                  <c:v>2</c:v>
                </c:pt>
                <c:pt idx="8">
                  <c:v>3</c:v>
                </c:pt>
                <c:pt idx="9">
                  <c:v>0</c:v>
                </c:pt>
                <c:pt idx="10">
                  <c:v>2</c:v>
                </c:pt>
                <c:pt idx="11">
                  <c:v>0</c:v>
                </c:pt>
                <c:pt idx="12">
                  <c:v>2</c:v>
                </c:pt>
                <c:pt idx="13">
                  <c:v>0</c:v>
                </c:pt>
                <c:pt idx="14">
                  <c:v>4</c:v>
                </c:pt>
              </c:numCache>
            </c:numRef>
          </c:val>
          <c:extLst>
            <c:ext xmlns:c16="http://schemas.microsoft.com/office/drawing/2014/chart" uri="{C3380CC4-5D6E-409C-BE32-E72D297353CC}">
              <c16:uniqueId val="{00000000-3959-488A-A3A4-6AFB1364CD85}"/>
            </c:ext>
          </c:extLst>
        </c:ser>
        <c:dLbls>
          <c:showLegendKey val="0"/>
          <c:showVal val="0"/>
          <c:showCatName val="0"/>
          <c:showSerName val="0"/>
          <c:showPercent val="0"/>
          <c:showBubbleSize val="0"/>
        </c:dLbls>
        <c:gapWidth val="150"/>
        <c:axId val="429274536"/>
        <c:axId val="348184048"/>
      </c:barChart>
      <c:catAx>
        <c:axId val="42927453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348184048"/>
        <c:crosses val="autoZero"/>
        <c:auto val="1"/>
        <c:lblAlgn val="ctr"/>
        <c:lblOffset val="100"/>
        <c:tickMarkSkip val="1"/>
        <c:noMultiLvlLbl val="0"/>
      </c:catAx>
      <c:valAx>
        <c:axId val="34818404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453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1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72</c:v>
                </c:pt>
                <c:pt idx="1">
                  <c:v>201</c:v>
                </c:pt>
                <c:pt idx="2">
                  <c:v>241</c:v>
                </c:pt>
                <c:pt idx="3">
                  <c:v>328</c:v>
                </c:pt>
                <c:pt idx="4">
                  <c:v>255</c:v>
                </c:pt>
                <c:pt idx="5">
                  <c:v>313</c:v>
                </c:pt>
                <c:pt idx="6">
                  <c:v>349</c:v>
                </c:pt>
                <c:pt idx="7">
                  <c:v>245</c:v>
                </c:pt>
                <c:pt idx="8">
                  <c:v>278</c:v>
                </c:pt>
                <c:pt idx="9">
                  <c:v>248</c:v>
                </c:pt>
                <c:pt idx="10">
                  <c:v>129</c:v>
                </c:pt>
                <c:pt idx="11">
                  <c:v>221</c:v>
                </c:pt>
                <c:pt idx="12">
                  <c:v>245</c:v>
                </c:pt>
                <c:pt idx="13">
                  <c:v>278</c:v>
                </c:pt>
                <c:pt idx="14">
                  <c:v>300</c:v>
                </c:pt>
                <c:pt idx="15">
                  <c:v>188</c:v>
                </c:pt>
                <c:pt idx="16">
                  <c:v>124</c:v>
                </c:pt>
              </c:numCache>
            </c:numRef>
          </c:val>
          <c:extLst>
            <c:ext xmlns:c16="http://schemas.microsoft.com/office/drawing/2014/chart" uri="{C3380CC4-5D6E-409C-BE32-E72D297353CC}">
              <c16:uniqueId val="{00000000-2BE4-4F3C-A67A-01D29857C25A}"/>
            </c:ext>
          </c:extLst>
        </c:ser>
        <c:dLbls>
          <c:showLegendKey val="0"/>
          <c:showVal val="1"/>
          <c:showCatName val="0"/>
          <c:showSerName val="0"/>
          <c:showPercent val="0"/>
          <c:showBubbleSize val="0"/>
        </c:dLbls>
        <c:gapWidth val="150"/>
        <c:axId val="348181304"/>
        <c:axId val="348181696"/>
      </c:barChart>
      <c:catAx>
        <c:axId val="348181304"/>
        <c:scaling>
          <c:orientation val="minMax"/>
        </c:scaling>
        <c:delete val="0"/>
        <c:axPos val="b"/>
        <c:numFmt formatCode="General" sourceLinked="1"/>
        <c:majorTickMark val="out"/>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348181696"/>
        <c:crosses val="autoZero"/>
        <c:auto val="1"/>
        <c:lblAlgn val="ctr"/>
        <c:lblOffset val="100"/>
        <c:tickLblSkip val="1"/>
        <c:tickMarkSkip val="1"/>
        <c:noMultiLvlLbl val="0"/>
      </c:catAx>
      <c:valAx>
        <c:axId val="348181696"/>
        <c:scaling>
          <c:orientation val="minMax"/>
        </c:scaling>
        <c:delete val="0"/>
        <c:axPos val="l"/>
        <c:numFmt formatCode="General" sourceLinked="1"/>
        <c:majorTickMark val="out"/>
        <c:minorTickMark val="none"/>
        <c:tickLblPos val="nextTo"/>
        <c:spPr>
          <a:ln w="3153">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348181304"/>
        <c:crosses val="autoZero"/>
        <c:crossBetween val="between"/>
      </c:valAx>
      <c:spPr>
        <a:noFill/>
        <a:ln w="2539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8005996685672495E-2"/>
                  <c:y val="-8.5397486175085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C-47A9-8274-524242BA400F}"/>
                </c:ext>
              </c:extLst>
            </c:dLbl>
            <c:dLbl>
              <c:idx val="1"/>
              <c:layout>
                <c:manualLayout>
                  <c:x val="-3.8707897511296892E-2"/>
                  <c:y val="-7.3092147784853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CC-47A9-8274-524242BA400F}"/>
                </c:ext>
              </c:extLst>
            </c:dLbl>
            <c:dLbl>
              <c:idx val="2"/>
              <c:layout>
                <c:manualLayout>
                  <c:x val="-5.4290251757810756E-2"/>
                  <c:y val="-6.7929875218882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C-47A9-8274-524242BA400F}"/>
                </c:ext>
              </c:extLst>
            </c:dLbl>
            <c:dLbl>
              <c:idx val="3"/>
              <c:layout>
                <c:manualLayout>
                  <c:x val="-3.1565692029697875E-2"/>
                  <c:y val="-7.6278434504095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C-47A9-8274-524242BA400F}"/>
                </c:ext>
              </c:extLst>
            </c:dLbl>
            <c:dLbl>
              <c:idx val="4"/>
              <c:layout>
                <c:manualLayout>
                  <c:x val="-4.9143213586870016E-2"/>
                  <c:y val="-7.4212879066981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CC-47A9-8274-524242BA400F}"/>
                </c:ext>
              </c:extLst>
            </c:dLbl>
            <c:dLbl>
              <c:idx val="5"/>
              <c:layout>
                <c:manualLayout>
                  <c:x val="-4.6754604012770484E-2"/>
                  <c:y val="-7.6278434504095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CC-47A9-8274-524242BA400F}"/>
                </c:ext>
              </c:extLst>
            </c:dLbl>
            <c:dLbl>
              <c:idx val="6"/>
              <c:layout>
                <c:manualLayout>
                  <c:x val="-4.087319420648073E-2"/>
                  <c:y val="-7.1251844412901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CC-47A9-8274-524242BA400F}"/>
                </c:ext>
              </c:extLst>
            </c:dLbl>
            <c:dLbl>
              <c:idx val="7"/>
              <c:layout>
                <c:manualLayout>
                  <c:x val="-5.9451918845790236E-2"/>
                  <c:y val="-8.7085587615768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CC-47A9-8274-524242BA400F}"/>
                </c:ext>
              </c:extLst>
            </c:dLbl>
            <c:dLbl>
              <c:idx val="8"/>
              <c:layout>
                <c:manualLayout>
                  <c:x val="-5.5736173917928393E-2"/>
                  <c:y val="-0.1187530740215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CC-47A9-8274-524242BA400F}"/>
                </c:ext>
              </c:extLst>
            </c:dLbl>
            <c:dLbl>
              <c:idx val="9"/>
              <c:layout>
                <c:manualLayout>
                  <c:x val="-7.0599153629375799E-2"/>
                  <c:y val="-5.1459665409317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CC-47A9-8274-524242BA400F}"/>
                </c:ext>
              </c:extLst>
            </c:dLbl>
            <c:dLbl>
              <c:idx val="10"/>
              <c:layout>
                <c:manualLayout>
                  <c:x val="-7.4314898557237774E-2"/>
                  <c:y val="-8.3127463502910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CC-47A9-8274-524242BA400F}"/>
                </c:ext>
              </c:extLst>
            </c:dLbl>
            <c:dLbl>
              <c:idx val="11"/>
              <c:layout>
                <c:manualLayout>
                  <c:x val="-0.1003251130522709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CC-47A9-8274-524242BA400F}"/>
                </c:ext>
              </c:extLst>
            </c:dLbl>
            <c:dLbl>
              <c:idx val="12"/>
              <c:layout>
                <c:manualLayout>
                  <c:x val="-0.10404085798013278"/>
                  <c:y val="-5.145966540931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DCC-47A9-8274-524242BA400F}"/>
                </c:ext>
              </c:extLst>
            </c:dLbl>
            <c:dLbl>
              <c:idx val="13"/>
              <c:layout>
                <c:manualLayout>
                  <c:x val="-4.8304684062204499E-2"/>
                  <c:y val="3.9584513851096736E-2"/>
                </c:manualLayout>
              </c:layout>
              <c:showLegendKey val="0"/>
              <c:showVal val="1"/>
              <c:showCatName val="0"/>
              <c:showSerName val="0"/>
              <c:showPercent val="0"/>
              <c:showBubbleSize val="0"/>
              <c:extLst>
                <c:ext xmlns:c15="http://schemas.microsoft.com/office/drawing/2012/chart" uri="{CE6537A1-D6FC-4f65-9D91-7224C49458BB}">
                  <c15:layout>
                    <c:manualLayout>
                      <c:w val="9.0069657051372071E-2"/>
                      <c:h val="6.1632845417159902E-2"/>
                    </c:manualLayout>
                  </c15:layout>
                </c:ext>
                <c:ext xmlns:c16="http://schemas.microsoft.com/office/drawing/2014/chart" uri="{C3380CC4-5D6E-409C-BE32-E72D297353CC}">
                  <c16:uniqueId val="{0000000D-7DCC-47A9-8274-524242BA400F}"/>
                </c:ext>
              </c:extLst>
            </c:dLbl>
            <c:dLbl>
              <c:idx val="14"/>
              <c:layout>
                <c:manualLayout>
                  <c:x val="-8.174638841296146E-2"/>
                  <c:y val="-5.5418101210034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CC-47A9-8274-524242BA400F}"/>
                </c:ext>
              </c:extLst>
            </c:dLbl>
            <c:dLbl>
              <c:idx val="15"/>
              <c:layout>
                <c:manualLayout>
                  <c:x val="-4.4588939134342746E-2"/>
                  <c:y val="-5.5418101210034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CC-47A9-8274-524242BA400F}"/>
                </c:ext>
              </c:extLst>
            </c:dLbl>
            <c:dLbl>
              <c:idx val="16"/>
              <c:layout>
                <c:manualLayout>
                  <c:x val="-1.8578724639309423E-2"/>
                  <c:y val="3.166748640573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CC-47A9-8274-524242BA400F}"/>
                </c:ext>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53</c:v>
                </c:pt>
                <c:pt idx="1">
                  <c:v>64</c:v>
                </c:pt>
                <c:pt idx="2">
                  <c:v>61</c:v>
                </c:pt>
                <c:pt idx="3">
                  <c:v>48</c:v>
                </c:pt>
                <c:pt idx="4">
                  <c:v>48</c:v>
                </c:pt>
                <c:pt idx="5">
                  <c:v>48</c:v>
                </c:pt>
                <c:pt idx="6">
                  <c:v>48</c:v>
                </c:pt>
                <c:pt idx="7">
                  <c:v>57</c:v>
                </c:pt>
                <c:pt idx="8">
                  <c:v>71</c:v>
                </c:pt>
                <c:pt idx="9">
                  <c:v>114</c:v>
                </c:pt>
                <c:pt idx="10">
                  <c:v>124</c:v>
                </c:pt>
                <c:pt idx="11">
                  <c:v>206</c:v>
                </c:pt>
                <c:pt idx="12">
                  <c:v>229</c:v>
                </c:pt>
                <c:pt idx="13">
                  <c:v>133</c:v>
                </c:pt>
                <c:pt idx="14">
                  <c:v>176</c:v>
                </c:pt>
                <c:pt idx="15">
                  <c:v>176</c:v>
                </c:pt>
                <c:pt idx="16">
                  <c:v>112</c:v>
                </c:pt>
              </c:numCache>
            </c:numRef>
          </c:val>
          <c:smooth val="1"/>
          <c:extLst>
            <c:ext xmlns:c16="http://schemas.microsoft.com/office/drawing/2014/chart" uri="{C3380CC4-5D6E-409C-BE32-E72D297353CC}">
              <c16:uniqueId val="{00000011-7DCC-47A9-8274-524242BA400F}"/>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8285046203971621E-2"/>
                  <c:y val="-7.4727475721074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CC-47A9-8274-524242BA400F}"/>
                </c:ext>
              </c:extLst>
            </c:dLbl>
            <c:dLbl>
              <c:idx val="1"/>
              <c:layout>
                <c:manualLayout>
                  <c:x val="-3.4139211115168211E-2"/>
                  <c:y val="-7.5673760058946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CC-47A9-8274-524242BA400F}"/>
                </c:ext>
              </c:extLst>
            </c:dLbl>
            <c:dLbl>
              <c:idx val="2"/>
              <c:layout>
                <c:manualLayout>
                  <c:x val="-3.2566602533494381E-2"/>
                  <c:y val="-7.4727475721074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CC-47A9-8274-524242BA400F}"/>
                </c:ext>
              </c:extLst>
            </c:dLbl>
            <c:dLbl>
              <c:idx val="3"/>
              <c:layout>
                <c:manualLayout>
                  <c:x val="-4.8713123425928602E-2"/>
                  <c:y val="-5.7861734019296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CC-47A9-8274-524242BA400F}"/>
                </c:ext>
              </c:extLst>
            </c:dLbl>
            <c:dLbl>
              <c:idx val="4"/>
              <c:layout>
                <c:manualLayout>
                  <c:x val="-2.7420149519235302E-2"/>
                  <c:y val="-5.7861734019296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CC-47A9-8274-524242BA400F}"/>
                </c:ext>
              </c:extLst>
            </c:dLbl>
            <c:dLbl>
              <c:idx val="5"/>
              <c:layout>
                <c:manualLayout>
                  <c:x val="-2.4705022516829166E-2"/>
                  <c:y val="-6.087357379428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CC-47A9-8274-524242BA400F}"/>
                </c:ext>
              </c:extLst>
            </c:dLbl>
            <c:dLbl>
              <c:idx val="6"/>
              <c:layout>
                <c:manualLayout>
                  <c:x val="-1.8578724639309444E-2"/>
                  <c:y val="-5.5418101210034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CC-47A9-8274-524242BA400F}"/>
                </c:ext>
              </c:extLst>
            </c:dLbl>
            <c:dLbl>
              <c:idx val="7"/>
              <c:layout>
                <c:manualLayout>
                  <c:x val="-1.8578724639309444E-2"/>
                  <c:y val="-3.9584358007167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DCC-47A9-8274-524242BA400F}"/>
                </c:ext>
              </c:extLst>
            </c:dLbl>
            <c:dLbl>
              <c:idx val="8"/>
              <c:layout>
                <c:manualLayout>
                  <c:x val="-1.8578724639309444E-2"/>
                  <c:y val="-3.9584358007167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DCC-47A9-8274-524242BA400F}"/>
                </c:ext>
              </c:extLst>
            </c:dLbl>
            <c:dLbl>
              <c:idx val="9"/>
              <c:layout>
                <c:manualLayout>
                  <c:x val="-3.3441704350756961E-2"/>
                  <c:y val="-5.5418101210034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DCC-47A9-8274-524242BA400F}"/>
                </c:ext>
              </c:extLst>
            </c:dLbl>
            <c:dLbl>
              <c:idx val="10"/>
              <c:layout>
                <c:manualLayout>
                  <c:x val="-1.8578724639309444E-2"/>
                  <c:y val="-5.145966540931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DCC-47A9-8274-524242BA400F}"/>
                </c:ext>
              </c:extLst>
            </c:dLbl>
            <c:dLbl>
              <c:idx val="11"/>
              <c:layout>
                <c:manualLayout>
                  <c:x val="-2.6010214495033209E-2"/>
                  <c:y val="-4.354279380788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DCC-47A9-8274-524242BA400F}"/>
                </c:ext>
              </c:extLst>
            </c:dLbl>
            <c:dLbl>
              <c:idx val="12"/>
              <c:layout>
                <c:manualLayout>
                  <c:x val="-2.2294469567171318E-2"/>
                  <c:y val="-5.9376537010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DCC-47A9-8274-524242BA400F}"/>
                </c:ext>
              </c:extLst>
            </c:dLbl>
            <c:dLbl>
              <c:idx val="13"/>
              <c:layout>
                <c:manualLayout>
                  <c:x val="-3.7157449278618845E-2"/>
                  <c:y val="-7.9168716014335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DCC-47A9-8274-524242BA400F}"/>
                </c:ext>
              </c:extLst>
            </c:dLbl>
            <c:dLbl>
              <c:idx val="14"/>
              <c:layout>
                <c:manualLayout>
                  <c:x val="-3.7157449278618977E-2"/>
                  <c:y val="-7.5210280213618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DCC-47A9-8274-524242BA400F}"/>
                </c:ext>
              </c:extLst>
            </c:dLbl>
            <c:dLbl>
              <c:idx val="15"/>
              <c:layout>
                <c:manualLayout>
                  <c:x val="-2.9725959422895073E-2"/>
                  <c:y val="-7.1251844412901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DCC-47A9-8274-524242BA400F}"/>
                </c:ext>
              </c:extLst>
            </c:dLbl>
            <c:dLbl>
              <c:idx val="16"/>
              <c:layout>
                <c:manualLayout>
                  <c:x val="-3.7157449278618841E-3"/>
                  <c:y val="-8.7085587615768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DCC-47A9-8274-524242BA400F}"/>
                </c:ext>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5</c:v>
                </c:pt>
                <c:pt idx="1">
                  <c:v>5</c:v>
                </c:pt>
                <c:pt idx="2">
                  <c:v>5</c:v>
                </c:pt>
                <c:pt idx="3">
                  <c:v>4</c:v>
                </c:pt>
                <c:pt idx="4">
                  <c:v>4</c:v>
                </c:pt>
                <c:pt idx="5">
                  <c:v>4</c:v>
                </c:pt>
                <c:pt idx="6">
                  <c:v>4</c:v>
                </c:pt>
                <c:pt idx="7">
                  <c:v>3</c:v>
                </c:pt>
                <c:pt idx="8">
                  <c:v>3</c:v>
                </c:pt>
                <c:pt idx="9">
                  <c:v>4</c:v>
                </c:pt>
                <c:pt idx="10">
                  <c:v>6</c:v>
                </c:pt>
                <c:pt idx="11">
                  <c:v>6</c:v>
                </c:pt>
                <c:pt idx="12">
                  <c:v>7</c:v>
                </c:pt>
                <c:pt idx="13">
                  <c:v>12</c:v>
                </c:pt>
                <c:pt idx="14">
                  <c:v>15</c:v>
                </c:pt>
                <c:pt idx="15">
                  <c:v>15</c:v>
                </c:pt>
                <c:pt idx="16">
                  <c:v>25</c:v>
                </c:pt>
              </c:numCache>
            </c:numRef>
          </c:val>
          <c:smooth val="1"/>
          <c:extLst>
            <c:ext xmlns:c16="http://schemas.microsoft.com/office/drawing/2014/chart" uri="{C3380CC4-5D6E-409C-BE32-E72D297353CC}">
              <c16:uniqueId val="{00000023-7DCC-47A9-8274-524242BA400F}"/>
            </c:ext>
          </c:extLst>
        </c:ser>
        <c:dLbls>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348184832"/>
        <c:axId val="348182480"/>
      </c:lineChart>
      <c:catAx>
        <c:axId val="348184832"/>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2480"/>
        <c:crosses val="autoZero"/>
        <c:auto val="1"/>
        <c:lblAlgn val="ctr"/>
        <c:lblOffset val="100"/>
        <c:tickLblSkip val="1"/>
        <c:tickMarkSkip val="1"/>
        <c:noMultiLvlLbl val="0"/>
      </c:catAx>
      <c:valAx>
        <c:axId val="348182480"/>
        <c:scaling>
          <c:orientation val="minMax"/>
        </c:scaling>
        <c:delete val="0"/>
        <c:axPos val="l"/>
        <c:numFmt formatCode="General" sourceLinked="1"/>
        <c:majorTickMark val="out"/>
        <c:minorTickMark val="none"/>
        <c:tickLblPos val="nextTo"/>
        <c:spPr>
          <a:ln w="3155">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348184832"/>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1894726122048814E-2"/>
          <c:y val="3.619493564307480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c:v>
                </c:pt>
                <c:pt idx="1">
                  <c:v>11</c:v>
                </c:pt>
                <c:pt idx="2">
                  <c:v>2</c:v>
                </c:pt>
                <c:pt idx="3">
                  <c:v>3</c:v>
                </c:pt>
                <c:pt idx="4">
                  <c:v>10</c:v>
                </c:pt>
                <c:pt idx="5">
                  <c:v>1</c:v>
                </c:pt>
                <c:pt idx="6">
                  <c:v>2</c:v>
                </c:pt>
                <c:pt idx="7">
                  <c:v>4</c:v>
                </c:pt>
                <c:pt idx="8">
                  <c:v>2</c:v>
                </c:pt>
                <c:pt idx="9">
                  <c:v>0</c:v>
                </c:pt>
                <c:pt idx="10">
                  <c:v>0</c:v>
                </c:pt>
                <c:pt idx="11">
                  <c:v>0</c:v>
                </c:pt>
                <c:pt idx="12">
                  <c:v>0</c:v>
                </c:pt>
                <c:pt idx="13">
                  <c:v>0</c:v>
                </c:pt>
                <c:pt idx="14">
                  <c:v>0</c:v>
                </c:pt>
              </c:numCache>
            </c:numRef>
          </c:val>
          <c:extLst>
            <c:ext xmlns:c16="http://schemas.microsoft.com/office/drawing/2014/chart" uri="{C3380CC4-5D6E-409C-BE32-E72D297353CC}">
              <c16:uniqueId val="{00000000-0461-4B75-BC2C-1EFF7C2D17EC}"/>
            </c:ext>
          </c:extLst>
        </c:ser>
        <c:dLbls>
          <c:showLegendKey val="0"/>
          <c:showVal val="0"/>
          <c:showCatName val="0"/>
          <c:showSerName val="0"/>
          <c:showPercent val="0"/>
          <c:showBubbleSize val="0"/>
        </c:dLbls>
        <c:gapWidth val="150"/>
        <c:axId val="348177384"/>
        <c:axId val="348179736"/>
      </c:barChart>
      <c:catAx>
        <c:axId val="348177384"/>
        <c:scaling>
          <c:orientation val="minMax"/>
        </c:scaling>
        <c:delete val="0"/>
        <c:axPos val="b"/>
        <c:numFmt formatCode="General" sourceLinked="1"/>
        <c:majorTickMark val="out"/>
        <c:minorTickMark val="none"/>
        <c:tickLblPos val="low"/>
        <c:spPr>
          <a:ln w="3160">
            <a:solidFill>
              <a:schemeClr val="tx1"/>
            </a:solidFill>
            <a:prstDash val="solid"/>
          </a:ln>
        </c:spPr>
        <c:txPr>
          <a:bodyPr rot="-2700000" vert="horz"/>
          <a:lstStyle/>
          <a:p>
            <a:pPr>
              <a:defRPr sz="1119" b="0" i="0" u="none" strike="noStrike" baseline="0">
                <a:solidFill>
                  <a:schemeClr val="tx1"/>
                </a:solidFill>
                <a:latin typeface="Arial"/>
                <a:ea typeface="Arial"/>
                <a:cs typeface="Arial"/>
              </a:defRPr>
            </a:pPr>
            <a:endParaRPr lang="pl-PL"/>
          </a:p>
        </c:txPr>
        <c:crossAx val="348179736"/>
        <c:crosses val="autoZero"/>
        <c:auto val="1"/>
        <c:lblAlgn val="ctr"/>
        <c:lblOffset val="100"/>
        <c:tickMarkSkip val="1"/>
        <c:noMultiLvlLbl val="0"/>
      </c:catAx>
      <c:valAx>
        <c:axId val="348179736"/>
        <c:scaling>
          <c:orientation val="minMax"/>
        </c:scaling>
        <c:delete val="0"/>
        <c:axPos val="l"/>
        <c:numFmt formatCode="General" sourceLinked="1"/>
        <c:majorTickMark val="out"/>
        <c:minorTickMark val="none"/>
        <c:tickLblPos val="nextTo"/>
        <c:spPr>
          <a:ln w="3160">
            <a:solidFill>
              <a:schemeClr val="tx1"/>
            </a:solidFill>
            <a:prstDash val="solid"/>
          </a:ln>
        </c:spPr>
        <c:txPr>
          <a:bodyPr rot="0" vert="horz"/>
          <a:lstStyle/>
          <a:p>
            <a:pPr>
              <a:defRPr sz="969" b="0" i="0" u="none" strike="noStrike" baseline="0">
                <a:solidFill>
                  <a:schemeClr val="tx1"/>
                </a:solidFill>
                <a:latin typeface="Arial"/>
                <a:ea typeface="Arial"/>
                <a:cs typeface="Arial"/>
              </a:defRPr>
            </a:pPr>
            <a:endParaRPr lang="pl-PL"/>
          </a:p>
        </c:txPr>
        <c:crossAx val="348177384"/>
        <c:crosses val="autoZero"/>
        <c:crossBetween val="between"/>
      </c:valAx>
      <c:dTable>
        <c:showHorzBorder val="0"/>
        <c:showVertBorder val="1"/>
        <c:showOutline val="0"/>
        <c:showKeys val="0"/>
        <c:spPr>
          <a:ln w="3160">
            <a:solidFill>
              <a:schemeClr val="tx1"/>
            </a:solidFill>
            <a:prstDash val="solid"/>
          </a:ln>
        </c:spPr>
        <c:txPr>
          <a:bodyPr/>
          <a:lstStyle/>
          <a:p>
            <a:pPr rtl="0">
              <a:defRPr sz="794" b="0" i="0" u="none" strike="noStrike" baseline="0">
                <a:solidFill>
                  <a:schemeClr val="tx1"/>
                </a:solidFill>
                <a:latin typeface="Arial"/>
                <a:ea typeface="Arial"/>
                <a:cs typeface="Arial"/>
              </a:defRPr>
            </a:pPr>
            <a:endParaRPr lang="pl-PL"/>
          </a:p>
        </c:txPr>
      </c:dTable>
      <c:spPr>
        <a:solidFill>
          <a:schemeClr val="bg1"/>
        </a:solidFill>
        <a:ln w="25266">
          <a:noFill/>
        </a:ln>
      </c:spPr>
    </c:plotArea>
    <c:plotVisOnly val="1"/>
    <c:dispBlanksAs val="gap"/>
    <c:showDLblsOverMax val="0"/>
  </c:chart>
  <c:spPr>
    <a:noFill/>
    <a:ln>
      <a:noFill/>
    </a:ln>
  </c:spPr>
  <c:txPr>
    <a:bodyPr/>
    <a:lstStyle/>
    <a:p>
      <a:pPr>
        <a:defRPr sz="994" b="0" i="0" u="none" strike="noStrike" baseline="0">
          <a:solidFill>
            <a:schemeClr val="tx1"/>
          </a:solidFill>
          <a:latin typeface="Arial"/>
          <a:ea typeface="Arial"/>
          <a:cs typeface="Arial"/>
        </a:defRPr>
      </a:pPr>
      <a:endParaRPr lang="pl-PL"/>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2">
                <a:noFill/>
              </a:ln>
            </c:spPr>
            <c:txPr>
              <a:bodyPr/>
              <a:lstStyle/>
              <a:p>
                <a:pPr>
                  <a:defRPr sz="8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103</c:v>
                </c:pt>
                <c:pt idx="1">
                  <c:v>147</c:v>
                </c:pt>
                <c:pt idx="2">
                  <c:v>175</c:v>
                </c:pt>
                <c:pt idx="3">
                  <c:v>184</c:v>
                </c:pt>
                <c:pt idx="4">
                  <c:v>222</c:v>
                </c:pt>
                <c:pt idx="5">
                  <c:v>152</c:v>
                </c:pt>
                <c:pt idx="6">
                  <c:v>207</c:v>
                </c:pt>
                <c:pt idx="7">
                  <c:v>205</c:v>
                </c:pt>
                <c:pt idx="8">
                  <c:v>176</c:v>
                </c:pt>
                <c:pt idx="9">
                  <c:v>198</c:v>
                </c:pt>
                <c:pt idx="10">
                  <c:v>194</c:v>
                </c:pt>
                <c:pt idx="11">
                  <c:v>229</c:v>
                </c:pt>
                <c:pt idx="12">
                  <c:v>172</c:v>
                </c:pt>
                <c:pt idx="13">
                  <c:v>112</c:v>
                </c:pt>
                <c:pt idx="14">
                  <c:v>103</c:v>
                </c:pt>
                <c:pt idx="15">
                  <c:v>75</c:v>
                </c:pt>
                <c:pt idx="16">
                  <c:v>38</c:v>
                </c:pt>
              </c:numCache>
            </c:numRef>
          </c:val>
          <c:extLst>
            <c:ext xmlns:c16="http://schemas.microsoft.com/office/drawing/2014/chart" uri="{C3380CC4-5D6E-409C-BE32-E72D297353CC}">
              <c16:uniqueId val="{00000000-4C6B-4470-BB43-F9366FC2749B}"/>
            </c:ext>
          </c:extLst>
        </c:ser>
        <c:dLbls>
          <c:showLegendKey val="0"/>
          <c:showVal val="1"/>
          <c:showCatName val="0"/>
          <c:showSerName val="0"/>
          <c:showPercent val="0"/>
          <c:showBubbleSize val="0"/>
        </c:dLbls>
        <c:gapWidth val="150"/>
        <c:axId val="348182872"/>
        <c:axId val="348178560"/>
      </c:barChart>
      <c:catAx>
        <c:axId val="348182872"/>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2" b="1" i="0" u="none" strike="noStrike" baseline="0">
                <a:solidFill>
                  <a:schemeClr val="tx1"/>
                </a:solidFill>
                <a:latin typeface="Arial"/>
                <a:ea typeface="Arial"/>
                <a:cs typeface="Arial"/>
              </a:defRPr>
            </a:pPr>
            <a:endParaRPr lang="pl-PL"/>
          </a:p>
        </c:txPr>
        <c:crossAx val="348178560"/>
        <c:crosses val="autoZero"/>
        <c:auto val="1"/>
        <c:lblAlgn val="ctr"/>
        <c:lblOffset val="100"/>
        <c:tickLblSkip val="1"/>
        <c:tickMarkSkip val="1"/>
        <c:noMultiLvlLbl val="0"/>
      </c:catAx>
      <c:valAx>
        <c:axId val="348178560"/>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348182872"/>
        <c:crosses val="autoZero"/>
        <c:crossBetween val="between"/>
      </c:valAx>
      <c:spPr>
        <a:noFill/>
        <a:ln w="25387">
          <a:noFill/>
        </a:ln>
      </c:spPr>
    </c:plotArea>
    <c:plotVisOnly val="1"/>
    <c:dispBlanksAs val="gap"/>
    <c:showDLblsOverMax val="0"/>
  </c:chart>
  <c:spPr>
    <a:noFill/>
    <a:ln>
      <a:noFill/>
    </a:ln>
  </c:spPr>
  <c:txPr>
    <a:bodyPr/>
    <a:lstStyle/>
    <a:p>
      <a:pPr>
        <a:defRPr sz="893" b="1" i="0" u="none" strike="noStrike" baseline="0">
          <a:solidFill>
            <a:schemeClr val="tx1"/>
          </a:solidFill>
          <a:latin typeface="Arial"/>
          <a:ea typeface="Arial"/>
          <a:cs typeface="Arial"/>
        </a:defRPr>
      </a:pPr>
      <a:endParaRPr lang="pl-PL"/>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22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5692339959689439E-2"/>
                  <c:y val="-7.4555252673635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A4-4D0B-B006-1C5757376C03}"/>
                </c:ext>
              </c:extLst>
            </c:dLbl>
            <c:dLbl>
              <c:idx val="1"/>
              <c:layout>
                <c:manualLayout>
                  <c:x val="-6.0050617765289506E-2"/>
                  <c:y val="-7.5157293277703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A4-4D0B-B006-1C5757376C03}"/>
                </c:ext>
              </c:extLst>
            </c:dLbl>
            <c:dLbl>
              <c:idx val="2"/>
              <c:layout>
                <c:manualLayout>
                  <c:x val="-2.2751665972044852E-2"/>
                  <c:y val="-7.4383995701201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A4-4D0B-B006-1C5757376C03}"/>
                </c:ext>
              </c:extLst>
            </c:dLbl>
            <c:dLbl>
              <c:idx val="3"/>
              <c:layout>
                <c:manualLayout>
                  <c:x val="-4.6079475941436722E-2"/>
                  <c:y val="-8.2559256537185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A4-4D0B-B006-1C5757376C03}"/>
                </c:ext>
              </c:extLst>
            </c:dLbl>
            <c:dLbl>
              <c:idx val="4"/>
              <c:layout>
                <c:manualLayout>
                  <c:x val="-4.8064189779648027E-2"/>
                  <c:y val="-6.8101615228819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A4-4D0B-B006-1C5757376C03}"/>
                </c:ext>
              </c:extLst>
            </c:dLbl>
            <c:dLbl>
              <c:idx val="5"/>
              <c:layout>
                <c:manualLayout>
                  <c:x val="-4.506919329757151E-2"/>
                  <c:y val="-7.9288715839789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A4-4D0B-B006-1C5757376C03}"/>
                </c:ext>
              </c:extLst>
            </c:dLbl>
            <c:dLbl>
              <c:idx val="6"/>
              <c:layout>
                <c:manualLayout>
                  <c:x val="-4.6242768090417358E-2"/>
                  <c:y val="-7.5210280213618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A4-4D0B-B006-1C5757376C03}"/>
                </c:ext>
              </c:extLst>
            </c:dLbl>
            <c:dLbl>
              <c:idx val="7"/>
              <c:layout>
                <c:manualLayout>
                  <c:x val="-4.9491257507085107E-2"/>
                  <c:y val="-5.0249808797288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A4-4D0B-B006-1C5757376C03}"/>
                </c:ext>
              </c:extLst>
            </c:dLbl>
            <c:dLbl>
              <c:idx val="8"/>
              <c:layout>
                <c:manualLayout>
                  <c:x val="-3.4953857644182074E-2"/>
                  <c:y val="-9.29408841349995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A4-4D0B-B006-1C5757376C03}"/>
                </c:ext>
              </c:extLst>
            </c:dLbl>
            <c:dLbl>
              <c:idx val="9"/>
              <c:layout>
                <c:manualLayout>
                  <c:x val="-5.3826950819001351E-2"/>
                  <c:y val="-6.850308557200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A4-4D0B-B006-1C5757376C03}"/>
                </c:ext>
              </c:extLst>
            </c:dLbl>
            <c:dLbl>
              <c:idx val="10"/>
              <c:layout>
                <c:manualLayout>
                  <c:x val="-2.9235428325881666E-2"/>
                  <c:y val="-3.9763332742243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A4-4D0B-B006-1C5757376C03}"/>
                </c:ext>
              </c:extLst>
            </c:dLbl>
            <c:dLbl>
              <c:idx val="11"/>
              <c:layout>
                <c:manualLayout>
                  <c:x val="-2.2738666475685752E-2"/>
                  <c:y val="-3.253363588001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A4-4D0B-B006-1C5757376C03}"/>
                </c:ext>
              </c:extLst>
            </c:dLbl>
            <c:dLbl>
              <c:idx val="12"/>
              <c:layout>
                <c:manualLayout>
                  <c:x val="-3.8980571101175678E-2"/>
                  <c:y val="-6.506727176003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A4-4D0B-B006-1C5757376C03}"/>
                </c:ext>
              </c:extLst>
            </c:dLbl>
            <c:dLbl>
              <c:idx val="13"/>
              <c:layout>
                <c:manualLayout>
                  <c:x val="-4.5477332951371602E-2"/>
                  <c:y val="-5.7837574897809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A4-4D0B-B006-1C5757376C03}"/>
                </c:ext>
              </c:extLst>
            </c:dLbl>
            <c:dLbl>
              <c:idx val="14"/>
              <c:layout>
                <c:manualLayout>
                  <c:x val="-4.5477332951371484E-2"/>
                  <c:y val="-7.2296968622261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A4-4D0B-B006-1C5757376C03}"/>
                </c:ext>
              </c:extLst>
            </c:dLbl>
            <c:dLbl>
              <c:idx val="15"/>
              <c:layout>
                <c:manualLayout>
                  <c:x val="-2.5987047400783704E-2"/>
                  <c:y val="-7.2296968622261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A4-4D0B-B006-1C5757376C03}"/>
                </c:ext>
              </c:extLst>
            </c:dLbl>
            <c:dLbl>
              <c:idx val="16"/>
              <c:layout>
                <c:manualLayout>
                  <c:x val="-9.7451427752938882E-3"/>
                  <c:y val="-6.1452423328922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A4-4D0B-B006-1C5757376C03}"/>
                </c:ext>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38</c:v>
                </c:pt>
                <c:pt idx="1">
                  <c:v>46</c:v>
                </c:pt>
                <c:pt idx="2">
                  <c:v>41</c:v>
                </c:pt>
                <c:pt idx="3">
                  <c:v>32</c:v>
                </c:pt>
                <c:pt idx="4">
                  <c:v>40</c:v>
                </c:pt>
                <c:pt idx="5">
                  <c:v>31</c:v>
                </c:pt>
                <c:pt idx="6">
                  <c:v>39</c:v>
                </c:pt>
                <c:pt idx="7">
                  <c:v>47</c:v>
                </c:pt>
                <c:pt idx="8">
                  <c:v>33</c:v>
                </c:pt>
                <c:pt idx="9">
                  <c:v>32</c:v>
                </c:pt>
                <c:pt idx="10">
                  <c:v>37</c:v>
                </c:pt>
                <c:pt idx="11">
                  <c:v>33</c:v>
                </c:pt>
                <c:pt idx="12">
                  <c:v>23</c:v>
                </c:pt>
                <c:pt idx="13">
                  <c:v>25</c:v>
                </c:pt>
                <c:pt idx="14">
                  <c:v>20</c:v>
                </c:pt>
                <c:pt idx="15">
                  <c:v>20</c:v>
                </c:pt>
                <c:pt idx="16">
                  <c:v>23</c:v>
                </c:pt>
              </c:numCache>
            </c:numRef>
          </c:val>
          <c:smooth val="1"/>
          <c:extLst>
            <c:ext xmlns:c16="http://schemas.microsoft.com/office/drawing/2014/chart" uri="{C3380CC4-5D6E-409C-BE32-E72D297353CC}">
              <c16:uniqueId val="{00000011-3AA4-4D0B-B006-1C5757376C03}"/>
            </c:ext>
          </c:extLst>
        </c:ser>
        <c:ser>
          <c:idx val="1"/>
          <c:order val="1"/>
          <c:tx>
            <c:strRef>
              <c:f>Sheet1!$A$3</c:f>
              <c:strCache>
                <c:ptCount val="1"/>
                <c:pt idx="0">
                  <c:v>opiekunowie</c:v>
                </c:pt>
              </c:strCache>
            </c:strRef>
          </c:tx>
          <c:spPr>
            <a:ln w="2522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9712762667885614E-2"/>
                  <c:y val="-7.9977234318828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AA4-4D0B-B006-1C5757376C03}"/>
                </c:ext>
              </c:extLst>
            </c:dLbl>
            <c:dLbl>
              <c:idx val="1"/>
              <c:layout>
                <c:manualLayout>
                  <c:x val="-4.2522339934481554E-2"/>
                  <c:y val="-7.696477116812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AA4-4D0B-B006-1C5757376C03}"/>
                </c:ext>
              </c:extLst>
            </c:dLbl>
            <c:dLbl>
              <c:idx val="2"/>
              <c:layout>
                <c:manualLayout>
                  <c:x val="-4.4507053772692852E-2"/>
                  <c:y val="-6.5347853000525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AA4-4D0B-B006-1C5757376C03}"/>
                </c:ext>
              </c:extLst>
            </c:dLbl>
            <c:dLbl>
              <c:idx val="3"/>
              <c:layout>
                <c:manualLayout>
                  <c:x val="-4.4997346880324092E-2"/>
                  <c:y val="-9.1422687645174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AA4-4D0B-B006-1C5757376C03}"/>
                </c:ext>
              </c:extLst>
            </c:dLbl>
            <c:dLbl>
              <c:idx val="4"/>
              <c:layout>
                <c:manualLayout>
                  <c:x val="-4.3424924138870884E-2"/>
                  <c:y val="-9.1422687645174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AA4-4D0B-B006-1C5757376C03}"/>
                </c:ext>
              </c:extLst>
            </c:dLbl>
            <c:dLbl>
              <c:idx val="5"/>
              <c:layout>
                <c:manualLayout>
                  <c:x val="-2.6798958515391481E-2"/>
                  <c:y val="-9.538115996506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AA4-4D0B-B006-1C5757376C03}"/>
                </c:ext>
              </c:extLst>
            </c:dLbl>
            <c:dLbl>
              <c:idx val="6"/>
              <c:layout>
                <c:manualLayout>
                  <c:x val="-2.489995204868628E-2"/>
                  <c:y val="-9.5002459217202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AA4-4D0B-B006-1C5757376C03}"/>
                </c:ext>
              </c:extLst>
            </c:dLbl>
            <c:dLbl>
              <c:idx val="7"/>
              <c:layout>
                <c:manualLayout>
                  <c:x val="-2.8457088055641448E-2"/>
                  <c:y val="-9.500245921720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AA4-4D0B-B006-1C5757376C03}"/>
                </c:ext>
              </c:extLst>
            </c:dLbl>
            <c:dLbl>
              <c:idx val="8"/>
              <c:layout>
                <c:manualLayout>
                  <c:x val="-2.8457088055641448E-2"/>
                  <c:y val="-9.500245921720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AA4-4D0B-B006-1C5757376C03}"/>
                </c:ext>
              </c:extLst>
            </c:dLbl>
            <c:dLbl>
              <c:idx val="9"/>
              <c:layout>
                <c:manualLayout>
                  <c:x val="-2.845708805564133E-2"/>
                  <c:y val="-9.500245921720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AA4-4D0B-B006-1C5757376C03}"/>
                </c:ext>
              </c:extLst>
            </c:dLbl>
            <c:dLbl>
              <c:idx val="10"/>
              <c:layout>
                <c:manualLayout>
                  <c:x val="-2.5987047400783638E-2"/>
                  <c:y val="-8.314151391560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AA4-4D0B-B006-1C5757376C03}"/>
                </c:ext>
              </c:extLst>
            </c:dLbl>
            <c:dLbl>
              <c:idx val="11"/>
              <c:layout>
                <c:manualLayout>
                  <c:x val="-3.2483809250979663E-2"/>
                  <c:y val="-8.314151391560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AA4-4D0B-B006-1C5757376C03}"/>
                </c:ext>
              </c:extLst>
            </c:dLbl>
            <c:dLbl>
              <c:idx val="12"/>
              <c:layout>
                <c:manualLayout>
                  <c:x val="-2.5987047400783725E-2"/>
                  <c:y val="-7.591181705337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AA4-4D0B-B006-1C5757376C03}"/>
                </c:ext>
              </c:extLst>
            </c:dLbl>
            <c:dLbl>
              <c:idx val="13"/>
              <c:layout>
                <c:manualLayout>
                  <c:x val="-2.5987047400783714E-2"/>
                  <c:y val="-7.9526665484487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AA4-4D0B-B006-1C5757376C03}"/>
                </c:ext>
              </c:extLst>
            </c:dLbl>
            <c:dLbl>
              <c:idx val="14"/>
              <c:layout>
                <c:manualLayout>
                  <c:x val="-2.9235428325881666E-2"/>
                  <c:y val="-7.9526665484487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AA4-4D0B-B006-1C5757376C03}"/>
                </c:ext>
              </c:extLst>
            </c:dLbl>
            <c:dLbl>
              <c:idx val="15"/>
              <c:layout>
                <c:manualLayout>
                  <c:x val="-1.9490285550587898E-2"/>
                  <c:y val="-6.5067271760035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AA4-4D0B-B006-1C5757376C03}"/>
                </c:ext>
              </c:extLst>
            </c:dLbl>
            <c:dLbl>
              <c:idx val="16"/>
              <c:layout>
                <c:manualLayout>
                  <c:x val="-2.273866647568586E-2"/>
                  <c:y val="-6.5067271760035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AA4-4D0B-B006-1C5757376C03}"/>
                </c:ext>
              </c:extLst>
            </c:dLbl>
            <c:spPr>
              <a:noFill/>
              <a:ln w="25222">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5</c:v>
                </c:pt>
                <c:pt idx="1">
                  <c:v>5</c:v>
                </c:pt>
                <c:pt idx="2">
                  <c:v>6</c:v>
                </c:pt>
                <c:pt idx="3">
                  <c:v>7</c:v>
                </c:pt>
                <c:pt idx="4">
                  <c:v>7</c:v>
                </c:pt>
                <c:pt idx="5">
                  <c:v>7</c:v>
                </c:pt>
                <c:pt idx="6">
                  <c:v>7</c:v>
                </c:pt>
                <c:pt idx="7">
                  <c:v>7</c:v>
                </c:pt>
                <c:pt idx="8">
                  <c:v>7</c:v>
                </c:pt>
                <c:pt idx="9">
                  <c:v>7</c:v>
                </c:pt>
                <c:pt idx="10">
                  <c:v>8</c:v>
                </c:pt>
                <c:pt idx="11">
                  <c:v>8</c:v>
                </c:pt>
                <c:pt idx="12">
                  <c:v>8</c:v>
                </c:pt>
                <c:pt idx="13">
                  <c:v>8</c:v>
                </c:pt>
                <c:pt idx="14">
                  <c:v>8</c:v>
                </c:pt>
                <c:pt idx="15">
                  <c:v>9</c:v>
                </c:pt>
                <c:pt idx="16">
                  <c:v>9</c:v>
                </c:pt>
              </c:numCache>
            </c:numRef>
          </c:val>
          <c:smooth val="1"/>
          <c:extLst>
            <c:ext xmlns:c16="http://schemas.microsoft.com/office/drawing/2014/chart" uri="{C3380CC4-5D6E-409C-BE32-E72D297353CC}">
              <c16:uniqueId val="{00000023-3AA4-4D0B-B006-1C5757376C03}"/>
            </c:ext>
          </c:extLst>
        </c:ser>
        <c:dLbls>
          <c:showLegendKey val="0"/>
          <c:showVal val="1"/>
          <c:showCatName val="0"/>
          <c:showSerName val="0"/>
          <c:showPercent val="0"/>
          <c:showBubbleSize val="0"/>
        </c:dLbls>
        <c:upDownBars>
          <c:gapWidth val="150"/>
          <c:upBars>
            <c:spPr>
              <a:solidFill>
                <a:schemeClr val="bg1"/>
              </a:solidFill>
              <a:ln w="3155">
                <a:solidFill>
                  <a:schemeClr val="tx1"/>
                </a:solidFill>
                <a:prstDash val="solid"/>
              </a:ln>
            </c:spPr>
          </c:upBars>
          <c:downBars>
            <c:spPr>
              <a:noFill/>
              <a:ln w="9460">
                <a:noFill/>
              </a:ln>
            </c:spPr>
          </c:downBars>
        </c:upDownBars>
        <c:marker val="1"/>
        <c:smooth val="0"/>
        <c:axId val="348183264"/>
        <c:axId val="348183656"/>
      </c:lineChart>
      <c:catAx>
        <c:axId val="348183264"/>
        <c:scaling>
          <c:orientation val="minMax"/>
        </c:scaling>
        <c:delete val="0"/>
        <c:axPos val="b"/>
        <c:numFmt formatCode="General" sourceLinked="0"/>
        <c:majorTickMark val="out"/>
        <c:minorTickMark val="none"/>
        <c:tickLblPos val="nextTo"/>
        <c:spPr>
          <a:ln w="3155">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348183656"/>
        <c:crosses val="autoZero"/>
        <c:auto val="1"/>
        <c:lblAlgn val="ctr"/>
        <c:lblOffset val="100"/>
        <c:tickLblSkip val="1"/>
        <c:tickMarkSkip val="1"/>
        <c:noMultiLvlLbl val="0"/>
      </c:catAx>
      <c:valAx>
        <c:axId val="348183656"/>
        <c:scaling>
          <c:orientation val="minMax"/>
        </c:scaling>
        <c:delete val="0"/>
        <c:axPos val="l"/>
        <c:numFmt formatCode="General" sourceLinked="1"/>
        <c:majorTickMark val="out"/>
        <c:minorTickMark val="none"/>
        <c:tickLblPos val="nextTo"/>
        <c:spPr>
          <a:ln w="3155">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348183264"/>
        <c:crosses val="autoZero"/>
        <c:crossBetween val="between"/>
      </c:valAx>
      <c:spPr>
        <a:noFill/>
        <a:ln w="2539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c:v>
                </c:pt>
                <c:pt idx="1">
                  <c:v>31</c:v>
                </c:pt>
                <c:pt idx="2">
                  <c:v>5</c:v>
                </c:pt>
                <c:pt idx="3">
                  <c:v>13</c:v>
                </c:pt>
                <c:pt idx="4">
                  <c:v>8</c:v>
                </c:pt>
                <c:pt idx="5">
                  <c:v>0</c:v>
                </c:pt>
                <c:pt idx="6">
                  <c:v>4</c:v>
                </c:pt>
                <c:pt idx="7">
                  <c:v>8</c:v>
                </c:pt>
                <c:pt idx="8">
                  <c:v>7</c:v>
                </c:pt>
                <c:pt idx="9">
                  <c:v>0</c:v>
                </c:pt>
                <c:pt idx="10">
                  <c:v>1</c:v>
                </c:pt>
                <c:pt idx="11">
                  <c:v>0</c:v>
                </c:pt>
                <c:pt idx="12">
                  <c:v>0</c:v>
                </c:pt>
                <c:pt idx="13">
                  <c:v>0</c:v>
                </c:pt>
                <c:pt idx="14">
                  <c:v>1</c:v>
                </c:pt>
              </c:numCache>
            </c:numRef>
          </c:val>
          <c:extLst>
            <c:ext xmlns:c16="http://schemas.microsoft.com/office/drawing/2014/chart" uri="{C3380CC4-5D6E-409C-BE32-E72D297353CC}">
              <c16:uniqueId val="{00000000-A2C7-443D-B299-A95B17418145}"/>
            </c:ext>
          </c:extLst>
        </c:ser>
        <c:dLbls>
          <c:showLegendKey val="0"/>
          <c:showVal val="0"/>
          <c:showCatName val="0"/>
          <c:showSerName val="0"/>
          <c:showPercent val="0"/>
          <c:showBubbleSize val="0"/>
        </c:dLbls>
        <c:gapWidth val="150"/>
        <c:axId val="348180912"/>
        <c:axId val="431818120"/>
      </c:barChart>
      <c:catAx>
        <c:axId val="348180912"/>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18120"/>
        <c:crosses val="autoZero"/>
        <c:auto val="1"/>
        <c:lblAlgn val="ctr"/>
        <c:lblOffset val="100"/>
        <c:tickMarkSkip val="1"/>
        <c:noMultiLvlLbl val="0"/>
      </c:catAx>
      <c:valAx>
        <c:axId val="431818120"/>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348180912"/>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2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300</c:v>
                </c:pt>
                <c:pt idx="1">
                  <c:v>306</c:v>
                </c:pt>
                <c:pt idx="2">
                  <c:v>258</c:v>
                </c:pt>
                <c:pt idx="3">
                  <c:v>258</c:v>
                </c:pt>
                <c:pt idx="4">
                  <c:v>303</c:v>
                </c:pt>
                <c:pt idx="5">
                  <c:v>380</c:v>
                </c:pt>
                <c:pt idx="6">
                  <c:v>433</c:v>
                </c:pt>
                <c:pt idx="7">
                  <c:v>453</c:v>
                </c:pt>
                <c:pt idx="8">
                  <c:v>461</c:v>
                </c:pt>
                <c:pt idx="9">
                  <c:v>456</c:v>
                </c:pt>
                <c:pt idx="10">
                  <c:v>400</c:v>
                </c:pt>
                <c:pt idx="11">
                  <c:v>366</c:v>
                </c:pt>
                <c:pt idx="12">
                  <c:v>325</c:v>
                </c:pt>
                <c:pt idx="13">
                  <c:v>220</c:v>
                </c:pt>
                <c:pt idx="14">
                  <c:v>222</c:v>
                </c:pt>
                <c:pt idx="15">
                  <c:v>234</c:v>
                </c:pt>
                <c:pt idx="16">
                  <c:v>85</c:v>
                </c:pt>
              </c:numCache>
            </c:numRef>
          </c:val>
          <c:extLst>
            <c:ext xmlns:c16="http://schemas.microsoft.com/office/drawing/2014/chart" uri="{C3380CC4-5D6E-409C-BE32-E72D297353CC}">
              <c16:uniqueId val="{00000000-4DE5-45F5-B60A-EA80594A78E0}"/>
            </c:ext>
          </c:extLst>
        </c:ser>
        <c:dLbls>
          <c:showLegendKey val="0"/>
          <c:showVal val="1"/>
          <c:showCatName val="0"/>
          <c:showSerName val="0"/>
          <c:showPercent val="0"/>
          <c:showBubbleSize val="0"/>
        </c:dLbls>
        <c:gapWidth val="150"/>
        <c:overlap val="-25"/>
        <c:axId val="431828704"/>
        <c:axId val="431824392"/>
      </c:barChart>
      <c:catAx>
        <c:axId val="431828704"/>
        <c:scaling>
          <c:orientation val="minMax"/>
        </c:scaling>
        <c:delete val="0"/>
        <c:axPos val="b"/>
        <c:numFmt formatCode="General" sourceLinked="1"/>
        <c:majorTickMark val="none"/>
        <c:minorTickMark val="none"/>
        <c:tickLblPos val="nextTo"/>
        <c:spPr>
          <a:ln w="3153">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824392"/>
        <c:crosses val="autoZero"/>
        <c:auto val="1"/>
        <c:lblAlgn val="ctr"/>
        <c:lblOffset val="100"/>
        <c:tickLblSkip val="1"/>
        <c:tickMarkSkip val="1"/>
        <c:noMultiLvlLbl val="0"/>
      </c:catAx>
      <c:valAx>
        <c:axId val="431824392"/>
        <c:scaling>
          <c:orientation val="minMax"/>
        </c:scaling>
        <c:delete val="1"/>
        <c:axPos val="l"/>
        <c:numFmt formatCode="General" sourceLinked="1"/>
        <c:majorTickMark val="out"/>
        <c:minorTickMark val="none"/>
        <c:tickLblPos val="none"/>
        <c:crossAx val="431828704"/>
        <c:crosses val="autoZero"/>
        <c:crossBetween val="between"/>
      </c:valAx>
      <c:spPr>
        <a:noFill/>
        <a:ln w="25401">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43"/>
          <c:y val="7.5301204819277434E-2"/>
          <c:w val="0.81761006289308547"/>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175437179057341E-2"/>
                  <c:y val="-7.2446718327330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80-4BE0-9C7D-01B51B4256E6}"/>
                </c:ext>
              </c:extLst>
            </c:dLbl>
            <c:dLbl>
              <c:idx val="1"/>
              <c:layout>
                <c:manualLayout>
                  <c:x val="-3.792162338815859E-2"/>
                  <c:y val="-7.3952586306340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80-4BE0-9C7D-01B51B4256E6}"/>
                </c:ext>
              </c:extLst>
            </c:dLbl>
            <c:dLbl>
              <c:idx val="2"/>
              <c:layout>
                <c:manualLayout>
                  <c:x val="-6.7271915769947677E-2"/>
                  <c:y val="-8.7506827118193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80-4BE0-9C7D-01B51B4256E6}"/>
                </c:ext>
              </c:extLst>
            </c:dLbl>
            <c:dLbl>
              <c:idx val="3"/>
              <c:layout>
                <c:manualLayout>
                  <c:x val="-6.3335030463131103E-2"/>
                  <c:y val="-5.0565268152289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80-4BE0-9C7D-01B51B4256E6}"/>
                </c:ext>
              </c:extLst>
            </c:dLbl>
            <c:dLbl>
              <c:idx val="4"/>
              <c:layout>
                <c:manualLayout>
                  <c:x val="-4.0949958189617851E-2"/>
                  <c:y val="-8.0413840224321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80-4BE0-9C7D-01B51B4256E6}"/>
                </c:ext>
              </c:extLst>
            </c:dLbl>
            <c:dLbl>
              <c:idx val="5"/>
              <c:layout>
                <c:manualLayout>
                  <c:x val="-5.7820305345839283E-2"/>
                  <c:y val="-8.8666203647691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80-4BE0-9C7D-01B51B4256E6}"/>
                </c:ext>
              </c:extLst>
            </c:dLbl>
            <c:dLbl>
              <c:idx val="6"/>
              <c:layout>
                <c:manualLayout>
                  <c:x val="-4.9359271216788361E-2"/>
                  <c:y val="-7.7406858064773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80-4BE0-9C7D-01B51B4256E6}"/>
                </c:ext>
              </c:extLst>
            </c:dLbl>
            <c:dLbl>
              <c:idx val="7"/>
              <c:layout>
                <c:manualLayout>
                  <c:x val="-2.2781202100056176E-2"/>
                  <c:y val="-8.9017886774489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80-4BE0-9C7D-01B51B4256E6}"/>
                </c:ext>
              </c:extLst>
            </c:dLbl>
            <c:dLbl>
              <c:idx val="8"/>
              <c:layout>
                <c:manualLayout>
                  <c:x val="-2.6578069116732141E-2"/>
                  <c:y val="-8.127720096801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80-4BE0-9C7D-01B51B4256E6}"/>
                </c:ext>
              </c:extLst>
            </c:dLbl>
            <c:dLbl>
              <c:idx val="9"/>
              <c:layout>
                <c:manualLayout>
                  <c:x val="-5.058876678101526E-2"/>
                  <c:y val="-5.3580797178489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80-4BE0-9C7D-01B51B4256E6}"/>
                </c:ext>
              </c:extLst>
            </c:dLbl>
            <c:dLbl>
              <c:idx val="10"/>
              <c:layout>
                <c:manualLayout>
                  <c:x val="-3.2394359810361206E-2"/>
                  <c:y val="-5.5035696456470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80-4BE0-9C7D-01B51B4256E6}"/>
                </c:ext>
              </c:extLst>
            </c:dLbl>
            <c:dLbl>
              <c:idx val="11"/>
              <c:layout>
                <c:manualLayout>
                  <c:x val="-5.3990599683935367E-2"/>
                  <c:y val="-4.0359298874908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80-4BE0-9C7D-01B51B4256E6}"/>
                </c:ext>
              </c:extLst>
            </c:dLbl>
            <c:dLbl>
              <c:idx val="12"/>
              <c:layout>
                <c:manualLayout>
                  <c:x val="-1.7996866561311782E-2"/>
                  <c:y val="-3.6690271704462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80-4BE0-9C7D-01B51B4256E6}"/>
                </c:ext>
              </c:extLst>
            </c:dLbl>
            <c:dLbl>
              <c:idx val="13"/>
              <c:layout>
                <c:manualLayout>
                  <c:x val="-2.8794986498098852E-2"/>
                  <c:y val="-5.5035407556693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80-4BE0-9C7D-01B51B4256E6}"/>
                </c:ext>
              </c:extLst>
            </c:dLbl>
            <c:dLbl>
              <c:idx val="14"/>
              <c:layout>
                <c:manualLayout>
                  <c:x val="-1.7996866561311782E-2"/>
                  <c:y val="-5.5035407556693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80-4BE0-9C7D-01B51B4256E6}"/>
                </c:ext>
              </c:extLst>
            </c:dLbl>
            <c:dLbl>
              <c:idx val="15"/>
              <c:layout>
                <c:manualLayout>
                  <c:x val="-2.8794986498098984E-2"/>
                  <c:y val="-4.402832604535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80-4BE0-9C7D-01B51B4256E6}"/>
                </c:ext>
              </c:extLst>
            </c:dLbl>
            <c:dLbl>
              <c:idx val="16"/>
              <c:layout>
                <c:manualLayout>
                  <c:x val="-1.3197549685741814E-16"/>
                  <c:y val="-3.6690271704462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80-4BE0-9C7D-01B51B4256E6}"/>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95</c:v>
                </c:pt>
                <c:pt idx="1">
                  <c:v>60</c:v>
                </c:pt>
                <c:pt idx="2">
                  <c:v>45</c:v>
                </c:pt>
                <c:pt idx="3">
                  <c:v>64</c:v>
                </c:pt>
                <c:pt idx="4">
                  <c:v>50</c:v>
                </c:pt>
                <c:pt idx="5">
                  <c:v>58</c:v>
                </c:pt>
                <c:pt idx="6">
                  <c:v>75</c:v>
                </c:pt>
                <c:pt idx="7">
                  <c:v>80</c:v>
                </c:pt>
                <c:pt idx="8">
                  <c:v>89</c:v>
                </c:pt>
                <c:pt idx="9">
                  <c:v>84</c:v>
                </c:pt>
                <c:pt idx="10">
                  <c:v>82</c:v>
                </c:pt>
                <c:pt idx="11">
                  <c:v>80</c:v>
                </c:pt>
                <c:pt idx="12">
                  <c:v>86</c:v>
                </c:pt>
                <c:pt idx="13">
                  <c:v>76</c:v>
                </c:pt>
                <c:pt idx="14">
                  <c:v>68</c:v>
                </c:pt>
                <c:pt idx="15">
                  <c:v>64</c:v>
                </c:pt>
                <c:pt idx="16">
                  <c:v>30</c:v>
                </c:pt>
              </c:numCache>
            </c:numRef>
          </c:val>
          <c:smooth val="1"/>
          <c:extLst>
            <c:ext xmlns:c16="http://schemas.microsoft.com/office/drawing/2014/chart" uri="{C3380CC4-5D6E-409C-BE32-E72D297353CC}">
              <c16:uniqueId val="{00000011-1480-4BE0-9C7D-01B51B4256E6}"/>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1090173199918804E-2"/>
                  <c:y val="-7.580538940678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80-4BE0-9C7D-01B51B4256E6}"/>
                </c:ext>
              </c:extLst>
            </c:dLbl>
            <c:dLbl>
              <c:idx val="1"/>
              <c:layout>
                <c:manualLayout>
                  <c:x val="-3.6500747564250077E-2"/>
                  <c:y val="-7.6663569376505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80-4BE0-9C7D-01B51B4256E6}"/>
                </c:ext>
              </c:extLst>
            </c:dLbl>
            <c:dLbl>
              <c:idx val="2"/>
              <c:layout>
                <c:manualLayout>
                  <c:x val="-2.9955486966132809E-2"/>
                  <c:y val="-8.6512830186724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80-4BE0-9C7D-01B51B4256E6}"/>
                </c:ext>
              </c:extLst>
            </c:dLbl>
            <c:dLbl>
              <c:idx val="3"/>
              <c:layout>
                <c:manualLayout>
                  <c:x val="-4.619112950216487E-2"/>
                  <c:y val="-7.8260162011944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80-4BE0-9C7D-01B51B4256E6}"/>
                </c:ext>
              </c:extLst>
            </c:dLbl>
            <c:dLbl>
              <c:idx val="4"/>
              <c:layout>
                <c:manualLayout>
                  <c:x val="-2.0778130524329447E-2"/>
                  <c:y val="-8.8666508399101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80-4BE0-9C7D-01B51B4256E6}"/>
                </c:ext>
              </c:extLst>
            </c:dLbl>
            <c:dLbl>
              <c:idx val="5"/>
              <c:layout>
                <c:manualLayout>
                  <c:x val="-4.0157997502438821E-2"/>
                  <c:y val="-8.6904435748193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80-4BE0-9C7D-01B51B4256E6}"/>
                </c:ext>
              </c:extLst>
            </c:dLbl>
            <c:dLbl>
              <c:idx val="6"/>
              <c:layout>
                <c:manualLayout>
                  <c:x val="-3.4171803150084182E-2"/>
                  <c:y val="-8.127720096801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480-4BE0-9C7D-01B51B4256E6}"/>
                </c:ext>
              </c:extLst>
            </c:dLbl>
            <c:dLbl>
              <c:idx val="7"/>
              <c:layout>
                <c:manualLayout>
                  <c:x val="-4.9359271216788361E-2"/>
                  <c:y val="-9.6758572580967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80-4BE0-9C7D-01B51B4256E6}"/>
                </c:ext>
              </c:extLst>
            </c:dLbl>
            <c:dLbl>
              <c:idx val="8"/>
              <c:layout>
                <c:manualLayout>
                  <c:x val="-4.556240420011233E-2"/>
                  <c:y val="-8.9017886774489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480-4BE0-9C7D-01B51B4256E6}"/>
                </c:ext>
              </c:extLst>
            </c:dLbl>
            <c:dLbl>
              <c:idx val="9"/>
              <c:layout>
                <c:manualLayout>
                  <c:x val="-4.0975605885060377E-2"/>
                  <c:y val="-9.2686848819902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480-4BE0-9C7D-01B51B4256E6}"/>
                </c:ext>
              </c:extLst>
            </c:dLbl>
            <c:dLbl>
              <c:idx val="10"/>
              <c:layout>
                <c:manualLayout>
                  <c:x val="-2.8794986498098831E-2"/>
                  <c:y val="-9.5394706431602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480-4BE0-9C7D-01B51B4256E6}"/>
                </c:ext>
              </c:extLst>
            </c:dLbl>
            <c:dLbl>
              <c:idx val="11"/>
              <c:layout>
                <c:manualLayout>
                  <c:x val="-3.2394359810361206E-2"/>
                  <c:y val="-6.6042489068032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480-4BE0-9C7D-01B51B4256E6}"/>
                </c:ext>
              </c:extLst>
            </c:dLbl>
            <c:dLbl>
              <c:idx val="12"/>
              <c:layout>
                <c:manualLayout>
                  <c:x val="-5.399059968393536E-2"/>
                  <c:y val="-8.8056652090709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480-4BE0-9C7D-01B51B4256E6}"/>
                </c:ext>
              </c:extLst>
            </c:dLbl>
            <c:dLbl>
              <c:idx val="13"/>
              <c:layout>
                <c:manualLayout>
                  <c:x val="-2.8794986498098852E-2"/>
                  <c:y val="-0.102732760772494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480-4BE0-9C7D-01B51B4256E6}"/>
                </c:ext>
              </c:extLst>
            </c:dLbl>
            <c:dLbl>
              <c:idx val="14"/>
              <c:layout>
                <c:manualLayout>
                  <c:x val="-2.8794986498098984E-2"/>
                  <c:y val="-8.80566520907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480-4BE0-9C7D-01B51B4256E6}"/>
                </c:ext>
              </c:extLst>
            </c:dLbl>
            <c:dLbl>
              <c:idx val="15"/>
              <c:layout>
                <c:manualLayout>
                  <c:x val="-2.8794986498098984E-2"/>
                  <c:y val="-6.2373461897586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480-4BE0-9C7D-01B51B4256E6}"/>
                </c:ext>
              </c:extLst>
            </c:dLbl>
            <c:dLbl>
              <c:idx val="16"/>
              <c:layout>
                <c:manualLayout>
                  <c:x val="-2.8794986498098984E-2"/>
                  <c:y val="-2.9352217363569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480-4BE0-9C7D-01B51B4256E6}"/>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7</c:v>
                </c:pt>
                <c:pt idx="1">
                  <c:v>7</c:v>
                </c:pt>
                <c:pt idx="2">
                  <c:v>8</c:v>
                </c:pt>
                <c:pt idx="3">
                  <c:v>10</c:v>
                </c:pt>
                <c:pt idx="4">
                  <c:v>8</c:v>
                </c:pt>
                <c:pt idx="5">
                  <c:v>9</c:v>
                </c:pt>
                <c:pt idx="6">
                  <c:v>9</c:v>
                </c:pt>
                <c:pt idx="7">
                  <c:v>10</c:v>
                </c:pt>
                <c:pt idx="8">
                  <c:v>11</c:v>
                </c:pt>
                <c:pt idx="9">
                  <c:v>11</c:v>
                </c:pt>
                <c:pt idx="10">
                  <c:v>11</c:v>
                </c:pt>
                <c:pt idx="11">
                  <c:v>10</c:v>
                </c:pt>
                <c:pt idx="12">
                  <c:v>12</c:v>
                </c:pt>
                <c:pt idx="13">
                  <c:v>14</c:v>
                </c:pt>
                <c:pt idx="14">
                  <c:v>11</c:v>
                </c:pt>
                <c:pt idx="15">
                  <c:v>10</c:v>
                </c:pt>
                <c:pt idx="16">
                  <c:v>5</c:v>
                </c:pt>
              </c:numCache>
            </c:numRef>
          </c:val>
          <c:smooth val="1"/>
          <c:extLst>
            <c:ext xmlns:c16="http://schemas.microsoft.com/office/drawing/2014/chart" uri="{C3380CC4-5D6E-409C-BE32-E72D297353CC}">
              <c16:uniqueId val="{00000023-1480-4BE0-9C7D-01B51B4256E6}"/>
            </c:ext>
          </c:extLst>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820472"/>
        <c:axId val="431818904"/>
      </c:lineChart>
      <c:catAx>
        <c:axId val="431820472"/>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818904"/>
        <c:crosses val="autoZero"/>
        <c:auto val="1"/>
        <c:lblAlgn val="ctr"/>
        <c:lblOffset val="100"/>
        <c:tickLblSkip val="1"/>
        <c:tickMarkSkip val="1"/>
        <c:noMultiLvlLbl val="0"/>
      </c:catAx>
      <c:valAx>
        <c:axId val="431818904"/>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431820472"/>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c:v>
                </c:pt>
                <c:pt idx="1">
                  <c:v>32</c:v>
                </c:pt>
                <c:pt idx="2">
                  <c:v>4</c:v>
                </c:pt>
                <c:pt idx="3">
                  <c:v>2</c:v>
                </c:pt>
                <c:pt idx="4">
                  <c:v>1</c:v>
                </c:pt>
                <c:pt idx="5">
                  <c:v>5</c:v>
                </c:pt>
                <c:pt idx="6">
                  <c:v>0</c:v>
                </c:pt>
                <c:pt idx="7">
                  <c:v>3</c:v>
                </c:pt>
                <c:pt idx="8">
                  <c:v>4</c:v>
                </c:pt>
                <c:pt idx="9">
                  <c:v>1</c:v>
                </c:pt>
                <c:pt idx="10">
                  <c:v>0</c:v>
                </c:pt>
                <c:pt idx="11">
                  <c:v>0</c:v>
                </c:pt>
                <c:pt idx="12">
                  <c:v>1</c:v>
                </c:pt>
                <c:pt idx="13">
                  <c:v>0</c:v>
                </c:pt>
                <c:pt idx="14">
                  <c:v>0</c:v>
                </c:pt>
              </c:numCache>
            </c:numRef>
          </c:val>
          <c:extLst>
            <c:ext xmlns:c16="http://schemas.microsoft.com/office/drawing/2014/chart" uri="{C3380CC4-5D6E-409C-BE32-E72D297353CC}">
              <c16:uniqueId val="{00000000-6420-4BE8-8FE3-6153AC78E70A}"/>
            </c:ext>
          </c:extLst>
        </c:ser>
        <c:dLbls>
          <c:showLegendKey val="0"/>
          <c:showVal val="0"/>
          <c:showCatName val="0"/>
          <c:showSerName val="0"/>
          <c:showPercent val="0"/>
          <c:showBubbleSize val="0"/>
        </c:dLbls>
        <c:gapWidth val="150"/>
        <c:axId val="431823216"/>
        <c:axId val="431821648"/>
      </c:barChart>
      <c:catAx>
        <c:axId val="431823216"/>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21648"/>
        <c:crosses val="autoZero"/>
        <c:auto val="1"/>
        <c:lblAlgn val="ctr"/>
        <c:lblOffset val="100"/>
        <c:tickMarkSkip val="1"/>
        <c:noMultiLvlLbl val="0"/>
      </c:catAx>
      <c:valAx>
        <c:axId val="431821648"/>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823216"/>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5770615882306E-2"/>
          <c:y val="0.15296803787377125"/>
          <c:w val="0.92641261498028848"/>
          <c:h val="0.59817351598173185"/>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dLbls>
            <c:spPr>
              <a:noFill/>
              <a:ln w="29320">
                <a:noFill/>
              </a:ln>
            </c:spPr>
            <c:txPr>
              <a:bodyPr/>
              <a:lstStyle/>
              <a:p>
                <a:pPr>
                  <a:defRPr sz="92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Sheet1!$A$1:$A$27</c:f>
              <c:strCache>
                <c:ptCount val="27"/>
                <c:pt idx="0">
                  <c:v>Opole</c:v>
                </c:pt>
                <c:pt idx="1">
                  <c:v>Wrocław</c:v>
                </c:pt>
                <c:pt idx="2">
                  <c:v>Lublin (KUL)</c:v>
                </c:pt>
                <c:pt idx="3">
                  <c:v>Rzeszów (URz)</c:v>
                </c:pt>
                <c:pt idx="4">
                  <c:v>Warszawa (AI)</c:v>
                </c:pt>
                <c:pt idx="5">
                  <c:v>Kraków (UJ)</c:v>
                </c:pt>
                <c:pt idx="6">
                  <c:v>Toruń</c:v>
                </c:pt>
                <c:pt idx="7">
                  <c:v>Warszawa (UW)</c:v>
                </c:pt>
                <c:pt idx="8">
                  <c:v>Białystok</c:v>
                </c:pt>
                <c:pt idx="9">
                  <c:v>Warszawa (UKSW)</c:v>
                </c:pt>
                <c:pt idx="10">
                  <c:v>Katowice</c:v>
                </c:pt>
                <c:pt idx="11">
                  <c:v>Gdańsk</c:v>
                </c:pt>
                <c:pt idx="12">
                  <c:v>Rzeszów (WSPiA)</c:v>
                </c:pt>
                <c:pt idx="13">
                  <c:v>Lublin (UMCS)</c:v>
                </c:pt>
                <c:pt idx="14">
                  <c:v>Warszawa (ALK)</c:v>
                </c:pt>
                <c:pt idx="15">
                  <c:v>Warszawa (AEH)</c:v>
                </c:pt>
                <c:pt idx="16">
                  <c:v>Warszawa (Łazarskiego)</c:v>
                </c:pt>
                <c:pt idx="17">
                  <c:v>Warszawa (SWPS)</c:v>
                </c:pt>
                <c:pt idx="18">
                  <c:v>Kraków (KA im.AFM)</c:v>
                </c:pt>
                <c:pt idx="19">
                  <c:v>Poznań</c:v>
                </c:pt>
                <c:pt idx="20">
                  <c:v>Łódź</c:v>
                </c:pt>
                <c:pt idx="21">
                  <c:v>Olsztyn (UW-M)</c:v>
                </c:pt>
                <c:pt idx="22">
                  <c:v>Słubice</c:v>
                </c:pt>
                <c:pt idx="23">
                  <c:v>Szczecin</c:v>
                </c:pt>
                <c:pt idx="24">
                  <c:v>Gdynia (WSAiB)</c:v>
                </c:pt>
                <c:pt idx="25">
                  <c:v>Warszawa (UKSW WPK)</c:v>
                </c:pt>
                <c:pt idx="26">
                  <c:v>Gdańsk (WSB)</c:v>
                </c:pt>
              </c:strCache>
            </c:strRef>
          </c:cat>
          <c:val>
            <c:numRef>
              <c:f>Sheet1!$B$1:$B$27</c:f>
              <c:numCache>
                <c:formatCode>General</c:formatCode>
                <c:ptCount val="27"/>
                <c:pt idx="0">
                  <c:v>35</c:v>
                </c:pt>
                <c:pt idx="1">
                  <c:v>29</c:v>
                </c:pt>
                <c:pt idx="2">
                  <c:v>25</c:v>
                </c:pt>
                <c:pt idx="3">
                  <c:v>21</c:v>
                </c:pt>
                <c:pt idx="4">
                  <c:v>20</c:v>
                </c:pt>
                <c:pt idx="5">
                  <c:v>18</c:v>
                </c:pt>
                <c:pt idx="6">
                  <c:v>18</c:v>
                </c:pt>
                <c:pt idx="7">
                  <c:v>18</c:v>
                </c:pt>
                <c:pt idx="8">
                  <c:v>12</c:v>
                </c:pt>
                <c:pt idx="9">
                  <c:v>12</c:v>
                </c:pt>
                <c:pt idx="10">
                  <c:v>11</c:v>
                </c:pt>
                <c:pt idx="11">
                  <c:v>10</c:v>
                </c:pt>
                <c:pt idx="12">
                  <c:v>10</c:v>
                </c:pt>
                <c:pt idx="13">
                  <c:v>9</c:v>
                </c:pt>
                <c:pt idx="14">
                  <c:v>9</c:v>
                </c:pt>
                <c:pt idx="15">
                  <c:v>8</c:v>
                </c:pt>
                <c:pt idx="16">
                  <c:v>8</c:v>
                </c:pt>
                <c:pt idx="17">
                  <c:v>8</c:v>
                </c:pt>
                <c:pt idx="18">
                  <c:v>7</c:v>
                </c:pt>
                <c:pt idx="19">
                  <c:v>7</c:v>
                </c:pt>
                <c:pt idx="20">
                  <c:v>5</c:v>
                </c:pt>
                <c:pt idx="21">
                  <c:v>4</c:v>
                </c:pt>
                <c:pt idx="22">
                  <c:v>4</c:v>
                </c:pt>
                <c:pt idx="23">
                  <c:v>4</c:v>
                </c:pt>
                <c:pt idx="24">
                  <c:v>3</c:v>
                </c:pt>
                <c:pt idx="25">
                  <c:v>2</c:v>
                </c:pt>
                <c:pt idx="26">
                  <c:v>1</c:v>
                </c:pt>
              </c:numCache>
            </c:numRef>
          </c:val>
          <c:extLst>
            <c:ext xmlns:c16="http://schemas.microsoft.com/office/drawing/2014/chart" uri="{C3380CC4-5D6E-409C-BE32-E72D297353CC}">
              <c16:uniqueId val="{00000000-13F6-4D8F-9670-81CE9D046F80}"/>
            </c:ext>
          </c:extLst>
        </c:ser>
        <c:dLbls>
          <c:showLegendKey val="0"/>
          <c:showVal val="0"/>
          <c:showCatName val="0"/>
          <c:showSerName val="0"/>
          <c:showPercent val="0"/>
          <c:showBubbleSize val="0"/>
        </c:dLbls>
        <c:gapWidth val="150"/>
        <c:axId val="425383616"/>
        <c:axId val="425385184"/>
      </c:barChart>
      <c:catAx>
        <c:axId val="425383616"/>
        <c:scaling>
          <c:orientation val="minMax"/>
        </c:scaling>
        <c:delete val="0"/>
        <c:axPos val="b"/>
        <c:numFmt formatCode="General" sourceLinked="1"/>
        <c:majorTickMark val="out"/>
        <c:minorTickMark val="none"/>
        <c:tickLblPos val="nextTo"/>
        <c:spPr>
          <a:ln w="3665">
            <a:solidFill>
              <a:schemeClr val="tx1"/>
            </a:solidFill>
            <a:prstDash val="solid"/>
          </a:ln>
        </c:spPr>
        <c:txPr>
          <a:bodyPr rot="-2700000" vert="horz"/>
          <a:lstStyle/>
          <a:p>
            <a:pPr>
              <a:defRPr sz="922" b="1" i="0" u="none" strike="noStrike" baseline="0">
                <a:solidFill>
                  <a:schemeClr val="tx1"/>
                </a:solidFill>
                <a:latin typeface="Arial"/>
                <a:ea typeface="Arial"/>
                <a:cs typeface="Arial"/>
              </a:defRPr>
            </a:pPr>
            <a:endParaRPr lang="pl-PL"/>
          </a:p>
        </c:txPr>
        <c:crossAx val="425385184"/>
        <c:crosses val="autoZero"/>
        <c:auto val="1"/>
        <c:lblAlgn val="ctr"/>
        <c:lblOffset val="100"/>
        <c:tickLblSkip val="1"/>
        <c:tickMarkSkip val="1"/>
        <c:noMultiLvlLbl val="0"/>
      </c:catAx>
      <c:valAx>
        <c:axId val="425385184"/>
        <c:scaling>
          <c:orientation val="minMax"/>
        </c:scaling>
        <c:delete val="1"/>
        <c:axPos val="l"/>
        <c:numFmt formatCode="General" sourceLinked="1"/>
        <c:majorTickMark val="out"/>
        <c:minorTickMark val="none"/>
        <c:tickLblPos val="none"/>
        <c:crossAx val="425383616"/>
        <c:crosses val="autoZero"/>
        <c:crossBetween val="between"/>
      </c:valAx>
      <c:spPr>
        <a:noFill/>
        <a:ln w="25386">
          <a:noFill/>
        </a:ln>
      </c:spPr>
    </c:plotArea>
    <c:plotVisOnly val="1"/>
    <c:dispBlanksAs val="gap"/>
    <c:showDLblsOverMax val="0"/>
  </c:chart>
  <c:spPr>
    <a:noFill/>
    <a:ln>
      <a:noFill/>
    </a:ln>
  </c:spPr>
  <c:txPr>
    <a:bodyPr/>
    <a:lstStyle/>
    <a:p>
      <a:pPr>
        <a:defRPr sz="2194" b="1" i="0" u="none" strike="noStrike" baseline="0">
          <a:solidFill>
            <a:schemeClr val="tx1"/>
          </a:solidFill>
          <a:latin typeface="Arial"/>
          <a:ea typeface="Arial"/>
          <a:cs typeface="Arial"/>
        </a:defRPr>
      </a:pPr>
      <a:endParaRPr lang="pl-PL"/>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6">
              <a:solidFill>
                <a:srgbClr val="003366"/>
              </a:solidFill>
              <a:prstDash val="solid"/>
            </a:ln>
            <a:effectLst>
              <a:outerShdw dist="35921" dir="2700000" algn="br">
                <a:srgbClr val="000000"/>
              </a:outerShdw>
            </a:effectLst>
          </c:spPr>
          <c:invertIfNegative val="0"/>
          <c:dLbls>
            <c:spPr>
              <a:noFill/>
              <a:ln w="2523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306</c:v>
                </c:pt>
                <c:pt idx="1">
                  <c:v>245</c:v>
                </c:pt>
                <c:pt idx="2">
                  <c:v>127</c:v>
                </c:pt>
                <c:pt idx="3">
                  <c:v>320</c:v>
                </c:pt>
                <c:pt idx="4">
                  <c:v>335</c:v>
                </c:pt>
                <c:pt idx="5">
                  <c:v>525</c:v>
                </c:pt>
                <c:pt idx="6">
                  <c:v>214</c:v>
                </c:pt>
                <c:pt idx="7">
                  <c:v>212</c:v>
                </c:pt>
                <c:pt idx="8">
                  <c:v>219</c:v>
                </c:pt>
                <c:pt idx="9">
                  <c:v>407</c:v>
                </c:pt>
                <c:pt idx="10">
                  <c:v>233</c:v>
                </c:pt>
                <c:pt idx="11">
                  <c:v>348</c:v>
                </c:pt>
                <c:pt idx="12">
                  <c:v>374</c:v>
                </c:pt>
                <c:pt idx="13">
                  <c:v>334</c:v>
                </c:pt>
                <c:pt idx="14">
                  <c:v>242</c:v>
                </c:pt>
                <c:pt idx="15">
                  <c:v>54</c:v>
                </c:pt>
              </c:numCache>
            </c:numRef>
          </c:val>
          <c:extLst>
            <c:ext xmlns:c16="http://schemas.microsoft.com/office/drawing/2014/chart" uri="{C3380CC4-5D6E-409C-BE32-E72D297353CC}">
              <c16:uniqueId val="{00000000-0124-4B73-B7F9-C18227CFDF6D}"/>
            </c:ext>
          </c:extLst>
        </c:ser>
        <c:dLbls>
          <c:showLegendKey val="0"/>
          <c:showVal val="1"/>
          <c:showCatName val="0"/>
          <c:showSerName val="0"/>
          <c:showPercent val="0"/>
          <c:showBubbleSize val="0"/>
        </c:dLbls>
        <c:gapWidth val="150"/>
        <c:axId val="431826744"/>
        <c:axId val="431827136"/>
      </c:barChart>
      <c:catAx>
        <c:axId val="431826744"/>
        <c:scaling>
          <c:orientation val="minMax"/>
        </c:scaling>
        <c:delete val="0"/>
        <c:axPos val="b"/>
        <c:numFmt formatCode="General" sourceLinked="1"/>
        <c:majorTickMark val="out"/>
        <c:minorTickMark val="none"/>
        <c:tickLblPos val="nextTo"/>
        <c:spPr>
          <a:ln w="3157">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827136"/>
        <c:crosses val="autoZero"/>
        <c:auto val="1"/>
        <c:lblAlgn val="ctr"/>
        <c:lblOffset val="100"/>
        <c:tickLblSkip val="1"/>
        <c:tickMarkSkip val="1"/>
        <c:noMultiLvlLbl val="0"/>
      </c:catAx>
      <c:valAx>
        <c:axId val="431827136"/>
        <c:scaling>
          <c:orientation val="minMax"/>
        </c:scaling>
        <c:delete val="0"/>
        <c:axPos val="l"/>
        <c:numFmt formatCode="General" sourceLinked="1"/>
        <c:majorTickMark val="out"/>
        <c:minorTickMark val="none"/>
        <c:tickLblPos val="nextTo"/>
        <c:spPr>
          <a:ln w="3157">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1826744"/>
        <c:crosses val="autoZero"/>
        <c:crossBetween val="between"/>
      </c:valAx>
      <c:spPr>
        <a:noFill/>
        <a:ln w="25404">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2484312734674"/>
          <c:y val="9.0452755905511759E-2"/>
          <c:w val="0.839622641509437"/>
          <c:h val="0.69277108433734935"/>
        </c:manualLayout>
      </c:layout>
      <c:lineChart>
        <c:grouping val="standard"/>
        <c:varyColors val="0"/>
        <c:ser>
          <c:idx val="0"/>
          <c:order val="0"/>
          <c:tx>
            <c:strRef>
              <c:f>Sheet1!$A$2</c:f>
              <c:strCache>
                <c:ptCount val="1"/>
                <c:pt idx="0">
                  <c:v>studenci</c:v>
                </c:pt>
              </c:strCache>
            </c:strRef>
          </c:tx>
          <c:spPr>
            <a:ln w="2516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8424929629706893E-2"/>
                  <c:y val="-7.3450754185610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B5-4CAE-BA48-CA633CBA12C5}"/>
                </c:ext>
              </c:extLst>
            </c:dLbl>
            <c:dLbl>
              <c:idx val="1"/>
              <c:layout>
                <c:manualLayout>
                  <c:x val="-6.4801804897727494E-2"/>
                  <c:y val="-7.874463135289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B5-4CAE-BA48-CA633CBA12C5}"/>
                </c:ext>
              </c:extLst>
            </c:dLbl>
            <c:dLbl>
              <c:idx val="2"/>
              <c:layout>
                <c:manualLayout>
                  <c:x val="-2.9845657338373546E-2"/>
                  <c:y val="-8.2441243140062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B5-4CAE-BA48-CA633CBA12C5}"/>
                </c:ext>
              </c:extLst>
            </c:dLbl>
            <c:dLbl>
              <c:idx val="3"/>
              <c:layout>
                <c:manualLayout>
                  <c:x val="-4.0644563642068456E-2"/>
                  <c:y val="-0.109960331663087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B5-4CAE-BA48-CA633CBA12C5}"/>
                </c:ext>
              </c:extLst>
            </c:dLbl>
            <c:dLbl>
              <c:idx val="4"/>
              <c:layout>
                <c:manualLayout>
                  <c:x val="-4.4396898205561121E-2"/>
                  <c:y val="-8.70051896921975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B5-4CAE-BA48-CA633CBA12C5}"/>
                </c:ext>
              </c:extLst>
            </c:dLbl>
            <c:dLbl>
              <c:idx val="5"/>
              <c:layout>
                <c:manualLayout>
                  <c:x val="-4.9335863377609097E-2"/>
                  <c:y val="-8.712121212121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B5-4CAE-BA48-CA633CBA12C5}"/>
                </c:ext>
              </c:extLst>
            </c:dLbl>
            <c:dLbl>
              <c:idx val="6"/>
              <c:layout>
                <c:manualLayout>
                  <c:x val="-5.6925996204933584E-2"/>
                  <c:y val="-7.9545454545454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B5-4CAE-BA48-CA633CBA12C5}"/>
                </c:ext>
              </c:extLst>
            </c:dLbl>
            <c:dLbl>
              <c:idx val="7"/>
              <c:layout>
                <c:manualLayout>
                  <c:x val="-8.3491461100569375E-2"/>
                  <c:y val="-2.651515151515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B5-4CAE-BA48-CA633CBA12C5}"/>
                </c:ext>
              </c:extLst>
            </c:dLbl>
            <c:dLbl>
              <c:idx val="8"/>
              <c:layout>
                <c:manualLayout>
                  <c:x val="-6.0721062618595827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B5-4CAE-BA48-CA633CBA12C5}"/>
                </c:ext>
              </c:extLst>
            </c:dLbl>
            <c:dLbl>
              <c:idx val="9"/>
              <c:layout>
                <c:manualLayout>
                  <c:x val="-1.299756295694556E-2"/>
                  <c:y val="-2.651515151515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B5-4CAE-BA48-CA633CBA12C5}"/>
                </c:ext>
              </c:extLst>
            </c:dLbl>
            <c:dLbl>
              <c:idx val="10"/>
              <c:layout>
                <c:manualLayout>
                  <c:x val="0"/>
                  <c:y val="-2.651515151515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B5-4CAE-BA48-CA633CBA12C5}"/>
                </c:ext>
              </c:extLst>
            </c:dLbl>
            <c:dLbl>
              <c:idx val="11"/>
              <c:layout>
                <c:manualLayout>
                  <c:x val="-3.2493907392363824E-2"/>
                  <c:y val="-3.7878787878787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B5-4CAE-BA48-CA633CBA12C5}"/>
                </c:ext>
              </c:extLst>
            </c:dLbl>
            <c:dLbl>
              <c:idx val="12"/>
              <c:layout>
                <c:manualLayout>
                  <c:x val="-9.7481722177092979E-3"/>
                  <c:y val="-3.409090909090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B5-4CAE-BA48-CA633CBA12C5}"/>
                </c:ext>
              </c:extLst>
            </c:dLbl>
            <c:dLbl>
              <c:idx val="13"/>
              <c:layout>
                <c:manualLayout>
                  <c:x val="-1.1914295075580042E-16"/>
                  <c:y val="1.893939393939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B5-4CAE-BA48-CA633CBA12C5}"/>
                </c:ext>
              </c:extLst>
            </c:dLbl>
            <c:dLbl>
              <c:idx val="15"/>
              <c:layout>
                <c:manualLayout>
                  <c:x val="-6.4987814784729057E-3"/>
                  <c:y val="-7.575757575757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BB5-4CAE-BA48-CA633CBA12C5}"/>
                </c:ext>
              </c:extLst>
            </c:dLbl>
            <c:spPr>
              <a:noFill/>
              <a:ln w="2516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Sheet1!$B$2:$Q$2</c:f>
              <c:numCache>
                <c:formatCode>General</c:formatCode>
                <c:ptCount val="16"/>
                <c:pt idx="0">
                  <c:v>23</c:v>
                </c:pt>
                <c:pt idx="1">
                  <c:v>26</c:v>
                </c:pt>
                <c:pt idx="2">
                  <c:v>32</c:v>
                </c:pt>
                <c:pt idx="3">
                  <c:v>34</c:v>
                </c:pt>
                <c:pt idx="4">
                  <c:v>50</c:v>
                </c:pt>
                <c:pt idx="5">
                  <c:v>40</c:v>
                </c:pt>
                <c:pt idx="6">
                  <c:v>35</c:v>
                </c:pt>
                <c:pt idx="7">
                  <c:v>80</c:v>
                </c:pt>
                <c:pt idx="8">
                  <c:v>90</c:v>
                </c:pt>
                <c:pt idx="9">
                  <c:v>85</c:v>
                </c:pt>
                <c:pt idx="10">
                  <c:v>80</c:v>
                </c:pt>
                <c:pt idx="11">
                  <c:v>130</c:v>
                </c:pt>
                <c:pt idx="12">
                  <c:v>126</c:v>
                </c:pt>
                <c:pt idx="13">
                  <c:v>119</c:v>
                </c:pt>
                <c:pt idx="14">
                  <c:v>100</c:v>
                </c:pt>
                <c:pt idx="15">
                  <c:v>54</c:v>
                </c:pt>
              </c:numCache>
            </c:numRef>
          </c:val>
          <c:smooth val="1"/>
          <c:extLst>
            <c:ext xmlns:c16="http://schemas.microsoft.com/office/drawing/2014/chart" uri="{C3380CC4-5D6E-409C-BE32-E72D297353CC}">
              <c16:uniqueId val="{0000000F-6BB5-4CAE-BA48-CA633CBA12C5}"/>
            </c:ext>
          </c:extLst>
        </c:ser>
        <c:ser>
          <c:idx val="1"/>
          <c:order val="1"/>
          <c:tx>
            <c:strRef>
              <c:f>Sheet1!$A$3</c:f>
              <c:strCache>
                <c:ptCount val="1"/>
                <c:pt idx="0">
                  <c:v>opiekunowie</c:v>
                </c:pt>
              </c:strCache>
            </c:strRef>
          </c:tx>
          <c:spPr>
            <a:ln w="2516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6763435879812942E-2"/>
                  <c:y val="-4.967400381770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B5-4CAE-BA48-CA633CBA12C5}"/>
                </c:ext>
              </c:extLst>
            </c:dLbl>
            <c:dLbl>
              <c:idx val="1"/>
              <c:layout>
                <c:manualLayout>
                  <c:x val="-4.4418114718582404E-2"/>
                  <c:y val="-4.6662192794082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B5-4CAE-BA48-CA633CBA12C5}"/>
                </c:ext>
              </c:extLst>
            </c:dLbl>
            <c:dLbl>
              <c:idx val="2"/>
              <c:layout>
                <c:manualLayout>
                  <c:x val="-3.1146139939338673E-2"/>
                  <c:y val="-4.967400381770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B5-4CAE-BA48-CA633CBA12C5}"/>
                </c:ext>
              </c:extLst>
            </c:dLbl>
            <c:dLbl>
              <c:idx val="3"/>
              <c:layout>
                <c:manualLayout>
                  <c:x val="-3.8800818778108183E-2"/>
                  <c:y val="-6.1539608685277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B5-4CAE-BA48-CA633CBA12C5}"/>
                </c:ext>
              </c:extLst>
            </c:dLbl>
            <c:dLbl>
              <c:idx val="4"/>
              <c:layout>
                <c:manualLayout>
                  <c:x val="-4.5697978454780512E-2"/>
                  <c:y val="-7.9474767358625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BB5-4CAE-BA48-CA633CBA12C5}"/>
                </c:ext>
              </c:extLst>
            </c:dLbl>
            <c:dLbl>
              <c:idx val="5"/>
              <c:layout>
                <c:manualLayout>
                  <c:x val="-4.9335863377609097E-2"/>
                  <c:y val="-6.81818181818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BB5-4CAE-BA48-CA633CBA12C5}"/>
                </c:ext>
              </c:extLst>
            </c:dLbl>
            <c:dLbl>
              <c:idx val="6"/>
              <c:layout>
                <c:manualLayout>
                  <c:x val="-8.1605761911767525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BB5-4CAE-BA48-CA633CBA12C5}"/>
                </c:ext>
              </c:extLst>
            </c:dLbl>
            <c:dLbl>
              <c:idx val="7"/>
              <c:layout>
                <c:manualLayout>
                  <c:x val="-1.5750590071448217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BB5-4CAE-BA48-CA633CBA12C5}"/>
                </c:ext>
              </c:extLst>
            </c:dLbl>
            <c:dLbl>
              <c:idx val="8"/>
              <c:layout>
                <c:manualLayout>
                  <c:x val="-2.6590506406033151E-2"/>
                  <c:y val="-2.651515151515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BB5-4CAE-BA48-CA633CBA12C5}"/>
                </c:ext>
              </c:extLst>
            </c:dLbl>
            <c:dLbl>
              <c:idx val="9"/>
              <c:layout>
                <c:manualLayout>
                  <c:x val="-3.899268887083672E-2"/>
                  <c:y val="-3.030303030303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BB5-4CAE-BA48-CA633CBA12C5}"/>
                </c:ext>
              </c:extLst>
            </c:dLbl>
            <c:dLbl>
              <c:idx val="10"/>
              <c:layout>
                <c:manualLayout>
                  <c:x val="-4.224207961007323E-2"/>
                  <c:y val="-4.5454545454545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BB5-4CAE-BA48-CA633CBA12C5}"/>
                </c:ext>
              </c:extLst>
            </c:dLbl>
            <c:dLbl>
              <c:idx val="11"/>
              <c:layout>
                <c:manualLayout>
                  <c:x val="-4.5491470349309407E-2"/>
                  <c:y val="-5.6818181818181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BB5-4CAE-BA48-CA633CBA12C5}"/>
                </c:ext>
              </c:extLst>
            </c:dLbl>
            <c:dLbl>
              <c:idx val="12"/>
              <c:layout>
                <c:manualLayout>
                  <c:x val="-3.2493907392363942E-2"/>
                  <c:y val="-6.0606060606060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BB5-4CAE-BA48-CA633CBA12C5}"/>
                </c:ext>
              </c:extLst>
            </c:dLbl>
            <c:dLbl>
              <c:idx val="13"/>
              <c:layout>
                <c:manualLayout>
                  <c:x val="-9.7481722177091799E-3"/>
                  <c:y val="-6.060606060606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BB5-4CAE-BA48-CA633CBA12C5}"/>
                </c:ext>
              </c:extLst>
            </c:dLbl>
            <c:dLbl>
              <c:idx val="14"/>
              <c:layout>
                <c:manualLayout>
                  <c:x val="-3.2493907392362742E-3"/>
                  <c:y val="-6.060606060606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BB5-4CAE-BA48-CA633CBA12C5}"/>
                </c:ext>
              </c:extLst>
            </c:dLbl>
            <c:dLbl>
              <c:idx val="15"/>
              <c:layout>
                <c:manualLayout>
                  <c:x val="-1.2997562956945454E-2"/>
                  <c:y val="-6.060606060606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BB5-4CAE-BA48-CA633CBA12C5}"/>
                </c:ext>
              </c:extLst>
            </c:dLbl>
            <c:spPr>
              <a:noFill/>
              <a:ln w="2516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pt idx="12">
                  <c:v>2016/2017</c:v>
                </c:pt>
                <c:pt idx="13">
                  <c:v>2017/2018</c:v>
                </c:pt>
                <c:pt idx="14">
                  <c:v>2018/2019</c:v>
                </c:pt>
                <c:pt idx="15">
                  <c:v>2019/2020</c:v>
                </c:pt>
              </c:strCache>
            </c:strRef>
          </c:cat>
          <c:val>
            <c:numRef>
              <c:f>Sheet1!$B$3:$Q$3</c:f>
              <c:numCache>
                <c:formatCode>General</c:formatCode>
                <c:ptCount val="16"/>
                <c:pt idx="0">
                  <c:v>6</c:v>
                </c:pt>
                <c:pt idx="1">
                  <c:v>6</c:v>
                </c:pt>
                <c:pt idx="2">
                  <c:v>6</c:v>
                </c:pt>
                <c:pt idx="3">
                  <c:v>7</c:v>
                </c:pt>
                <c:pt idx="4">
                  <c:v>11</c:v>
                </c:pt>
                <c:pt idx="5">
                  <c:v>12</c:v>
                </c:pt>
                <c:pt idx="6">
                  <c:v>9</c:v>
                </c:pt>
                <c:pt idx="7">
                  <c:v>9</c:v>
                </c:pt>
                <c:pt idx="8">
                  <c:v>5</c:v>
                </c:pt>
                <c:pt idx="9">
                  <c:v>1</c:v>
                </c:pt>
                <c:pt idx="10">
                  <c:v>5</c:v>
                </c:pt>
                <c:pt idx="11">
                  <c:v>5</c:v>
                </c:pt>
                <c:pt idx="12">
                  <c:v>4</c:v>
                </c:pt>
                <c:pt idx="13">
                  <c:v>4</c:v>
                </c:pt>
                <c:pt idx="14">
                  <c:v>4</c:v>
                </c:pt>
                <c:pt idx="15">
                  <c:v>4</c:v>
                </c:pt>
              </c:numCache>
            </c:numRef>
          </c:val>
          <c:smooth val="1"/>
          <c:extLst>
            <c:ext xmlns:c16="http://schemas.microsoft.com/office/drawing/2014/chart" uri="{C3380CC4-5D6E-409C-BE32-E72D297353CC}">
              <c16:uniqueId val="{00000020-6BB5-4CAE-BA48-CA633CBA12C5}"/>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36">
                <a:noFill/>
              </a:ln>
            </c:spPr>
          </c:downBars>
        </c:upDownBars>
        <c:marker val="1"/>
        <c:smooth val="0"/>
        <c:axId val="431829488"/>
        <c:axId val="431829880"/>
      </c:lineChart>
      <c:catAx>
        <c:axId val="431829488"/>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29880"/>
        <c:crosses val="autoZero"/>
        <c:auto val="1"/>
        <c:lblAlgn val="ctr"/>
        <c:lblOffset val="100"/>
        <c:tickLblSkip val="1"/>
        <c:tickMarkSkip val="1"/>
        <c:noMultiLvlLbl val="0"/>
      </c:catAx>
      <c:valAx>
        <c:axId val="431829880"/>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1829488"/>
        <c:crosses val="autoZero"/>
        <c:crossBetween val="between"/>
      </c:valAx>
      <c:spPr>
        <a:noFill/>
        <a:ln w="25381">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096152413125017E-2"/>
          <c:y val="2.3496034913764608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62</c:v>
                </c:pt>
                <c:pt idx="1">
                  <c:v>29</c:v>
                </c:pt>
                <c:pt idx="2">
                  <c:v>31</c:v>
                </c:pt>
                <c:pt idx="3">
                  <c:v>8</c:v>
                </c:pt>
                <c:pt idx="4">
                  <c:v>10</c:v>
                </c:pt>
                <c:pt idx="5">
                  <c:v>0</c:v>
                </c:pt>
                <c:pt idx="6">
                  <c:v>10</c:v>
                </c:pt>
                <c:pt idx="7">
                  <c:v>8</c:v>
                </c:pt>
                <c:pt idx="8">
                  <c:v>5</c:v>
                </c:pt>
                <c:pt idx="9">
                  <c:v>0</c:v>
                </c:pt>
                <c:pt idx="10">
                  <c:v>3</c:v>
                </c:pt>
                <c:pt idx="11">
                  <c:v>2</c:v>
                </c:pt>
                <c:pt idx="12">
                  <c:v>1</c:v>
                </c:pt>
                <c:pt idx="13">
                  <c:v>0</c:v>
                </c:pt>
                <c:pt idx="14">
                  <c:v>5</c:v>
                </c:pt>
              </c:numCache>
            </c:numRef>
          </c:val>
          <c:extLst>
            <c:ext xmlns:c16="http://schemas.microsoft.com/office/drawing/2014/chart" uri="{C3380CC4-5D6E-409C-BE32-E72D297353CC}">
              <c16:uniqueId val="{00000000-7055-45FD-910C-3064130F403F}"/>
            </c:ext>
          </c:extLst>
        </c:ser>
        <c:dLbls>
          <c:showLegendKey val="0"/>
          <c:showVal val="0"/>
          <c:showCatName val="0"/>
          <c:showSerName val="0"/>
          <c:showPercent val="0"/>
          <c:showBubbleSize val="0"/>
        </c:dLbls>
        <c:gapWidth val="150"/>
        <c:axId val="431830664"/>
        <c:axId val="431832232"/>
      </c:barChart>
      <c:catAx>
        <c:axId val="431830664"/>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32232"/>
        <c:crosses val="autoZero"/>
        <c:auto val="1"/>
        <c:lblAlgn val="ctr"/>
        <c:lblOffset val="100"/>
        <c:tickMarkSkip val="1"/>
        <c:noMultiLvlLbl val="0"/>
      </c:catAx>
      <c:valAx>
        <c:axId val="431832232"/>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830664"/>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70">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64</c:v>
                </c:pt>
                <c:pt idx="1">
                  <c:v>65</c:v>
                </c:pt>
                <c:pt idx="2">
                  <c:v>120</c:v>
                </c:pt>
                <c:pt idx="3">
                  <c:v>121</c:v>
                </c:pt>
                <c:pt idx="4">
                  <c:v>176</c:v>
                </c:pt>
                <c:pt idx="5">
                  <c:v>191</c:v>
                </c:pt>
                <c:pt idx="6">
                  <c:v>167</c:v>
                </c:pt>
                <c:pt idx="7">
                  <c:v>307</c:v>
                </c:pt>
                <c:pt idx="8">
                  <c:v>392</c:v>
                </c:pt>
                <c:pt idx="9">
                  <c:v>428</c:v>
                </c:pt>
                <c:pt idx="10">
                  <c:v>407</c:v>
                </c:pt>
                <c:pt idx="11">
                  <c:v>364</c:v>
                </c:pt>
                <c:pt idx="12">
                  <c:v>321</c:v>
                </c:pt>
                <c:pt idx="13">
                  <c:v>251</c:v>
                </c:pt>
                <c:pt idx="14">
                  <c:v>237</c:v>
                </c:pt>
                <c:pt idx="15">
                  <c:v>174</c:v>
                </c:pt>
                <c:pt idx="16">
                  <c:v>130</c:v>
                </c:pt>
              </c:numCache>
            </c:numRef>
          </c:val>
          <c:extLst>
            <c:ext xmlns:c16="http://schemas.microsoft.com/office/drawing/2014/chart" uri="{C3380CC4-5D6E-409C-BE32-E72D297353CC}">
              <c16:uniqueId val="{00000000-803E-48DC-95A8-4E10540A11DF}"/>
            </c:ext>
          </c:extLst>
        </c:ser>
        <c:dLbls>
          <c:showLegendKey val="0"/>
          <c:showVal val="1"/>
          <c:showCatName val="0"/>
          <c:showSerName val="0"/>
          <c:showPercent val="0"/>
          <c:showBubbleSize val="0"/>
        </c:dLbls>
        <c:gapWidth val="150"/>
        <c:axId val="431831840"/>
        <c:axId val="429266304"/>
      </c:barChart>
      <c:catAx>
        <c:axId val="431831840"/>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66304"/>
        <c:crosses val="autoZero"/>
        <c:auto val="1"/>
        <c:lblAlgn val="ctr"/>
        <c:lblOffset val="100"/>
        <c:tickLblSkip val="1"/>
        <c:tickMarkSkip val="1"/>
        <c:noMultiLvlLbl val="0"/>
      </c:catAx>
      <c:valAx>
        <c:axId val="429266304"/>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1831840"/>
        <c:crosses val="autoZero"/>
        <c:crossBetween val="between"/>
      </c:valAx>
      <c:spPr>
        <a:noFill/>
        <a:ln w="25387">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8805031446643"/>
          <c:y val="7.2289156626506021E-2"/>
          <c:w val="0.81761006289308547"/>
          <c:h val="0.69277108433734935"/>
        </c:manualLayout>
      </c:layout>
      <c:lineChart>
        <c:grouping val="standard"/>
        <c:varyColors val="0"/>
        <c:ser>
          <c:idx val="0"/>
          <c:order val="0"/>
          <c:tx>
            <c:strRef>
              <c:f>Sheet1!$A$2</c:f>
              <c:strCache>
                <c:ptCount val="1"/>
                <c:pt idx="0">
                  <c:v>studenci</c:v>
                </c:pt>
              </c:strCache>
            </c:strRef>
          </c:tx>
          <c:spPr>
            <a:ln w="25170">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0018204474654692E-2"/>
                  <c:y val="-9.4032979743888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14-4058-83EE-01ECBFD355BA}"/>
                </c:ext>
              </c:extLst>
            </c:dLbl>
            <c:dLbl>
              <c:idx val="1"/>
              <c:layout>
                <c:manualLayout>
                  <c:x val="-4.7355585652309302E-2"/>
                  <c:y val="-0.108591250667368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4-4058-83EE-01ECBFD355BA}"/>
                </c:ext>
              </c:extLst>
            </c:dLbl>
            <c:dLbl>
              <c:idx val="2"/>
              <c:layout>
                <c:manualLayout>
                  <c:x val="-5.3843471757106354E-2"/>
                  <c:y val="-9.4973455022667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14-4058-83EE-01ECBFD355BA}"/>
                </c:ext>
              </c:extLst>
            </c:dLbl>
            <c:dLbl>
              <c:idx val="3"/>
              <c:layout>
                <c:manualLayout>
                  <c:x val="-5.3234927723586803E-2"/>
                  <c:y val="-0.109997315676449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14-4058-83EE-01ECBFD355BA}"/>
                </c:ext>
              </c:extLst>
            </c:dLbl>
            <c:dLbl>
              <c:idx val="4"/>
              <c:layout>
                <c:manualLayout>
                  <c:x val="-4.6126219297214707E-2"/>
                  <c:y val="-0.103069076592698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14-4058-83EE-01ECBFD355BA}"/>
                </c:ext>
              </c:extLst>
            </c:dLbl>
            <c:dLbl>
              <c:idx val="5"/>
              <c:layout>
                <c:manualLayout>
                  <c:x val="-7.714278998707251E-2"/>
                  <c:y val="-5.5287222619899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14-4058-83EE-01ECBFD355BA}"/>
                </c:ext>
              </c:extLst>
            </c:dLbl>
            <c:dLbl>
              <c:idx val="6"/>
              <c:layout>
                <c:manualLayout>
                  <c:x val="-4.776119402985074E-2"/>
                  <c:y val="-8.712121212121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14-4058-83EE-01ECBFD355BA}"/>
                </c:ext>
              </c:extLst>
            </c:dLbl>
            <c:dLbl>
              <c:idx val="7"/>
              <c:layout>
                <c:manualLayout>
                  <c:x val="-3.5820895522388062E-2"/>
                  <c:y val="-0.102272727272727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14-4058-83EE-01ECBFD355BA}"/>
                </c:ext>
              </c:extLst>
            </c:dLbl>
            <c:dLbl>
              <c:idx val="8"/>
              <c:layout>
                <c:manualLayout>
                  <c:x val="-4.6757453536908668E-2"/>
                  <c:y val="-7.9545454545454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14-4058-83EE-01ECBFD355BA}"/>
                </c:ext>
              </c:extLst>
            </c:dLbl>
            <c:dLbl>
              <c:idx val="9"/>
              <c:layout>
                <c:manualLayout>
                  <c:x val="-5.1221987239513073E-2"/>
                  <c:y val="-6.8181818181818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14-4058-83EE-01ECBFD355BA}"/>
                </c:ext>
              </c:extLst>
            </c:dLbl>
            <c:dLbl>
              <c:idx val="10"/>
              <c:layout>
                <c:manualLayout>
                  <c:x val="-6.928793626105037E-2"/>
                  <c:y val="-5.3030303030303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14-4058-83EE-01ECBFD355BA}"/>
                </c:ext>
              </c:extLst>
            </c:dLbl>
            <c:dLbl>
              <c:idx val="11"/>
              <c:layout>
                <c:manualLayout>
                  <c:x val="-4.4092323075213928E-2"/>
                  <c:y val="-3.409090909090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14-4058-83EE-01ECBFD355BA}"/>
                </c:ext>
              </c:extLst>
            </c:dLbl>
            <c:dLbl>
              <c:idx val="12"/>
              <c:layout>
                <c:manualLayout>
                  <c:x val="-5.6690129668132104E-2"/>
                  <c:y val="2.6515151515151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14-4058-83EE-01ECBFD355BA}"/>
                </c:ext>
              </c:extLst>
            </c:dLbl>
            <c:dLbl>
              <c:idx val="13"/>
              <c:layout>
                <c:manualLayout>
                  <c:x val="-6.2989032964591352E-2"/>
                  <c:y val="-3.4090909090909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F14-4058-83EE-01ECBFD355BA}"/>
                </c:ext>
              </c:extLst>
            </c:dLbl>
            <c:dLbl>
              <c:idx val="14"/>
              <c:layout>
                <c:manualLayout>
                  <c:x val="-4.4092323075213984E-2"/>
                  <c:y val="-3.7878787878787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F14-4058-83EE-01ECBFD355BA}"/>
                </c:ext>
              </c:extLst>
            </c:dLbl>
            <c:dLbl>
              <c:idx val="15"/>
              <c:layout>
                <c:manualLayout>
                  <c:x val="-5.3540678019902435E-2"/>
                  <c:y val="3.4090909090909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F14-4058-83EE-01ECBFD355BA}"/>
                </c:ext>
              </c:extLst>
            </c:dLbl>
            <c:dLbl>
              <c:idx val="16"/>
              <c:layout>
                <c:manualLayout>
                  <c:x val="-6.2989032964592389E-3"/>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F14-4058-83EE-01ECBFD355BA}"/>
                </c:ext>
              </c:extLst>
            </c:dLbl>
            <c:spPr>
              <a:noFill/>
              <a:ln w="25170">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20</c:v>
                </c:pt>
                <c:pt idx="1">
                  <c:v>15</c:v>
                </c:pt>
                <c:pt idx="2">
                  <c:v>14</c:v>
                </c:pt>
                <c:pt idx="3">
                  <c:v>17</c:v>
                </c:pt>
                <c:pt idx="4">
                  <c:v>20</c:v>
                </c:pt>
                <c:pt idx="5">
                  <c:v>265</c:v>
                </c:pt>
                <c:pt idx="6">
                  <c:v>167</c:v>
                </c:pt>
                <c:pt idx="7">
                  <c:v>188</c:v>
                </c:pt>
                <c:pt idx="8">
                  <c:v>149</c:v>
                </c:pt>
                <c:pt idx="9">
                  <c:v>111</c:v>
                </c:pt>
                <c:pt idx="10">
                  <c:v>167</c:v>
                </c:pt>
                <c:pt idx="11">
                  <c:v>214</c:v>
                </c:pt>
                <c:pt idx="12">
                  <c:v>137</c:v>
                </c:pt>
                <c:pt idx="13">
                  <c:v>174</c:v>
                </c:pt>
                <c:pt idx="14">
                  <c:v>230</c:v>
                </c:pt>
                <c:pt idx="15">
                  <c:v>101</c:v>
                </c:pt>
                <c:pt idx="16">
                  <c:v>111</c:v>
                </c:pt>
              </c:numCache>
            </c:numRef>
          </c:val>
          <c:smooth val="1"/>
          <c:extLst>
            <c:ext xmlns:c16="http://schemas.microsoft.com/office/drawing/2014/chart" uri="{C3380CC4-5D6E-409C-BE32-E72D297353CC}">
              <c16:uniqueId val="{00000011-2F14-4058-83EE-01ECBFD355BA}"/>
            </c:ext>
          </c:extLst>
        </c:ser>
        <c:ser>
          <c:idx val="1"/>
          <c:order val="1"/>
          <c:tx>
            <c:strRef>
              <c:f>Sheet1!$A$3</c:f>
              <c:strCache>
                <c:ptCount val="1"/>
                <c:pt idx="0">
                  <c:v>opiekunowie</c:v>
                </c:pt>
              </c:strCache>
            </c:strRef>
          </c:tx>
          <c:spPr>
            <a:ln w="25170">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3.1663728601089042E-2"/>
                  <c:y val="-6.2443330947268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F14-4058-83EE-01ECBFD355BA}"/>
                </c:ext>
              </c:extLst>
            </c:dLbl>
            <c:dLbl>
              <c:idx val="1"/>
              <c:layout>
                <c:manualLayout>
                  <c:x val="-2.3475065616797932E-2"/>
                  <c:y val="-5.943122166547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F14-4058-83EE-01ECBFD355BA}"/>
                </c:ext>
              </c:extLst>
            </c:dLbl>
            <c:dLbl>
              <c:idx val="2"/>
              <c:layout>
                <c:manualLayout>
                  <c:x val="-4.0443765424844284E-2"/>
                  <c:y val="-6.2443330947268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F14-4058-83EE-01ECBFD355BA}"/>
                </c:ext>
              </c:extLst>
            </c:dLbl>
            <c:dLbl>
              <c:idx val="3"/>
              <c:layout>
                <c:manualLayout>
                  <c:x val="-3.0386962823676922E-2"/>
                  <c:y val="-6.0891493676926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F14-4058-83EE-01ECBFD355BA}"/>
                </c:ext>
              </c:extLst>
            </c:dLbl>
            <c:dLbl>
              <c:idx val="4"/>
              <c:layout>
                <c:manualLayout>
                  <c:x val="-2.0255189899534908E-2"/>
                  <c:y val="-5.8253698401336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14-4058-83EE-01ECBFD355BA}"/>
                </c:ext>
              </c:extLst>
            </c:dLbl>
            <c:dLbl>
              <c:idx val="5"/>
              <c:layout>
                <c:manualLayout>
                  <c:x val="-3.2681004426685513E-2"/>
                  <c:y val="-4.8496480553567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F14-4058-83EE-01ECBFD355BA}"/>
                </c:ext>
              </c:extLst>
            </c:dLbl>
            <c:dLbl>
              <c:idx val="6"/>
              <c:layout>
                <c:manualLayout>
                  <c:x val="-2.3880597014925408E-2"/>
                  <c:y val="-4.9242424242424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F14-4058-83EE-01ECBFD355BA}"/>
                </c:ext>
              </c:extLst>
            </c:dLbl>
            <c:dLbl>
              <c:idx val="7"/>
              <c:layout>
                <c:manualLayout>
                  <c:x val="-1.5920398009950296E-2"/>
                  <c:y val="-3.0303030303030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F14-4058-83EE-01ECBFD355BA}"/>
                </c:ext>
              </c:extLst>
            </c:dLbl>
            <c:dLbl>
              <c:idx val="8"/>
              <c:layout>
                <c:manualLayout>
                  <c:x val="-1.5920398009950296E-2"/>
                  <c:y val="-3.0303030303030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F14-4058-83EE-01ECBFD355BA}"/>
                </c:ext>
              </c:extLst>
            </c:dLbl>
            <c:dLbl>
              <c:idx val="9"/>
              <c:layout>
                <c:manualLayout>
                  <c:x val="-1.9900497512437845E-2"/>
                  <c:y val="-3.030303030303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F14-4058-83EE-01ECBFD355BA}"/>
                </c:ext>
              </c:extLst>
            </c:dLbl>
            <c:dLbl>
              <c:idx val="10"/>
              <c:layout>
                <c:manualLayout>
                  <c:x val="1.154785597502415E-16"/>
                  <c:y val="-3.7878787878787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F14-4058-83EE-01ECBFD355BA}"/>
                </c:ext>
              </c:extLst>
            </c:dLbl>
            <c:dLbl>
              <c:idx val="11"/>
              <c:layout>
                <c:manualLayout>
                  <c:x val="-3.1494764470614389E-2"/>
                  <c:y val="-4.5454545454545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F14-4058-83EE-01ECBFD355BA}"/>
                </c:ext>
              </c:extLst>
            </c:dLbl>
            <c:dLbl>
              <c:idx val="12"/>
              <c:layout>
                <c:manualLayout>
                  <c:x val="-1.5747258241147703E-2"/>
                  <c:y val="-2.2727272727272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F14-4058-83EE-01ECBFD355BA}"/>
                </c:ext>
              </c:extLst>
            </c:dLbl>
            <c:dLbl>
              <c:idx val="13"/>
              <c:layout>
                <c:manualLayout>
                  <c:x val="-2.8345064834066055E-2"/>
                  <c:y val="-3.787878787878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F14-4058-83EE-01ECBFD355BA}"/>
                </c:ext>
              </c:extLst>
            </c:dLbl>
            <c:dLbl>
              <c:idx val="14"/>
              <c:layout>
                <c:manualLayout>
                  <c:x val="-5.0391226371672988E-2"/>
                  <c:y val="-6.4393939393939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F14-4058-83EE-01ECBFD355BA}"/>
                </c:ext>
              </c:extLst>
            </c:dLbl>
            <c:dLbl>
              <c:idx val="15"/>
              <c:layout>
                <c:manualLayout>
                  <c:x val="-3.4643968130525178E-2"/>
                  <c:y val="-4.924242424242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F14-4058-83EE-01ECBFD355BA}"/>
                </c:ext>
              </c:extLst>
            </c:dLbl>
            <c:dLbl>
              <c:idx val="16"/>
              <c:layout>
                <c:manualLayout>
                  <c:x val="-6.2989032964591235E-3"/>
                  <c:y val="-3.409090909090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14-4058-83EE-01ECBFD355BA}"/>
                </c:ext>
              </c:extLst>
            </c:dLbl>
            <c:spPr>
              <a:noFill/>
              <a:ln w="25170">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2</c:v>
                </c:pt>
                <c:pt idx="1">
                  <c:v>2</c:v>
                </c:pt>
                <c:pt idx="2">
                  <c:v>2</c:v>
                </c:pt>
                <c:pt idx="3">
                  <c:v>2</c:v>
                </c:pt>
                <c:pt idx="4">
                  <c:v>10</c:v>
                </c:pt>
                <c:pt idx="5">
                  <c:v>8</c:v>
                </c:pt>
                <c:pt idx="6">
                  <c:v>6</c:v>
                </c:pt>
                <c:pt idx="7">
                  <c:v>5</c:v>
                </c:pt>
                <c:pt idx="8">
                  <c:v>5</c:v>
                </c:pt>
                <c:pt idx="9">
                  <c:v>5</c:v>
                </c:pt>
                <c:pt idx="10">
                  <c:v>8</c:v>
                </c:pt>
                <c:pt idx="11">
                  <c:v>10</c:v>
                </c:pt>
                <c:pt idx="12">
                  <c:v>9</c:v>
                </c:pt>
                <c:pt idx="13">
                  <c:v>12</c:v>
                </c:pt>
                <c:pt idx="14">
                  <c:v>16</c:v>
                </c:pt>
                <c:pt idx="15">
                  <c:v>38</c:v>
                </c:pt>
                <c:pt idx="16">
                  <c:v>35</c:v>
                </c:pt>
              </c:numCache>
            </c:numRef>
          </c:val>
          <c:smooth val="1"/>
          <c:extLst>
            <c:ext xmlns:c16="http://schemas.microsoft.com/office/drawing/2014/chart" uri="{C3380CC4-5D6E-409C-BE32-E72D297353CC}">
              <c16:uniqueId val="{00000023-2F14-4058-83EE-01ECBFD355BA}"/>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0">
                <a:noFill/>
              </a:ln>
            </c:spPr>
          </c:downBars>
        </c:upDownBars>
        <c:marker val="1"/>
        <c:smooth val="0"/>
        <c:axId val="429267872"/>
        <c:axId val="429269832"/>
      </c:lineChart>
      <c:catAx>
        <c:axId val="42926787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9269832"/>
        <c:crosses val="autoZero"/>
        <c:auto val="1"/>
        <c:lblAlgn val="ctr"/>
        <c:lblOffset val="100"/>
        <c:tickLblSkip val="1"/>
        <c:tickMarkSkip val="1"/>
        <c:noMultiLvlLbl val="0"/>
      </c:catAx>
      <c:valAx>
        <c:axId val="429269832"/>
        <c:scaling>
          <c:orientation val="minMax"/>
          <c:min val="0"/>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29267872"/>
        <c:crosses val="autoZero"/>
        <c:crossBetween val="between"/>
      </c:valAx>
      <c:spPr>
        <a:noFill/>
        <a:ln w="25383">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2093287827076928E-2"/>
          <c:y val="2.6607538802660816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24</c:v>
                </c:pt>
                <c:pt idx="1">
                  <c:v>22</c:v>
                </c:pt>
                <c:pt idx="2">
                  <c:v>6</c:v>
                </c:pt>
                <c:pt idx="3">
                  <c:v>1</c:v>
                </c:pt>
                <c:pt idx="4">
                  <c:v>4</c:v>
                </c:pt>
                <c:pt idx="5">
                  <c:v>0</c:v>
                </c:pt>
                <c:pt idx="6">
                  <c:v>3</c:v>
                </c:pt>
                <c:pt idx="7">
                  <c:v>1</c:v>
                </c:pt>
                <c:pt idx="8">
                  <c:v>2</c:v>
                </c:pt>
                <c:pt idx="9">
                  <c:v>0</c:v>
                </c:pt>
                <c:pt idx="10">
                  <c:v>3</c:v>
                </c:pt>
                <c:pt idx="11">
                  <c:v>0</c:v>
                </c:pt>
                <c:pt idx="12">
                  <c:v>2</c:v>
                </c:pt>
                <c:pt idx="13">
                  <c:v>0</c:v>
                </c:pt>
                <c:pt idx="14">
                  <c:v>1</c:v>
                </c:pt>
              </c:numCache>
            </c:numRef>
          </c:val>
          <c:extLst>
            <c:ext xmlns:c16="http://schemas.microsoft.com/office/drawing/2014/chart" uri="{C3380CC4-5D6E-409C-BE32-E72D297353CC}">
              <c16:uniqueId val="{00000000-9B08-4D92-8F23-3DBF305B48FB}"/>
            </c:ext>
          </c:extLst>
        </c:ser>
        <c:dLbls>
          <c:showLegendKey val="0"/>
          <c:showVal val="0"/>
          <c:showCatName val="0"/>
          <c:showSerName val="0"/>
          <c:showPercent val="0"/>
          <c:showBubbleSize val="0"/>
        </c:dLbls>
        <c:gapWidth val="150"/>
        <c:axId val="429270616"/>
        <c:axId val="429271008"/>
      </c:barChart>
      <c:catAx>
        <c:axId val="429270616"/>
        <c:scaling>
          <c:orientation val="minMax"/>
        </c:scaling>
        <c:delete val="0"/>
        <c:axPos val="b"/>
        <c:numFmt formatCode="General" sourceLinked="1"/>
        <c:majorTickMark val="out"/>
        <c:minorTickMark val="none"/>
        <c:tickLblPos val="low"/>
        <c:spPr>
          <a:ln w="3165">
            <a:solidFill>
              <a:schemeClr val="tx1"/>
            </a:solidFill>
            <a:prstDash val="solid"/>
          </a:ln>
        </c:spPr>
        <c:txPr>
          <a:bodyPr rot="-2700000" vert="horz"/>
          <a:lstStyle/>
          <a:p>
            <a:pPr>
              <a:defRPr sz="1121" b="0" i="0" u="none" strike="noStrike" baseline="0">
                <a:solidFill>
                  <a:schemeClr val="tx1"/>
                </a:solidFill>
                <a:latin typeface="Arial"/>
                <a:ea typeface="Arial"/>
                <a:cs typeface="Arial"/>
              </a:defRPr>
            </a:pPr>
            <a:endParaRPr lang="pl-PL"/>
          </a:p>
        </c:txPr>
        <c:crossAx val="429271008"/>
        <c:crosses val="autoZero"/>
        <c:auto val="1"/>
        <c:lblAlgn val="ctr"/>
        <c:lblOffset val="100"/>
        <c:tickMarkSkip val="1"/>
        <c:noMultiLvlLbl val="0"/>
      </c:catAx>
      <c:valAx>
        <c:axId val="429271008"/>
        <c:scaling>
          <c:orientation val="minMax"/>
        </c:scaling>
        <c:delete val="0"/>
        <c:axPos val="l"/>
        <c:numFmt formatCode="General" sourceLinked="1"/>
        <c:majorTickMark val="out"/>
        <c:minorTickMark val="none"/>
        <c:tickLblPos val="nextTo"/>
        <c:spPr>
          <a:ln w="3165">
            <a:solidFill>
              <a:schemeClr val="tx1"/>
            </a:solidFill>
            <a:prstDash val="solid"/>
          </a:ln>
        </c:spPr>
        <c:txPr>
          <a:bodyPr rot="0" vert="horz"/>
          <a:lstStyle/>
          <a:p>
            <a:pPr>
              <a:defRPr sz="971" b="0" i="0" u="none" strike="noStrike" baseline="0">
                <a:solidFill>
                  <a:schemeClr val="tx1"/>
                </a:solidFill>
                <a:latin typeface="Arial"/>
                <a:ea typeface="Arial"/>
                <a:cs typeface="Arial"/>
              </a:defRPr>
            </a:pPr>
            <a:endParaRPr lang="pl-PL"/>
          </a:p>
        </c:txPr>
        <c:crossAx val="429270616"/>
        <c:crosses val="autoZero"/>
        <c:crossBetween val="between"/>
      </c:valAx>
      <c:dTable>
        <c:showHorzBorder val="0"/>
        <c:showVertBorder val="1"/>
        <c:showOutline val="0"/>
        <c:showKeys val="0"/>
        <c:spPr>
          <a:ln w="3165">
            <a:solidFill>
              <a:schemeClr val="tx1"/>
            </a:solidFill>
            <a:prstDash val="solid"/>
          </a:ln>
        </c:spPr>
        <c:txPr>
          <a:bodyPr/>
          <a:lstStyle/>
          <a:p>
            <a:pPr rtl="0">
              <a:defRPr sz="796" b="0" i="0" u="none" strike="noStrike" baseline="0">
                <a:solidFill>
                  <a:schemeClr val="tx1"/>
                </a:solidFill>
                <a:latin typeface="Arial"/>
                <a:ea typeface="Arial"/>
                <a:cs typeface="Arial"/>
              </a:defRPr>
            </a:pPr>
            <a:endParaRPr lang="pl-PL"/>
          </a:p>
        </c:txPr>
      </c:dTable>
      <c:spPr>
        <a:solidFill>
          <a:schemeClr val="bg1"/>
        </a:solidFill>
        <a:ln w="25312">
          <a:noFill/>
        </a:ln>
      </c:spPr>
    </c:plotArea>
    <c:plotVisOnly val="1"/>
    <c:dispBlanksAs val="gap"/>
    <c:showDLblsOverMax val="0"/>
  </c:chart>
  <c:spPr>
    <a:noFill/>
    <a:ln>
      <a:noFill/>
    </a:ln>
  </c:spPr>
  <c:txPr>
    <a:bodyPr/>
    <a:lstStyle/>
    <a:p>
      <a:pPr>
        <a:defRPr sz="996" b="0" i="0" u="none" strike="noStrike" baseline="0">
          <a:solidFill>
            <a:schemeClr val="tx1"/>
          </a:solidFill>
          <a:latin typeface="Arial"/>
          <a:ea typeface="Arial"/>
          <a:cs typeface="Aria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5">
              <a:solidFill>
                <a:srgbClr val="003366"/>
              </a:solidFill>
              <a:prstDash val="solid"/>
            </a:ln>
            <a:effectLst>
              <a:outerShdw dist="35921" dir="2700000" algn="br">
                <a:srgbClr val="000000"/>
              </a:outerShdw>
            </a:effectLst>
          </c:spPr>
          <c:invertIfNegative val="0"/>
          <c:dLbls>
            <c:spPr>
              <a:noFill/>
              <a:ln w="25209">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756</c:v>
                </c:pt>
                <c:pt idx="1">
                  <c:v>493</c:v>
                </c:pt>
                <c:pt idx="2">
                  <c:v>718</c:v>
                </c:pt>
                <c:pt idx="3">
                  <c:v>329</c:v>
                </c:pt>
                <c:pt idx="4">
                  <c:v>478</c:v>
                </c:pt>
                <c:pt idx="5">
                  <c:v>786</c:v>
                </c:pt>
                <c:pt idx="6">
                  <c:v>717</c:v>
                </c:pt>
                <c:pt idx="7">
                  <c:v>734</c:v>
                </c:pt>
                <c:pt idx="8">
                  <c:v>756</c:v>
                </c:pt>
                <c:pt idx="9">
                  <c:v>468</c:v>
                </c:pt>
                <c:pt idx="10">
                  <c:v>437</c:v>
                </c:pt>
                <c:pt idx="11">
                  <c:v>290</c:v>
                </c:pt>
                <c:pt idx="12">
                  <c:v>179</c:v>
                </c:pt>
                <c:pt idx="13">
                  <c:v>73</c:v>
                </c:pt>
                <c:pt idx="14">
                  <c:v>60</c:v>
                </c:pt>
                <c:pt idx="15">
                  <c:v>73</c:v>
                </c:pt>
                <c:pt idx="16">
                  <c:v>69</c:v>
                </c:pt>
              </c:numCache>
            </c:numRef>
          </c:val>
          <c:extLst>
            <c:ext xmlns:c16="http://schemas.microsoft.com/office/drawing/2014/chart" uri="{C3380CC4-5D6E-409C-BE32-E72D297353CC}">
              <c16:uniqueId val="{00000000-3B0A-4E4C-BE7E-B674B42D24B7}"/>
            </c:ext>
          </c:extLst>
        </c:ser>
        <c:dLbls>
          <c:showLegendKey val="0"/>
          <c:showVal val="1"/>
          <c:showCatName val="0"/>
          <c:showSerName val="0"/>
          <c:showPercent val="0"/>
          <c:showBubbleSize val="0"/>
        </c:dLbls>
        <c:gapWidth val="150"/>
        <c:axId val="429274928"/>
        <c:axId val="429275712"/>
      </c:barChart>
      <c:catAx>
        <c:axId val="429274928"/>
        <c:scaling>
          <c:orientation val="minMax"/>
        </c:scaling>
        <c:delete val="0"/>
        <c:axPos val="b"/>
        <c:numFmt formatCode="General" sourceLinked="1"/>
        <c:majorTickMark val="out"/>
        <c:minorTickMark val="none"/>
        <c:tickLblPos val="nextTo"/>
        <c:spPr>
          <a:ln w="3151">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29275712"/>
        <c:crosses val="autoZero"/>
        <c:auto val="1"/>
        <c:lblAlgn val="ctr"/>
        <c:lblOffset val="100"/>
        <c:tickLblSkip val="1"/>
        <c:tickMarkSkip val="1"/>
        <c:noMultiLvlLbl val="0"/>
      </c:catAx>
      <c:valAx>
        <c:axId val="429275712"/>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1" b="1" i="0" u="none" strike="noStrike" baseline="0">
                <a:solidFill>
                  <a:schemeClr val="tx1"/>
                </a:solidFill>
                <a:latin typeface="Arial"/>
                <a:ea typeface="Arial"/>
                <a:cs typeface="Arial"/>
              </a:defRPr>
            </a:pPr>
            <a:endParaRPr lang="pl-PL"/>
          </a:p>
        </c:txPr>
        <c:crossAx val="429274928"/>
        <c:crosses val="autoZero"/>
        <c:crossBetween val="between"/>
      </c:valAx>
      <c:spPr>
        <a:noFill/>
        <a:ln w="2540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6085727181052485E-2"/>
                  <c:y val="-6.3122852886632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2A-4EF6-BC39-E255FE0943BA}"/>
                </c:ext>
              </c:extLst>
            </c:dLbl>
            <c:dLbl>
              <c:idx val="1"/>
              <c:layout>
                <c:manualLayout>
                  <c:x val="-3.8707897511296892E-2"/>
                  <c:y val="-7.3199790236479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2A-4EF6-BC39-E255FE0943BA}"/>
                </c:ext>
              </c:extLst>
            </c:dLbl>
            <c:dLbl>
              <c:idx val="2"/>
              <c:layout>
                <c:manualLayout>
                  <c:x val="-6.1567098794007263E-2"/>
                  <c:y val="-5.2757729608123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2A-4EF6-BC39-E255FE0943BA}"/>
                </c:ext>
              </c:extLst>
            </c:dLbl>
            <c:dLbl>
              <c:idx val="3"/>
              <c:layout>
                <c:manualLayout>
                  <c:x val="-5.1286655056424824E-2"/>
                  <c:y val="-0.1003080439096611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2A-4EF6-BC39-E255FE0943BA}"/>
                </c:ext>
              </c:extLst>
            </c:dLbl>
            <c:dLbl>
              <c:idx val="4"/>
              <c:layout>
                <c:manualLayout>
                  <c:x val="-6.8582171493979785E-2"/>
                  <c:y val="-4.6446052351564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2A-4EF6-BC39-E255FE0943BA}"/>
                </c:ext>
              </c:extLst>
            </c:dLbl>
            <c:dLbl>
              <c:idx val="5"/>
              <c:layout>
                <c:manualLayout>
                  <c:x val="-6.1617155798183755E-2"/>
                  <c:y val="-7.658802958471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2A-4EF6-BC39-E255FE0943BA}"/>
                </c:ext>
              </c:extLst>
            </c:dLbl>
            <c:dLbl>
              <c:idx val="6"/>
              <c:layout>
                <c:manualLayout>
                  <c:x val="-5.4184800645341653E-2"/>
                  <c:y val="-5.4054054054054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2A-4EF6-BC39-E255FE0943BA}"/>
                </c:ext>
              </c:extLst>
            </c:dLbl>
            <c:dLbl>
              <c:idx val="7"/>
              <c:layout>
                <c:manualLayout>
                  <c:x val="-2.5342147879118548E-2"/>
                  <c:y val="-3.4749034749034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2A-4EF6-BC39-E255FE0943BA}"/>
                </c:ext>
              </c:extLst>
            </c:dLbl>
            <c:dLbl>
              <c:idx val="8"/>
              <c:layout>
                <c:manualLayout>
                  <c:x val="-2.8629145766591882E-2"/>
                  <c:y val="-2.702702702702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2A-4EF6-BC39-E255FE0943BA}"/>
                </c:ext>
              </c:extLst>
            </c:dLbl>
            <c:dLbl>
              <c:idx val="9"/>
              <c:layout>
                <c:manualLayout>
                  <c:x val="-4.6522361870711813E-2"/>
                  <c:y val="-5.4054054054054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2A-4EF6-BC39-E255FE0943BA}"/>
                </c:ext>
              </c:extLst>
            </c:dLbl>
            <c:dLbl>
              <c:idx val="10"/>
              <c:layout>
                <c:manualLayout>
                  <c:x val="-3.9365075429063888E-2"/>
                  <c:y val="-4.2471042471042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2A-4EF6-BC39-E255FE0943BA}"/>
                </c:ext>
              </c:extLst>
            </c:dLbl>
            <c:dLbl>
              <c:idx val="11"/>
              <c:layout>
                <c:manualLayout>
                  <c:x val="-1.43145728832959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2A-4EF6-BC39-E255FE0943BA}"/>
                </c:ext>
              </c:extLst>
            </c:dLbl>
            <c:dLbl>
              <c:idx val="12"/>
              <c:layout>
                <c:manualLayout>
                  <c:x val="-1.0735929662471956E-2"/>
                  <c:y val="-1.9305019305019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2A-4EF6-BC39-E255FE0943BA}"/>
                </c:ext>
              </c:extLst>
            </c:dLbl>
            <c:dLbl>
              <c:idx val="13"/>
              <c:layout>
                <c:manualLayout>
                  <c:x val="-7.8730150858127651E-2"/>
                  <c:y val="-4.633204633204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2A-4EF6-BC39-E255FE0943BA}"/>
                </c:ext>
              </c:extLst>
            </c:dLbl>
            <c:dLbl>
              <c:idx val="14"/>
              <c:layout>
                <c:manualLayout>
                  <c:x val="4.6694249458483651E-3"/>
                  <c:y val="-7.72200772200775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2A-4EF6-BC39-E255FE0943BA}"/>
                </c:ext>
              </c:extLst>
            </c:dLbl>
            <c:dLbl>
              <c:idx val="15"/>
              <c:layout>
                <c:manualLayout>
                  <c:x val="-2.5050502545767888E-2"/>
                  <c:y val="-7.335907335907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2A-4EF6-BC39-E255FE0943BA}"/>
                </c:ext>
              </c:extLst>
            </c:dLbl>
            <c:dLbl>
              <c:idx val="16"/>
              <c:layout>
                <c:manualLayout>
                  <c:x val="0"/>
                  <c:y val="-8.8803088803088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2A-4EF6-BC39-E255FE0943BA}"/>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50</c:v>
                </c:pt>
                <c:pt idx="1">
                  <c:v>46</c:v>
                </c:pt>
                <c:pt idx="2">
                  <c:v>60</c:v>
                </c:pt>
                <c:pt idx="3">
                  <c:v>30</c:v>
                </c:pt>
                <c:pt idx="4">
                  <c:v>58</c:v>
                </c:pt>
                <c:pt idx="5">
                  <c:v>71</c:v>
                </c:pt>
                <c:pt idx="6">
                  <c:v>85</c:v>
                </c:pt>
                <c:pt idx="7">
                  <c:v>72</c:v>
                </c:pt>
                <c:pt idx="8">
                  <c:v>64</c:v>
                </c:pt>
                <c:pt idx="9">
                  <c:v>49</c:v>
                </c:pt>
                <c:pt idx="10">
                  <c:v>59</c:v>
                </c:pt>
                <c:pt idx="11">
                  <c:v>60</c:v>
                </c:pt>
                <c:pt idx="12">
                  <c:v>85</c:v>
                </c:pt>
                <c:pt idx="13">
                  <c:v>155</c:v>
                </c:pt>
                <c:pt idx="14">
                  <c:v>120</c:v>
                </c:pt>
                <c:pt idx="15">
                  <c:v>54</c:v>
                </c:pt>
                <c:pt idx="16">
                  <c:v>66</c:v>
                </c:pt>
              </c:numCache>
            </c:numRef>
          </c:val>
          <c:smooth val="1"/>
          <c:extLst>
            <c:ext xmlns:c16="http://schemas.microsoft.com/office/drawing/2014/chart" uri="{C3380CC4-5D6E-409C-BE32-E72D297353CC}">
              <c16:uniqueId val="{00000011-4B2A-4EF6-BC39-E255FE0943BA}"/>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915312935508808E-2"/>
                  <c:y val="-4.0237132520597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B2A-4EF6-BC39-E255FE0943BA}"/>
                </c:ext>
              </c:extLst>
            </c:dLbl>
            <c:dLbl>
              <c:idx val="1"/>
              <c:layout>
                <c:manualLayout>
                  <c:x val="-4.451351465839052E-2"/>
                  <c:y val="-3.72252454929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B2A-4EF6-BC39-E255FE0943BA}"/>
                </c:ext>
              </c:extLst>
            </c:dLbl>
            <c:dLbl>
              <c:idx val="2"/>
              <c:layout>
                <c:manualLayout>
                  <c:x val="-3.9070654481080005E-2"/>
                  <c:y val="-4.0237132520597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B2A-4EF6-BC39-E255FE0943BA}"/>
                </c:ext>
              </c:extLst>
            </c:dLbl>
            <c:dLbl>
              <c:idx val="3"/>
              <c:layout>
                <c:manualLayout>
                  <c:x val="-3.3386431187284064E-2"/>
                  <c:y val="-2.573070258109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B2A-4EF6-BC39-E255FE0943BA}"/>
                </c:ext>
              </c:extLst>
            </c:dLbl>
            <c:dLbl>
              <c:idx val="4"/>
              <c:layout>
                <c:manualLayout>
                  <c:x val="-4.3424942622928335E-2"/>
                  <c:y val="-3.7690390052594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B2A-4EF6-BC39-E255FE0943BA}"/>
                </c:ext>
              </c:extLst>
            </c:dLbl>
            <c:dLbl>
              <c:idx val="5"/>
              <c:layout>
                <c:manualLayout>
                  <c:x val="-4.2820315826076032E-2"/>
                  <c:y val="-5.2661964551728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B2A-4EF6-BC39-E255FE0943BA}"/>
                </c:ext>
              </c:extLst>
            </c:dLbl>
            <c:dLbl>
              <c:idx val="6"/>
              <c:layout>
                <c:manualLayout>
                  <c:x val="-5.4184800645341653E-2"/>
                  <c:y val="-5.405405405405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B2A-4EF6-BC39-E255FE0943BA}"/>
                </c:ext>
              </c:extLst>
            </c:dLbl>
            <c:dLbl>
              <c:idx val="7"/>
              <c:layout>
                <c:manualLayout>
                  <c:x val="-2.7092400322670802E-2"/>
                  <c:y val="-6.1776061776061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B2A-4EF6-BC39-E255FE0943BA}"/>
                </c:ext>
              </c:extLst>
            </c:dLbl>
            <c:dLbl>
              <c:idx val="8"/>
              <c:layout>
                <c:manualLayout>
                  <c:x val="-2.3222057419432111E-2"/>
                  <c:y val="-6.1776061776061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B2A-4EF6-BC39-E255FE0943BA}"/>
                </c:ext>
              </c:extLst>
            </c:dLbl>
            <c:dLbl>
              <c:idx val="9"/>
              <c:layout>
                <c:manualLayout>
                  <c:x val="0"/>
                  <c:y val="-6.1776061776061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2A-4EF6-BC39-E255FE0943BA}"/>
                </c:ext>
              </c:extLst>
            </c:dLbl>
            <c:dLbl>
              <c:idx val="10"/>
              <c:layout>
                <c:manualLayout>
                  <c:x val="-2.1471859324943946E-2"/>
                  <c:y val="-2.702702702702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B2A-4EF6-BC39-E255FE0943BA}"/>
                </c:ext>
              </c:extLst>
            </c:dLbl>
            <c:dLbl>
              <c:idx val="11"/>
              <c:layout>
                <c:manualLayout>
                  <c:x val="-2.8629145766591878E-2"/>
                  <c:y val="-3.861003861003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B2A-4EF6-BC39-E255FE0943BA}"/>
                </c:ext>
              </c:extLst>
            </c:dLbl>
            <c:dLbl>
              <c:idx val="12"/>
              <c:layout>
                <c:manualLayout>
                  <c:x val="-2.8629145766592007E-2"/>
                  <c:y val="-5.4054054054054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B2A-4EF6-BC39-E255FE0943BA}"/>
                </c:ext>
              </c:extLst>
            </c:dLbl>
            <c:dLbl>
              <c:idx val="13"/>
              <c:layout>
                <c:manualLayout>
                  <c:x val="-1.7893216104119921E-2"/>
                  <c:y val="-5.4054054054054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B2A-4EF6-BC39-E255FE0943BA}"/>
                </c:ext>
              </c:extLst>
            </c:dLbl>
            <c:dLbl>
              <c:idx val="14"/>
              <c:layout>
                <c:manualLayout>
                  <c:x val="-2.1471859324943905E-2"/>
                  <c:y val="-4.2471042471042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B2A-4EF6-BC39-E255FE0943BA}"/>
                </c:ext>
              </c:extLst>
            </c:dLbl>
            <c:dLbl>
              <c:idx val="15"/>
              <c:layout>
                <c:manualLayout>
                  <c:x val="-7.1572864416480989E-3"/>
                  <c:y val="-3.4749034749034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B2A-4EF6-BC39-E255FE0943BA}"/>
                </c:ext>
              </c:extLst>
            </c:dLbl>
            <c:dLbl>
              <c:idx val="16"/>
              <c:layout>
                <c:manualLayout>
                  <c:x val="-1.3121540228535517E-16"/>
                  <c:y val="-5.7915057915057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B2A-4EF6-BC39-E255FE0943BA}"/>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5</c:v>
                </c:pt>
                <c:pt idx="1">
                  <c:v>5</c:v>
                </c:pt>
                <c:pt idx="2">
                  <c:v>5</c:v>
                </c:pt>
                <c:pt idx="3">
                  <c:v>4</c:v>
                </c:pt>
                <c:pt idx="4">
                  <c:v>5</c:v>
                </c:pt>
                <c:pt idx="5">
                  <c:v>6</c:v>
                </c:pt>
                <c:pt idx="6">
                  <c:v>11</c:v>
                </c:pt>
                <c:pt idx="7">
                  <c:v>13</c:v>
                </c:pt>
                <c:pt idx="8">
                  <c:v>13</c:v>
                </c:pt>
                <c:pt idx="9">
                  <c:v>13</c:v>
                </c:pt>
                <c:pt idx="10">
                  <c:v>7</c:v>
                </c:pt>
                <c:pt idx="11">
                  <c:v>11</c:v>
                </c:pt>
                <c:pt idx="12">
                  <c:v>12</c:v>
                </c:pt>
                <c:pt idx="13">
                  <c:v>12</c:v>
                </c:pt>
                <c:pt idx="14">
                  <c:v>10</c:v>
                </c:pt>
                <c:pt idx="15">
                  <c:v>6</c:v>
                </c:pt>
                <c:pt idx="16">
                  <c:v>7</c:v>
                </c:pt>
              </c:numCache>
            </c:numRef>
          </c:val>
          <c:smooth val="1"/>
          <c:extLst>
            <c:ext xmlns:c16="http://schemas.microsoft.com/office/drawing/2014/chart" uri="{C3380CC4-5D6E-409C-BE32-E72D297353CC}">
              <c16:uniqueId val="{00000023-4B2A-4EF6-BC39-E255FE0943BA}"/>
            </c:ext>
          </c:extLst>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22929304"/>
        <c:axId val="422933224"/>
      </c:lineChart>
      <c:catAx>
        <c:axId val="422929304"/>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22933224"/>
        <c:crosses val="autoZero"/>
        <c:auto val="1"/>
        <c:lblAlgn val="ctr"/>
        <c:lblOffset val="100"/>
        <c:tickLblSkip val="1"/>
        <c:tickMarkSkip val="1"/>
        <c:noMultiLvlLbl val="0"/>
      </c:catAx>
      <c:valAx>
        <c:axId val="422933224"/>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422929304"/>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6">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16</c:v>
                </c:pt>
                <c:pt idx="1">
                  <c:v>17</c:v>
                </c:pt>
                <c:pt idx="2">
                  <c:v>12</c:v>
                </c:pt>
                <c:pt idx="3">
                  <c:v>7</c:v>
                </c:pt>
                <c:pt idx="4">
                  <c:v>17</c:v>
                </c:pt>
                <c:pt idx="5">
                  <c:v>2</c:v>
                </c:pt>
                <c:pt idx="6">
                  <c:v>18</c:v>
                </c:pt>
                <c:pt idx="7">
                  <c:v>0</c:v>
                </c:pt>
                <c:pt idx="8">
                  <c:v>0</c:v>
                </c:pt>
                <c:pt idx="9">
                  <c:v>6</c:v>
                </c:pt>
                <c:pt idx="10">
                  <c:v>0</c:v>
                </c:pt>
                <c:pt idx="11">
                  <c:v>0</c:v>
                </c:pt>
                <c:pt idx="12">
                  <c:v>0</c:v>
                </c:pt>
                <c:pt idx="13">
                  <c:v>0</c:v>
                </c:pt>
                <c:pt idx="14">
                  <c:v>3</c:v>
                </c:pt>
              </c:numCache>
            </c:numRef>
          </c:val>
          <c:extLst>
            <c:ext xmlns:c16="http://schemas.microsoft.com/office/drawing/2014/chart" uri="{C3380CC4-5D6E-409C-BE32-E72D297353CC}">
              <c16:uniqueId val="{00000000-8288-4041-A8CC-1362415FDEDA}"/>
            </c:ext>
          </c:extLst>
        </c:ser>
        <c:dLbls>
          <c:showLegendKey val="0"/>
          <c:showVal val="0"/>
          <c:showCatName val="0"/>
          <c:showSerName val="0"/>
          <c:showPercent val="0"/>
          <c:showBubbleSize val="0"/>
        </c:dLbls>
        <c:gapWidth val="150"/>
        <c:axId val="422931656"/>
        <c:axId val="422934792"/>
      </c:barChart>
      <c:catAx>
        <c:axId val="422931656"/>
        <c:scaling>
          <c:orientation val="minMax"/>
        </c:scaling>
        <c:delete val="0"/>
        <c:axPos val="b"/>
        <c:numFmt formatCode="General" sourceLinked="1"/>
        <c:majorTickMark val="out"/>
        <c:minorTickMark val="none"/>
        <c:tickLblPos val="low"/>
        <c:spPr>
          <a:ln w="3171">
            <a:solidFill>
              <a:schemeClr val="tx1"/>
            </a:solidFill>
            <a:prstDash val="solid"/>
          </a:ln>
        </c:spPr>
        <c:txPr>
          <a:bodyPr rot="-2700000" vert="horz"/>
          <a:lstStyle/>
          <a:p>
            <a:pPr>
              <a:defRPr sz="1123" b="0" i="0" u="none" strike="noStrike" baseline="0">
                <a:solidFill>
                  <a:schemeClr val="tx1"/>
                </a:solidFill>
                <a:latin typeface="Arial"/>
                <a:ea typeface="Arial"/>
                <a:cs typeface="Arial"/>
              </a:defRPr>
            </a:pPr>
            <a:endParaRPr lang="pl-PL"/>
          </a:p>
        </c:txPr>
        <c:crossAx val="422934792"/>
        <c:crosses val="autoZero"/>
        <c:auto val="1"/>
        <c:lblAlgn val="ctr"/>
        <c:lblOffset val="100"/>
        <c:tickMarkSkip val="1"/>
        <c:noMultiLvlLbl val="0"/>
      </c:catAx>
      <c:valAx>
        <c:axId val="422934792"/>
        <c:scaling>
          <c:orientation val="minMax"/>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973" b="0" i="0" u="none" strike="noStrike" baseline="0">
                <a:solidFill>
                  <a:schemeClr val="tx1"/>
                </a:solidFill>
                <a:latin typeface="Arial"/>
                <a:ea typeface="Arial"/>
                <a:cs typeface="Arial"/>
              </a:defRPr>
            </a:pPr>
            <a:endParaRPr lang="pl-PL"/>
          </a:p>
        </c:txPr>
        <c:crossAx val="422931656"/>
        <c:crosses val="autoZero"/>
        <c:crossBetween val="between"/>
      </c:valAx>
      <c:dTable>
        <c:showHorzBorder val="0"/>
        <c:showVertBorder val="1"/>
        <c:showOutline val="0"/>
        <c:showKeys val="0"/>
        <c:spPr>
          <a:ln w="3171">
            <a:solidFill>
              <a:schemeClr val="tx1"/>
            </a:solidFill>
            <a:prstDash val="solid"/>
          </a:ln>
        </c:spPr>
        <c:txPr>
          <a:bodyPr/>
          <a:lstStyle/>
          <a:p>
            <a:pPr rtl="0">
              <a:defRPr sz="798" b="0" i="0" u="none" strike="noStrike" baseline="0">
                <a:solidFill>
                  <a:schemeClr val="tx1"/>
                </a:solidFill>
                <a:latin typeface="Arial"/>
                <a:ea typeface="Arial"/>
                <a:cs typeface="Arial"/>
              </a:defRPr>
            </a:pPr>
            <a:endParaRPr lang="pl-PL"/>
          </a:p>
        </c:txPr>
      </c:dTable>
      <c:spPr>
        <a:solidFill>
          <a:schemeClr val="bg1"/>
        </a:solidFill>
        <a:ln w="25366">
          <a:noFill/>
        </a:ln>
      </c:spPr>
    </c:plotArea>
    <c:plotVisOnly val="1"/>
    <c:dispBlanksAs val="gap"/>
    <c:showDLblsOverMax val="0"/>
  </c:chart>
  <c:spPr>
    <a:noFill/>
    <a:ln>
      <a:noFill/>
    </a:ln>
  </c:spPr>
  <c:txPr>
    <a:bodyPr/>
    <a:lstStyle/>
    <a:p>
      <a:pPr>
        <a:defRPr sz="998"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8164530233403"/>
          <c:y val="0.11598753614597763"/>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2013/2014</c:v>
                </c:pt>
                <c:pt idx="1">
                  <c:v>2014/2015</c:v>
                </c:pt>
                <c:pt idx="2">
                  <c:v>2015/2016</c:v>
                </c:pt>
                <c:pt idx="3">
                  <c:v>2016/2017</c:v>
                </c:pt>
                <c:pt idx="4">
                  <c:v>2017/2018</c:v>
                </c:pt>
                <c:pt idx="5">
                  <c:v>2018/2019</c:v>
                </c:pt>
                <c:pt idx="6">
                  <c:v>2019/2020</c:v>
                </c:pt>
              </c:strCache>
            </c:strRef>
          </c:cat>
          <c:val>
            <c:numRef>
              <c:f>Sheet1!$B$2:$H$2</c:f>
              <c:numCache>
                <c:formatCode>General</c:formatCode>
                <c:ptCount val="7"/>
                <c:pt idx="0">
                  <c:v>45</c:v>
                </c:pt>
                <c:pt idx="1">
                  <c:v>160</c:v>
                </c:pt>
                <c:pt idx="2">
                  <c:v>151</c:v>
                </c:pt>
                <c:pt idx="3">
                  <c:v>88</c:v>
                </c:pt>
                <c:pt idx="4">
                  <c:v>135</c:v>
                </c:pt>
                <c:pt idx="5">
                  <c:v>98</c:v>
                </c:pt>
                <c:pt idx="6">
                  <c:v>52</c:v>
                </c:pt>
              </c:numCache>
            </c:numRef>
          </c:val>
          <c:extLst>
            <c:ext xmlns:c16="http://schemas.microsoft.com/office/drawing/2014/chart" uri="{C3380CC4-5D6E-409C-BE32-E72D297353CC}">
              <c16:uniqueId val="{00000000-14DA-40E0-AC93-A0E7A79FCEA3}"/>
            </c:ext>
          </c:extLst>
        </c:ser>
        <c:dLbls>
          <c:showLegendKey val="0"/>
          <c:showVal val="1"/>
          <c:showCatName val="0"/>
          <c:showSerName val="0"/>
          <c:showPercent val="0"/>
          <c:showBubbleSize val="0"/>
        </c:dLbls>
        <c:gapWidth val="150"/>
        <c:axId val="431715664"/>
        <c:axId val="431714096"/>
      </c:barChart>
      <c:catAx>
        <c:axId val="43171566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4096"/>
        <c:crosses val="autoZero"/>
        <c:auto val="1"/>
        <c:lblAlgn val="ctr"/>
        <c:lblOffset val="100"/>
        <c:tickLblSkip val="1"/>
        <c:tickMarkSkip val="1"/>
        <c:noMultiLvlLbl val="0"/>
      </c:catAx>
      <c:valAx>
        <c:axId val="431714096"/>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1715664"/>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717559888977679E-2"/>
          <c:y val="6.2421642435761392E-2"/>
          <c:w val="0.94938271604938274"/>
          <c:h val="0.61464354527938725"/>
        </c:manualLayout>
      </c:layout>
      <c:barChart>
        <c:barDir val="col"/>
        <c:grouping val="clustered"/>
        <c:varyColors val="0"/>
        <c:ser>
          <c:idx val="0"/>
          <c:order val="0"/>
          <c:tx>
            <c:strRef>
              <c:f>Sheet1!$B$1</c:f>
              <c:strCache>
                <c:ptCount val="1"/>
                <c:pt idx="0">
                  <c:v>2018/2019</c:v>
                </c:pt>
              </c:strCache>
            </c:strRef>
          </c:tx>
          <c:spPr>
            <a:solidFill>
              <a:srgbClr val="99CCFF"/>
            </a:solidFill>
            <a:ln w="3172">
              <a:solidFill>
                <a:srgbClr val="003366"/>
              </a:solidFill>
              <a:prstDash val="solid"/>
            </a:ln>
            <a:effectLst>
              <a:outerShdw dist="35921" dir="2700000" algn="br">
                <a:srgbClr val="000000"/>
              </a:outerShdw>
            </a:effectLst>
          </c:spPr>
          <c:invertIfNegative val="0"/>
          <c:dLbls>
            <c:dLbl>
              <c:idx val="5"/>
              <c:layout>
                <c:manualLayout>
                  <c:x val="-9.0993103749692182E-3"/>
                  <c:y val="7.52351097178683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BB-493A-93A6-D96F689E6411}"/>
                </c:ext>
              </c:extLst>
            </c:dLbl>
            <c:spPr>
              <a:noFill/>
              <a:ln w="25448">
                <a:noFill/>
              </a:ln>
            </c:spPr>
            <c:txPr>
              <a:bodyPr/>
              <a:lstStyle/>
              <a:p>
                <a:pPr>
                  <a:defRPr sz="800" b="0" i="0" u="none" strike="noStrike" baseline="0">
                    <a:solidFill>
                      <a:schemeClr val="tx2">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Praca i bezrobocie</c:v>
                </c:pt>
                <c:pt idx="3">
                  <c:v>Rodzinne</c:v>
                </c:pt>
                <c:pt idx="4">
                  <c:v>Spadkowe</c:v>
                </c:pt>
                <c:pt idx="5">
                  <c:v>Administracyjne</c:v>
                </c:pt>
                <c:pt idx="6">
                  <c:v>Lokalowe i spółdzielcze</c:v>
                </c:pt>
                <c:pt idx="7">
                  <c:v>Finansowe</c:v>
                </c:pt>
                <c:pt idx="8">
                  <c:v>Uchodźcy i cudzoziemcy</c:v>
                </c:pt>
                <c:pt idx="9">
                  <c:v>Pomoc społeczna</c:v>
                </c:pt>
                <c:pt idx="10">
                  <c:v>Służba zdrowia</c:v>
                </c:pt>
                <c:pt idx="11">
                  <c:v>Przemoc wobec kobiet</c:v>
                </c:pt>
                <c:pt idx="12">
                  <c:v>Niepełnosprawni</c:v>
                </c:pt>
                <c:pt idx="13">
                  <c:v>NGO</c:v>
                </c:pt>
                <c:pt idx="14">
                  <c:v>inne</c:v>
                </c:pt>
              </c:strCache>
            </c:strRef>
          </c:cat>
          <c:val>
            <c:numRef>
              <c:f>Sheet1!$B$2:$B$16</c:f>
              <c:numCache>
                <c:formatCode>General</c:formatCode>
                <c:ptCount val="15"/>
                <c:pt idx="0">
                  <c:v>1265</c:v>
                </c:pt>
                <c:pt idx="1">
                  <c:v>888</c:v>
                </c:pt>
                <c:pt idx="2">
                  <c:v>380</c:v>
                </c:pt>
                <c:pt idx="3">
                  <c:v>464</c:v>
                </c:pt>
                <c:pt idx="4">
                  <c:v>347</c:v>
                </c:pt>
                <c:pt idx="5">
                  <c:v>224</c:v>
                </c:pt>
                <c:pt idx="6">
                  <c:v>221</c:v>
                </c:pt>
                <c:pt idx="7">
                  <c:v>195</c:v>
                </c:pt>
                <c:pt idx="8">
                  <c:v>127</c:v>
                </c:pt>
                <c:pt idx="9">
                  <c:v>49</c:v>
                </c:pt>
                <c:pt idx="10">
                  <c:v>31</c:v>
                </c:pt>
                <c:pt idx="11">
                  <c:v>11</c:v>
                </c:pt>
                <c:pt idx="12">
                  <c:v>13</c:v>
                </c:pt>
                <c:pt idx="13">
                  <c:v>19</c:v>
                </c:pt>
                <c:pt idx="14">
                  <c:v>180</c:v>
                </c:pt>
              </c:numCache>
            </c:numRef>
          </c:val>
          <c:extLst>
            <c:ext xmlns:c16="http://schemas.microsoft.com/office/drawing/2014/chart" uri="{C3380CC4-5D6E-409C-BE32-E72D297353CC}">
              <c16:uniqueId val="{00000001-0ABB-493A-93A6-D96F689E6411}"/>
            </c:ext>
          </c:extLst>
        </c:ser>
        <c:ser>
          <c:idx val="1"/>
          <c:order val="1"/>
          <c:tx>
            <c:strRef>
              <c:f>Sheet1!$C$1</c:f>
              <c:strCache>
                <c:ptCount val="1"/>
                <c:pt idx="0">
                  <c:v>2019/2020</c:v>
                </c:pt>
              </c:strCache>
            </c:strRef>
          </c:tx>
          <c:spPr>
            <a:solidFill>
              <a:schemeClr val="accent1"/>
            </a:solidFill>
            <a:ln w="12724">
              <a:solidFill>
                <a:schemeClr val="tx1"/>
              </a:solidFill>
              <a:prstDash val="solid"/>
            </a:ln>
          </c:spPr>
          <c:invertIfNegative val="0"/>
          <c:dLbls>
            <c:dLbl>
              <c:idx val="0"/>
              <c:layout>
                <c:manualLayout>
                  <c:x val="1.0615862104130739E-2"/>
                  <c:y val="-3.0094043887147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BB-493A-93A6-D96F689E6411}"/>
                </c:ext>
              </c:extLst>
            </c:dLbl>
            <c:dLbl>
              <c:idx val="1"/>
              <c:layout>
                <c:manualLayout>
                  <c:x val="1.6682069020776881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BB-493A-93A6-D96F689E6411}"/>
                </c:ext>
              </c:extLst>
            </c:dLbl>
            <c:dLbl>
              <c:idx val="2"/>
              <c:layout>
                <c:manualLayout>
                  <c:x val="1.3648965562453813E-2"/>
                  <c:y val="-1.0031347962382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BB-493A-93A6-D96F689E6411}"/>
                </c:ext>
              </c:extLst>
            </c:dLbl>
            <c:dLbl>
              <c:idx val="3"/>
              <c:layout>
                <c:manualLayout>
                  <c:x val="6.8678437053297829E-4"/>
                  <c:y val="-3.3186908196071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BB-493A-93A6-D96F689E6411}"/>
                </c:ext>
              </c:extLst>
            </c:dLbl>
            <c:dLbl>
              <c:idx val="4"/>
              <c:layout>
                <c:manualLayout>
                  <c:x val="1.0973505602464514E-2"/>
                  <c:y val="-4.0076814849554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BB-493A-93A6-D96F689E6411}"/>
                </c:ext>
              </c:extLst>
            </c:dLbl>
            <c:dLbl>
              <c:idx val="5"/>
              <c:layout>
                <c:manualLayout>
                  <c:x val="1.164401252838908E-3"/>
                  <c:y val="-7.84873991064597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BB-493A-93A6-D96F689E6411}"/>
                </c:ext>
              </c:extLst>
            </c:dLbl>
            <c:dLbl>
              <c:idx val="6"/>
              <c:layout>
                <c:manualLayout>
                  <c:x val="3.8682816310597438E-3"/>
                  <c:y val="-1.63260188087774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BB-493A-93A6-D96F689E6411}"/>
                </c:ext>
              </c:extLst>
            </c:dLbl>
            <c:dLbl>
              <c:idx val="7"/>
              <c:layout>
                <c:manualLayout>
                  <c:x val="1.0615862104130796E-2"/>
                  <c:y val="-1.25391849529780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BB-493A-93A6-D96F689E6411}"/>
                </c:ext>
              </c:extLst>
            </c:dLbl>
            <c:dLbl>
              <c:idx val="8"/>
              <c:layout>
                <c:manualLayout>
                  <c:x val="7.5495616866968918E-3"/>
                  <c:y val="-2.25705329153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BB-493A-93A6-D96F689E6411}"/>
                </c:ext>
              </c:extLst>
            </c:dLbl>
            <c:dLbl>
              <c:idx val="9"/>
              <c:layout>
                <c:manualLayout>
                  <c:x val="6.0514372163388824E-3"/>
                  <c:y val="-2.507836990595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BB-493A-93A6-D96F689E6411}"/>
                </c:ext>
              </c:extLst>
            </c:dLbl>
            <c:dLbl>
              <c:idx val="14"/>
              <c:layout>
                <c:manualLayout>
                  <c:x val="5.2201621134091861E-3"/>
                  <c:y val="-2.9396983684249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BB-493A-93A6-D96F689E6411}"/>
                </c:ext>
              </c:extLst>
            </c:dLbl>
            <c:spPr>
              <a:noFill/>
              <a:ln w="25448">
                <a:noFill/>
              </a:ln>
            </c:spPr>
            <c:txPr>
              <a:bodyPr/>
              <a:lstStyle/>
              <a:p>
                <a:pPr>
                  <a:defRPr sz="1101" b="1" i="0" u="none" strike="noStrike" baseline="0">
                    <a:solidFill>
                      <a:schemeClr val="accent1">
                        <a:lumMod val="50000"/>
                      </a:schemeClr>
                    </a:solidFill>
                    <a:latin typeface="Arial"/>
                    <a:ea typeface="Arial"/>
                    <a:cs typeface="Aria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Cywilne</c:v>
                </c:pt>
                <c:pt idx="1">
                  <c:v>Karne</c:v>
                </c:pt>
                <c:pt idx="2">
                  <c:v>Praca i bezrobocie</c:v>
                </c:pt>
                <c:pt idx="3">
                  <c:v>Rodzinne</c:v>
                </c:pt>
                <c:pt idx="4">
                  <c:v>Spadkowe</c:v>
                </c:pt>
                <c:pt idx="5">
                  <c:v>Administracyjne</c:v>
                </c:pt>
                <c:pt idx="6">
                  <c:v>Lokalowe i spółdzielcze</c:v>
                </c:pt>
                <c:pt idx="7">
                  <c:v>Finansowe</c:v>
                </c:pt>
                <c:pt idx="8">
                  <c:v>Uchodźcy i cudzoziemcy</c:v>
                </c:pt>
                <c:pt idx="9">
                  <c:v>Pomoc społeczna</c:v>
                </c:pt>
                <c:pt idx="10">
                  <c:v>Służba zdrowia</c:v>
                </c:pt>
                <c:pt idx="11">
                  <c:v>Przemoc wobec kobiet</c:v>
                </c:pt>
                <c:pt idx="12">
                  <c:v>Niepełnosprawni</c:v>
                </c:pt>
                <c:pt idx="13">
                  <c:v>NGO</c:v>
                </c:pt>
                <c:pt idx="14">
                  <c:v>inne</c:v>
                </c:pt>
              </c:strCache>
            </c:strRef>
          </c:cat>
          <c:val>
            <c:numRef>
              <c:f>Sheet1!$C$2:$C$16</c:f>
              <c:numCache>
                <c:formatCode>General</c:formatCode>
                <c:ptCount val="15"/>
                <c:pt idx="0">
                  <c:v>743</c:v>
                </c:pt>
                <c:pt idx="1">
                  <c:v>578</c:v>
                </c:pt>
                <c:pt idx="2">
                  <c:v>254</c:v>
                </c:pt>
                <c:pt idx="3">
                  <c:v>228</c:v>
                </c:pt>
                <c:pt idx="4">
                  <c:v>178</c:v>
                </c:pt>
                <c:pt idx="5">
                  <c:v>120</c:v>
                </c:pt>
                <c:pt idx="6">
                  <c:v>120</c:v>
                </c:pt>
                <c:pt idx="7">
                  <c:v>95</c:v>
                </c:pt>
                <c:pt idx="8">
                  <c:v>52</c:v>
                </c:pt>
                <c:pt idx="9">
                  <c:v>46</c:v>
                </c:pt>
                <c:pt idx="10">
                  <c:v>17</c:v>
                </c:pt>
                <c:pt idx="11">
                  <c:v>12</c:v>
                </c:pt>
                <c:pt idx="12">
                  <c:v>7</c:v>
                </c:pt>
                <c:pt idx="13">
                  <c:v>0</c:v>
                </c:pt>
                <c:pt idx="14">
                  <c:v>97</c:v>
                </c:pt>
              </c:numCache>
            </c:numRef>
          </c:val>
          <c:extLst>
            <c:ext xmlns:c16="http://schemas.microsoft.com/office/drawing/2014/chart" uri="{C3380CC4-5D6E-409C-BE32-E72D297353CC}">
              <c16:uniqueId val="{0000000D-0ABB-493A-93A6-D96F689E6411}"/>
            </c:ext>
          </c:extLst>
        </c:ser>
        <c:dLbls>
          <c:showLegendKey val="0"/>
          <c:showVal val="0"/>
          <c:showCatName val="0"/>
          <c:showSerName val="0"/>
          <c:showPercent val="0"/>
          <c:showBubbleSize val="0"/>
        </c:dLbls>
        <c:gapWidth val="150"/>
        <c:overlap val="-20"/>
        <c:axId val="422933616"/>
        <c:axId val="422934008"/>
      </c:barChart>
      <c:catAx>
        <c:axId val="422933616"/>
        <c:scaling>
          <c:orientation val="minMax"/>
        </c:scaling>
        <c:delete val="0"/>
        <c:axPos val="b"/>
        <c:numFmt formatCode="General" sourceLinked="1"/>
        <c:majorTickMark val="out"/>
        <c:minorTickMark val="none"/>
        <c:tickLblPos val="low"/>
        <c:spPr>
          <a:ln w="3178">
            <a:solidFill>
              <a:schemeClr val="tx1"/>
            </a:solidFill>
            <a:prstDash val="solid"/>
          </a:ln>
        </c:spPr>
        <c:txPr>
          <a:bodyPr rot="-2700000" vert="horz"/>
          <a:lstStyle/>
          <a:p>
            <a:pPr>
              <a:defRPr sz="976" b="1" i="0" u="none" strike="noStrike" baseline="0">
                <a:solidFill>
                  <a:schemeClr val="tx1"/>
                </a:solidFill>
                <a:latin typeface="Arial"/>
                <a:ea typeface="Arial"/>
                <a:cs typeface="Arial"/>
              </a:defRPr>
            </a:pPr>
            <a:endParaRPr lang="pl-PL"/>
          </a:p>
        </c:txPr>
        <c:crossAx val="422934008"/>
        <c:crosses val="autoZero"/>
        <c:auto val="1"/>
        <c:lblAlgn val="ctr"/>
        <c:lblOffset val="100"/>
        <c:tickLblSkip val="1"/>
        <c:tickMarkSkip val="1"/>
        <c:noMultiLvlLbl val="0"/>
      </c:catAx>
      <c:valAx>
        <c:axId val="422934008"/>
        <c:scaling>
          <c:orientation val="minMax"/>
        </c:scaling>
        <c:delete val="1"/>
        <c:axPos val="l"/>
        <c:numFmt formatCode="General" sourceLinked="1"/>
        <c:majorTickMark val="out"/>
        <c:minorTickMark val="none"/>
        <c:tickLblPos val="none"/>
        <c:crossAx val="422933616"/>
        <c:crosses val="autoZero"/>
        <c:crossBetween val="between"/>
      </c:valAx>
      <c:spPr>
        <a:noFill/>
        <a:ln w="25380">
          <a:noFill/>
        </a:ln>
      </c:spPr>
    </c:plotArea>
    <c:plotVisOnly val="1"/>
    <c:dispBlanksAs val="gap"/>
    <c:showDLblsOverMax val="0"/>
  </c:chart>
  <c:spPr>
    <a:noFill/>
    <a:ln>
      <a:noFill/>
    </a:ln>
  </c:spPr>
  <c:txPr>
    <a:bodyPr/>
    <a:lstStyle/>
    <a:p>
      <a:pPr>
        <a:defRPr sz="951" b="0" i="0" u="none" strike="noStrike" baseline="0">
          <a:solidFill>
            <a:schemeClr val="tx1"/>
          </a:solidFill>
          <a:latin typeface="Arial"/>
          <a:ea typeface="Arial"/>
          <a:cs typeface="Arial"/>
        </a:defRPr>
      </a:pPr>
      <a:endParaRPr lang="pl-PL"/>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74027692013549"/>
          <c:y val="2.4568143749141978E-2"/>
          <c:w val="0.82075471698113545"/>
          <c:h val="0.69277108433734935"/>
        </c:manualLayout>
      </c:layout>
      <c:lineChart>
        <c:grouping val="standard"/>
        <c:varyColors val="0"/>
        <c:ser>
          <c:idx val="0"/>
          <c:order val="0"/>
          <c:tx>
            <c:strRef>
              <c:f>Sheet1!$A$2</c:f>
              <c:strCache>
                <c:ptCount val="1"/>
                <c:pt idx="0">
                  <c:v>studenci</c:v>
                </c:pt>
              </c:strCache>
            </c:strRef>
          </c:tx>
          <c:spPr>
            <a:ln w="25218">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2215689029223617E-2"/>
                  <c:y val="-7.29485783408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13-448C-B8A9-6E60ED76C68A}"/>
                </c:ext>
              </c:extLst>
            </c:dLbl>
            <c:dLbl>
              <c:idx val="1"/>
              <c:layout>
                <c:manualLayout>
                  <c:x val="-5.7817742200420984E-2"/>
                  <c:y val="-9.3941827413618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13-448C-B8A9-6E60ED76C68A}"/>
                </c:ext>
              </c:extLst>
            </c:dLbl>
            <c:dLbl>
              <c:idx val="2"/>
              <c:layout>
                <c:manualLayout>
                  <c:x val="-3.0604355568097808E-2"/>
                  <c:y val="-5.9434335066067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13-448C-B8A9-6E60ED76C68A}"/>
                </c:ext>
              </c:extLst>
            </c:dLbl>
            <c:dLbl>
              <c:idx val="3"/>
              <c:layout>
                <c:manualLayout>
                  <c:x val="-5.1286655056424824E-2"/>
                  <c:y val="-9.3363644214607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13-448C-B8A9-6E60ED76C68A}"/>
                </c:ext>
              </c:extLst>
            </c:dLbl>
            <c:dLbl>
              <c:idx val="4"/>
              <c:layout>
                <c:manualLayout>
                  <c:x val="-6.2292848667172745E-2"/>
                  <c:y val="-9.637569240737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13-448C-B8A9-6E60ED76C68A}"/>
                </c:ext>
              </c:extLst>
            </c:dLbl>
            <c:dLbl>
              <c:idx val="5"/>
              <c:layout>
                <c:manualLayout>
                  <c:x val="-6.476180988623452E-2"/>
                  <c:y val="-9.671047318950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13-448C-B8A9-6E60ED76C68A}"/>
                </c:ext>
              </c:extLst>
            </c:dLbl>
            <c:dLbl>
              <c:idx val="6"/>
              <c:layout>
                <c:manualLayout>
                  <c:x val="-4.3883905697700933E-2"/>
                  <c:y val="-4.8411505419928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13-448C-B8A9-6E60ED76C68A}"/>
                </c:ext>
              </c:extLst>
            </c:dLbl>
            <c:dLbl>
              <c:idx val="7"/>
              <c:layout>
                <c:manualLayout>
                  <c:x val="-4.6444114838864223E-2"/>
                  <c:y val="-5.648008965658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13-448C-B8A9-6E60ED76C68A}"/>
                </c:ext>
              </c:extLst>
            </c:dLbl>
            <c:dLbl>
              <c:idx val="8"/>
              <c:layout>
                <c:manualLayout>
                  <c:x val="-4.2573771935625622E-2"/>
                  <c:y val="-6.4548673893238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13-448C-B8A9-6E60ED76C68A}"/>
                </c:ext>
              </c:extLst>
            </c:dLbl>
            <c:dLbl>
              <c:idx val="9"/>
              <c:layout>
                <c:manualLayout>
                  <c:x val="-4.6285176897882356E-2"/>
                  <c:y val="-5.2445797538255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13-448C-B8A9-6E60ED76C68A}"/>
                </c:ext>
              </c:extLst>
            </c:dLbl>
            <c:dLbl>
              <c:idx val="10"/>
              <c:layout>
                <c:manualLayout>
                  <c:x val="-2.6357946622563862E-2"/>
                  <c:y val="-5.64800896565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13-448C-B8A9-6E60ED76C68A}"/>
                </c:ext>
              </c:extLst>
            </c:dLbl>
            <c:dLbl>
              <c:idx val="11"/>
              <c:layout>
                <c:manualLayout>
                  <c:x val="-1.2080585979381672E-16"/>
                  <c:y val="-7.261725812989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13-448C-B8A9-6E60ED76C68A}"/>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2013/2014</c:v>
                </c:pt>
                <c:pt idx="1">
                  <c:v>2014/2015</c:v>
                </c:pt>
                <c:pt idx="2">
                  <c:v>2015/2016</c:v>
                </c:pt>
                <c:pt idx="3">
                  <c:v>2016/2017</c:v>
                </c:pt>
                <c:pt idx="4">
                  <c:v>2017/2018</c:v>
                </c:pt>
                <c:pt idx="5">
                  <c:v>2018/2019</c:v>
                </c:pt>
                <c:pt idx="6">
                  <c:v>2019/2020</c:v>
                </c:pt>
              </c:strCache>
            </c:strRef>
          </c:cat>
          <c:val>
            <c:numRef>
              <c:f>Sheet1!$B$2:$H$2</c:f>
              <c:numCache>
                <c:formatCode>General</c:formatCode>
                <c:ptCount val="7"/>
                <c:pt idx="0">
                  <c:v>28</c:v>
                </c:pt>
                <c:pt idx="1">
                  <c:v>38</c:v>
                </c:pt>
                <c:pt idx="2">
                  <c:v>36</c:v>
                </c:pt>
                <c:pt idx="3">
                  <c:v>28</c:v>
                </c:pt>
                <c:pt idx="4">
                  <c:v>42</c:v>
                </c:pt>
                <c:pt idx="5">
                  <c:v>40</c:v>
                </c:pt>
                <c:pt idx="6">
                  <c:v>37</c:v>
                </c:pt>
              </c:numCache>
            </c:numRef>
          </c:val>
          <c:smooth val="1"/>
          <c:extLst>
            <c:ext xmlns:c16="http://schemas.microsoft.com/office/drawing/2014/chart" uri="{C3380CC4-5D6E-409C-BE32-E72D297353CC}">
              <c16:uniqueId val="{0000000C-9513-448C-B8A9-6E60ED76C68A}"/>
            </c:ext>
          </c:extLst>
        </c:ser>
        <c:ser>
          <c:idx val="1"/>
          <c:order val="1"/>
          <c:tx>
            <c:strRef>
              <c:f>Sheet1!$A$3</c:f>
              <c:strCache>
                <c:ptCount val="1"/>
                <c:pt idx="0">
                  <c:v>opiekunowie</c:v>
                </c:pt>
              </c:strCache>
            </c:strRef>
          </c:tx>
          <c:spPr>
            <a:ln w="25218">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4.0764158064804115E-2"/>
                  <c:y val="-5.443244816093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13-448C-B8A9-6E60ED76C68A}"/>
                </c:ext>
              </c:extLst>
            </c:dLbl>
            <c:dLbl>
              <c:idx val="1"/>
              <c:layout>
                <c:manualLayout>
                  <c:x val="-2.688847812692545E-2"/>
                  <c:y val="-4.872471896549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13-448C-B8A9-6E60ED76C68A}"/>
                </c:ext>
              </c:extLst>
            </c:dLbl>
            <c:dLbl>
              <c:idx val="2"/>
              <c:layout>
                <c:manualLayout>
                  <c:x val="-3.1329968674602596E-2"/>
                  <c:y val="-3.1230503568601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513-448C-B8A9-6E60ED76C68A}"/>
                </c:ext>
              </c:extLst>
            </c:dLbl>
            <c:dLbl>
              <c:idx val="3"/>
              <c:layout>
                <c:manualLayout>
                  <c:x val="-4.4997459897000186E-2"/>
                  <c:y val="-5.0696121869929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13-448C-B8A9-6E60ED76C68A}"/>
                </c:ext>
              </c:extLst>
            </c:dLbl>
            <c:dLbl>
              <c:idx val="4"/>
              <c:layout>
                <c:manualLayout>
                  <c:x val="-4.1973411658508993E-2"/>
                  <c:y val="-3.2252736012442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513-448C-B8A9-6E60ED76C68A}"/>
                </c:ext>
              </c:extLst>
            </c:dLbl>
            <c:dLbl>
              <c:idx val="5"/>
              <c:layout>
                <c:manualLayout>
                  <c:x val="-3.5654830236404443E-2"/>
                  <c:y val="-3.1230503568601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513-448C-B8A9-6E60ED76C68A}"/>
                </c:ext>
              </c:extLst>
            </c:dLbl>
            <c:dLbl>
              <c:idx val="6"/>
              <c:layout>
                <c:manualLayout>
                  <c:x val="-3.9536919933845706E-2"/>
                  <c:y val="-3.630862906494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13-448C-B8A9-6E60ED76C68A}"/>
                </c:ext>
              </c:extLst>
            </c:dLbl>
            <c:dLbl>
              <c:idx val="7"/>
              <c:layout>
                <c:manualLayout>
                  <c:x val="1.1611028709716113E-2"/>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513-448C-B8A9-6E60ED76C68A}"/>
                </c:ext>
              </c:extLst>
            </c:dLbl>
            <c:dLbl>
              <c:idx val="8"/>
              <c:layout>
                <c:manualLayout>
                  <c:x val="7.7406858064773734E-3"/>
                  <c:y val="-2.8240044828291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513-448C-B8A9-6E60ED76C68A}"/>
                </c:ext>
              </c:extLst>
            </c:dLbl>
            <c:dLbl>
              <c:idx val="9"/>
              <c:layout>
                <c:manualLayout>
                  <c:x val="3.8703429032386828E-3"/>
                  <c:y val="-2.8240044828291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513-448C-B8A9-6E60ED76C68A}"/>
                </c:ext>
              </c:extLst>
            </c:dLbl>
            <c:dLbl>
              <c:idx val="10"/>
              <c:layout>
                <c:manualLayout>
                  <c:x val="-6.918960988422998E-2"/>
                  <c:y val="-1.613716847330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513-448C-B8A9-6E60ED76C68A}"/>
                </c:ext>
              </c:extLst>
            </c:dLbl>
            <c:spPr>
              <a:noFill/>
              <a:ln w="25218">
                <a:noFill/>
              </a:ln>
            </c:spPr>
            <c:txPr>
              <a:bodyPr/>
              <a:lstStyle/>
              <a:p>
                <a:pPr>
                  <a:defRPr sz="1093"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2013/2014</c:v>
                </c:pt>
                <c:pt idx="1">
                  <c:v>2014/2015</c:v>
                </c:pt>
                <c:pt idx="2">
                  <c:v>2015/2016</c:v>
                </c:pt>
                <c:pt idx="3">
                  <c:v>2016/2017</c:v>
                </c:pt>
                <c:pt idx="4">
                  <c:v>2017/2018</c:v>
                </c:pt>
                <c:pt idx="5">
                  <c:v>2018/2019</c:v>
                </c:pt>
                <c:pt idx="6">
                  <c:v>2019/2020</c:v>
                </c:pt>
              </c:strCache>
            </c:strRef>
          </c:cat>
          <c:val>
            <c:numRef>
              <c:f>Sheet1!$B$3:$H$3</c:f>
              <c:numCache>
                <c:formatCode>General</c:formatCode>
                <c:ptCount val="7"/>
                <c:pt idx="0">
                  <c:v>3</c:v>
                </c:pt>
                <c:pt idx="1">
                  <c:v>4</c:v>
                </c:pt>
                <c:pt idx="2">
                  <c:v>4</c:v>
                </c:pt>
                <c:pt idx="3">
                  <c:v>4</c:v>
                </c:pt>
                <c:pt idx="4">
                  <c:v>6</c:v>
                </c:pt>
                <c:pt idx="5">
                  <c:v>10</c:v>
                </c:pt>
                <c:pt idx="6">
                  <c:v>10</c:v>
                </c:pt>
              </c:numCache>
            </c:numRef>
          </c:val>
          <c:smooth val="1"/>
          <c:extLst>
            <c:ext xmlns:c16="http://schemas.microsoft.com/office/drawing/2014/chart" uri="{C3380CC4-5D6E-409C-BE32-E72D297353CC}">
              <c16:uniqueId val="{00000018-9513-448C-B8A9-6E60ED76C68A}"/>
            </c:ext>
          </c:extLst>
        </c:ser>
        <c:dLbls>
          <c:showLegendKey val="0"/>
          <c:showVal val="1"/>
          <c:showCatName val="0"/>
          <c:showSerName val="0"/>
          <c:showPercent val="0"/>
          <c:showBubbleSize val="0"/>
        </c:dLbls>
        <c:upDownBars>
          <c:gapWidth val="150"/>
          <c:upBars>
            <c:spPr>
              <a:solidFill>
                <a:schemeClr val="bg1"/>
              </a:solidFill>
              <a:ln w="3151">
                <a:solidFill>
                  <a:schemeClr val="tx1"/>
                </a:solidFill>
                <a:prstDash val="solid"/>
              </a:ln>
            </c:spPr>
          </c:upBars>
          <c:downBars>
            <c:spPr>
              <a:noFill/>
              <a:ln w="9456">
                <a:noFill/>
              </a:ln>
            </c:spPr>
          </c:downBars>
        </c:upDownBars>
        <c:marker val="1"/>
        <c:smooth val="0"/>
        <c:axId val="431714488"/>
        <c:axId val="431717624"/>
      </c:lineChart>
      <c:catAx>
        <c:axId val="431714488"/>
        <c:scaling>
          <c:orientation val="minMax"/>
        </c:scaling>
        <c:delete val="0"/>
        <c:axPos val="b"/>
        <c:numFmt formatCode="General" sourceLinked="0"/>
        <c:majorTickMark val="out"/>
        <c:minorTickMark val="none"/>
        <c:tickLblPos val="nextTo"/>
        <c:spPr>
          <a:ln w="3151">
            <a:solidFill>
              <a:schemeClr val="tx1"/>
            </a:solidFill>
            <a:prstDash val="solid"/>
          </a:ln>
        </c:spPr>
        <c:txPr>
          <a:bodyPr rot="-2700000" vert="horz"/>
          <a:lstStyle/>
          <a:p>
            <a:pPr>
              <a:defRPr sz="994" b="1" i="0" u="none" strike="noStrike" baseline="0">
                <a:solidFill>
                  <a:schemeClr val="tx1"/>
                </a:solidFill>
                <a:latin typeface="Arial"/>
                <a:ea typeface="Arial"/>
                <a:cs typeface="Arial"/>
              </a:defRPr>
            </a:pPr>
            <a:endParaRPr lang="pl-PL"/>
          </a:p>
        </c:txPr>
        <c:crossAx val="431717624"/>
        <c:crosses val="autoZero"/>
        <c:auto val="1"/>
        <c:lblAlgn val="ctr"/>
        <c:lblOffset val="100"/>
        <c:tickLblSkip val="1"/>
        <c:tickMarkSkip val="1"/>
        <c:noMultiLvlLbl val="0"/>
      </c:catAx>
      <c:valAx>
        <c:axId val="431717624"/>
        <c:scaling>
          <c:orientation val="minMax"/>
        </c:scaling>
        <c:delete val="0"/>
        <c:axPos val="l"/>
        <c:numFmt formatCode="General" sourceLinked="1"/>
        <c:majorTickMark val="out"/>
        <c:minorTickMark val="none"/>
        <c:tickLblPos val="nextTo"/>
        <c:spPr>
          <a:ln w="3151">
            <a:solidFill>
              <a:schemeClr val="tx1"/>
            </a:solidFill>
            <a:prstDash val="solid"/>
          </a:ln>
        </c:spPr>
        <c:txPr>
          <a:bodyPr rot="0" vert="horz"/>
          <a:lstStyle/>
          <a:p>
            <a:pPr>
              <a:defRPr sz="1093" b="1" i="0" u="none" strike="noStrike" baseline="0">
                <a:solidFill>
                  <a:schemeClr val="tx1"/>
                </a:solidFill>
                <a:latin typeface="Arial"/>
                <a:ea typeface="Arial"/>
                <a:cs typeface="Arial"/>
              </a:defRPr>
            </a:pPr>
            <a:endParaRPr lang="pl-PL"/>
          </a:p>
        </c:txPr>
        <c:crossAx val="431714488"/>
        <c:crosses val="autoZero"/>
        <c:crossBetween val="between"/>
      </c:valAx>
      <c:spPr>
        <a:noFill/>
        <a:ln w="25395">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7563496255041825E-2"/>
          <c:y val="1.7427003323183109E-2"/>
          <c:w val="0.95540691192865057"/>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12</c:v>
                </c:pt>
                <c:pt idx="1">
                  <c:v>45</c:v>
                </c:pt>
                <c:pt idx="2">
                  <c:v>6</c:v>
                </c:pt>
                <c:pt idx="3">
                  <c:v>12</c:v>
                </c:pt>
                <c:pt idx="4">
                  <c:v>9</c:v>
                </c:pt>
                <c:pt idx="5">
                  <c:v>0</c:v>
                </c:pt>
                <c:pt idx="6">
                  <c:v>14</c:v>
                </c:pt>
                <c:pt idx="7">
                  <c:v>1</c:v>
                </c:pt>
                <c:pt idx="8">
                  <c:v>3</c:v>
                </c:pt>
                <c:pt idx="9">
                  <c:v>0</c:v>
                </c:pt>
                <c:pt idx="10">
                  <c:v>1</c:v>
                </c:pt>
                <c:pt idx="11">
                  <c:v>0</c:v>
                </c:pt>
                <c:pt idx="12">
                  <c:v>1</c:v>
                </c:pt>
                <c:pt idx="13">
                  <c:v>0</c:v>
                </c:pt>
                <c:pt idx="14">
                  <c:v>0</c:v>
                </c:pt>
              </c:numCache>
            </c:numRef>
          </c:val>
          <c:extLst>
            <c:ext xmlns:c16="http://schemas.microsoft.com/office/drawing/2014/chart" uri="{C3380CC4-5D6E-409C-BE32-E72D297353CC}">
              <c16:uniqueId val="{00000000-FC3F-4026-8506-E3CB104F8FB3}"/>
            </c:ext>
          </c:extLst>
        </c:ser>
        <c:dLbls>
          <c:showLegendKey val="0"/>
          <c:showVal val="0"/>
          <c:showCatName val="0"/>
          <c:showSerName val="0"/>
          <c:showPercent val="0"/>
          <c:showBubbleSize val="0"/>
        </c:dLbls>
        <c:gapWidth val="150"/>
        <c:axId val="431710176"/>
        <c:axId val="431710960"/>
      </c:barChart>
      <c:catAx>
        <c:axId val="431710176"/>
        <c:scaling>
          <c:orientation val="minMax"/>
        </c:scaling>
        <c:delete val="0"/>
        <c:axPos val="b"/>
        <c:numFmt formatCode="General" sourceLinked="1"/>
        <c:majorTickMark val="out"/>
        <c:minorTickMark val="none"/>
        <c:tickLblPos val="low"/>
        <c:spPr>
          <a:ln w="3168">
            <a:solidFill>
              <a:schemeClr val="tx1"/>
            </a:solidFill>
            <a:prstDash val="solid"/>
          </a:ln>
        </c:spPr>
        <c:txPr>
          <a:bodyPr rot="-2700000" vert="horz"/>
          <a:lstStyle/>
          <a:p>
            <a:pPr>
              <a:defRPr sz="1124" b="0" i="0" u="none" strike="noStrike" baseline="0">
                <a:solidFill>
                  <a:schemeClr val="tx1"/>
                </a:solidFill>
                <a:latin typeface="Arial"/>
                <a:ea typeface="Arial"/>
                <a:cs typeface="Arial"/>
              </a:defRPr>
            </a:pPr>
            <a:endParaRPr lang="pl-PL"/>
          </a:p>
        </c:txPr>
        <c:crossAx val="431710960"/>
        <c:crosses val="autoZero"/>
        <c:auto val="1"/>
        <c:lblAlgn val="ctr"/>
        <c:lblOffset val="100"/>
        <c:tickMarkSkip val="1"/>
        <c:noMultiLvlLbl val="0"/>
      </c:catAx>
      <c:valAx>
        <c:axId val="431710960"/>
        <c:scaling>
          <c:orientation val="minMax"/>
        </c:scaling>
        <c:delete val="0"/>
        <c:axPos val="l"/>
        <c:numFmt formatCode="General" sourceLinked="1"/>
        <c:majorTickMark val="out"/>
        <c:minorTickMark val="none"/>
        <c:tickLblPos val="nextTo"/>
        <c:spPr>
          <a:ln w="3168">
            <a:solidFill>
              <a:schemeClr val="tx1"/>
            </a:solidFill>
            <a:prstDash val="solid"/>
          </a:ln>
        </c:spPr>
        <c:txPr>
          <a:bodyPr rot="0" vert="horz"/>
          <a:lstStyle/>
          <a:p>
            <a:pPr>
              <a:defRPr sz="975" b="0" i="0" u="none" strike="noStrike" baseline="0">
                <a:solidFill>
                  <a:schemeClr val="tx1"/>
                </a:solidFill>
                <a:latin typeface="Arial"/>
                <a:ea typeface="Arial"/>
                <a:cs typeface="Arial"/>
              </a:defRPr>
            </a:pPr>
            <a:endParaRPr lang="pl-PL"/>
          </a:p>
        </c:txPr>
        <c:crossAx val="431710176"/>
        <c:crosses val="autoZero"/>
        <c:crossBetween val="between"/>
      </c:valAx>
      <c:dTable>
        <c:showHorzBorder val="0"/>
        <c:showVertBorder val="1"/>
        <c:showOutline val="0"/>
        <c:showKeys val="0"/>
        <c:spPr>
          <a:ln w="3168">
            <a:solidFill>
              <a:schemeClr val="tx1"/>
            </a:solidFill>
            <a:prstDash val="solid"/>
          </a:ln>
        </c:spPr>
        <c:txPr>
          <a:bodyPr/>
          <a:lstStyle/>
          <a:p>
            <a:pPr rtl="0">
              <a:defRPr sz="800" b="0" i="0" u="none" strike="noStrike" baseline="0">
                <a:solidFill>
                  <a:schemeClr val="tx1"/>
                </a:solidFill>
                <a:latin typeface="Arial"/>
                <a:ea typeface="Arial"/>
                <a:cs typeface="Arial"/>
              </a:defRPr>
            </a:pPr>
            <a:endParaRPr lang="pl-PL"/>
          </a:p>
        </c:txPr>
      </c:dTable>
      <c:spPr>
        <a:solidFill>
          <a:schemeClr val="bg1"/>
        </a:solidFill>
        <a:ln w="25344">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pl-PL"/>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4">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158</c:v>
                </c:pt>
                <c:pt idx="1">
                  <c:v>230</c:v>
                </c:pt>
                <c:pt idx="2">
                  <c:v>253</c:v>
                </c:pt>
                <c:pt idx="3">
                  <c:v>334</c:v>
                </c:pt>
                <c:pt idx="4">
                  <c:v>259</c:v>
                </c:pt>
                <c:pt idx="5">
                  <c:v>249</c:v>
                </c:pt>
                <c:pt idx="6">
                  <c:v>318</c:v>
                </c:pt>
                <c:pt idx="7">
                  <c:v>322</c:v>
                </c:pt>
                <c:pt idx="8">
                  <c:v>253</c:v>
                </c:pt>
                <c:pt idx="9">
                  <c:v>226</c:v>
                </c:pt>
                <c:pt idx="10">
                  <c:v>264</c:v>
                </c:pt>
                <c:pt idx="11">
                  <c:v>179</c:v>
                </c:pt>
                <c:pt idx="12">
                  <c:v>163</c:v>
                </c:pt>
                <c:pt idx="13">
                  <c:v>165</c:v>
                </c:pt>
                <c:pt idx="14">
                  <c:v>105</c:v>
                </c:pt>
                <c:pt idx="15">
                  <c:v>104</c:v>
                </c:pt>
                <c:pt idx="16">
                  <c:v>56</c:v>
                </c:pt>
              </c:numCache>
            </c:numRef>
          </c:val>
          <c:extLst>
            <c:ext xmlns:c16="http://schemas.microsoft.com/office/drawing/2014/chart" uri="{C3380CC4-5D6E-409C-BE32-E72D297353CC}">
              <c16:uniqueId val="{00000000-0F0D-49C7-97A1-9AB174A522E7}"/>
            </c:ext>
          </c:extLst>
        </c:ser>
        <c:dLbls>
          <c:showLegendKey val="0"/>
          <c:showVal val="1"/>
          <c:showCatName val="0"/>
          <c:showSerName val="0"/>
          <c:showPercent val="0"/>
          <c:showBubbleSize val="0"/>
        </c:dLbls>
        <c:gapWidth val="150"/>
        <c:axId val="431712528"/>
        <c:axId val="431712920"/>
      </c:barChart>
      <c:catAx>
        <c:axId val="431712528"/>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12920"/>
        <c:crosses val="autoZero"/>
        <c:auto val="1"/>
        <c:lblAlgn val="ctr"/>
        <c:lblOffset val="100"/>
        <c:tickLblSkip val="1"/>
        <c:tickMarkSkip val="1"/>
        <c:noMultiLvlLbl val="0"/>
      </c:catAx>
      <c:valAx>
        <c:axId val="43171292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1712528"/>
        <c:crosses val="autoZero"/>
        <c:crossBetween val="between"/>
      </c:valAx>
      <c:spPr>
        <a:noFill/>
        <a:ln w="25388">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4316259587106862E-2"/>
                  <c:y val="-5.5316936734259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3A-495F-8E4F-80B56D99DAA2}"/>
                </c:ext>
              </c:extLst>
            </c:dLbl>
            <c:dLbl>
              <c:idx val="1"/>
              <c:layout>
                <c:manualLayout>
                  <c:x val="-4.9829165237570486E-2"/>
                  <c:y val="-7.2613930015504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3A-495F-8E4F-80B56D99DAA2}"/>
                </c:ext>
              </c:extLst>
            </c:dLbl>
            <c:dLbl>
              <c:idx val="2"/>
              <c:layout>
                <c:manualLayout>
                  <c:x val="-5.0609123349850016E-2"/>
                  <c:y val="-6.6851001732891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A-495F-8E4F-80B56D99DAA2}"/>
                </c:ext>
              </c:extLst>
            </c:dLbl>
            <c:dLbl>
              <c:idx val="3"/>
              <c:layout>
                <c:manualLayout>
                  <c:x val="-4.903665540417277E-2"/>
                  <c:y val="-5.3463958897029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3A-495F-8E4F-80B56D99DAA2}"/>
                </c:ext>
              </c:extLst>
            </c:dLbl>
            <c:dLbl>
              <c:idx val="4"/>
              <c:layout>
                <c:manualLayout>
                  <c:x val="-4.8026679704888657E-2"/>
                  <c:y val="-8.7314930228316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3A-495F-8E4F-80B56D99DAA2}"/>
                </c:ext>
              </c:extLst>
            </c:dLbl>
            <c:dLbl>
              <c:idx val="5"/>
              <c:layout>
                <c:manualLayout>
                  <c:x val="-6.1617155798183755E-2"/>
                  <c:y val="-7.663007592085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3A-495F-8E4F-80B56D99DAA2}"/>
                </c:ext>
              </c:extLst>
            </c:dLbl>
            <c:dLbl>
              <c:idx val="6"/>
              <c:layout>
                <c:manualLayout>
                  <c:x val="-8.1556997219647973E-2"/>
                  <c:y val="-9.2664092664092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3A-495F-8E4F-80B56D99DAA2}"/>
                </c:ext>
              </c:extLst>
            </c:dLbl>
            <c:dLbl>
              <c:idx val="7"/>
              <c:layout>
                <c:manualLayout>
                  <c:x val="-7.0435588507877664E-2"/>
                  <c:y val="-5.7915057915057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3A-495F-8E4F-80B56D99DAA2}"/>
                </c:ext>
              </c:extLst>
            </c:dLbl>
            <c:dLbl>
              <c:idx val="8"/>
              <c:layout>
                <c:manualLayout>
                  <c:x val="-5.5607043558850787E-2"/>
                  <c:y val="-6.1776061776061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3A-495F-8E4F-80B56D99DAA2}"/>
                </c:ext>
              </c:extLst>
            </c:dLbl>
            <c:dLbl>
              <c:idx val="9"/>
              <c:layout>
                <c:manualLayout>
                  <c:x val="-5.1899907321594073E-2"/>
                  <c:y val="-4.2471042471042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3A-495F-8E4F-80B56D99DAA2}"/>
                </c:ext>
              </c:extLst>
            </c:dLbl>
            <c:dLbl>
              <c:idx val="10"/>
              <c:layout>
                <c:manualLayout>
                  <c:x val="-3.7071362372567271E-3"/>
                  <c:y val="-5.019305019305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3A-495F-8E4F-80B56D99DAA2}"/>
                </c:ext>
              </c:extLst>
            </c:dLbl>
            <c:dLbl>
              <c:idx val="11"/>
              <c:layout>
                <c:manualLayout>
                  <c:x val="-3.7071362372567244E-3"/>
                  <c:y val="-0.1042471042471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3A-495F-8E4F-80B56D99DAA2}"/>
                </c:ext>
              </c:extLst>
            </c:dLbl>
            <c:dLbl>
              <c:idx val="12"/>
              <c:layout>
                <c:manualLayout>
                  <c:x val="-4.8192771084337366E-2"/>
                  <c:y val="-4.633204633204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3A-495F-8E4F-80B56D99DAA2}"/>
                </c:ext>
              </c:extLst>
            </c:dLbl>
            <c:dLbl>
              <c:idx val="13"/>
              <c:layout>
                <c:manualLayout>
                  <c:x val="-1.4828544949027016E-2"/>
                  <c:y val="-5.791505791505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3A-495F-8E4F-80B56D99DAA2}"/>
                </c:ext>
              </c:extLst>
            </c:dLbl>
            <c:dLbl>
              <c:idx val="14"/>
              <c:layout>
                <c:manualLayout>
                  <c:x val="-1.8535681186283733E-2"/>
                  <c:y val="-3.0888030888030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3A-495F-8E4F-80B56D99DAA2}"/>
                </c:ext>
              </c:extLst>
            </c:dLbl>
            <c:dLbl>
              <c:idx val="15"/>
              <c:layout>
                <c:manualLayout>
                  <c:x val="-4.4485634847080631E-2"/>
                  <c:y val="-3.088803088803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3A-495F-8E4F-80B56D99DAA2}"/>
                </c:ext>
              </c:extLst>
            </c:dLbl>
            <c:dLbl>
              <c:idx val="16"/>
              <c:layout>
                <c:manualLayout>
                  <c:x val="0"/>
                  <c:y val="-3.088803088803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3A-495F-8E4F-80B56D99DAA2}"/>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23</c:v>
                </c:pt>
                <c:pt idx="1">
                  <c:v>35</c:v>
                </c:pt>
                <c:pt idx="2">
                  <c:v>48</c:v>
                </c:pt>
                <c:pt idx="3">
                  <c:v>74</c:v>
                </c:pt>
                <c:pt idx="4">
                  <c:v>54</c:v>
                </c:pt>
                <c:pt idx="5">
                  <c:v>83</c:v>
                </c:pt>
                <c:pt idx="6">
                  <c:v>114</c:v>
                </c:pt>
                <c:pt idx="7">
                  <c:v>169</c:v>
                </c:pt>
                <c:pt idx="8">
                  <c:v>145</c:v>
                </c:pt>
                <c:pt idx="9">
                  <c:v>133</c:v>
                </c:pt>
                <c:pt idx="10">
                  <c:v>116</c:v>
                </c:pt>
                <c:pt idx="11">
                  <c:v>60</c:v>
                </c:pt>
                <c:pt idx="12">
                  <c:v>49</c:v>
                </c:pt>
                <c:pt idx="13">
                  <c:v>62</c:v>
                </c:pt>
                <c:pt idx="14">
                  <c:v>57</c:v>
                </c:pt>
                <c:pt idx="15">
                  <c:v>44</c:v>
                </c:pt>
                <c:pt idx="16">
                  <c:v>43</c:v>
                </c:pt>
              </c:numCache>
            </c:numRef>
          </c:val>
          <c:smooth val="1"/>
          <c:extLst>
            <c:ext xmlns:c16="http://schemas.microsoft.com/office/drawing/2014/chart" uri="{C3380CC4-5D6E-409C-BE32-E72D297353CC}">
              <c16:uniqueId val="{00000011-BA3A-495F-8E4F-80B56D99DAA2}"/>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5.6898411331577109E-2"/>
                  <c:y val="-4.2370717173866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3A-495F-8E4F-80B56D99DAA2}"/>
                </c:ext>
              </c:extLst>
            </c:dLbl>
            <c:dLbl>
              <c:idx val="1"/>
              <c:layout>
                <c:manualLayout>
                  <c:x val="-7.1279472827713034E-2"/>
                  <c:y val="-2.6436931870002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A3A-495F-8E4F-80B56D99DAA2}"/>
                </c:ext>
              </c:extLst>
            </c:dLbl>
            <c:dLbl>
              <c:idx val="2"/>
              <c:layout>
                <c:manualLayout>
                  <c:x val="-5.117132369575203E-2"/>
                  <c:y val="-6.3863435989420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A3A-495F-8E4F-80B56D99DAA2}"/>
                </c:ext>
              </c:extLst>
            </c:dLbl>
            <c:dLbl>
              <c:idx val="3"/>
              <c:layout>
                <c:manualLayout>
                  <c:x val="-2.904380696620525E-2"/>
                  <c:y val="-7.0891375064603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A3A-495F-8E4F-80B56D99DAA2}"/>
                </c:ext>
              </c:extLst>
            </c:dLbl>
            <c:dLbl>
              <c:idx val="4"/>
              <c:layout>
                <c:manualLayout>
                  <c:x val="-4.7464187458495524E-2"/>
                  <c:y val="-7.7095126622685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A3A-495F-8E4F-80B56D99DAA2}"/>
                </c:ext>
              </c:extLst>
            </c:dLbl>
            <c:dLbl>
              <c:idx val="5"/>
              <c:layout>
                <c:manualLayout>
                  <c:x val="-2.6233097137185978E-2"/>
                  <c:y val="-9.4726841577235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A3A-495F-8E4F-80B56D99DAA2}"/>
                </c:ext>
              </c:extLst>
            </c:dLbl>
            <c:dLbl>
              <c:idx val="6"/>
              <c:layout>
                <c:manualLayout>
                  <c:x val="-4.077849860982391E-2"/>
                  <c:y val="-7.335907335907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A3A-495F-8E4F-80B56D99DAA2}"/>
                </c:ext>
              </c:extLst>
            </c:dLbl>
            <c:dLbl>
              <c:idx val="7"/>
              <c:layout>
                <c:manualLayout>
                  <c:x val="-3.7071362372567272E-2"/>
                  <c:y val="-8.4942084942084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A3A-495F-8E4F-80B56D99DAA2}"/>
                </c:ext>
              </c:extLst>
            </c:dLbl>
            <c:dLbl>
              <c:idx val="8"/>
              <c:layout>
                <c:manualLayout>
                  <c:x val="-3.7071362372567272E-2"/>
                  <c:y val="-8.4942084942084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A3A-495F-8E4F-80B56D99DAA2}"/>
                </c:ext>
              </c:extLst>
            </c:dLbl>
            <c:dLbl>
              <c:idx val="9"/>
              <c:layout>
                <c:manualLayout>
                  <c:x val="-4.077849860982391E-2"/>
                  <c:y val="-3.4749034749034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A3A-495F-8E4F-80B56D99DAA2}"/>
                </c:ext>
              </c:extLst>
            </c:dLbl>
            <c:dLbl>
              <c:idx val="10"/>
              <c:layout>
                <c:manualLayout>
                  <c:x val="-4.4485634847080652E-2"/>
                  <c:y val="-5.791505791505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A3A-495F-8E4F-80B56D99DAA2}"/>
                </c:ext>
              </c:extLst>
            </c:dLbl>
            <c:dLbl>
              <c:idx val="11"/>
              <c:layout>
                <c:manualLayout>
                  <c:x val="-4.4485634847080652E-2"/>
                  <c:y val="-5.791505791505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A3A-495F-8E4F-80B56D99DAA2}"/>
                </c:ext>
              </c:extLst>
            </c:dLbl>
            <c:dLbl>
              <c:idx val="12"/>
              <c:layout>
                <c:manualLayout>
                  <c:x val="-4.4485634847080652E-2"/>
                  <c:y val="-4.2471042471042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A3A-495F-8E4F-80B56D99DAA2}"/>
                </c:ext>
              </c:extLst>
            </c:dLbl>
            <c:dLbl>
              <c:idx val="13"/>
              <c:layout>
                <c:manualLayout>
                  <c:x val="-3.3364226135310475E-2"/>
                  <c:y val="-5.7915057915057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A3A-495F-8E4F-80B56D99DAA2}"/>
                </c:ext>
              </c:extLst>
            </c:dLbl>
            <c:dLbl>
              <c:idx val="14"/>
              <c:layout>
                <c:manualLayout>
                  <c:x val="-1.8535681186283594E-2"/>
                  <c:y val="-4.633204633204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A3A-495F-8E4F-80B56D99DAA2}"/>
                </c:ext>
              </c:extLst>
            </c:dLbl>
            <c:dLbl>
              <c:idx val="15"/>
              <c:layout>
                <c:manualLayout>
                  <c:x val="-7.4142724745134385E-3"/>
                  <c:y val="-4.633204633204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A3A-495F-8E4F-80B56D99DAA2}"/>
                </c:ext>
              </c:extLst>
            </c:dLbl>
            <c:dLbl>
              <c:idx val="16"/>
              <c:layout>
                <c:manualLayout>
                  <c:x val="0"/>
                  <c:y val="1.5444015444015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A3A-495F-8E4F-80B56D99DAA2}"/>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2099/2010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3</c:v>
                </c:pt>
                <c:pt idx="1">
                  <c:v>2</c:v>
                </c:pt>
                <c:pt idx="2">
                  <c:v>4</c:v>
                </c:pt>
                <c:pt idx="3">
                  <c:v>7</c:v>
                </c:pt>
                <c:pt idx="4">
                  <c:v>11</c:v>
                </c:pt>
                <c:pt idx="5">
                  <c:v>12</c:v>
                </c:pt>
                <c:pt idx="6">
                  <c:v>11</c:v>
                </c:pt>
                <c:pt idx="7">
                  <c:v>14</c:v>
                </c:pt>
                <c:pt idx="8">
                  <c:v>14</c:v>
                </c:pt>
                <c:pt idx="9">
                  <c:v>10</c:v>
                </c:pt>
                <c:pt idx="10">
                  <c:v>16</c:v>
                </c:pt>
                <c:pt idx="11">
                  <c:v>16</c:v>
                </c:pt>
                <c:pt idx="12">
                  <c:v>15</c:v>
                </c:pt>
                <c:pt idx="13">
                  <c:v>19</c:v>
                </c:pt>
                <c:pt idx="14">
                  <c:v>21</c:v>
                </c:pt>
                <c:pt idx="15">
                  <c:v>21</c:v>
                </c:pt>
                <c:pt idx="16">
                  <c:v>21</c:v>
                </c:pt>
              </c:numCache>
            </c:numRef>
          </c:val>
          <c:smooth val="1"/>
          <c:extLst>
            <c:ext xmlns:c16="http://schemas.microsoft.com/office/drawing/2014/chart" uri="{C3380CC4-5D6E-409C-BE32-E72D297353CC}">
              <c16:uniqueId val="{00000023-BA3A-495F-8E4F-80B56D99DAA2}"/>
            </c:ext>
          </c:extLst>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723112"/>
        <c:axId val="431722720"/>
      </c:lineChart>
      <c:catAx>
        <c:axId val="431723112"/>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22720"/>
        <c:crosses val="autoZero"/>
        <c:auto val="1"/>
        <c:lblAlgn val="ctr"/>
        <c:lblOffset val="100"/>
        <c:tickLblSkip val="1"/>
        <c:tickMarkSkip val="1"/>
        <c:noMultiLvlLbl val="0"/>
      </c:catAx>
      <c:valAx>
        <c:axId val="431722720"/>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431723112"/>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1169676345661863E-2"/>
          <c:y val="5.5327030101287512E-2"/>
          <c:w val="0.95449374288964728"/>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6</c:v>
                </c:pt>
                <c:pt idx="1">
                  <c:v>9</c:v>
                </c:pt>
                <c:pt idx="2">
                  <c:v>10</c:v>
                </c:pt>
                <c:pt idx="3">
                  <c:v>2</c:v>
                </c:pt>
                <c:pt idx="4">
                  <c:v>10</c:v>
                </c:pt>
                <c:pt idx="5">
                  <c:v>0</c:v>
                </c:pt>
                <c:pt idx="6">
                  <c:v>3</c:v>
                </c:pt>
                <c:pt idx="7">
                  <c:v>0</c:v>
                </c:pt>
                <c:pt idx="8">
                  <c:v>0</c:v>
                </c:pt>
                <c:pt idx="9">
                  <c:v>0</c:v>
                </c:pt>
                <c:pt idx="10">
                  <c:v>0</c:v>
                </c:pt>
                <c:pt idx="11">
                  <c:v>0</c:v>
                </c:pt>
                <c:pt idx="12">
                  <c:v>0</c:v>
                </c:pt>
                <c:pt idx="13">
                  <c:v>0</c:v>
                </c:pt>
                <c:pt idx="14">
                  <c:v>12</c:v>
                </c:pt>
              </c:numCache>
            </c:numRef>
          </c:val>
          <c:extLst>
            <c:ext xmlns:c16="http://schemas.microsoft.com/office/drawing/2014/chart" uri="{C3380CC4-5D6E-409C-BE32-E72D297353CC}">
              <c16:uniqueId val="{00000000-BC3C-4B6D-895F-1B1195C480D4}"/>
            </c:ext>
          </c:extLst>
        </c:ser>
        <c:dLbls>
          <c:showLegendKey val="0"/>
          <c:showVal val="0"/>
          <c:showCatName val="0"/>
          <c:showSerName val="0"/>
          <c:showPercent val="0"/>
          <c:showBubbleSize val="0"/>
        </c:dLbls>
        <c:gapWidth val="150"/>
        <c:axId val="431724288"/>
        <c:axId val="431723504"/>
      </c:barChart>
      <c:catAx>
        <c:axId val="431724288"/>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723504"/>
        <c:crosses val="autoZero"/>
        <c:auto val="1"/>
        <c:lblAlgn val="ctr"/>
        <c:lblOffset val="100"/>
        <c:tickMarkSkip val="1"/>
        <c:noMultiLvlLbl val="0"/>
      </c:catAx>
      <c:valAx>
        <c:axId val="431723504"/>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724288"/>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78">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253</c:v>
                </c:pt>
                <c:pt idx="1">
                  <c:v>350</c:v>
                </c:pt>
                <c:pt idx="2">
                  <c:v>554</c:v>
                </c:pt>
                <c:pt idx="3">
                  <c:v>454</c:v>
                </c:pt>
                <c:pt idx="4">
                  <c:v>548</c:v>
                </c:pt>
                <c:pt idx="5">
                  <c:v>597</c:v>
                </c:pt>
                <c:pt idx="6">
                  <c:v>479</c:v>
                </c:pt>
                <c:pt idx="7">
                  <c:v>367</c:v>
                </c:pt>
                <c:pt idx="8">
                  <c:v>415</c:v>
                </c:pt>
                <c:pt idx="9">
                  <c:v>117</c:v>
                </c:pt>
                <c:pt idx="10">
                  <c:v>403</c:v>
                </c:pt>
                <c:pt idx="11">
                  <c:v>306</c:v>
                </c:pt>
                <c:pt idx="12">
                  <c:v>266</c:v>
                </c:pt>
                <c:pt idx="13">
                  <c:v>192</c:v>
                </c:pt>
                <c:pt idx="14">
                  <c:v>116</c:v>
                </c:pt>
                <c:pt idx="15">
                  <c:v>96</c:v>
                </c:pt>
                <c:pt idx="16">
                  <c:v>52</c:v>
                </c:pt>
              </c:numCache>
            </c:numRef>
          </c:val>
          <c:extLst>
            <c:ext xmlns:c16="http://schemas.microsoft.com/office/drawing/2014/chart" uri="{C3380CC4-5D6E-409C-BE32-E72D297353CC}">
              <c16:uniqueId val="{00000000-2FA5-4F03-A6F7-15F742581851}"/>
            </c:ext>
          </c:extLst>
        </c:ser>
        <c:dLbls>
          <c:showLegendKey val="0"/>
          <c:showVal val="1"/>
          <c:showCatName val="0"/>
          <c:showSerName val="0"/>
          <c:showPercent val="0"/>
          <c:showBubbleSize val="0"/>
        </c:dLbls>
        <c:gapWidth val="150"/>
        <c:axId val="431721936"/>
        <c:axId val="431722328"/>
      </c:barChart>
      <c:catAx>
        <c:axId val="431721936"/>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1722328"/>
        <c:crosses val="autoZero"/>
        <c:auto val="1"/>
        <c:lblAlgn val="ctr"/>
        <c:lblOffset val="100"/>
        <c:tickLblSkip val="1"/>
        <c:tickMarkSkip val="1"/>
        <c:noMultiLvlLbl val="0"/>
      </c:catAx>
      <c:valAx>
        <c:axId val="431722328"/>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1721936"/>
        <c:crosses val="autoZero"/>
        <c:crossBetween val="between"/>
      </c:valAx>
      <c:spPr>
        <a:noFill/>
        <a:ln w="25389">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9223655701129372E-2"/>
                  <c:y val="-5.2957468154318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57-4A41-A499-D66D4315B4A7}"/>
                </c:ext>
              </c:extLst>
            </c:dLbl>
            <c:dLbl>
              <c:idx val="1"/>
              <c:layout>
                <c:manualLayout>
                  <c:x val="-6.5210404997871535E-2"/>
                  <c:y val="-7.2287112759553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57-4A41-A499-D66D4315B4A7}"/>
                </c:ext>
              </c:extLst>
            </c:dLbl>
            <c:dLbl>
              <c:idx val="2"/>
              <c:layout>
                <c:manualLayout>
                  <c:x val="-6.5437570132018133E-2"/>
                  <c:y val="-4.1469917611649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57-4A41-A499-D66D4315B4A7}"/>
                </c:ext>
              </c:extLst>
            </c:dLbl>
            <c:dLbl>
              <c:idx val="3"/>
              <c:layout>
                <c:manualLayout>
                  <c:x val="-4.0507240068829262E-2"/>
                  <c:y val="-6.2793603502264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57-4A41-A499-D66D4315B4A7}"/>
                </c:ext>
              </c:extLst>
            </c:dLbl>
            <c:dLbl>
              <c:idx val="4"/>
              <c:layout>
                <c:manualLayout>
                  <c:x val="-5.8506648604752881E-2"/>
                  <c:y val="-6.4801629526039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57-4A41-A499-D66D4315B4A7}"/>
                </c:ext>
              </c:extLst>
            </c:dLbl>
            <c:dLbl>
              <c:idx val="5"/>
              <c:layout>
                <c:manualLayout>
                  <c:x val="-3.3252861624832902E-2"/>
                  <c:y val="-6.4801629526039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57-4A41-A499-D66D4315B4A7}"/>
                </c:ext>
              </c:extLst>
            </c:dLbl>
            <c:dLbl>
              <c:idx val="6"/>
              <c:layout>
                <c:manualLayout>
                  <c:x val="-4.5433026829335324E-2"/>
                  <c:y val="-6.563706563706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57-4A41-A499-D66D4315B4A7}"/>
                </c:ext>
              </c:extLst>
            </c:dLbl>
            <c:dLbl>
              <c:idx val="7"/>
              <c:layout>
                <c:manualLayout>
                  <c:x val="-4.1646941260223905E-2"/>
                  <c:y val="-4.633204633204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57-4A41-A499-D66D4315B4A7}"/>
                </c:ext>
              </c:extLst>
            </c:dLbl>
            <c:dLbl>
              <c:idx val="8"/>
              <c:layout>
                <c:manualLayout>
                  <c:x val="-3.7860855691112659E-2"/>
                  <c:y val="-5.791505791505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57-4A41-A499-D66D4315B4A7}"/>
                </c:ext>
              </c:extLst>
            </c:dLbl>
            <c:dLbl>
              <c:idx val="9"/>
              <c:layout>
                <c:manualLayout>
                  <c:x val="-3.0288684552890126E-2"/>
                  <c:y val="-5.019305019305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57-4A41-A499-D66D4315B4A7}"/>
                </c:ext>
              </c:extLst>
            </c:dLbl>
            <c:dLbl>
              <c:idx val="10"/>
              <c:layout>
                <c:manualLayout>
                  <c:x val="-2.2716513414667606E-2"/>
                  <c:y val="-3.0888030888030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57-4A41-A499-D66D4315B4A7}"/>
                </c:ext>
              </c:extLst>
            </c:dLbl>
            <c:dLbl>
              <c:idx val="11"/>
              <c:layout>
                <c:manualLayout>
                  <c:x val="-3.7860855691112659E-2"/>
                  <c:y val="-5.019305019305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57-4A41-A499-D66D4315B4A7}"/>
                </c:ext>
              </c:extLst>
            </c:dLbl>
            <c:dLbl>
              <c:idx val="12"/>
              <c:layout>
                <c:manualLayout>
                  <c:x val="-4.1646941260223912E-2"/>
                  <c:y val="-4.6332046332046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57-4A41-A499-D66D4315B4A7}"/>
                </c:ext>
              </c:extLst>
            </c:dLbl>
            <c:dLbl>
              <c:idx val="13"/>
              <c:layout>
                <c:manualLayout>
                  <c:x val="-6.0577369105780252E-2"/>
                  <c:y val="-4.633204633204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57-4A41-A499-D66D4315B4A7}"/>
                </c:ext>
              </c:extLst>
            </c:dLbl>
            <c:dLbl>
              <c:idx val="14"/>
              <c:layout>
                <c:manualLayout>
                  <c:x val="-1.8930427845556329E-2"/>
                  <c:y val="-6.1776061776061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57-4A41-A499-D66D4315B4A7}"/>
                </c:ext>
              </c:extLst>
            </c:dLbl>
            <c:dLbl>
              <c:idx val="15"/>
              <c:layout>
                <c:manualLayout>
                  <c:x val="0"/>
                  <c:y val="-3.088803088803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57-4A41-A499-D66D4315B4A7}"/>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30</c:v>
                </c:pt>
                <c:pt idx="1">
                  <c:v>26</c:v>
                </c:pt>
                <c:pt idx="2">
                  <c:v>38</c:v>
                </c:pt>
                <c:pt idx="3">
                  <c:v>38</c:v>
                </c:pt>
                <c:pt idx="4">
                  <c:v>32</c:v>
                </c:pt>
                <c:pt idx="5">
                  <c:v>32</c:v>
                </c:pt>
                <c:pt idx="6">
                  <c:v>26</c:v>
                </c:pt>
                <c:pt idx="7">
                  <c:v>36</c:v>
                </c:pt>
                <c:pt idx="8">
                  <c:v>28</c:v>
                </c:pt>
                <c:pt idx="9">
                  <c:v>27</c:v>
                </c:pt>
                <c:pt idx="10">
                  <c:v>24</c:v>
                </c:pt>
                <c:pt idx="11">
                  <c:v>20</c:v>
                </c:pt>
                <c:pt idx="12">
                  <c:v>20</c:v>
                </c:pt>
                <c:pt idx="13">
                  <c:v>25</c:v>
                </c:pt>
                <c:pt idx="14">
                  <c:v>24</c:v>
                </c:pt>
                <c:pt idx="15">
                  <c:v>23</c:v>
                </c:pt>
                <c:pt idx="16">
                  <c:v>21</c:v>
                </c:pt>
              </c:numCache>
            </c:numRef>
          </c:val>
          <c:smooth val="1"/>
          <c:extLst>
            <c:ext xmlns:c16="http://schemas.microsoft.com/office/drawing/2014/chart" uri="{C3380CC4-5D6E-409C-BE32-E72D297353CC}">
              <c16:uniqueId val="{00000010-8A57-4A41-A499-D66D4315B4A7}"/>
            </c:ext>
          </c:extLst>
        </c:ser>
        <c:ser>
          <c:idx val="1"/>
          <c:order val="1"/>
          <c:tx>
            <c:strRef>
              <c:f>Sheet1!$A$3</c:f>
              <c:strCache>
                <c:ptCount val="1"/>
                <c:pt idx="0">
                  <c:v>opiekunowie</c:v>
                </c:pt>
              </c:strCache>
            </c:strRef>
          </c:tx>
          <c:spPr>
            <a:ln>
              <a:solidFill>
                <a:schemeClr val="tx1"/>
              </a:solidFill>
            </a:ln>
          </c:spPr>
          <c:marker>
            <c:spPr>
              <a:ln>
                <a:solidFill>
                  <a:schemeClr val="tx1"/>
                </a:solidFill>
              </a:ln>
            </c:spPr>
          </c:marker>
          <c:dLbls>
            <c:dLbl>
              <c:idx val="0"/>
              <c:layout>
                <c:manualLayout>
                  <c:x val="-3.7860855691112659E-2"/>
                  <c:y val="-9.2664092664092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57-4A41-A499-D66D4315B4A7}"/>
                </c:ext>
              </c:extLst>
            </c:dLbl>
            <c:dLbl>
              <c:idx val="1"/>
              <c:layout>
                <c:manualLayout>
                  <c:x val="-3.4074770122001455E-2"/>
                  <c:y val="-5.019305019305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A57-4A41-A499-D66D4315B4A7}"/>
                </c:ext>
              </c:extLst>
            </c:dLbl>
            <c:dLbl>
              <c:idx val="2"/>
              <c:layout>
                <c:manualLayout>
                  <c:x val="-3.0288684552890126E-2"/>
                  <c:y val="-4.633204633204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A57-4A41-A499-D66D4315B4A7}"/>
                </c:ext>
              </c:extLst>
            </c:dLbl>
            <c:dLbl>
              <c:idx val="3"/>
              <c:layout>
                <c:manualLayout>
                  <c:x val="-2.6502598983778859E-2"/>
                  <c:y val="-4.2471042471042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57-4A41-A499-D66D4315B4A7}"/>
                </c:ext>
              </c:extLst>
            </c:dLbl>
            <c:dLbl>
              <c:idx val="4"/>
              <c:layout>
                <c:manualLayout>
                  <c:x val="-2.2716513414667606E-2"/>
                  <c:y val="-3.088803088803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57-4A41-A499-D66D4315B4A7}"/>
                </c:ext>
              </c:extLst>
            </c:dLbl>
            <c:dLbl>
              <c:idx val="5"/>
              <c:layout>
                <c:manualLayout>
                  <c:x val="-1.893042784555635E-2"/>
                  <c:y val="-3.088803088803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A57-4A41-A499-D66D4315B4A7}"/>
                </c:ext>
              </c:extLst>
            </c:dLbl>
            <c:dLbl>
              <c:idx val="6"/>
              <c:layout>
                <c:manualLayout>
                  <c:x val="-3.4074770122001406E-2"/>
                  <c:y val="-3.861003861003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A57-4A41-A499-D66D4315B4A7}"/>
                </c:ext>
              </c:extLst>
            </c:dLbl>
            <c:dLbl>
              <c:idx val="7"/>
              <c:layout>
                <c:manualLayout>
                  <c:x val="-3.0288684552890126E-2"/>
                  <c:y val="-3.088803088803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57-4A41-A499-D66D4315B4A7}"/>
                </c:ext>
              </c:extLst>
            </c:dLbl>
            <c:dLbl>
              <c:idx val="8"/>
              <c:layout>
                <c:manualLayout>
                  <c:x val="-4.9219112398446473E-2"/>
                  <c:y val="-3.4749034749034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A57-4A41-A499-D66D4315B4A7}"/>
                </c:ext>
              </c:extLst>
            </c:dLbl>
            <c:dLbl>
              <c:idx val="9"/>
              <c:layout>
                <c:manualLayout>
                  <c:x val="-3.7860855691112659E-2"/>
                  <c:y val="-4.633204633204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A57-4A41-A499-D66D4315B4A7}"/>
                </c:ext>
              </c:extLst>
            </c:dLbl>
            <c:dLbl>
              <c:idx val="10"/>
              <c:layout>
                <c:manualLayout>
                  <c:x val="-2.6502598983778859E-2"/>
                  <c:y val="-3.0888030888030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A57-4A41-A499-D66D4315B4A7}"/>
                </c:ext>
              </c:extLst>
            </c:dLbl>
            <c:dLbl>
              <c:idx val="11"/>
              <c:layout>
                <c:manualLayout>
                  <c:x val="-2.6502598983778859E-2"/>
                  <c:y val="-3.861003861003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A57-4A41-A499-D66D4315B4A7}"/>
                </c:ext>
              </c:extLst>
            </c:dLbl>
            <c:dLbl>
              <c:idx val="12"/>
              <c:layout>
                <c:manualLayout>
                  <c:x val="-1.8930427845556336E-2"/>
                  <c:y val="-3.4749034749034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A57-4A41-A499-D66D4315B4A7}"/>
                </c:ext>
              </c:extLst>
            </c:dLbl>
            <c:dLbl>
              <c:idx val="13"/>
              <c:layout>
                <c:manualLayout>
                  <c:x val="-2.6502598983778998E-2"/>
                  <c:y val="-6.5637065637065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A57-4A41-A499-D66D4315B4A7}"/>
                </c:ext>
              </c:extLst>
            </c:dLbl>
            <c:dLbl>
              <c:idx val="14"/>
              <c:layout>
                <c:manualLayout>
                  <c:x val="-3.0288684552890126E-2"/>
                  <c:y val="-6.1776061776061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A57-4A41-A499-D66D4315B4A7}"/>
                </c:ext>
              </c:extLst>
            </c:dLbl>
            <c:dLbl>
              <c:idx val="15"/>
              <c:layout>
                <c:manualLayout>
                  <c:x val="-3.7860855691112657E-3"/>
                  <c:y val="-6.5637065637065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A57-4A41-A499-D66D4315B4A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2</c:v>
                </c:pt>
                <c:pt idx="1">
                  <c:v>6</c:v>
                </c:pt>
                <c:pt idx="2">
                  <c:v>5</c:v>
                </c:pt>
                <c:pt idx="3">
                  <c:v>8</c:v>
                </c:pt>
                <c:pt idx="4">
                  <c:v>6</c:v>
                </c:pt>
                <c:pt idx="5">
                  <c:v>6</c:v>
                </c:pt>
                <c:pt idx="6">
                  <c:v>4</c:v>
                </c:pt>
                <c:pt idx="7">
                  <c:v>6</c:v>
                </c:pt>
                <c:pt idx="8">
                  <c:v>7</c:v>
                </c:pt>
                <c:pt idx="9">
                  <c:v>2</c:v>
                </c:pt>
                <c:pt idx="10">
                  <c:v>3</c:v>
                </c:pt>
                <c:pt idx="11">
                  <c:v>4</c:v>
                </c:pt>
                <c:pt idx="12">
                  <c:v>3</c:v>
                </c:pt>
                <c:pt idx="13">
                  <c:v>5</c:v>
                </c:pt>
                <c:pt idx="14">
                  <c:v>4</c:v>
                </c:pt>
                <c:pt idx="15">
                  <c:v>5</c:v>
                </c:pt>
                <c:pt idx="16">
                  <c:v>4</c:v>
                </c:pt>
              </c:numCache>
            </c:numRef>
          </c:val>
          <c:smooth val="1"/>
          <c:extLst>
            <c:ext xmlns:c16="http://schemas.microsoft.com/office/drawing/2014/chart" uri="{C3380CC4-5D6E-409C-BE32-E72D297353CC}">
              <c16:uniqueId val="{00000021-8A57-4A41-A499-D66D4315B4A7}"/>
            </c:ext>
          </c:extLst>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819296"/>
        <c:axId val="431827920"/>
      </c:lineChart>
      <c:catAx>
        <c:axId val="431819296"/>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27920"/>
        <c:crosses val="autoZero"/>
        <c:auto val="1"/>
        <c:lblAlgn val="ctr"/>
        <c:lblOffset val="100"/>
        <c:noMultiLvlLbl val="0"/>
      </c:catAx>
      <c:valAx>
        <c:axId val="431827920"/>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431819296"/>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05585171418788E-2"/>
          <c:y val="2.0235496698244676E-2"/>
          <c:w val="0.95510662177328842"/>
          <c:h val="0.80266075388026559"/>
        </c:manualLayout>
      </c:layout>
      <c:barChart>
        <c:barDir val="col"/>
        <c:grouping val="clustered"/>
        <c:varyColors val="0"/>
        <c:ser>
          <c:idx val="0"/>
          <c:order val="0"/>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3</c:v>
                </c:pt>
                <c:pt idx="1">
                  <c:v>7</c:v>
                </c:pt>
                <c:pt idx="2">
                  <c:v>3</c:v>
                </c:pt>
                <c:pt idx="3">
                  <c:v>3</c:v>
                </c:pt>
                <c:pt idx="4">
                  <c:v>3</c:v>
                </c:pt>
                <c:pt idx="5">
                  <c:v>0</c:v>
                </c:pt>
                <c:pt idx="6">
                  <c:v>4</c:v>
                </c:pt>
                <c:pt idx="7">
                  <c:v>2</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23BB-4C6A-960B-48A832259B26}"/>
            </c:ext>
          </c:extLst>
        </c:ser>
        <c:dLbls>
          <c:showLegendKey val="0"/>
          <c:showVal val="0"/>
          <c:showCatName val="0"/>
          <c:showSerName val="0"/>
          <c:showPercent val="0"/>
          <c:showBubbleSize val="0"/>
        </c:dLbls>
        <c:gapWidth val="150"/>
        <c:axId val="431822040"/>
        <c:axId val="431817336"/>
      </c:barChart>
      <c:catAx>
        <c:axId val="431822040"/>
        <c:scaling>
          <c:orientation val="minMax"/>
        </c:scaling>
        <c:delete val="0"/>
        <c:axPos val="b"/>
        <c:numFmt formatCode="General" sourceLinked="1"/>
        <c:majorTickMark val="out"/>
        <c:minorTickMark val="none"/>
        <c:tickLblPos val="low"/>
        <c:spPr>
          <a:ln w="3169">
            <a:solidFill>
              <a:schemeClr val="tx1"/>
            </a:solidFill>
            <a:prstDash val="solid"/>
          </a:ln>
        </c:spPr>
        <c:txPr>
          <a:bodyPr rot="-2700000" vert="horz"/>
          <a:lstStyle/>
          <a:p>
            <a:pPr>
              <a:defRPr sz="1122" b="0" i="0" u="none" strike="noStrike" baseline="0">
                <a:solidFill>
                  <a:schemeClr val="tx1"/>
                </a:solidFill>
                <a:latin typeface="Arial"/>
                <a:ea typeface="Arial"/>
                <a:cs typeface="Arial"/>
              </a:defRPr>
            </a:pPr>
            <a:endParaRPr lang="pl-PL"/>
          </a:p>
        </c:txPr>
        <c:crossAx val="431817336"/>
        <c:crosses val="autoZero"/>
        <c:auto val="1"/>
        <c:lblAlgn val="ctr"/>
        <c:lblOffset val="100"/>
        <c:tickMarkSkip val="1"/>
        <c:noMultiLvlLbl val="0"/>
      </c:catAx>
      <c:valAx>
        <c:axId val="431817336"/>
        <c:scaling>
          <c:orientation val="minMax"/>
        </c:scaling>
        <c:delete val="0"/>
        <c:axPos val="l"/>
        <c:numFmt formatCode="General" sourceLinked="1"/>
        <c:majorTickMark val="out"/>
        <c:minorTickMark val="none"/>
        <c:tickLblPos val="nextTo"/>
        <c:spPr>
          <a:ln w="3169">
            <a:solidFill>
              <a:schemeClr val="tx1"/>
            </a:solidFill>
            <a:prstDash val="solid"/>
          </a:ln>
        </c:spPr>
        <c:txPr>
          <a:bodyPr rot="0" vert="horz"/>
          <a:lstStyle/>
          <a:p>
            <a:pPr>
              <a:defRPr sz="972" b="0" i="0" u="none" strike="noStrike" baseline="0">
                <a:solidFill>
                  <a:schemeClr val="tx1"/>
                </a:solidFill>
                <a:latin typeface="Arial"/>
                <a:ea typeface="Arial"/>
                <a:cs typeface="Arial"/>
              </a:defRPr>
            </a:pPr>
            <a:endParaRPr lang="pl-PL"/>
          </a:p>
        </c:txPr>
        <c:crossAx val="431822040"/>
        <c:crosses val="autoZero"/>
        <c:crossBetween val="between"/>
      </c:valAx>
      <c:dTable>
        <c:showHorzBorder val="0"/>
        <c:showVertBorder val="1"/>
        <c:showOutline val="0"/>
        <c:showKeys val="0"/>
        <c:spPr>
          <a:ln w="3169">
            <a:solidFill>
              <a:schemeClr val="tx1"/>
            </a:solidFill>
            <a:prstDash val="solid"/>
          </a:ln>
        </c:spPr>
        <c:txPr>
          <a:bodyPr/>
          <a:lstStyle/>
          <a:p>
            <a:pPr rtl="0">
              <a:defRPr sz="797" b="0" i="0" u="none" strike="noStrike" baseline="0">
                <a:solidFill>
                  <a:schemeClr val="tx1"/>
                </a:solidFill>
                <a:latin typeface="Arial"/>
                <a:ea typeface="Arial"/>
                <a:cs typeface="Arial"/>
              </a:defRPr>
            </a:pPr>
            <a:endParaRPr lang="pl-PL"/>
          </a:p>
        </c:txPr>
      </c:dTable>
      <c:spPr>
        <a:solidFill>
          <a:schemeClr val="bg1"/>
        </a:solidFill>
        <a:ln w="25347">
          <a:noFill/>
        </a:ln>
      </c:spPr>
    </c:plotArea>
    <c:plotVisOnly val="1"/>
    <c:dispBlanksAs val="gap"/>
    <c:showDLblsOverMax val="0"/>
  </c:chart>
  <c:spPr>
    <a:noFill/>
    <a:ln>
      <a:noFill/>
    </a:ln>
  </c:spPr>
  <c:txPr>
    <a:bodyPr/>
    <a:lstStyle/>
    <a:p>
      <a:pPr>
        <a:defRPr sz="997" b="0" i="0" u="none" strike="noStrike" baseline="0">
          <a:solidFill>
            <a:schemeClr val="tx1"/>
          </a:solidFill>
          <a:latin typeface="Arial"/>
          <a:ea typeface="Arial"/>
          <a:cs typeface="Arial"/>
        </a:defRPr>
      </a:pPr>
      <a:endParaRPr lang="pl-PL"/>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0">
              <a:solidFill>
                <a:srgbClr val="003366"/>
              </a:solidFill>
              <a:prstDash val="solid"/>
            </a:ln>
            <a:effectLst>
              <a:outerShdw dist="35921" dir="2700000" algn="br">
                <a:srgbClr val="000000"/>
              </a:outerShdw>
            </a:effectLst>
          </c:spPr>
          <c:invertIfNegative val="0"/>
          <c:dLbls>
            <c:spPr>
              <a:noFill/>
              <a:ln w="25073">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552</c:v>
                </c:pt>
                <c:pt idx="1">
                  <c:v>560</c:v>
                </c:pt>
                <c:pt idx="2">
                  <c:v>622</c:v>
                </c:pt>
                <c:pt idx="3">
                  <c:v>586</c:v>
                </c:pt>
                <c:pt idx="4">
                  <c:v>486</c:v>
                </c:pt>
                <c:pt idx="5">
                  <c:v>441</c:v>
                </c:pt>
                <c:pt idx="6">
                  <c:v>434</c:v>
                </c:pt>
                <c:pt idx="7">
                  <c:v>349</c:v>
                </c:pt>
                <c:pt idx="8">
                  <c:v>330</c:v>
                </c:pt>
                <c:pt idx="9">
                  <c:v>255</c:v>
                </c:pt>
                <c:pt idx="10">
                  <c:v>173</c:v>
                </c:pt>
                <c:pt idx="11">
                  <c:v>207</c:v>
                </c:pt>
                <c:pt idx="12">
                  <c:v>91</c:v>
                </c:pt>
                <c:pt idx="13">
                  <c:v>87</c:v>
                </c:pt>
                <c:pt idx="14">
                  <c:v>72</c:v>
                </c:pt>
                <c:pt idx="15">
                  <c:v>67</c:v>
                </c:pt>
                <c:pt idx="16">
                  <c:v>25</c:v>
                </c:pt>
              </c:numCache>
            </c:numRef>
          </c:val>
          <c:extLst>
            <c:ext xmlns:c16="http://schemas.microsoft.com/office/drawing/2014/chart" uri="{C3380CC4-5D6E-409C-BE32-E72D297353CC}">
              <c16:uniqueId val="{00000000-C111-417F-80F4-CE7A912B205E}"/>
            </c:ext>
          </c:extLst>
        </c:ser>
        <c:dLbls>
          <c:showLegendKey val="0"/>
          <c:showVal val="1"/>
          <c:showCatName val="0"/>
          <c:showSerName val="0"/>
          <c:showPercent val="0"/>
          <c:showBubbleSize val="0"/>
        </c:dLbls>
        <c:gapWidth val="150"/>
        <c:axId val="431824000"/>
        <c:axId val="431817728"/>
      </c:barChart>
      <c:catAx>
        <c:axId val="431824000"/>
        <c:scaling>
          <c:orientation val="minMax"/>
        </c:scaling>
        <c:delete val="0"/>
        <c:axPos val="b"/>
        <c:numFmt formatCode="General" sourceLinked="1"/>
        <c:majorTickMark val="out"/>
        <c:minorTickMark val="none"/>
        <c:tickLblPos val="nextTo"/>
        <c:spPr>
          <a:ln w="3133">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1817728"/>
        <c:crosses val="autoZero"/>
        <c:auto val="1"/>
        <c:lblAlgn val="ctr"/>
        <c:lblOffset val="100"/>
        <c:tickLblSkip val="1"/>
        <c:tickMarkSkip val="1"/>
        <c:noMultiLvlLbl val="0"/>
      </c:catAx>
      <c:valAx>
        <c:axId val="431817728"/>
        <c:scaling>
          <c:orientation val="minMax"/>
        </c:scaling>
        <c:delete val="0"/>
        <c:axPos val="l"/>
        <c:numFmt formatCode="General" sourceLinked="1"/>
        <c:majorTickMark val="out"/>
        <c:minorTickMark val="none"/>
        <c:tickLblPos val="nextTo"/>
        <c:spPr>
          <a:ln w="3133">
            <a:solidFill>
              <a:schemeClr val="tx1"/>
            </a:solidFill>
            <a:prstDash val="solid"/>
          </a:ln>
        </c:spPr>
        <c:txPr>
          <a:bodyPr rot="0" vert="horz"/>
          <a:lstStyle/>
          <a:p>
            <a:pPr>
              <a:defRPr sz="1084" b="1" i="0" u="none" strike="noStrike" baseline="0">
                <a:solidFill>
                  <a:schemeClr val="tx1"/>
                </a:solidFill>
                <a:latin typeface="Arial"/>
                <a:ea typeface="Arial"/>
                <a:cs typeface="Arial"/>
              </a:defRPr>
            </a:pPr>
            <a:endParaRPr lang="pl-PL"/>
          </a:p>
        </c:txPr>
        <c:crossAx val="431824000"/>
        <c:crosses val="autoZero"/>
        <c:crossBetween val="between"/>
      </c:valAx>
      <c:spPr>
        <a:noFill/>
        <a:ln w="25362">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4451591546544"/>
          <c:y val="6.4063445227081905E-2"/>
          <c:w val="0.82075471698113545"/>
          <c:h val="0.69277108433734935"/>
        </c:manualLayout>
      </c:layout>
      <c:lineChart>
        <c:grouping val="standard"/>
        <c:varyColors val="0"/>
        <c:ser>
          <c:idx val="0"/>
          <c:order val="0"/>
          <c:tx>
            <c:strRef>
              <c:f>Sheet1!$A$2</c:f>
              <c:strCache>
                <c:ptCount val="1"/>
                <c:pt idx="0">
                  <c:v>studenci</c:v>
                </c:pt>
              </c:strCache>
            </c:strRef>
          </c:tx>
          <c:spPr>
            <a:ln w="2509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6.5437668298876914E-2"/>
                  <c:y val="-5.3786823944304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B-4372-A521-19E63C46790A}"/>
                </c:ext>
              </c:extLst>
            </c:dLbl>
            <c:dLbl>
              <c:idx val="1"/>
              <c:layout>
                <c:manualLayout>
                  <c:x val="-6.4657710186597384E-2"/>
                  <c:y val="-7.5243668865716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3B-4372-A521-19E63C46790A}"/>
                </c:ext>
              </c:extLst>
            </c:dLbl>
            <c:dLbl>
              <c:idx val="2"/>
              <c:layout>
                <c:manualLayout>
                  <c:x val="-6.5437668298876914E-2"/>
                  <c:y val="-6.4986167269631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3B-4372-A521-19E63C46790A}"/>
                </c:ext>
              </c:extLst>
            </c:dLbl>
            <c:dLbl>
              <c:idx val="3"/>
              <c:layout>
                <c:manualLayout>
                  <c:x val="-4.2184875176052412E-2"/>
                  <c:y val="-7.8686042623050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3B-4372-A521-19E63C46790A}"/>
                </c:ext>
              </c:extLst>
            </c:dLbl>
            <c:dLbl>
              <c:idx val="4"/>
              <c:layout>
                <c:manualLayout>
                  <c:x val="-4.0049914983981964E-2"/>
                  <c:y val="-8.6873194904690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3B-4372-A521-19E63C46790A}"/>
                </c:ext>
              </c:extLst>
            </c:dLbl>
            <c:dLbl>
              <c:idx val="5"/>
              <c:layout>
                <c:manualLayout>
                  <c:x val="-3.9936949493917552E-2"/>
                  <c:y val="-8.2570151704009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3B-4372-A521-19E63C46790A}"/>
                </c:ext>
              </c:extLst>
            </c:dLbl>
            <c:dLbl>
              <c:idx val="6"/>
              <c:layout>
                <c:manualLayout>
                  <c:x val="-5.1899907321594073E-2"/>
                  <c:y val="-8.8803088803088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3B-4372-A521-19E63C46790A}"/>
                </c:ext>
              </c:extLst>
            </c:dLbl>
            <c:dLbl>
              <c:idx val="7"/>
              <c:layout>
                <c:manualLayout>
                  <c:x val="-5.1899907321594073E-2"/>
                  <c:y val="-5.791505791505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3B-4372-A521-19E63C46790A}"/>
                </c:ext>
              </c:extLst>
            </c:dLbl>
            <c:dLbl>
              <c:idx val="8"/>
              <c:layout>
                <c:manualLayout>
                  <c:x val="-2.9657089898053754E-2"/>
                  <c:y val="-6.1776061776061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3B-4372-A521-19E63C46790A}"/>
                </c:ext>
              </c:extLst>
            </c:dLbl>
            <c:dLbl>
              <c:idx val="9"/>
              <c:layout>
                <c:manualLayout>
                  <c:x val="-2.2242817423540399E-2"/>
                  <c:y val="-7.3359073359073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3B-4372-A521-19E63C46790A}"/>
                </c:ext>
              </c:extLst>
            </c:dLbl>
            <c:dLbl>
              <c:idx val="10"/>
              <c:layout>
                <c:manualLayout>
                  <c:x val="-4.6338417962626485E-2"/>
                  <c:y val="-7.3359073359073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3B-4372-A521-19E63C46790A}"/>
                </c:ext>
              </c:extLst>
            </c:dLbl>
            <c:dLbl>
              <c:idx val="15"/>
              <c:layout>
                <c:manualLayout>
                  <c:x val="-2.6479095978643671E-2"/>
                  <c:y val="-4.6332046332046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3B-4372-A521-19E63C46790A}"/>
                </c:ext>
              </c:extLst>
            </c:dLbl>
            <c:dLbl>
              <c:idx val="16"/>
              <c:layout>
                <c:manualLayout>
                  <c:x val="-3.3098869973305803E-3"/>
                  <c:y val="-3.0888030888030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3B-4372-A521-19E63C46790A}"/>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50</c:v>
                </c:pt>
                <c:pt idx="1">
                  <c:v>44</c:v>
                </c:pt>
                <c:pt idx="2">
                  <c:v>57</c:v>
                </c:pt>
                <c:pt idx="3">
                  <c:v>61</c:v>
                </c:pt>
                <c:pt idx="4">
                  <c:v>54</c:v>
                </c:pt>
                <c:pt idx="5">
                  <c:v>52</c:v>
                </c:pt>
                <c:pt idx="6">
                  <c:v>59</c:v>
                </c:pt>
                <c:pt idx="7">
                  <c:v>83</c:v>
                </c:pt>
                <c:pt idx="8">
                  <c:v>46</c:v>
                </c:pt>
                <c:pt idx="9">
                  <c:v>47</c:v>
                </c:pt>
                <c:pt idx="10">
                  <c:v>31</c:v>
                </c:pt>
                <c:pt idx="11">
                  <c:v>75</c:v>
                </c:pt>
                <c:pt idx="12">
                  <c:v>48</c:v>
                </c:pt>
                <c:pt idx="13">
                  <c:v>32</c:v>
                </c:pt>
                <c:pt idx="14">
                  <c:v>18</c:v>
                </c:pt>
                <c:pt idx="15">
                  <c:v>31</c:v>
                </c:pt>
                <c:pt idx="16">
                  <c:v>31</c:v>
                </c:pt>
              </c:numCache>
            </c:numRef>
          </c:val>
          <c:smooth val="1"/>
          <c:extLst>
            <c:ext xmlns:c16="http://schemas.microsoft.com/office/drawing/2014/chart" uri="{C3380CC4-5D6E-409C-BE32-E72D297353CC}">
              <c16:uniqueId val="{0000000D-433B-4372-A521-19E63C46790A}"/>
            </c:ext>
          </c:extLst>
        </c:ser>
        <c:ser>
          <c:idx val="1"/>
          <c:order val="1"/>
          <c:tx>
            <c:strRef>
              <c:f>Sheet1!$A$3</c:f>
              <c:strCache>
                <c:ptCount val="1"/>
                <c:pt idx="0">
                  <c:v>opiekunowie</c:v>
                </c:pt>
              </c:strCache>
            </c:strRef>
          </c:tx>
          <c:spPr>
            <a:ln w="2509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7241321433523386E-2"/>
                  <c:y val="-6.4963062049676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3B-4372-A521-19E63C46790A}"/>
                </c:ext>
              </c:extLst>
            </c:dLbl>
            <c:dLbl>
              <c:idx val="1"/>
              <c:layout>
                <c:manualLayout>
                  <c:x val="-2.6793837980632406E-2"/>
                  <c:y val="-7.6534521022710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3B-4372-A521-19E63C46790A}"/>
                </c:ext>
              </c:extLst>
            </c:dLbl>
            <c:dLbl>
              <c:idx val="2"/>
              <c:layout>
                <c:manualLayout>
                  <c:x val="-2.1514233797698366E-2"/>
                  <c:y val="-7.0964034901042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3B-4372-A521-19E63C46790A}"/>
                </c:ext>
              </c:extLst>
            </c:dLbl>
            <c:dLbl>
              <c:idx val="3"/>
              <c:layout>
                <c:manualLayout>
                  <c:x val="-2.1629534491691783E-2"/>
                  <c:y val="-7.8278965129358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3B-4372-A521-19E63C46790A}"/>
                </c:ext>
              </c:extLst>
            </c:dLbl>
            <c:dLbl>
              <c:idx val="4"/>
              <c:layout>
                <c:manualLayout>
                  <c:x val="-1.9494866200112409E-2"/>
                  <c:y val="-8.1686377040707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3B-4372-A521-19E63C46790A}"/>
                </c:ext>
              </c:extLst>
            </c:dLbl>
            <c:dLbl>
              <c:idx val="5"/>
              <c:layout>
                <c:manualLayout>
                  <c:x val="-3.6458079440718751E-2"/>
                  <c:y val="-7.7849086431763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3B-4372-A521-19E63C46790A}"/>
                </c:ext>
              </c:extLst>
            </c:dLbl>
            <c:dLbl>
              <c:idx val="6"/>
              <c:layout>
                <c:manualLayout>
                  <c:x val="-3.3364226135310468E-2"/>
                  <c:y val="-6.1776061776061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3B-4372-A521-19E63C46790A}"/>
                </c:ext>
              </c:extLst>
            </c:dLbl>
            <c:dLbl>
              <c:idx val="7"/>
              <c:layout>
                <c:manualLayout>
                  <c:x val="-5.1899907321594073E-2"/>
                  <c:y val="-5.7915057915057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3B-4372-A521-19E63C46790A}"/>
                </c:ext>
              </c:extLst>
            </c:dLbl>
            <c:dLbl>
              <c:idx val="8"/>
              <c:layout>
                <c:manualLayout>
                  <c:x val="-4.8192771084337428E-2"/>
                  <c:y val="-5.019305019305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3B-4372-A521-19E63C46790A}"/>
                </c:ext>
              </c:extLst>
            </c:dLbl>
            <c:dLbl>
              <c:idx val="9"/>
              <c:layout>
                <c:manualLayout>
                  <c:x val="-2.5949953660797036E-2"/>
                  <c:y val="-4.633204633204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33B-4372-A521-19E63C46790A}"/>
                </c:ext>
              </c:extLst>
            </c:dLbl>
            <c:dLbl>
              <c:idx val="10"/>
              <c:layout>
                <c:manualLayout>
                  <c:x val="-1.3239547989321834E-2"/>
                  <c:y val="-3.8610038610038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3B-4372-A521-19E63C46790A}"/>
                </c:ext>
              </c:extLst>
            </c:dLbl>
            <c:dLbl>
              <c:idx val="11"/>
              <c:layout>
                <c:manualLayout>
                  <c:x val="-6.6197739946609237E-3"/>
                  <c:y val="-4.6332046332046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3B-4372-A521-19E63C46790A}"/>
                </c:ext>
              </c:extLst>
            </c:dLbl>
            <c:dLbl>
              <c:idx val="12"/>
              <c:layout>
                <c:manualLayout>
                  <c:x val="-9.9296609919913761E-3"/>
                  <c:y val="-4.6332046332046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3B-4372-A521-19E63C46790A}"/>
                </c:ext>
              </c:extLst>
            </c:dLbl>
            <c:dLbl>
              <c:idx val="13"/>
              <c:layout>
                <c:manualLayout>
                  <c:x val="-2.316920898131334E-2"/>
                  <c:y val="-4.2471042471042462E-2"/>
                </c:manualLayout>
              </c:layout>
              <c:showLegendKey val="0"/>
              <c:showVal val="1"/>
              <c:showCatName val="0"/>
              <c:showSerName val="0"/>
              <c:showPercent val="0"/>
              <c:showBubbleSize val="0"/>
              <c:extLst>
                <c:ext xmlns:c15="http://schemas.microsoft.com/office/drawing/2012/chart" uri="{CE6537A1-D6FC-4f65-9D91-7224C49458BB}">
                  <c15:layout>
                    <c:manualLayout>
                      <c:w val="5.1573773080923611E-2"/>
                      <c:h val="6.7471194479068491E-2"/>
                    </c:manualLayout>
                  </c15:layout>
                </c:ext>
                <c:ext xmlns:c16="http://schemas.microsoft.com/office/drawing/2014/chart" uri="{C3380CC4-5D6E-409C-BE32-E72D297353CC}">
                  <c16:uniqueId val="{0000001B-433B-4372-A521-19E63C46790A}"/>
                </c:ext>
              </c:extLst>
            </c:dLbl>
            <c:dLbl>
              <c:idx val="14"/>
              <c:layout>
                <c:manualLayout>
                  <c:x val="-1.3239547989321835E-2"/>
                  <c:y val="-4.2471042471042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33B-4372-A521-19E63C46790A}"/>
                </c:ext>
              </c:extLst>
            </c:dLbl>
            <c:dLbl>
              <c:idx val="15"/>
              <c:layout>
                <c:manualLayout>
                  <c:x val="-1.3239547989321835E-2"/>
                  <c:y val="-3.088803088803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33B-4372-A521-19E63C46790A}"/>
                </c:ext>
              </c:extLst>
            </c:dLbl>
            <c:dLbl>
              <c:idx val="16"/>
              <c:layout>
                <c:manualLayout>
                  <c:x val="-1.6549434986652293E-2"/>
                  <c:y val="-4.633204633204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33B-4372-A521-19E63C46790A}"/>
                </c:ext>
              </c:extLst>
            </c:dLbl>
            <c:spPr>
              <a:noFill/>
              <a:ln w="25094">
                <a:noFill/>
              </a:ln>
            </c:spPr>
            <c:txPr>
              <a:bodyPr/>
              <a:lstStyle/>
              <a:p>
                <a:pPr>
                  <a:defRPr sz="1085"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3</c:v>
                </c:pt>
                <c:pt idx="1">
                  <c:v>4</c:v>
                </c:pt>
                <c:pt idx="2">
                  <c:v>5</c:v>
                </c:pt>
                <c:pt idx="3">
                  <c:v>7</c:v>
                </c:pt>
                <c:pt idx="4">
                  <c:v>6</c:v>
                </c:pt>
                <c:pt idx="5">
                  <c:v>4</c:v>
                </c:pt>
                <c:pt idx="6">
                  <c:v>6</c:v>
                </c:pt>
                <c:pt idx="7">
                  <c:v>12</c:v>
                </c:pt>
                <c:pt idx="8">
                  <c:v>10</c:v>
                </c:pt>
                <c:pt idx="9">
                  <c:v>8</c:v>
                </c:pt>
                <c:pt idx="10">
                  <c:v>6</c:v>
                </c:pt>
                <c:pt idx="11">
                  <c:v>8</c:v>
                </c:pt>
                <c:pt idx="12">
                  <c:v>8</c:v>
                </c:pt>
                <c:pt idx="13">
                  <c:v>3</c:v>
                </c:pt>
                <c:pt idx="14">
                  <c:v>3</c:v>
                </c:pt>
                <c:pt idx="15">
                  <c:v>3</c:v>
                </c:pt>
                <c:pt idx="16">
                  <c:v>4</c:v>
                </c:pt>
              </c:numCache>
            </c:numRef>
          </c:val>
          <c:smooth val="1"/>
          <c:extLst>
            <c:ext xmlns:c16="http://schemas.microsoft.com/office/drawing/2014/chart" uri="{C3380CC4-5D6E-409C-BE32-E72D297353CC}">
              <c16:uniqueId val="{0000001F-433B-4372-A521-19E63C46790A}"/>
            </c:ext>
          </c:extLst>
        </c:ser>
        <c:dLbls>
          <c:showLegendKey val="0"/>
          <c:showVal val="1"/>
          <c:showCatName val="0"/>
          <c:showSerName val="0"/>
          <c:showPercent val="0"/>
          <c:showBubbleSize val="0"/>
        </c:dLbls>
        <c:upDownBars>
          <c:gapWidth val="150"/>
          <c:upBars>
            <c:spPr>
              <a:solidFill>
                <a:schemeClr val="bg1"/>
              </a:solidFill>
              <a:ln w="3136">
                <a:solidFill>
                  <a:schemeClr val="tx1"/>
                </a:solidFill>
                <a:prstDash val="solid"/>
              </a:ln>
            </c:spPr>
          </c:upBars>
          <c:downBars>
            <c:spPr>
              <a:noFill/>
              <a:ln w="9408">
                <a:noFill/>
              </a:ln>
            </c:spPr>
          </c:downBars>
        </c:upDownBars>
        <c:marker val="1"/>
        <c:smooth val="0"/>
        <c:axId val="431825568"/>
        <c:axId val="431818512"/>
      </c:lineChart>
      <c:catAx>
        <c:axId val="431825568"/>
        <c:scaling>
          <c:orientation val="minMax"/>
        </c:scaling>
        <c:delete val="0"/>
        <c:axPos val="b"/>
        <c:numFmt formatCode="General" sourceLinked="0"/>
        <c:majorTickMark val="out"/>
        <c:minorTickMark val="none"/>
        <c:tickLblPos val="nextTo"/>
        <c:spPr>
          <a:ln w="3136">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818512"/>
        <c:crosses val="autoZero"/>
        <c:auto val="1"/>
        <c:lblAlgn val="ctr"/>
        <c:lblOffset val="100"/>
        <c:tickLblSkip val="1"/>
        <c:tickMarkSkip val="1"/>
        <c:noMultiLvlLbl val="0"/>
      </c:catAx>
      <c:valAx>
        <c:axId val="431818512"/>
        <c:scaling>
          <c:orientation val="minMax"/>
        </c:scaling>
        <c:delete val="0"/>
        <c:axPos val="l"/>
        <c:numFmt formatCode="General" sourceLinked="1"/>
        <c:majorTickMark val="out"/>
        <c:minorTickMark val="none"/>
        <c:tickLblPos val="nextTo"/>
        <c:spPr>
          <a:ln w="3136">
            <a:solidFill>
              <a:schemeClr val="tx1"/>
            </a:solidFill>
            <a:prstDash val="solid"/>
          </a:ln>
        </c:spPr>
        <c:txPr>
          <a:bodyPr rot="0" vert="horz"/>
          <a:lstStyle/>
          <a:p>
            <a:pPr>
              <a:defRPr sz="1085" b="1" i="0" u="none" strike="noStrike" baseline="0">
                <a:solidFill>
                  <a:schemeClr val="tx1"/>
                </a:solidFill>
                <a:latin typeface="Arial"/>
                <a:ea typeface="Arial"/>
                <a:cs typeface="Arial"/>
              </a:defRPr>
            </a:pPr>
            <a:endParaRPr lang="pl-PL"/>
          </a:p>
        </c:txPr>
        <c:crossAx val="431825568"/>
        <c:crosses val="autoZero"/>
        <c:crossBetween val="between"/>
      </c:valAx>
      <c:spPr>
        <a:noFill/>
        <a:ln w="2536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333333333333333"/>
          <c:y val="7.7639751552795039E-2"/>
          <c:w val="0.57500000000000062"/>
          <c:h val="0.85714285714285765"/>
        </c:manualLayout>
      </c:layout>
      <c:barChart>
        <c:barDir val="bar"/>
        <c:grouping val="clustered"/>
        <c:varyColors val="0"/>
        <c:ser>
          <c:idx val="0"/>
          <c:order val="0"/>
          <c:spPr>
            <a:solidFill>
              <a:srgbClr val="6699FF"/>
            </a:solidFill>
            <a:ln w="3169">
              <a:solidFill>
                <a:srgbClr val="003366"/>
              </a:solidFill>
              <a:prstDash val="solid"/>
            </a:ln>
            <a:effectLst>
              <a:outerShdw dist="35921" dir="2700000" algn="br">
                <a:srgbClr val="000000"/>
              </a:outerShdw>
            </a:effectLst>
          </c:spPr>
          <c:invertIfNegative val="0"/>
          <c:dLbls>
            <c:spPr>
              <a:noFill/>
              <a:ln w="16332">
                <a:noFill/>
              </a:ln>
            </c:spPr>
            <c:txPr>
              <a:bodyPr/>
              <a:lstStyle/>
              <a:p>
                <a:pPr>
                  <a:defRPr sz="110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2003/2004</c:v>
                </c:pt>
                <c:pt idx="1">
                  <c:v>2004/2005</c:v>
                </c:pt>
                <c:pt idx="2">
                  <c:v>2005/2006</c:v>
                </c:pt>
                <c:pt idx="3">
                  <c:v>2006/2007</c:v>
                </c:pt>
                <c:pt idx="4">
                  <c:v>2007/2008</c:v>
                </c:pt>
                <c:pt idx="5">
                  <c:v>2008/2009</c:v>
                </c:pt>
                <c:pt idx="6">
                  <c:v>2009/2010</c:v>
                </c:pt>
                <c:pt idx="7">
                  <c:v>2010/2011</c:v>
                </c:pt>
                <c:pt idx="8">
                  <c:v>2012/2012</c:v>
                </c:pt>
                <c:pt idx="9">
                  <c:v>2012/2013</c:v>
                </c:pt>
                <c:pt idx="10">
                  <c:v>2013/2014</c:v>
                </c:pt>
                <c:pt idx="11">
                  <c:v>2014/2015</c:v>
                </c:pt>
                <c:pt idx="12">
                  <c:v>2015/2016</c:v>
                </c:pt>
                <c:pt idx="13">
                  <c:v>2016/2017</c:v>
                </c:pt>
                <c:pt idx="14">
                  <c:v>2017/2018</c:v>
                </c:pt>
                <c:pt idx="15">
                  <c:v>2018/2019</c:v>
                </c:pt>
                <c:pt idx="16">
                  <c:v>2019/2020</c:v>
                </c:pt>
              </c:strCache>
            </c:strRef>
          </c:cat>
          <c:val>
            <c:numRef>
              <c:f>Sheet1!$B$2:$B$18</c:f>
              <c:numCache>
                <c:formatCode>General</c:formatCode>
                <c:ptCount val="17"/>
                <c:pt idx="0">
                  <c:v>1046</c:v>
                </c:pt>
                <c:pt idx="1">
                  <c:v>1272</c:v>
                </c:pt>
                <c:pt idx="2">
                  <c:v>1680</c:v>
                </c:pt>
                <c:pt idx="3">
                  <c:v>2012</c:v>
                </c:pt>
                <c:pt idx="4">
                  <c:v>2004</c:v>
                </c:pt>
                <c:pt idx="5">
                  <c:v>2190</c:v>
                </c:pt>
                <c:pt idx="6">
                  <c:v>2148</c:v>
                </c:pt>
                <c:pt idx="7">
                  <c:v>2620</c:v>
                </c:pt>
                <c:pt idx="8">
                  <c:v>2632</c:v>
                </c:pt>
                <c:pt idx="9">
                  <c:v>2131</c:v>
                </c:pt>
                <c:pt idx="10">
                  <c:v>2238</c:v>
                </c:pt>
                <c:pt idx="11">
                  <c:v>1995</c:v>
                </c:pt>
                <c:pt idx="12">
                  <c:v>1696</c:v>
                </c:pt>
                <c:pt idx="13">
                  <c:v>1238</c:v>
                </c:pt>
                <c:pt idx="14">
                  <c:v>1162</c:v>
                </c:pt>
                <c:pt idx="15">
                  <c:v>888</c:v>
                </c:pt>
                <c:pt idx="16">
                  <c:v>578</c:v>
                </c:pt>
              </c:numCache>
            </c:numRef>
          </c:val>
          <c:extLst>
            <c:ext xmlns:c16="http://schemas.microsoft.com/office/drawing/2014/chart" uri="{C3380CC4-5D6E-409C-BE32-E72D297353CC}">
              <c16:uniqueId val="{00000000-769C-4EE1-BC16-8597A5CDE5F8}"/>
            </c:ext>
          </c:extLst>
        </c:ser>
        <c:dLbls>
          <c:showLegendKey val="0"/>
          <c:showVal val="0"/>
          <c:showCatName val="0"/>
          <c:showSerName val="0"/>
          <c:showPercent val="0"/>
          <c:showBubbleSize val="0"/>
        </c:dLbls>
        <c:gapWidth val="150"/>
        <c:axId val="422932440"/>
        <c:axId val="422930088"/>
      </c:barChart>
      <c:catAx>
        <c:axId val="422932440"/>
        <c:scaling>
          <c:orientation val="minMax"/>
        </c:scaling>
        <c:delete val="0"/>
        <c:axPos val="l"/>
        <c:numFmt formatCode="General" sourceLinked="1"/>
        <c:majorTickMark val="out"/>
        <c:minorTickMark val="none"/>
        <c:tickLblPos val="nextTo"/>
        <c:spPr>
          <a:ln w="204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pl-PL"/>
          </a:p>
        </c:txPr>
        <c:crossAx val="422930088"/>
        <c:crosses val="autoZero"/>
        <c:auto val="1"/>
        <c:lblAlgn val="ctr"/>
        <c:lblOffset val="100"/>
        <c:tickLblSkip val="1"/>
        <c:tickMarkSkip val="1"/>
        <c:noMultiLvlLbl val="0"/>
      </c:catAx>
      <c:valAx>
        <c:axId val="422930088"/>
        <c:scaling>
          <c:orientation val="minMax"/>
        </c:scaling>
        <c:delete val="1"/>
        <c:axPos val="b"/>
        <c:numFmt formatCode="General" sourceLinked="1"/>
        <c:majorTickMark val="out"/>
        <c:minorTickMark val="none"/>
        <c:tickLblPos val="none"/>
        <c:crossAx val="422932440"/>
        <c:crosses val="autoZero"/>
        <c:crossBetween val="between"/>
      </c:valAx>
      <c:spPr>
        <a:noFill/>
        <a:ln w="25354">
          <a:noFill/>
        </a:ln>
      </c:spPr>
    </c:plotArea>
    <c:plotVisOnly val="1"/>
    <c:dispBlanksAs val="gap"/>
    <c:showDLblsOverMax val="0"/>
  </c:chart>
  <c:spPr>
    <a:noFill/>
    <a:ln>
      <a:noFill/>
    </a:ln>
  </c:spPr>
  <c:txPr>
    <a:bodyPr/>
    <a:lstStyle/>
    <a:p>
      <a:pPr>
        <a:defRPr sz="368" b="0" i="0" u="none" strike="noStrike" baseline="0">
          <a:solidFill>
            <a:schemeClr val="tx1"/>
          </a:solidFill>
          <a:latin typeface="Arial"/>
          <a:ea typeface="Arial"/>
          <a:cs typeface="Arial"/>
        </a:defRPr>
      </a:pPr>
      <a:endParaRPr lang="pl-PL"/>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4129692832764506E-2"/>
          <c:y val="2.6607538802660816E-2"/>
          <c:w val="0.96245733788395849"/>
          <c:h val="0.80266075388026559"/>
        </c:manualLayout>
      </c:layout>
      <c:barChart>
        <c:barDir val="col"/>
        <c:grouping val="clustered"/>
        <c:varyColors val="0"/>
        <c:ser>
          <c:idx val="0"/>
          <c:order val="0"/>
          <c:tx>
            <c:strRef>
              <c:f>Sheet1!$B$1</c:f>
              <c:strCache>
                <c:ptCount val="1"/>
              </c:strCache>
            </c:strRef>
          </c:tx>
          <c:spPr>
            <a:solidFill>
              <a:srgbClr val="6699FF"/>
            </a:solidFill>
            <a:ln w="3173">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4</c:v>
                </c:pt>
                <c:pt idx="1">
                  <c:v>2</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0-DC58-4CEF-832F-9583A8C08794}"/>
            </c:ext>
          </c:extLst>
        </c:ser>
        <c:dLbls>
          <c:showLegendKey val="0"/>
          <c:showVal val="0"/>
          <c:showCatName val="0"/>
          <c:showSerName val="0"/>
          <c:showPercent val="0"/>
          <c:showBubbleSize val="0"/>
        </c:dLbls>
        <c:gapWidth val="150"/>
        <c:axId val="431823608"/>
        <c:axId val="431826352"/>
      </c:barChart>
      <c:catAx>
        <c:axId val="431823608"/>
        <c:scaling>
          <c:orientation val="minMax"/>
        </c:scaling>
        <c:delete val="0"/>
        <c:axPos val="b"/>
        <c:numFmt formatCode="General" sourceLinked="1"/>
        <c:majorTickMark val="out"/>
        <c:minorTickMark val="none"/>
        <c:tickLblPos val="low"/>
        <c:spPr>
          <a:ln w="3162">
            <a:solidFill>
              <a:schemeClr val="tx1"/>
            </a:solidFill>
            <a:prstDash val="solid"/>
          </a:ln>
        </c:spPr>
        <c:txPr>
          <a:bodyPr rot="-2700000" vert="horz"/>
          <a:lstStyle/>
          <a:p>
            <a:pPr>
              <a:defRPr sz="1120" b="0" i="0" u="none" strike="noStrike" baseline="0">
                <a:solidFill>
                  <a:schemeClr val="tx1"/>
                </a:solidFill>
                <a:latin typeface="Arial"/>
                <a:ea typeface="Arial"/>
                <a:cs typeface="Arial"/>
              </a:defRPr>
            </a:pPr>
            <a:endParaRPr lang="pl-PL"/>
          </a:p>
        </c:txPr>
        <c:crossAx val="431826352"/>
        <c:crosses val="autoZero"/>
        <c:auto val="1"/>
        <c:lblAlgn val="ctr"/>
        <c:lblOffset val="100"/>
        <c:tickMarkSkip val="1"/>
        <c:noMultiLvlLbl val="0"/>
      </c:catAx>
      <c:valAx>
        <c:axId val="431826352"/>
        <c:scaling>
          <c:orientation val="minMax"/>
        </c:scaling>
        <c:delete val="0"/>
        <c:axPos val="l"/>
        <c:numFmt formatCode="General" sourceLinked="1"/>
        <c:majorTickMark val="out"/>
        <c:minorTickMark val="none"/>
        <c:tickLblPos val="nextTo"/>
        <c:spPr>
          <a:ln w="3162">
            <a:solidFill>
              <a:schemeClr val="tx1"/>
            </a:solidFill>
            <a:prstDash val="solid"/>
          </a:ln>
        </c:spPr>
        <c:txPr>
          <a:bodyPr rot="0" vert="horz"/>
          <a:lstStyle/>
          <a:p>
            <a:pPr>
              <a:defRPr sz="970" b="0" i="0" u="none" strike="noStrike" baseline="0">
                <a:solidFill>
                  <a:schemeClr val="tx1"/>
                </a:solidFill>
                <a:latin typeface="Arial"/>
                <a:ea typeface="Arial"/>
                <a:cs typeface="Arial"/>
              </a:defRPr>
            </a:pPr>
            <a:endParaRPr lang="pl-PL"/>
          </a:p>
        </c:txPr>
        <c:crossAx val="431823608"/>
        <c:crosses val="autoZero"/>
        <c:crossBetween val="between"/>
      </c:valAx>
      <c:dTable>
        <c:showHorzBorder val="0"/>
        <c:showVertBorder val="1"/>
        <c:showOutline val="0"/>
        <c:showKeys val="0"/>
        <c:spPr>
          <a:ln w="3162">
            <a:solidFill>
              <a:schemeClr val="tx1"/>
            </a:solidFill>
            <a:prstDash val="solid"/>
          </a:ln>
        </c:spPr>
        <c:txPr>
          <a:bodyPr/>
          <a:lstStyle/>
          <a:p>
            <a:pPr rtl="0">
              <a:defRPr sz="795" b="0" i="0" u="none" strike="noStrike" baseline="0">
                <a:solidFill>
                  <a:schemeClr val="tx1"/>
                </a:solidFill>
                <a:latin typeface="Arial"/>
                <a:ea typeface="Arial"/>
                <a:cs typeface="Arial"/>
              </a:defRPr>
            </a:pPr>
            <a:endParaRPr lang="pl-PL"/>
          </a:p>
        </c:txPr>
      </c:dTable>
      <c:spPr>
        <a:solidFill>
          <a:schemeClr val="bg1"/>
        </a:solidFill>
        <a:ln w="25285">
          <a:noFill/>
        </a:ln>
      </c:spPr>
    </c:plotArea>
    <c:plotVisOnly val="1"/>
    <c:dispBlanksAs val="gap"/>
    <c:showDLblsOverMax val="0"/>
  </c:chart>
  <c:spPr>
    <a:noFill/>
    <a:ln>
      <a:noFill/>
    </a:ln>
  </c:spPr>
  <c:txPr>
    <a:bodyPr/>
    <a:lstStyle/>
    <a:p>
      <a:pPr>
        <a:defRPr sz="995" b="0" i="0" u="none" strike="noStrike" baseline="0">
          <a:solidFill>
            <a:schemeClr val="tx1"/>
          </a:solidFill>
          <a:latin typeface="Arial"/>
          <a:ea typeface="Arial"/>
          <a:cs typeface="Arial"/>
        </a:defRPr>
      </a:pPr>
      <a:endParaRPr lang="pl-PL"/>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8805031446643"/>
          <c:y val="7.9365079365079361E-2"/>
          <c:w val="0.81761006289308547"/>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3">
              <a:solidFill>
                <a:srgbClr val="003366"/>
              </a:solidFill>
              <a:prstDash val="solid"/>
            </a:ln>
            <a:effectLst>
              <a:outerShdw dist="35921" dir="2700000" algn="br">
                <a:srgbClr val="000000"/>
              </a:outerShdw>
            </a:effectLst>
          </c:spPr>
          <c:invertIfNegative val="0"/>
          <c:dLbls>
            <c:spPr>
              <a:noFill/>
              <a:ln w="25166">
                <a:noFill/>
              </a:ln>
            </c:spPr>
            <c:txPr>
              <a:bodyPr/>
              <a:lstStyle/>
              <a:p>
                <a:pPr>
                  <a:defRPr sz="890"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147</c:v>
                </c:pt>
                <c:pt idx="1">
                  <c:v>159</c:v>
                </c:pt>
                <c:pt idx="2">
                  <c:v>155</c:v>
                </c:pt>
                <c:pt idx="3">
                  <c:v>201</c:v>
                </c:pt>
                <c:pt idx="4">
                  <c:v>145</c:v>
                </c:pt>
                <c:pt idx="5">
                  <c:v>182</c:v>
                </c:pt>
                <c:pt idx="6">
                  <c:v>163</c:v>
                </c:pt>
                <c:pt idx="7">
                  <c:v>187</c:v>
                </c:pt>
                <c:pt idx="8">
                  <c:v>212</c:v>
                </c:pt>
                <c:pt idx="9">
                  <c:v>234</c:v>
                </c:pt>
                <c:pt idx="10">
                  <c:v>249</c:v>
                </c:pt>
                <c:pt idx="11">
                  <c:v>167</c:v>
                </c:pt>
                <c:pt idx="12">
                  <c:v>173</c:v>
                </c:pt>
                <c:pt idx="13">
                  <c:v>154</c:v>
                </c:pt>
                <c:pt idx="14">
                  <c:v>112</c:v>
                </c:pt>
                <c:pt idx="15">
                  <c:v>62</c:v>
                </c:pt>
                <c:pt idx="16">
                  <c:v>6</c:v>
                </c:pt>
              </c:numCache>
            </c:numRef>
          </c:val>
          <c:extLst>
            <c:ext xmlns:c16="http://schemas.microsoft.com/office/drawing/2014/chart" uri="{C3380CC4-5D6E-409C-BE32-E72D297353CC}">
              <c16:uniqueId val="{00000000-FC44-4164-9AE8-A70EB8F753BC}"/>
            </c:ext>
          </c:extLst>
        </c:ser>
        <c:dLbls>
          <c:showLegendKey val="0"/>
          <c:showVal val="1"/>
          <c:showCatName val="0"/>
          <c:showSerName val="0"/>
          <c:showPercent val="0"/>
          <c:showBubbleSize val="0"/>
        </c:dLbls>
        <c:gapWidth val="150"/>
        <c:axId val="434472184"/>
        <c:axId val="434465912"/>
      </c:barChart>
      <c:catAx>
        <c:axId val="434472184"/>
        <c:scaling>
          <c:orientation val="minMax"/>
        </c:scaling>
        <c:delete val="0"/>
        <c:axPos val="b"/>
        <c:numFmt formatCode="General" sourceLinked="1"/>
        <c:majorTickMark val="out"/>
        <c:minorTickMark val="none"/>
        <c:tickLblPos val="nextTo"/>
        <c:spPr>
          <a:ln w="3145">
            <a:solidFill>
              <a:schemeClr val="tx1"/>
            </a:solidFill>
            <a:prstDash val="solid"/>
          </a:ln>
        </c:spPr>
        <c:txPr>
          <a:bodyPr rot="-2700000" vert="horz"/>
          <a:lstStyle/>
          <a:p>
            <a:pPr>
              <a:defRPr sz="989" b="1" i="0" u="none" strike="noStrike" baseline="0">
                <a:solidFill>
                  <a:schemeClr val="tx1"/>
                </a:solidFill>
                <a:latin typeface="Arial"/>
                <a:ea typeface="Arial"/>
                <a:cs typeface="Arial"/>
              </a:defRPr>
            </a:pPr>
            <a:endParaRPr lang="pl-PL"/>
          </a:p>
        </c:txPr>
        <c:crossAx val="434465912"/>
        <c:crosses val="autoZero"/>
        <c:auto val="1"/>
        <c:lblAlgn val="ctr"/>
        <c:lblOffset val="100"/>
        <c:tickLblSkip val="1"/>
        <c:tickMarkSkip val="1"/>
        <c:noMultiLvlLbl val="0"/>
      </c:catAx>
      <c:valAx>
        <c:axId val="434465912"/>
        <c:scaling>
          <c:orientation val="minMax"/>
        </c:scaling>
        <c:delete val="0"/>
        <c:axPos val="l"/>
        <c:numFmt formatCode="General" sourceLinked="1"/>
        <c:majorTickMark val="out"/>
        <c:minorTickMark val="none"/>
        <c:tickLblPos val="nextTo"/>
        <c:spPr>
          <a:ln w="3145">
            <a:solidFill>
              <a:schemeClr val="tx1"/>
            </a:solidFill>
            <a:prstDash val="solid"/>
          </a:ln>
        </c:spPr>
        <c:txPr>
          <a:bodyPr rot="0" vert="horz"/>
          <a:lstStyle/>
          <a:p>
            <a:pPr>
              <a:defRPr sz="1088" b="1" i="0" u="none" strike="noStrike" baseline="0">
                <a:solidFill>
                  <a:schemeClr val="tx1"/>
                </a:solidFill>
                <a:latin typeface="Arial"/>
                <a:ea typeface="Arial"/>
                <a:cs typeface="Arial"/>
              </a:defRPr>
            </a:pPr>
            <a:endParaRPr lang="pl-PL"/>
          </a:p>
        </c:txPr>
        <c:crossAx val="434472184"/>
        <c:crosses val="autoZero"/>
        <c:crossBetween val="between"/>
      </c:valAx>
      <c:spPr>
        <a:noFill/>
        <a:ln w="25385">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4339622641675"/>
          <c:y val="7.5301204819277434E-2"/>
          <c:w val="0.82075471698113545"/>
          <c:h val="0.69277108433734935"/>
        </c:manualLayout>
      </c:layout>
      <c:lineChart>
        <c:grouping val="standard"/>
        <c:varyColors val="0"/>
        <c:ser>
          <c:idx val="0"/>
          <c:order val="0"/>
          <c:tx>
            <c:strRef>
              <c:f>Sheet1!$A$2</c:f>
              <c:strCache>
                <c:ptCount val="1"/>
                <c:pt idx="0">
                  <c:v>studenci</c:v>
                </c:pt>
              </c:strCache>
            </c:strRef>
          </c:tx>
          <c:spPr>
            <a:ln w="25182">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0515449587493146E-2"/>
                  <c:y val="-7.0000311225918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52-4E40-959D-BC7219592A59}"/>
                </c:ext>
              </c:extLst>
            </c:dLbl>
            <c:dLbl>
              <c:idx val="1"/>
              <c:layout>
                <c:manualLayout>
                  <c:x val="-3.8707897511296892E-2"/>
                  <c:y val="-7.495661641796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52-4E40-959D-BC7219592A59}"/>
                </c:ext>
              </c:extLst>
            </c:dLbl>
            <c:dLbl>
              <c:idx val="2"/>
              <c:layout>
                <c:manualLayout>
                  <c:x val="-6.5437567967555454E-2"/>
                  <c:y val="-6.9250256761383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52-4E40-959D-BC7219592A59}"/>
                </c:ext>
              </c:extLst>
            </c:dLbl>
            <c:dLbl>
              <c:idx val="3"/>
              <c:layout>
                <c:manualLayout>
                  <c:x val="-5.4549022493683617E-2"/>
                  <c:y val="-7.0732937038996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52-4E40-959D-BC7219592A59}"/>
                </c:ext>
              </c:extLst>
            </c:dLbl>
            <c:dLbl>
              <c:idx val="4"/>
              <c:layout>
                <c:manualLayout>
                  <c:x val="-4.2533421640052034E-2"/>
                  <c:y val="-8.5123712302760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52-4E40-959D-BC7219592A59}"/>
                </c:ext>
              </c:extLst>
            </c:dLbl>
            <c:dLbl>
              <c:idx val="5"/>
              <c:layout>
                <c:manualLayout>
                  <c:x val="-4.3110209976669325E-2"/>
                  <c:y val="-8.4183187575861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52-4E40-959D-BC7219592A59}"/>
                </c:ext>
              </c:extLst>
            </c:dLbl>
            <c:dLbl>
              <c:idx val="6"/>
              <c:layout>
                <c:manualLayout>
                  <c:x val="-3.7383068547939116E-2"/>
                  <c:y val="-5.1383399209486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52-4E40-959D-BC7219592A59}"/>
                </c:ext>
              </c:extLst>
            </c:dLbl>
            <c:dLbl>
              <c:idx val="7"/>
              <c:layout>
                <c:manualLayout>
                  <c:x val="-4.569055036344756E-2"/>
                  <c:y val="-7.9051383399209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52-4E40-959D-BC7219592A59}"/>
                </c:ext>
              </c:extLst>
            </c:dLbl>
            <c:dLbl>
              <c:idx val="8"/>
              <c:layout>
                <c:manualLayout>
                  <c:x val="-5.8151609553478714E-2"/>
                  <c:y val="-3.9525691699604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52-4E40-959D-BC7219592A59}"/>
                </c:ext>
              </c:extLst>
            </c:dLbl>
            <c:dLbl>
              <c:idx val="9"/>
              <c:layout>
                <c:manualLayout>
                  <c:x val="-3.1746472614154024E-2"/>
                  <c:y val="-4.7431141265444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52-4E40-959D-BC7219592A59}"/>
                </c:ext>
              </c:extLst>
            </c:dLbl>
            <c:dLbl>
              <c:idx val="10"/>
              <c:layout>
                <c:manualLayout>
                  <c:x val="-2.8219086768136874E-2"/>
                  <c:y val="-3.9525691699604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52-4E40-959D-BC7219592A59}"/>
                </c:ext>
              </c:extLst>
            </c:dLbl>
            <c:dLbl>
              <c:idx val="11"/>
              <c:layout>
                <c:manualLayout>
                  <c:x val="-3.5273858460171145E-3"/>
                  <c:y val="-5.5335968379446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52-4E40-959D-BC7219592A59}"/>
                </c:ext>
              </c:extLst>
            </c:dLbl>
            <c:dLbl>
              <c:idx val="12"/>
              <c:layout>
                <c:manualLayout>
                  <c:x val="-3.1746472614153989E-2"/>
                  <c:y val="-3.5573122529644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52-4E40-959D-BC7219592A59}"/>
                </c:ext>
              </c:extLst>
            </c:dLbl>
            <c:dLbl>
              <c:idx val="13"/>
              <c:layout>
                <c:manualLayout>
                  <c:x val="-3.5273858460171094E-2"/>
                  <c:y val="-3.162055335968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52-4E40-959D-BC7219592A59}"/>
                </c:ext>
              </c:extLst>
            </c:dLbl>
            <c:dLbl>
              <c:idx val="14"/>
              <c:layout>
                <c:manualLayout>
                  <c:x val="0"/>
                  <c:y val="-3.162055335968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52-4E40-959D-BC7219592A59}"/>
                </c:ext>
              </c:extLst>
            </c:dLbl>
            <c:dLbl>
              <c:idx val="15"/>
              <c:layout>
                <c:manualLayout>
                  <c:x val="-4.9383401844239526E-2"/>
                  <c:y val="-3.162055335968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F52-4E40-959D-BC7219592A59}"/>
                </c:ext>
              </c:extLst>
            </c:dLbl>
            <c:dLbl>
              <c:idx val="16"/>
              <c:layout>
                <c:manualLayout>
                  <c:x val="0"/>
                  <c:y val="-3.5573122529644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F52-4E40-959D-BC7219592A59}"/>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Sheet1!$B$2:$R$2</c:f>
              <c:numCache>
                <c:formatCode>General</c:formatCode>
                <c:ptCount val="17"/>
                <c:pt idx="0">
                  <c:v>36</c:v>
                </c:pt>
                <c:pt idx="1">
                  <c:v>33</c:v>
                </c:pt>
                <c:pt idx="2">
                  <c:v>36</c:v>
                </c:pt>
                <c:pt idx="3">
                  <c:v>40</c:v>
                </c:pt>
                <c:pt idx="4">
                  <c:v>33</c:v>
                </c:pt>
                <c:pt idx="5">
                  <c:v>33</c:v>
                </c:pt>
                <c:pt idx="6">
                  <c:v>41</c:v>
                </c:pt>
                <c:pt idx="7">
                  <c:v>37</c:v>
                </c:pt>
                <c:pt idx="8">
                  <c:v>48</c:v>
                </c:pt>
                <c:pt idx="9">
                  <c:v>48</c:v>
                </c:pt>
                <c:pt idx="10">
                  <c:v>52</c:v>
                </c:pt>
                <c:pt idx="11">
                  <c:v>48</c:v>
                </c:pt>
                <c:pt idx="12">
                  <c:v>41</c:v>
                </c:pt>
                <c:pt idx="13">
                  <c:v>45</c:v>
                </c:pt>
                <c:pt idx="14">
                  <c:v>45</c:v>
                </c:pt>
                <c:pt idx="15">
                  <c:v>83</c:v>
                </c:pt>
                <c:pt idx="16">
                  <c:v>34</c:v>
                </c:pt>
              </c:numCache>
            </c:numRef>
          </c:val>
          <c:smooth val="1"/>
          <c:extLst>
            <c:ext xmlns:c16="http://schemas.microsoft.com/office/drawing/2014/chart" uri="{C3380CC4-5D6E-409C-BE32-E72D297353CC}">
              <c16:uniqueId val="{00000011-0F52-4E40-959D-BC7219592A59}"/>
            </c:ext>
          </c:extLst>
        </c:ser>
        <c:ser>
          <c:idx val="1"/>
          <c:order val="1"/>
          <c:tx>
            <c:strRef>
              <c:f>Sheet1!$A$3</c:f>
              <c:strCache>
                <c:ptCount val="1"/>
                <c:pt idx="0">
                  <c:v>opiekunowie</c:v>
                </c:pt>
              </c:strCache>
            </c:strRef>
          </c:tx>
          <c:spPr>
            <a:ln w="25182">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6.3419595914996699E-2"/>
                  <c:y val="-5.5926675173508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F52-4E40-959D-BC7219592A59}"/>
                </c:ext>
              </c:extLst>
            </c:dLbl>
            <c:dLbl>
              <c:idx val="1"/>
              <c:layout>
                <c:manualLayout>
                  <c:x val="-6.3865130215699284E-2"/>
                  <c:y val="-7.6295252996616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F52-4E40-959D-BC7219592A59}"/>
                </c:ext>
              </c:extLst>
            </c:dLbl>
            <c:dLbl>
              <c:idx val="2"/>
              <c:layout>
                <c:manualLayout>
                  <c:x val="-4.1524435613772545E-2"/>
                  <c:y val="-6.8118950546201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F52-4E40-959D-BC7219592A59}"/>
                </c:ext>
              </c:extLst>
            </c:dLbl>
            <c:dLbl>
              <c:idx val="3"/>
              <c:layout>
                <c:manualLayout>
                  <c:x val="-5.2413308149565414E-2"/>
                  <c:y val="-7.9642090193271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F52-4E40-959D-BC7219592A59}"/>
                </c:ext>
              </c:extLst>
            </c:dLbl>
            <c:dLbl>
              <c:idx val="4"/>
              <c:layout>
                <c:manualLayout>
                  <c:x val="-1.8502874056630807E-2"/>
                  <c:y val="-8.788179639600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F52-4E40-959D-BC7219592A59}"/>
                </c:ext>
              </c:extLst>
            </c:dLbl>
            <c:dLbl>
              <c:idx val="5"/>
              <c:layout>
                <c:manualLayout>
                  <c:x val="-2.636446145166434E-2"/>
                  <c:y val="-8.7881796396003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F52-4E40-959D-BC7219592A59}"/>
                </c:ext>
              </c:extLst>
            </c:dLbl>
            <c:dLbl>
              <c:idx val="6"/>
              <c:layout>
                <c:manualLayout>
                  <c:x val="-3.7383177570093538E-2"/>
                  <c:y val="-8.6956521739130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F52-4E40-959D-BC7219592A59}"/>
                </c:ext>
              </c:extLst>
            </c:dLbl>
            <c:dLbl>
              <c:idx val="7"/>
              <c:layout>
                <c:manualLayout>
                  <c:x val="-4.569055036344756E-2"/>
                  <c:y val="-8.6956521739130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F52-4E40-959D-BC7219592A59}"/>
                </c:ext>
              </c:extLst>
            </c:dLbl>
            <c:dLbl>
              <c:idx val="8"/>
              <c:layout>
                <c:manualLayout>
                  <c:x val="-3.3229491173416399E-2"/>
                  <c:y val="-8.6956521739130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F52-4E40-959D-BC7219592A59}"/>
                </c:ext>
              </c:extLst>
            </c:dLbl>
            <c:dLbl>
              <c:idx val="9"/>
              <c:layout>
                <c:manualLayout>
                  <c:x val="-4.2328630152205428E-2"/>
                  <c:y val="-8.6956521739130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F52-4E40-959D-BC7219592A59}"/>
                </c:ext>
              </c:extLst>
            </c:dLbl>
            <c:dLbl>
              <c:idx val="10"/>
              <c:layout>
                <c:manualLayout>
                  <c:x val="-2.8219086768136874E-2"/>
                  <c:y val="-6.719367588932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F52-4E40-959D-BC7219592A59}"/>
                </c:ext>
              </c:extLst>
            </c:dLbl>
            <c:dLbl>
              <c:idx val="11"/>
              <c:layout>
                <c:manualLayout>
                  <c:x val="-2.4691700922119787E-2"/>
                  <c:y val="-4.3478260869565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F52-4E40-959D-BC7219592A59}"/>
                </c:ext>
              </c:extLst>
            </c:dLbl>
            <c:dLbl>
              <c:idx val="12"/>
              <c:layout>
                <c:manualLayout>
                  <c:x val="-1.0582157538051327E-2"/>
                  <c:y val="-4.34782608695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F52-4E40-959D-BC7219592A59}"/>
                </c:ext>
              </c:extLst>
            </c:dLbl>
            <c:dLbl>
              <c:idx val="13"/>
              <c:layout>
                <c:manualLayout>
                  <c:x val="-2.4691700922119763E-2"/>
                  <c:y val="-5.1383399209486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F52-4E40-959D-BC7219592A59}"/>
                </c:ext>
              </c:extLst>
            </c:dLbl>
            <c:dLbl>
              <c:idx val="14"/>
              <c:layout>
                <c:manualLayout>
                  <c:x val="-3.1746472614154114E-2"/>
                  <c:y val="-2.766798418972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F52-4E40-959D-BC7219592A59}"/>
                </c:ext>
              </c:extLst>
            </c:dLbl>
            <c:dLbl>
              <c:idx val="15"/>
              <c:layout>
                <c:manualLayout>
                  <c:x val="-3.1746472614153982E-2"/>
                  <c:y val="-5.928853754940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F52-4E40-959D-BC7219592A59}"/>
                </c:ext>
              </c:extLst>
            </c:dLbl>
            <c:dLbl>
              <c:idx val="16"/>
              <c:layout>
                <c:manualLayout>
                  <c:x val="0"/>
                  <c:y val="-5.5335968379446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F52-4E40-959D-BC7219592A59}"/>
                </c:ext>
              </c:extLst>
            </c:dLbl>
            <c:spPr>
              <a:noFill/>
              <a:ln w="25182">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2003/2004</c:v>
                </c:pt>
                <c:pt idx="1">
                  <c:v>2004/2005</c:v>
                </c:pt>
                <c:pt idx="2">
                  <c:v>2005/2006</c:v>
                </c:pt>
                <c:pt idx="3">
                  <c:v>2006/2007</c:v>
                </c:pt>
                <c:pt idx="4">
                  <c:v>2007/2008</c:v>
                </c:pt>
                <c:pt idx="5">
                  <c:v>2008/2009</c:v>
                </c:pt>
                <c:pt idx="6">
                  <c:v>2009/2010</c:v>
                </c:pt>
                <c:pt idx="7">
                  <c:v>2010/2011</c:v>
                </c:pt>
                <c:pt idx="8">
                  <c:v>2011/2012</c:v>
                </c:pt>
                <c:pt idx="9">
                  <c:v>2012/2013</c:v>
                </c:pt>
                <c:pt idx="10">
                  <c:v>2013/2014</c:v>
                </c:pt>
                <c:pt idx="11">
                  <c:v>2014/2015</c:v>
                </c:pt>
                <c:pt idx="12">
                  <c:v>2015/2016</c:v>
                </c:pt>
                <c:pt idx="13">
                  <c:v>2016/2017</c:v>
                </c:pt>
                <c:pt idx="14">
                  <c:v>2017/2018</c:v>
                </c:pt>
                <c:pt idx="15">
                  <c:v>2018/2019</c:v>
                </c:pt>
                <c:pt idx="16">
                  <c:v>2019/2020</c:v>
                </c:pt>
              </c:strCache>
            </c:strRef>
          </c:cat>
          <c:val>
            <c:numRef>
              <c:f>Sheet1!$B$3:$R$3</c:f>
              <c:numCache>
                <c:formatCode>General</c:formatCode>
                <c:ptCount val="17"/>
                <c:pt idx="0">
                  <c:v>10</c:v>
                </c:pt>
                <c:pt idx="1">
                  <c:v>11</c:v>
                </c:pt>
                <c:pt idx="2">
                  <c:v>9</c:v>
                </c:pt>
                <c:pt idx="3">
                  <c:v>10</c:v>
                </c:pt>
                <c:pt idx="4">
                  <c:v>9</c:v>
                </c:pt>
                <c:pt idx="5">
                  <c:v>9</c:v>
                </c:pt>
                <c:pt idx="6">
                  <c:v>9</c:v>
                </c:pt>
                <c:pt idx="7">
                  <c:v>11</c:v>
                </c:pt>
                <c:pt idx="8">
                  <c:v>11</c:v>
                </c:pt>
                <c:pt idx="9">
                  <c:v>11</c:v>
                </c:pt>
                <c:pt idx="10">
                  <c:v>14</c:v>
                </c:pt>
                <c:pt idx="11">
                  <c:v>11</c:v>
                </c:pt>
                <c:pt idx="12">
                  <c:v>11</c:v>
                </c:pt>
                <c:pt idx="13">
                  <c:v>14</c:v>
                </c:pt>
                <c:pt idx="14">
                  <c:v>13</c:v>
                </c:pt>
                <c:pt idx="15">
                  <c:v>14</c:v>
                </c:pt>
                <c:pt idx="16">
                  <c:v>18</c:v>
                </c:pt>
              </c:numCache>
            </c:numRef>
          </c:val>
          <c:smooth val="1"/>
          <c:extLst>
            <c:ext xmlns:c16="http://schemas.microsoft.com/office/drawing/2014/chart" uri="{C3380CC4-5D6E-409C-BE32-E72D297353CC}">
              <c16:uniqueId val="{00000023-0F52-4E40-959D-BC7219592A59}"/>
            </c:ext>
          </c:extLst>
        </c:ser>
        <c:dLbls>
          <c:showLegendKey val="0"/>
          <c:showVal val="1"/>
          <c:showCatName val="0"/>
          <c:showSerName val="0"/>
          <c:showPercent val="0"/>
          <c:showBubbleSize val="0"/>
        </c:dLbls>
        <c:upDownBars>
          <c:gapWidth val="150"/>
          <c:upBars>
            <c:spPr>
              <a:solidFill>
                <a:schemeClr val="bg1"/>
              </a:solidFill>
              <a:ln w="3147">
                <a:solidFill>
                  <a:schemeClr val="tx1"/>
                </a:solidFill>
                <a:prstDash val="solid"/>
              </a:ln>
            </c:spPr>
          </c:upBars>
          <c:downBars>
            <c:spPr>
              <a:noFill/>
              <a:ln w="9444">
                <a:noFill/>
              </a:ln>
            </c:spPr>
          </c:downBars>
        </c:upDownBars>
        <c:marker val="1"/>
        <c:smooth val="0"/>
        <c:axId val="434471792"/>
        <c:axId val="434465520"/>
      </c:lineChart>
      <c:catAx>
        <c:axId val="434471792"/>
        <c:scaling>
          <c:orientation val="minMax"/>
        </c:scaling>
        <c:delete val="0"/>
        <c:axPos val="b"/>
        <c:numFmt formatCode="General" sourceLinked="0"/>
        <c:majorTickMark val="out"/>
        <c:minorTickMark val="none"/>
        <c:tickLblPos val="nextTo"/>
        <c:spPr>
          <a:ln w="3147">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65520"/>
        <c:crosses val="autoZero"/>
        <c:auto val="1"/>
        <c:lblAlgn val="ctr"/>
        <c:lblOffset val="100"/>
        <c:tickLblSkip val="1"/>
        <c:tickMarkSkip val="1"/>
        <c:noMultiLvlLbl val="0"/>
      </c:catAx>
      <c:valAx>
        <c:axId val="434465520"/>
        <c:scaling>
          <c:orientation val="minMax"/>
        </c:scaling>
        <c:delete val="0"/>
        <c:axPos val="l"/>
        <c:numFmt formatCode="General" sourceLinked="1"/>
        <c:majorTickMark val="out"/>
        <c:minorTickMark val="none"/>
        <c:tickLblPos val="nextTo"/>
        <c:spPr>
          <a:ln w="3147">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4471792"/>
        <c:crosses val="autoZero"/>
        <c:crossBetween val="between"/>
      </c:valAx>
      <c:spPr>
        <a:noFill/>
        <a:ln w="25386">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7</c:v>
                </c:pt>
                <c:pt idx="1">
                  <c:v>10</c:v>
                </c:pt>
                <c:pt idx="2">
                  <c:v>2</c:v>
                </c:pt>
                <c:pt idx="3">
                  <c:v>5</c:v>
                </c:pt>
                <c:pt idx="4">
                  <c:v>2</c:v>
                </c:pt>
                <c:pt idx="5">
                  <c:v>1</c:v>
                </c:pt>
                <c:pt idx="6">
                  <c:v>0</c:v>
                </c:pt>
                <c:pt idx="7">
                  <c:v>1</c:v>
                </c:pt>
                <c:pt idx="8">
                  <c:v>1</c:v>
                </c:pt>
                <c:pt idx="9">
                  <c:v>0</c:v>
                </c:pt>
                <c:pt idx="10">
                  <c:v>0</c:v>
                </c:pt>
                <c:pt idx="11">
                  <c:v>0</c:v>
                </c:pt>
                <c:pt idx="12">
                  <c:v>1</c:v>
                </c:pt>
                <c:pt idx="13">
                  <c:v>0</c:v>
                </c:pt>
                <c:pt idx="14">
                  <c:v>0</c:v>
                </c:pt>
              </c:numCache>
            </c:numRef>
          </c:val>
          <c:extLst>
            <c:ext xmlns:c16="http://schemas.microsoft.com/office/drawing/2014/chart" uri="{C3380CC4-5D6E-409C-BE32-E72D297353CC}">
              <c16:uniqueId val="{00000000-3793-42CD-A247-DFEAB11DD4A6}"/>
            </c:ext>
          </c:extLst>
        </c:ser>
        <c:dLbls>
          <c:showLegendKey val="0"/>
          <c:showVal val="0"/>
          <c:showCatName val="0"/>
          <c:showSerName val="0"/>
          <c:showPercent val="0"/>
          <c:showBubbleSize val="0"/>
        </c:dLbls>
        <c:gapWidth val="150"/>
        <c:axId val="434469440"/>
        <c:axId val="434472968"/>
      </c:barChart>
      <c:catAx>
        <c:axId val="434469440"/>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434472968"/>
        <c:crosses val="autoZero"/>
        <c:auto val="1"/>
        <c:lblAlgn val="ctr"/>
        <c:lblOffset val="100"/>
        <c:tickMarkSkip val="1"/>
        <c:noMultiLvlLbl val="0"/>
      </c:catAx>
      <c:valAx>
        <c:axId val="434472968"/>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434469440"/>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3081761006289"/>
          <c:y val="7.9365079365079361E-2"/>
          <c:w val="0.8427672955974846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2012/2013</c:v>
                </c:pt>
                <c:pt idx="1">
                  <c:v>2013/2014</c:v>
                </c:pt>
                <c:pt idx="2">
                  <c:v>2014/2015</c:v>
                </c:pt>
                <c:pt idx="3">
                  <c:v>2015/2016</c:v>
                </c:pt>
                <c:pt idx="4">
                  <c:v>2016/2017</c:v>
                </c:pt>
                <c:pt idx="5">
                  <c:v>2017/2018</c:v>
                </c:pt>
                <c:pt idx="6">
                  <c:v>2018/2019</c:v>
                </c:pt>
                <c:pt idx="7">
                  <c:v>2019/2020</c:v>
                </c:pt>
              </c:strCache>
            </c:strRef>
          </c:cat>
          <c:val>
            <c:numRef>
              <c:f>Sheet1!$B$2:$I$2</c:f>
              <c:numCache>
                <c:formatCode>General</c:formatCode>
                <c:ptCount val="8"/>
                <c:pt idx="0">
                  <c:v>233</c:v>
                </c:pt>
                <c:pt idx="1">
                  <c:v>84</c:v>
                </c:pt>
                <c:pt idx="2">
                  <c:v>357</c:v>
                </c:pt>
                <c:pt idx="3">
                  <c:v>88</c:v>
                </c:pt>
                <c:pt idx="4">
                  <c:v>53</c:v>
                </c:pt>
                <c:pt idx="5">
                  <c:v>155</c:v>
                </c:pt>
                <c:pt idx="6">
                  <c:v>68</c:v>
                </c:pt>
                <c:pt idx="7">
                  <c:v>30</c:v>
                </c:pt>
              </c:numCache>
            </c:numRef>
          </c:val>
          <c:extLst>
            <c:ext xmlns:c16="http://schemas.microsoft.com/office/drawing/2014/chart" uri="{C3380CC4-5D6E-409C-BE32-E72D297353CC}">
              <c16:uniqueId val="{00000000-4AEE-422F-98E9-B5B15E07950B}"/>
            </c:ext>
          </c:extLst>
        </c:ser>
        <c:dLbls>
          <c:showLegendKey val="0"/>
          <c:showVal val="1"/>
          <c:showCatName val="0"/>
          <c:showSerName val="0"/>
          <c:showPercent val="0"/>
          <c:showBubbleSize val="0"/>
        </c:dLbls>
        <c:gapWidth val="150"/>
        <c:axId val="434468264"/>
        <c:axId val="434471400"/>
      </c:barChart>
      <c:catAx>
        <c:axId val="434468264"/>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1400"/>
        <c:crosses val="autoZero"/>
        <c:auto val="1"/>
        <c:lblAlgn val="ctr"/>
        <c:lblOffset val="100"/>
        <c:tickLblSkip val="1"/>
        <c:tickMarkSkip val="1"/>
        <c:noMultiLvlLbl val="0"/>
      </c:catAx>
      <c:valAx>
        <c:axId val="434471400"/>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4468264"/>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3081761006289"/>
          <c:y val="7.5301204819277434E-2"/>
          <c:w val="0.84276729559748464"/>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4.3637095878235763E-2"/>
                  <c:y val="-5.4886861159911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41-4DD5-8AFE-9706CAA23FFC}"/>
                </c:ext>
              </c:extLst>
            </c:dLbl>
            <c:dLbl>
              <c:idx val="1"/>
              <c:layout>
                <c:manualLayout>
                  <c:x val="-6.025941562048661E-2"/>
                  <c:y val="-5.9358737630759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41-4DD5-8AFE-9706CAA23FFC}"/>
                </c:ext>
              </c:extLst>
            </c:dLbl>
            <c:dLbl>
              <c:idx val="2"/>
              <c:layout>
                <c:manualLayout>
                  <c:x val="-6.6897566937007019E-2"/>
                  <c:y val="9.9980302883850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41-4DD5-8AFE-9706CAA23FFC}"/>
                </c:ext>
              </c:extLst>
            </c:dLbl>
            <c:dLbl>
              <c:idx val="3"/>
              <c:layout>
                <c:manualLayout>
                  <c:x val="-2.2474169536718144E-2"/>
                  <c:y val="-0.1061814067859720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41-4DD5-8AFE-9706CAA23FFC}"/>
                </c:ext>
              </c:extLst>
            </c:dLbl>
            <c:dLbl>
              <c:idx val="4"/>
              <c:layout>
                <c:manualLayout>
                  <c:x val="-3.2902837791574602E-2"/>
                  <c:y val="-9.3907194199514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41-4DD5-8AFE-9706CAA23FFC}"/>
                </c:ext>
              </c:extLst>
            </c:dLbl>
            <c:dLbl>
              <c:idx val="5"/>
              <c:layout>
                <c:manualLayout>
                  <c:x val="-7.0505287896592314E-2"/>
                  <c:y val="-0.165455532637239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41-4DD5-8AFE-9706CAA23FFC}"/>
                </c:ext>
              </c:extLst>
            </c:dLbl>
            <c:dLbl>
              <c:idx val="6"/>
              <c:layout>
                <c:manualLayout>
                  <c:x val="0"/>
                  <c:y val="-4.0245940371220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41-4DD5-8AFE-9706CAA23FFC}"/>
                </c:ext>
              </c:extLst>
            </c:dLbl>
            <c:dLbl>
              <c:idx val="7"/>
              <c:layout>
                <c:manualLayout>
                  <c:x val="-1.4109543384068566E-2"/>
                  <c:y val="-5.9058464561632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41-4DD5-8AFE-9706CAA23FFC}"/>
                </c:ext>
              </c:extLst>
            </c:dLbl>
            <c:dLbl>
              <c:idx val="8"/>
              <c:layout>
                <c:manualLayout>
                  <c:x val="-1.4109543384068307E-2"/>
                  <c:y val="-4.6402818315195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41-4DD5-8AFE-9706CAA23FFC}"/>
                </c:ext>
              </c:extLst>
            </c:dLbl>
            <c:dLbl>
              <c:idx val="9"/>
              <c:layout>
                <c:manualLayout>
                  <c:x val="-7.0547716920342221E-3"/>
                  <c:y val="-5.9058132401158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41-4DD5-8AFE-9706CAA23FFC}"/>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2012/2013</c:v>
                </c:pt>
                <c:pt idx="1">
                  <c:v>2013/2014</c:v>
                </c:pt>
                <c:pt idx="2">
                  <c:v>2014/2015</c:v>
                </c:pt>
                <c:pt idx="3">
                  <c:v>2015/2016</c:v>
                </c:pt>
                <c:pt idx="4">
                  <c:v>2016/2017</c:v>
                </c:pt>
                <c:pt idx="5">
                  <c:v>2017/2018</c:v>
                </c:pt>
                <c:pt idx="6">
                  <c:v>2018/2019</c:v>
                </c:pt>
                <c:pt idx="7">
                  <c:v>2019/2020</c:v>
                </c:pt>
              </c:strCache>
            </c:strRef>
          </c:cat>
          <c:val>
            <c:numRef>
              <c:f>Sheet1!$B$2:$I$2</c:f>
              <c:numCache>
                <c:formatCode>General</c:formatCode>
                <c:ptCount val="8"/>
                <c:pt idx="0">
                  <c:v>128</c:v>
                </c:pt>
                <c:pt idx="1">
                  <c:v>86</c:v>
                </c:pt>
                <c:pt idx="2">
                  <c:v>152</c:v>
                </c:pt>
                <c:pt idx="3">
                  <c:v>57</c:v>
                </c:pt>
                <c:pt idx="4">
                  <c:v>41</c:v>
                </c:pt>
                <c:pt idx="5">
                  <c:v>60</c:v>
                </c:pt>
                <c:pt idx="6">
                  <c:v>35</c:v>
                </c:pt>
                <c:pt idx="7">
                  <c:v>30</c:v>
                </c:pt>
              </c:numCache>
            </c:numRef>
          </c:val>
          <c:smooth val="1"/>
          <c:extLst>
            <c:ext xmlns:c16="http://schemas.microsoft.com/office/drawing/2014/chart" uri="{C3380CC4-5D6E-409C-BE32-E72D297353CC}">
              <c16:uniqueId val="{0000000A-FF41-4DD5-8AFE-9706CAA23FFC}"/>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9.9688923452949767E-3"/>
                  <c:y val="-3.7792222329620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41-4DD5-8AFE-9706CAA23FFC}"/>
                </c:ext>
              </c:extLst>
            </c:dLbl>
            <c:dLbl>
              <c:idx val="1"/>
              <c:layout>
                <c:manualLayout>
                  <c:x val="-2.5085268303521854E-2"/>
                  <c:y val="-3.9252067615914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41-4DD5-8AFE-9706CAA23FFC}"/>
                </c:ext>
              </c:extLst>
            </c:dLbl>
            <c:dLbl>
              <c:idx val="2"/>
              <c:layout>
                <c:manualLayout>
                  <c:x val="-1.4331740917675813E-3"/>
                  <c:y val="-3.6779132881794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41-4DD5-8AFE-9706CAA23FFC}"/>
                </c:ext>
              </c:extLst>
            </c:dLbl>
            <c:dLbl>
              <c:idx val="3"/>
              <c:layout>
                <c:manualLayout>
                  <c:x val="-1.101794245083885E-2"/>
                  <c:y val="-3.796428145551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41-4DD5-8AFE-9706CAA23FFC}"/>
                </c:ext>
              </c:extLst>
            </c:dLbl>
            <c:dLbl>
              <c:idx val="4"/>
              <c:layout>
                <c:manualLayout>
                  <c:x val="1.6942561937562493E-5"/>
                  <c:y val="-2.8857437720741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41-4DD5-8AFE-9706CAA23FFC}"/>
                </c:ext>
              </c:extLst>
            </c:dLbl>
            <c:dLbl>
              <c:idx val="5"/>
              <c:layout>
                <c:manualLayout>
                  <c:x val="-2.4666148205754915E-2"/>
                  <c:y val="-4.5224312950970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41-4DD5-8AFE-9706CAA23FFC}"/>
                </c:ext>
              </c:extLst>
            </c:dLbl>
            <c:dLbl>
              <c:idx val="6"/>
              <c:layout>
                <c:manualLayout>
                  <c:x val="-4.2311687590267801E-2"/>
                  <c:y val="-5.0456172587925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41-4DD5-8AFE-9706CAA23FFC}"/>
                </c:ext>
              </c:extLst>
            </c:dLbl>
            <c:dLbl>
              <c:idx val="7"/>
              <c:layout>
                <c:manualLayout>
                  <c:x val="-3.1746472614154114E-2"/>
                  <c:y val="-2.1092190143270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41-4DD5-8AFE-9706CAA23FFC}"/>
                </c:ext>
              </c:extLst>
            </c:dLbl>
            <c:dLbl>
              <c:idx val="8"/>
              <c:layout>
                <c:manualLayout>
                  <c:x val="1.2933598692027029E-16"/>
                  <c:y val="-2.1092190143270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41-4DD5-8AFE-9706CAA23FFC}"/>
                </c:ext>
              </c:extLst>
            </c:dLbl>
            <c:dLbl>
              <c:idx val="9"/>
              <c:layout>
                <c:manualLayout>
                  <c:x val="-3.5273858460171119E-3"/>
                  <c:y val="-2.1092190143270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41-4DD5-8AFE-9706CAA23FFC}"/>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2012/2013</c:v>
                </c:pt>
                <c:pt idx="1">
                  <c:v>2013/2014</c:v>
                </c:pt>
                <c:pt idx="2">
                  <c:v>2014/2015</c:v>
                </c:pt>
                <c:pt idx="3">
                  <c:v>2015/2016</c:v>
                </c:pt>
                <c:pt idx="4">
                  <c:v>2016/2017</c:v>
                </c:pt>
                <c:pt idx="5">
                  <c:v>2017/2018</c:v>
                </c:pt>
                <c:pt idx="6">
                  <c:v>2018/2019</c:v>
                </c:pt>
                <c:pt idx="7">
                  <c:v>2019/2020</c:v>
                </c:pt>
              </c:strCache>
            </c:strRef>
          </c:cat>
          <c:val>
            <c:numRef>
              <c:f>Sheet1!$B$3:$I$3</c:f>
              <c:numCache>
                <c:formatCode>General</c:formatCode>
                <c:ptCount val="8"/>
                <c:pt idx="0">
                  <c:v>42</c:v>
                </c:pt>
                <c:pt idx="1">
                  <c:v>20</c:v>
                </c:pt>
                <c:pt idx="2">
                  <c:v>6</c:v>
                </c:pt>
                <c:pt idx="3">
                  <c:v>7</c:v>
                </c:pt>
                <c:pt idx="4">
                  <c:v>23</c:v>
                </c:pt>
                <c:pt idx="5">
                  <c:v>18</c:v>
                </c:pt>
                <c:pt idx="6">
                  <c:v>17</c:v>
                </c:pt>
                <c:pt idx="7">
                  <c:v>12</c:v>
                </c:pt>
              </c:numCache>
            </c:numRef>
          </c:val>
          <c:smooth val="1"/>
          <c:extLst>
            <c:ext xmlns:c16="http://schemas.microsoft.com/office/drawing/2014/chart" uri="{C3380CC4-5D6E-409C-BE32-E72D297353CC}">
              <c16:uniqueId val="{00000015-FF41-4DD5-8AFE-9706CAA23FFC}"/>
            </c:ext>
          </c:extLst>
        </c:ser>
        <c:dLbls>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4476496"/>
        <c:axId val="434476888"/>
      </c:lineChart>
      <c:catAx>
        <c:axId val="434476496"/>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4476888"/>
        <c:crosses val="autoZero"/>
        <c:auto val="1"/>
        <c:lblAlgn val="ctr"/>
        <c:lblOffset val="100"/>
        <c:tickLblSkip val="1"/>
        <c:tickMarkSkip val="1"/>
        <c:noMultiLvlLbl val="0"/>
      </c:catAx>
      <c:valAx>
        <c:axId val="434476888"/>
        <c:scaling>
          <c:orientation val="minMax"/>
        </c:scaling>
        <c:delete val="0"/>
        <c:axPos val="l"/>
        <c:numFmt formatCode="General" sourceLinked="1"/>
        <c:majorTickMark val="out"/>
        <c:minorTickMark val="none"/>
        <c:tickLblPos val="nextTo"/>
        <c:spPr>
          <a:ln w="3143">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4476496"/>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3.3222591362126248E-2"/>
          <c:y val="2.6607538802660816E-2"/>
          <c:w val="0.96345514950166056"/>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0</c:v>
                </c:pt>
                <c:pt idx="1">
                  <c:v>4</c:v>
                </c:pt>
                <c:pt idx="2">
                  <c:v>0</c:v>
                </c:pt>
                <c:pt idx="3">
                  <c:v>1</c:v>
                </c:pt>
                <c:pt idx="4">
                  <c:v>0</c:v>
                </c:pt>
                <c:pt idx="5">
                  <c:v>0</c:v>
                </c:pt>
                <c:pt idx="6">
                  <c:v>3</c:v>
                </c:pt>
                <c:pt idx="7">
                  <c:v>0</c:v>
                </c:pt>
                <c:pt idx="8">
                  <c:v>0</c:v>
                </c:pt>
                <c:pt idx="9">
                  <c:v>0</c:v>
                </c:pt>
                <c:pt idx="10">
                  <c:v>0</c:v>
                </c:pt>
                <c:pt idx="11">
                  <c:v>0</c:v>
                </c:pt>
                <c:pt idx="12">
                  <c:v>0</c:v>
                </c:pt>
                <c:pt idx="13">
                  <c:v>0</c:v>
                </c:pt>
                <c:pt idx="14">
                  <c:v>2</c:v>
                </c:pt>
              </c:numCache>
            </c:numRef>
          </c:val>
          <c:extLst>
            <c:ext xmlns:c16="http://schemas.microsoft.com/office/drawing/2014/chart" uri="{C3380CC4-5D6E-409C-BE32-E72D297353CC}">
              <c16:uniqueId val="{00000000-512D-4A3A-82C9-E6FF0C90D9E5}"/>
            </c:ext>
          </c:extLst>
        </c:ser>
        <c:dLbls>
          <c:showLegendKey val="0"/>
          <c:showVal val="0"/>
          <c:showCatName val="0"/>
          <c:showSerName val="0"/>
          <c:showPercent val="0"/>
          <c:showBubbleSize val="0"/>
        </c:dLbls>
        <c:gapWidth val="150"/>
        <c:axId val="434475320"/>
        <c:axId val="434478064"/>
      </c:barChart>
      <c:catAx>
        <c:axId val="434475320"/>
        <c:scaling>
          <c:orientation val="minMax"/>
        </c:scaling>
        <c:delete val="0"/>
        <c:axPos val="b"/>
        <c:numFmt formatCode="General" sourceLinked="1"/>
        <c:majorTickMark val="out"/>
        <c:minorTickMark val="none"/>
        <c:tickLblPos val="low"/>
        <c:spPr>
          <a:ln w="3075">
            <a:solidFill>
              <a:schemeClr val="tx1"/>
            </a:solidFill>
            <a:prstDash val="solid"/>
          </a:ln>
        </c:spPr>
        <c:txPr>
          <a:bodyPr rot="-2700000" vert="horz"/>
          <a:lstStyle/>
          <a:p>
            <a:pPr>
              <a:defRPr sz="1091" b="0" i="0" u="none" strike="noStrike" baseline="0">
                <a:solidFill>
                  <a:schemeClr val="tx1"/>
                </a:solidFill>
                <a:latin typeface="Arial"/>
                <a:ea typeface="Arial"/>
                <a:cs typeface="Arial"/>
              </a:defRPr>
            </a:pPr>
            <a:endParaRPr lang="pl-PL"/>
          </a:p>
        </c:txPr>
        <c:crossAx val="434478064"/>
        <c:crosses val="autoZero"/>
        <c:auto val="1"/>
        <c:lblAlgn val="ctr"/>
        <c:lblOffset val="100"/>
        <c:tickMarkSkip val="1"/>
        <c:noMultiLvlLbl val="0"/>
      </c:catAx>
      <c:valAx>
        <c:axId val="434478064"/>
        <c:scaling>
          <c:orientation val="minMax"/>
        </c:scaling>
        <c:delete val="0"/>
        <c:axPos val="l"/>
        <c:numFmt formatCode="General" sourceLinked="1"/>
        <c:majorTickMark val="out"/>
        <c:minorTickMark val="none"/>
        <c:tickLblPos val="nextTo"/>
        <c:spPr>
          <a:ln w="3075">
            <a:solidFill>
              <a:schemeClr val="tx1"/>
            </a:solidFill>
            <a:prstDash val="solid"/>
          </a:ln>
        </c:spPr>
        <c:txPr>
          <a:bodyPr rot="0" vert="horz"/>
          <a:lstStyle/>
          <a:p>
            <a:pPr>
              <a:defRPr sz="945" b="0" i="0" u="none" strike="noStrike" baseline="0">
                <a:solidFill>
                  <a:schemeClr val="tx1"/>
                </a:solidFill>
                <a:latin typeface="Arial"/>
                <a:ea typeface="Arial"/>
                <a:cs typeface="Arial"/>
              </a:defRPr>
            </a:pPr>
            <a:endParaRPr lang="pl-PL"/>
          </a:p>
        </c:txPr>
        <c:crossAx val="434475320"/>
        <c:crosses val="autoZero"/>
        <c:crossBetween val="between"/>
      </c:valAx>
      <c:dTable>
        <c:showHorzBorder val="0"/>
        <c:showVertBorder val="1"/>
        <c:showOutline val="0"/>
        <c:showKeys val="0"/>
        <c:spPr>
          <a:ln w="3075">
            <a:solidFill>
              <a:schemeClr val="tx1"/>
            </a:solidFill>
            <a:prstDash val="solid"/>
          </a:ln>
        </c:spPr>
        <c:txPr>
          <a:bodyPr/>
          <a:lstStyle/>
          <a:p>
            <a:pPr rtl="0">
              <a:defRPr sz="776" b="0" i="0" u="none" strike="noStrike" baseline="0">
                <a:solidFill>
                  <a:schemeClr val="tx1"/>
                </a:solidFill>
                <a:latin typeface="Arial"/>
                <a:ea typeface="Arial"/>
                <a:cs typeface="Arial"/>
              </a:defRPr>
            </a:pPr>
            <a:endParaRPr lang="pl-PL"/>
          </a:p>
        </c:txPr>
      </c:dTable>
      <c:spPr>
        <a:solidFill>
          <a:schemeClr val="bg1"/>
        </a:solidFill>
        <a:ln w="24612">
          <a:noFill/>
        </a:ln>
      </c:spPr>
    </c:plotArea>
    <c:plotVisOnly val="1"/>
    <c:dispBlanksAs val="gap"/>
    <c:showDLblsOverMax val="0"/>
  </c:chart>
  <c:spPr>
    <a:noFill/>
    <a:ln>
      <a:noFill/>
    </a:ln>
  </c:spPr>
  <c:txPr>
    <a:bodyPr/>
    <a:lstStyle/>
    <a:p>
      <a:pPr>
        <a:defRPr sz="970"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3081761006289"/>
          <c:y val="7.9365079365079361E-2"/>
          <c:w val="0.84276729559748464"/>
          <c:h val="0.67619047619048533"/>
        </c:manualLayout>
      </c:layout>
      <c:barChart>
        <c:barDir val="col"/>
        <c:grouping val="clustered"/>
        <c:varyColors val="0"/>
        <c:ser>
          <c:idx val="0"/>
          <c:order val="0"/>
          <c:tx>
            <c:strRef>
              <c:f>Sheet1!$A$2</c:f>
              <c:strCache>
                <c:ptCount val="1"/>
                <c:pt idx="0">
                  <c:v>liczba spraw</c:v>
                </c:pt>
              </c:strCache>
            </c:strRef>
          </c:tx>
          <c:spPr>
            <a:solidFill>
              <a:srgbClr val="6699FF"/>
            </a:solidFill>
            <a:ln w="3174">
              <a:solidFill>
                <a:srgbClr val="003366"/>
              </a:solidFill>
              <a:prstDash val="solid"/>
            </a:ln>
            <a:effectLst>
              <a:outerShdw dist="35921" dir="2700000" algn="br">
                <a:srgbClr val="000000"/>
              </a:outerShdw>
            </a:effectLst>
          </c:spPr>
          <c:invertIfNegative val="0"/>
          <c:dLbls>
            <c:spPr>
              <a:noFill/>
              <a:ln w="25182">
                <a:noFill/>
              </a:ln>
            </c:spPr>
            <c:txPr>
              <a:bodyPr/>
              <a:lstStyle/>
              <a:p>
                <a:pPr>
                  <a:defRPr sz="894"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strCache>
            </c:strRef>
          </c:cat>
          <c:val>
            <c:numRef>
              <c:f>Sheet1!$B$2:$O$2</c:f>
              <c:numCache>
                <c:formatCode>General</c:formatCode>
                <c:ptCount val="14"/>
                <c:pt idx="0">
                  <c:v>38</c:v>
                </c:pt>
                <c:pt idx="1">
                  <c:v>68</c:v>
                </c:pt>
                <c:pt idx="2">
                  <c:v>78</c:v>
                </c:pt>
                <c:pt idx="3">
                  <c:v>53</c:v>
                </c:pt>
                <c:pt idx="4">
                  <c:v>27</c:v>
                </c:pt>
                <c:pt idx="5">
                  <c:v>83</c:v>
                </c:pt>
                <c:pt idx="6">
                  <c:v>29</c:v>
                </c:pt>
                <c:pt idx="7">
                  <c:v>11</c:v>
                </c:pt>
                <c:pt idx="8">
                  <c:v>8</c:v>
                </c:pt>
                <c:pt idx="9">
                  <c:v>15</c:v>
                </c:pt>
                <c:pt idx="10">
                  <c:v>9</c:v>
                </c:pt>
                <c:pt idx="11">
                  <c:v>5</c:v>
                </c:pt>
                <c:pt idx="12">
                  <c:v>9</c:v>
                </c:pt>
                <c:pt idx="13">
                  <c:v>10</c:v>
                </c:pt>
              </c:numCache>
            </c:numRef>
          </c:val>
          <c:extLst>
            <c:ext xmlns:c16="http://schemas.microsoft.com/office/drawing/2014/chart" uri="{C3380CC4-5D6E-409C-BE32-E72D297353CC}">
              <c16:uniqueId val="{00000000-2F30-4E75-8639-48D0FF49A3A0}"/>
            </c:ext>
          </c:extLst>
        </c:ser>
        <c:dLbls>
          <c:showLegendKey val="0"/>
          <c:showVal val="1"/>
          <c:showCatName val="0"/>
          <c:showSerName val="0"/>
          <c:showPercent val="0"/>
          <c:showBubbleSize val="0"/>
        </c:dLbls>
        <c:gapWidth val="150"/>
        <c:axId val="434475712"/>
        <c:axId val="434476104"/>
      </c:barChart>
      <c:catAx>
        <c:axId val="434475712"/>
        <c:scaling>
          <c:orientation val="minMax"/>
        </c:scaling>
        <c:delete val="0"/>
        <c:axPos val="b"/>
        <c:numFmt formatCode="General" sourceLinked="1"/>
        <c:majorTickMark val="out"/>
        <c:minorTickMark val="none"/>
        <c:tickLblPos val="nextTo"/>
        <c:spPr>
          <a:ln w="3149">
            <a:solidFill>
              <a:schemeClr val="tx1"/>
            </a:solidFill>
            <a:prstDash val="solid"/>
          </a:ln>
        </c:spPr>
        <c:txPr>
          <a:bodyPr rot="-2700000" vert="horz"/>
          <a:lstStyle/>
          <a:p>
            <a:pPr>
              <a:defRPr sz="993" b="1" i="0" u="none" strike="noStrike" baseline="0">
                <a:solidFill>
                  <a:schemeClr val="tx1"/>
                </a:solidFill>
                <a:latin typeface="Arial"/>
                <a:ea typeface="Arial"/>
                <a:cs typeface="Arial"/>
              </a:defRPr>
            </a:pPr>
            <a:endParaRPr lang="pl-PL"/>
          </a:p>
        </c:txPr>
        <c:crossAx val="434476104"/>
        <c:crosses val="autoZero"/>
        <c:auto val="1"/>
        <c:lblAlgn val="ctr"/>
        <c:lblOffset val="100"/>
        <c:tickLblSkip val="1"/>
        <c:tickMarkSkip val="1"/>
        <c:noMultiLvlLbl val="0"/>
      </c:catAx>
      <c:valAx>
        <c:axId val="434476104"/>
        <c:scaling>
          <c:orientation val="minMax"/>
        </c:scaling>
        <c:delete val="0"/>
        <c:axPos val="l"/>
        <c:numFmt formatCode="General" sourceLinked="1"/>
        <c:majorTickMark val="out"/>
        <c:minorTickMark val="none"/>
        <c:tickLblPos val="nextTo"/>
        <c:spPr>
          <a:ln w="3149">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434475712"/>
        <c:crosses val="autoZero"/>
        <c:crossBetween val="between"/>
      </c:valAx>
      <c:spPr>
        <a:noFill/>
        <a:ln w="25390">
          <a:noFill/>
        </a:ln>
      </c:spPr>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pl-PL"/>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3081761006289"/>
          <c:y val="7.5301204819277434E-2"/>
          <c:w val="0.84276729559748464"/>
          <c:h val="0.69277108433734935"/>
        </c:manualLayout>
      </c:layout>
      <c:lineChart>
        <c:grouping val="standard"/>
        <c:varyColors val="0"/>
        <c:ser>
          <c:idx val="0"/>
          <c:order val="0"/>
          <c:tx>
            <c:strRef>
              <c:f>Sheet1!$A$2</c:f>
              <c:strCache>
                <c:ptCount val="1"/>
                <c:pt idx="0">
                  <c:v>studenci</c:v>
                </c:pt>
              </c:strCache>
            </c:strRef>
          </c:tx>
          <c:spPr>
            <a:ln w="25134">
              <a:solidFill>
                <a:srgbClr val="3366FF"/>
              </a:solidFill>
              <a:prstDash val="solid"/>
            </a:ln>
          </c:spPr>
          <c:marker>
            <c:symbol val="circle"/>
            <c:size val="2"/>
            <c:spPr>
              <a:solidFill>
                <a:srgbClr val="6699FF"/>
              </a:solidFill>
              <a:ln>
                <a:solidFill>
                  <a:srgbClr val="0066CC"/>
                </a:solidFill>
                <a:prstDash val="solid"/>
              </a:ln>
              <a:effectLst>
                <a:outerShdw dist="35921" dir="2700000" algn="br">
                  <a:srgbClr val="000000"/>
                </a:outerShdw>
              </a:effectLst>
            </c:spPr>
          </c:marker>
          <c:dLbls>
            <c:dLbl>
              <c:idx val="0"/>
              <c:layout>
                <c:manualLayout>
                  <c:x val="-5.4219121552226746E-2"/>
                  <c:y val="-0.109726700839918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F7-4A4D-85FD-F598F247490A}"/>
                </c:ext>
              </c:extLst>
            </c:dLbl>
            <c:dLbl>
              <c:idx val="1"/>
              <c:layout>
                <c:manualLayout>
                  <c:x val="-5.3204643928452387E-2"/>
                  <c:y val="-4.2484985516142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F7-4A4D-85FD-F598F247490A}"/>
                </c:ext>
              </c:extLst>
            </c:dLbl>
            <c:dLbl>
              <c:idx val="2"/>
              <c:layout>
                <c:manualLayout>
                  <c:x val="-5.6315404757719033E-2"/>
                  <c:y val="-8.800903368194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F7-4A4D-85FD-F598F247490A}"/>
                </c:ext>
              </c:extLst>
            </c:dLbl>
            <c:dLbl>
              <c:idx val="3"/>
              <c:layout>
                <c:manualLayout>
                  <c:x val="-4.0111098766803688E-2"/>
                  <c:y val="-6.3997026499430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F7-4A4D-85FD-F598F247490A}"/>
                </c:ext>
              </c:extLst>
            </c:dLbl>
            <c:dLbl>
              <c:idx val="4"/>
              <c:layout>
                <c:manualLayout>
                  <c:x val="-3.9957504721697588E-2"/>
                  <c:y val="-9.812551879314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F7-4A4D-85FD-F598F247490A}"/>
                </c:ext>
              </c:extLst>
            </c:dLbl>
            <c:dLbl>
              <c:idx val="5"/>
              <c:layout>
                <c:manualLayout>
                  <c:x val="-5.9923064103988462E-2"/>
                  <c:y val="-7.6868244893946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F7-4A4D-85FD-F598F247490A}"/>
                </c:ext>
              </c:extLst>
            </c:dLbl>
            <c:dLbl>
              <c:idx val="6"/>
              <c:layout>
                <c:manualLayout>
                  <c:x val="0"/>
                  <c:y val="-4.0245940371220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F7-4A4D-85FD-F598F247490A}"/>
                </c:ext>
              </c:extLst>
            </c:dLbl>
            <c:dLbl>
              <c:idx val="9"/>
              <c:layout>
                <c:manualLayout>
                  <c:x val="-1.293359869202699E-16"/>
                  <c:y val="-6.3276570429812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F7-4A4D-85FD-F598F247490A}"/>
                </c:ext>
              </c:extLst>
            </c:dLbl>
            <c:dLbl>
              <c:idx val="10"/>
              <c:layout>
                <c:manualLayout>
                  <c:x val="-1.0582157538051327E-2"/>
                  <c:y val="-8.8587198601737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F7-4A4D-85FD-F598F247490A}"/>
                </c:ext>
              </c:extLst>
            </c:dLbl>
            <c:dLbl>
              <c:idx val="11"/>
              <c:layout>
                <c:manualLayout>
                  <c:x val="-3.5273858460171094E-2"/>
                  <c:y val="-4.6402818315195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F7-4A4D-85FD-F598F247490A}"/>
                </c:ext>
              </c:extLst>
            </c:dLbl>
            <c:dLbl>
              <c:idx val="12"/>
              <c:layout>
                <c:manualLayout>
                  <c:x val="-1.0582157538051327E-2"/>
                  <c:y val="-5.0621256343849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F7-4A4D-85FD-F598F247490A}"/>
                </c:ext>
              </c:extLst>
            </c:dLbl>
            <c:dLbl>
              <c:idx val="13"/>
              <c:layout>
                <c:manualLayout>
                  <c:x val="-3.5273858460171094E-2"/>
                  <c:y val="-5.9058132401158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F7-4A4D-85FD-F598F247490A}"/>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strCache>
            </c:strRef>
          </c:cat>
          <c:val>
            <c:numRef>
              <c:f>Sheet1!$B$2:$O$2</c:f>
              <c:numCache>
                <c:formatCode>General</c:formatCode>
                <c:ptCount val="14"/>
                <c:pt idx="0">
                  <c:v>21</c:v>
                </c:pt>
                <c:pt idx="1">
                  <c:v>27</c:v>
                </c:pt>
                <c:pt idx="2">
                  <c:v>20</c:v>
                </c:pt>
                <c:pt idx="3">
                  <c:v>35</c:v>
                </c:pt>
                <c:pt idx="4">
                  <c:v>12</c:v>
                </c:pt>
                <c:pt idx="5">
                  <c:v>40</c:v>
                </c:pt>
                <c:pt idx="6">
                  <c:v>43</c:v>
                </c:pt>
                <c:pt idx="7">
                  <c:v>31</c:v>
                </c:pt>
                <c:pt idx="8">
                  <c:v>17</c:v>
                </c:pt>
                <c:pt idx="9">
                  <c:v>13</c:v>
                </c:pt>
                <c:pt idx="10">
                  <c:v>15</c:v>
                </c:pt>
                <c:pt idx="11">
                  <c:v>13</c:v>
                </c:pt>
                <c:pt idx="12">
                  <c:v>9</c:v>
                </c:pt>
                <c:pt idx="13">
                  <c:v>14</c:v>
                </c:pt>
              </c:numCache>
            </c:numRef>
          </c:val>
          <c:smooth val="1"/>
          <c:extLst>
            <c:ext xmlns:c16="http://schemas.microsoft.com/office/drawing/2014/chart" uri="{C3380CC4-5D6E-409C-BE32-E72D297353CC}">
              <c16:uniqueId val="{0000000C-ABF7-4A4D-85FD-F598F247490A}"/>
            </c:ext>
          </c:extLst>
        </c:ser>
        <c:ser>
          <c:idx val="1"/>
          <c:order val="1"/>
          <c:tx>
            <c:strRef>
              <c:f>Sheet1!$A$3</c:f>
              <c:strCache>
                <c:ptCount val="1"/>
                <c:pt idx="0">
                  <c:v>opiekunowie</c:v>
                </c:pt>
              </c:strCache>
            </c:strRef>
          </c:tx>
          <c:spPr>
            <a:ln w="25134">
              <a:solidFill>
                <a:schemeClr val="tx1"/>
              </a:solidFill>
              <a:prstDash val="solid"/>
            </a:ln>
          </c:spPr>
          <c:marker>
            <c:symbol val="circle"/>
            <c:size val="2"/>
            <c:spPr>
              <a:solidFill>
                <a:srgbClr val="3366CC"/>
              </a:solidFill>
              <a:ln>
                <a:solidFill>
                  <a:srgbClr val="003366"/>
                </a:solidFill>
                <a:prstDash val="solid"/>
              </a:ln>
              <a:effectLst>
                <a:outerShdw dist="35921" dir="2700000" algn="br">
                  <a:srgbClr val="000000"/>
                </a:outerShdw>
              </a:effectLst>
            </c:spPr>
          </c:marker>
          <c:dLbls>
            <c:dLbl>
              <c:idx val="0"/>
              <c:layout>
                <c:manualLayout>
                  <c:x val="-2.7605873590125628E-2"/>
                  <c:y val="-7.99767467900077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F7-4A4D-85FD-F598F247490A}"/>
                </c:ext>
              </c:extLst>
            </c:dLbl>
            <c:dLbl>
              <c:idx val="1"/>
              <c:layout>
                <c:manualLayout>
                  <c:x val="-4.2722133293855304E-2"/>
                  <c:y val="-8.1436586411871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F7-4A4D-85FD-F598F247490A}"/>
                </c:ext>
              </c:extLst>
            </c:dLbl>
            <c:dLbl>
              <c:idx val="2"/>
              <c:layout>
                <c:manualLayout>
                  <c:x val="-5.7871332475919947E-2"/>
                  <c:y val="-6.2089662180576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F7-4A4D-85FD-F598F247490A}"/>
                </c:ext>
              </c:extLst>
            </c:dLbl>
            <c:dLbl>
              <c:idx val="3"/>
              <c:layout>
                <c:manualLayout>
                  <c:x val="-4.6291810468462244E-2"/>
                  <c:y val="-5.9056604172197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F7-4A4D-85FD-F598F247490A}"/>
                </c:ext>
              </c:extLst>
            </c:dLbl>
            <c:dLbl>
              <c:idx val="4"/>
              <c:layout>
                <c:manualLayout>
                  <c:x val="-2.8202115158636992E-2"/>
                  <c:y val="-6.260479613300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F7-4A4D-85FD-F598F247490A}"/>
                </c:ext>
              </c:extLst>
            </c:dLbl>
            <c:dLbl>
              <c:idx val="5"/>
              <c:layout>
                <c:manualLayout>
                  <c:x val="-4.2303172737955363E-2"/>
                  <c:y val="-5.366125382829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BF7-4A4D-85FD-F598F247490A}"/>
                </c:ext>
              </c:extLst>
            </c:dLbl>
            <c:dLbl>
              <c:idx val="6"/>
              <c:layout>
                <c:manualLayout>
                  <c:x val="-2.8202115158636899E-2"/>
                  <c:y val="-7.1548338437725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F7-4A4D-85FD-F598F247490A}"/>
                </c:ext>
              </c:extLst>
            </c:dLbl>
            <c:dLbl>
              <c:idx val="7"/>
              <c:layout>
                <c:manualLayout>
                  <c:x val="-1.293359869202699E-16"/>
                  <c:y val="-3.3747504229233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BF7-4A4D-85FD-F598F247490A}"/>
                </c:ext>
              </c:extLst>
            </c:dLbl>
            <c:dLbl>
              <c:idx val="8"/>
              <c:layout>
                <c:manualLayout>
                  <c:x val="0"/>
                  <c:y val="-3.3747504229233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BF7-4A4D-85FD-F598F247490A}"/>
                </c:ext>
              </c:extLst>
            </c:dLbl>
            <c:dLbl>
              <c:idx val="9"/>
              <c:layout>
                <c:manualLayout>
                  <c:x val="-1.4109543384068439E-2"/>
                  <c:y val="-4.6402818315195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BF7-4A4D-85FD-F598F247490A}"/>
                </c:ext>
              </c:extLst>
            </c:dLbl>
            <c:dLbl>
              <c:idx val="10"/>
              <c:layout>
                <c:manualLayout>
                  <c:x val="-4.6460948783468618E-2"/>
                  <c:y val="-3.796594225788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BF7-4A4D-85FD-F598F247490A}"/>
                </c:ext>
              </c:extLst>
            </c:dLbl>
            <c:dLbl>
              <c:idx val="11"/>
              <c:layout>
                <c:manualLayout>
                  <c:x val="-2.8219086768136874E-2"/>
                  <c:y val="-4.2184380286541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BF7-4A4D-85FD-F598F247490A}"/>
                </c:ext>
              </c:extLst>
            </c:dLbl>
            <c:dLbl>
              <c:idx val="12"/>
              <c:layout>
                <c:manualLayout>
                  <c:x val="-4.5856015998222421E-2"/>
                  <c:y val="-3.3747504229233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BF7-4A4D-85FD-F598F247490A}"/>
                </c:ext>
              </c:extLst>
            </c:dLbl>
            <c:dLbl>
              <c:idx val="13"/>
              <c:layout>
                <c:manualLayout>
                  <c:x val="-3.5273858460171094E-2"/>
                  <c:y val="-4.6402818315195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BF7-4A4D-85FD-F598F247490A}"/>
                </c:ext>
              </c:extLst>
            </c:dLbl>
            <c:spPr>
              <a:noFill/>
              <a:ln w="25134">
                <a:noFill/>
              </a:ln>
            </c:spPr>
            <c:txPr>
              <a:bodyPr/>
              <a:lstStyle/>
              <a:p>
                <a:pPr>
                  <a:defRPr sz="1089"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2006/2007</c:v>
                </c:pt>
                <c:pt idx="1">
                  <c:v>2007/2008</c:v>
                </c:pt>
                <c:pt idx="2">
                  <c:v>2008/2009</c:v>
                </c:pt>
                <c:pt idx="3">
                  <c:v>2009/2010</c:v>
                </c:pt>
                <c:pt idx="4">
                  <c:v>2010/2011</c:v>
                </c:pt>
                <c:pt idx="5">
                  <c:v>2011/2012</c:v>
                </c:pt>
                <c:pt idx="6">
                  <c:v>2012/2013</c:v>
                </c:pt>
                <c:pt idx="7">
                  <c:v>2013/2014</c:v>
                </c:pt>
                <c:pt idx="8">
                  <c:v>2014/2015</c:v>
                </c:pt>
                <c:pt idx="9">
                  <c:v>2015/2016</c:v>
                </c:pt>
                <c:pt idx="10">
                  <c:v>2016/2017</c:v>
                </c:pt>
                <c:pt idx="11">
                  <c:v>2017/2018</c:v>
                </c:pt>
                <c:pt idx="12">
                  <c:v>2018/2019</c:v>
                </c:pt>
                <c:pt idx="13">
                  <c:v>2019/2020</c:v>
                </c:pt>
              </c:strCache>
            </c:strRef>
          </c:cat>
          <c:val>
            <c:numRef>
              <c:f>Sheet1!$B$3:$O$3</c:f>
              <c:numCache>
                <c:formatCode>General</c:formatCode>
                <c:ptCount val="14"/>
                <c:pt idx="0">
                  <c:v>8</c:v>
                </c:pt>
                <c:pt idx="1">
                  <c:v>9</c:v>
                </c:pt>
                <c:pt idx="2">
                  <c:v>9</c:v>
                </c:pt>
                <c:pt idx="3">
                  <c:v>9</c:v>
                </c:pt>
                <c:pt idx="4">
                  <c:v>1</c:v>
                </c:pt>
                <c:pt idx="5">
                  <c:v>9</c:v>
                </c:pt>
                <c:pt idx="6">
                  <c:v>9</c:v>
                </c:pt>
                <c:pt idx="7">
                  <c:v>3</c:v>
                </c:pt>
                <c:pt idx="8">
                  <c:v>3</c:v>
                </c:pt>
                <c:pt idx="9">
                  <c:v>2</c:v>
                </c:pt>
                <c:pt idx="10">
                  <c:v>2</c:v>
                </c:pt>
                <c:pt idx="11">
                  <c:v>2</c:v>
                </c:pt>
                <c:pt idx="12">
                  <c:v>2</c:v>
                </c:pt>
                <c:pt idx="13">
                  <c:v>2</c:v>
                </c:pt>
              </c:numCache>
            </c:numRef>
          </c:val>
          <c:smooth val="1"/>
          <c:extLst>
            <c:ext xmlns:c16="http://schemas.microsoft.com/office/drawing/2014/chart" uri="{C3380CC4-5D6E-409C-BE32-E72D297353CC}">
              <c16:uniqueId val="{0000001B-ABF7-4A4D-85FD-F598F247490A}"/>
            </c:ext>
          </c:extLst>
        </c:ser>
        <c:dLbls>
          <c:showLegendKey val="0"/>
          <c:showVal val="1"/>
          <c:showCatName val="0"/>
          <c:showSerName val="0"/>
          <c:showPercent val="0"/>
          <c:showBubbleSize val="0"/>
        </c:dLbls>
        <c:upDownBars>
          <c:gapWidth val="150"/>
          <c:upBars>
            <c:spPr>
              <a:solidFill>
                <a:schemeClr val="bg1"/>
              </a:solidFill>
              <a:ln w="3143">
                <a:solidFill>
                  <a:schemeClr val="tx1"/>
                </a:solidFill>
                <a:prstDash val="solid"/>
              </a:ln>
            </c:spPr>
          </c:upBars>
          <c:downBars>
            <c:spPr>
              <a:noFill/>
              <a:ln w="9424">
                <a:noFill/>
              </a:ln>
            </c:spPr>
          </c:downBars>
        </c:upDownBars>
        <c:marker val="1"/>
        <c:smooth val="0"/>
        <c:axId val="431717232"/>
        <c:axId val="431718016"/>
      </c:lineChart>
      <c:catAx>
        <c:axId val="431717232"/>
        <c:scaling>
          <c:orientation val="minMax"/>
        </c:scaling>
        <c:delete val="0"/>
        <c:axPos val="b"/>
        <c:numFmt formatCode="General" sourceLinked="0"/>
        <c:majorTickMark val="out"/>
        <c:minorTickMark val="none"/>
        <c:tickLblPos val="nextTo"/>
        <c:spPr>
          <a:ln w="3143">
            <a:solidFill>
              <a:schemeClr val="tx1"/>
            </a:solidFill>
            <a:prstDash val="solid"/>
          </a:ln>
        </c:spPr>
        <c:txPr>
          <a:bodyPr rot="-2700000" vert="horz"/>
          <a:lstStyle/>
          <a:p>
            <a:pPr>
              <a:defRPr sz="990" b="1" i="0" u="none" strike="noStrike" baseline="0">
                <a:solidFill>
                  <a:schemeClr val="tx1"/>
                </a:solidFill>
                <a:latin typeface="Arial"/>
                <a:ea typeface="Arial"/>
                <a:cs typeface="Arial"/>
              </a:defRPr>
            </a:pPr>
            <a:endParaRPr lang="pl-PL"/>
          </a:p>
        </c:txPr>
        <c:crossAx val="431718016"/>
        <c:crosses val="autoZero"/>
        <c:auto val="1"/>
        <c:lblAlgn val="ctr"/>
        <c:lblOffset val="100"/>
        <c:tickLblSkip val="1"/>
        <c:tickMarkSkip val="1"/>
        <c:noMultiLvlLbl val="0"/>
      </c:catAx>
      <c:valAx>
        <c:axId val="431718016"/>
        <c:scaling>
          <c:orientation val="minMax"/>
        </c:scaling>
        <c:delete val="0"/>
        <c:axPos val="l"/>
        <c:numFmt formatCode="General" sourceLinked="1"/>
        <c:majorTickMark val="out"/>
        <c:minorTickMark val="none"/>
        <c:tickLblPos val="nextTo"/>
        <c:spPr>
          <a:ln w="3143">
            <a:solidFill>
              <a:schemeClr val="tx1"/>
            </a:solidFill>
            <a:prstDash val="solid"/>
          </a:ln>
        </c:spPr>
        <c:txPr>
          <a:bodyPr rot="0" vert="horz"/>
          <a:lstStyle/>
          <a:p>
            <a:pPr>
              <a:defRPr sz="1089" b="1" i="0" u="none" strike="noStrike" baseline="0">
                <a:solidFill>
                  <a:schemeClr val="tx1"/>
                </a:solidFill>
                <a:latin typeface="Arial"/>
                <a:ea typeface="Arial"/>
                <a:cs typeface="Arial"/>
              </a:defRPr>
            </a:pPr>
            <a:endParaRPr lang="pl-PL"/>
          </a:p>
        </c:txPr>
        <c:crossAx val="431717232"/>
        <c:crosses val="autoZero"/>
        <c:crossBetween val="between"/>
      </c:valAx>
      <c:spPr>
        <a:noFill/>
        <a:ln w="25374">
          <a:noFill/>
        </a:ln>
      </c:spPr>
    </c:plotArea>
    <c:plotVisOnly val="1"/>
    <c:dispBlanksAs val="gap"/>
    <c:showDLblsOverMax val="0"/>
  </c:chart>
  <c:spPr>
    <a:noFill/>
    <a:ln>
      <a:noFill/>
    </a:ln>
  </c:spPr>
  <c:txPr>
    <a:bodyPr/>
    <a:lstStyle/>
    <a:p>
      <a:pPr>
        <a:defRPr sz="890" b="1" i="0" u="none" strike="noStrike" baseline="0">
          <a:solidFill>
            <a:schemeClr val="tx1"/>
          </a:solidFill>
          <a:latin typeface="Arial"/>
          <a:ea typeface="Arial"/>
          <a:cs typeface="Arial"/>
        </a:defRPr>
      </a:pPr>
      <a:endParaRPr lang="pl-PL"/>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0974529346622372E-2"/>
          <c:y val="2.6607538802660816E-2"/>
          <c:w val="0.95570321151716564"/>
          <c:h val="0.80266075388026559"/>
        </c:manualLayout>
      </c:layout>
      <c:barChart>
        <c:barDir val="col"/>
        <c:grouping val="clustered"/>
        <c:varyColors val="0"/>
        <c:ser>
          <c:idx val="0"/>
          <c:order val="0"/>
          <c:tx>
            <c:strRef>
              <c:f>Sheet1!$B$1</c:f>
              <c:strCache>
                <c:ptCount val="1"/>
              </c:strCache>
            </c:strRef>
          </c:tx>
          <c:spPr>
            <a:solidFill>
              <a:srgbClr val="6699FF"/>
            </a:solidFill>
            <a:ln w="3174">
              <a:solidFill>
                <a:srgbClr val="003366"/>
              </a:solidFill>
              <a:prstDash val="solid"/>
            </a:ln>
            <a:effectLst>
              <a:outerShdw dist="35921" dir="2700000" algn="br">
                <a:srgbClr val="000000"/>
              </a:outerShdw>
            </a:effectLst>
          </c:spPr>
          <c:invertIfNegative val="0"/>
          <c:cat>
            <c:strRef>
              <c:f>Sheet1!$A$2:$A$16</c:f>
              <c:strCache>
                <c:ptCount val="15"/>
                <c:pt idx="0">
                  <c:v>Karne</c:v>
                </c:pt>
                <c:pt idx="1">
                  <c:v>Cywilne</c:v>
                </c:pt>
                <c:pt idx="2">
                  <c:v>Rodzinne</c:v>
                </c:pt>
                <c:pt idx="3">
                  <c:v>Spadko-we</c:v>
                </c:pt>
                <c:pt idx="4">
                  <c:v>Praca i bezro-bocie</c:v>
                </c:pt>
                <c:pt idx="5">
                  <c:v>Świadcze-nia społeczne</c:v>
                </c:pt>
                <c:pt idx="6">
                  <c:v>Administra-cyjne</c:v>
                </c:pt>
                <c:pt idx="7">
                  <c:v>Lokalowe i spół-dzielcze</c:v>
                </c:pt>
                <c:pt idx="8">
                  <c:v>Finan-sowe</c:v>
                </c:pt>
                <c:pt idx="9">
                  <c:v>Przemoc wobec kobiet</c:v>
                </c:pt>
                <c:pt idx="10">
                  <c:v>Uchodźcy i cudzo-ziemcy</c:v>
                </c:pt>
                <c:pt idx="11">
                  <c:v>Niepełno-sprawni</c:v>
                </c:pt>
                <c:pt idx="12">
                  <c:v>Służba zdrowia</c:v>
                </c:pt>
                <c:pt idx="13">
                  <c:v>NGO</c:v>
                </c:pt>
                <c:pt idx="14">
                  <c:v>inne</c:v>
                </c:pt>
              </c:strCache>
            </c:strRef>
          </c:cat>
          <c:val>
            <c:numRef>
              <c:f>Sheet1!$B$2:$B$16</c:f>
              <c:numCache>
                <c:formatCode>General</c:formatCode>
                <c:ptCount val="15"/>
                <c:pt idx="0">
                  <c:v>115</c:v>
                </c:pt>
                <c:pt idx="1">
                  <c:v>24</c:v>
                </c:pt>
                <c:pt idx="2">
                  <c:v>24</c:v>
                </c:pt>
                <c:pt idx="3">
                  <c:v>14</c:v>
                </c:pt>
                <c:pt idx="4">
                  <c:v>18</c:v>
                </c:pt>
                <c:pt idx="5">
                  <c:v>0</c:v>
                </c:pt>
                <c:pt idx="6">
                  <c:v>23</c:v>
                </c:pt>
                <c:pt idx="7">
                  <c:v>14</c:v>
                </c:pt>
                <c:pt idx="8">
                  <c:v>20</c:v>
                </c:pt>
                <c:pt idx="9">
                  <c:v>1</c:v>
                </c:pt>
                <c:pt idx="10">
                  <c:v>11</c:v>
                </c:pt>
                <c:pt idx="11">
                  <c:v>0</c:v>
                </c:pt>
                <c:pt idx="12">
                  <c:v>4</c:v>
                </c:pt>
                <c:pt idx="13">
                  <c:v>0</c:v>
                </c:pt>
                <c:pt idx="14">
                  <c:v>5</c:v>
                </c:pt>
              </c:numCache>
            </c:numRef>
          </c:val>
          <c:extLst>
            <c:ext xmlns:c16="http://schemas.microsoft.com/office/drawing/2014/chart" uri="{C3380CC4-5D6E-409C-BE32-E72D297353CC}">
              <c16:uniqueId val="{00000000-B902-43D3-85FB-2C9D75DD8C02}"/>
            </c:ext>
          </c:extLst>
        </c:ser>
        <c:dLbls>
          <c:showLegendKey val="0"/>
          <c:showVal val="0"/>
          <c:showCatName val="0"/>
          <c:showSerName val="0"/>
          <c:showPercent val="0"/>
          <c:showBubbleSize val="0"/>
        </c:dLbls>
        <c:gapWidth val="150"/>
        <c:axId val="431711744"/>
        <c:axId val="431720760"/>
      </c:barChart>
      <c:catAx>
        <c:axId val="431711744"/>
        <c:scaling>
          <c:orientation val="minMax"/>
        </c:scaling>
        <c:delete val="0"/>
        <c:axPos val="b"/>
        <c:numFmt formatCode="General" sourceLinked="1"/>
        <c:majorTickMark val="out"/>
        <c:minorTickMark val="none"/>
        <c:tickLblPos val="low"/>
        <c:spPr>
          <a:ln w="3065">
            <a:solidFill>
              <a:schemeClr val="tx1"/>
            </a:solidFill>
            <a:prstDash val="solid"/>
          </a:ln>
        </c:spPr>
        <c:txPr>
          <a:bodyPr rot="-2700000" vert="horz"/>
          <a:lstStyle/>
          <a:p>
            <a:pPr>
              <a:defRPr sz="1088" b="0" i="0" u="none" strike="noStrike" baseline="0">
                <a:solidFill>
                  <a:schemeClr val="tx1"/>
                </a:solidFill>
                <a:latin typeface="Arial"/>
                <a:ea typeface="Arial"/>
                <a:cs typeface="Arial"/>
              </a:defRPr>
            </a:pPr>
            <a:endParaRPr lang="pl-PL"/>
          </a:p>
        </c:txPr>
        <c:crossAx val="431720760"/>
        <c:crosses val="autoZero"/>
        <c:auto val="1"/>
        <c:lblAlgn val="ctr"/>
        <c:lblOffset val="100"/>
        <c:tickMarkSkip val="1"/>
        <c:noMultiLvlLbl val="0"/>
      </c:catAx>
      <c:valAx>
        <c:axId val="431720760"/>
        <c:scaling>
          <c:orientation val="minMax"/>
        </c:scaling>
        <c:delete val="0"/>
        <c:axPos val="l"/>
        <c:numFmt formatCode="General" sourceLinked="1"/>
        <c:majorTickMark val="out"/>
        <c:minorTickMark val="none"/>
        <c:tickLblPos val="nextTo"/>
        <c:spPr>
          <a:ln w="3065">
            <a:solidFill>
              <a:schemeClr val="tx1"/>
            </a:solidFill>
            <a:prstDash val="solid"/>
          </a:ln>
        </c:spPr>
        <c:txPr>
          <a:bodyPr rot="0" vert="horz"/>
          <a:lstStyle/>
          <a:p>
            <a:pPr>
              <a:defRPr sz="942" b="0" i="0" u="none" strike="noStrike" baseline="0">
                <a:solidFill>
                  <a:schemeClr val="tx1"/>
                </a:solidFill>
                <a:latin typeface="Arial"/>
                <a:ea typeface="Arial"/>
                <a:cs typeface="Arial"/>
              </a:defRPr>
            </a:pPr>
            <a:endParaRPr lang="pl-PL"/>
          </a:p>
        </c:txPr>
        <c:crossAx val="431711744"/>
        <c:crosses val="autoZero"/>
        <c:crossBetween val="between"/>
      </c:valAx>
      <c:dTable>
        <c:showHorzBorder val="0"/>
        <c:showVertBorder val="1"/>
        <c:showOutline val="0"/>
        <c:showKeys val="0"/>
        <c:spPr>
          <a:ln w="3065">
            <a:solidFill>
              <a:schemeClr val="tx1"/>
            </a:solidFill>
            <a:prstDash val="solid"/>
          </a:ln>
        </c:spPr>
        <c:txPr>
          <a:bodyPr/>
          <a:lstStyle/>
          <a:p>
            <a:pPr rtl="0">
              <a:defRPr sz="773" b="0" i="0" u="none" strike="noStrike" baseline="0">
                <a:solidFill>
                  <a:schemeClr val="tx1"/>
                </a:solidFill>
                <a:latin typeface="Arial"/>
                <a:ea typeface="Arial"/>
                <a:cs typeface="Arial"/>
              </a:defRPr>
            </a:pPr>
            <a:endParaRPr lang="pl-PL"/>
          </a:p>
        </c:txPr>
      </c:dTable>
      <c:spPr>
        <a:solidFill>
          <a:schemeClr val="bg1"/>
        </a:solidFill>
        <a:ln w="24530">
          <a:noFill/>
        </a:ln>
      </c:spPr>
    </c:plotArea>
    <c:plotVisOnly val="1"/>
    <c:dispBlanksAs val="gap"/>
    <c:showDLblsOverMax val="0"/>
  </c:chart>
  <c:spPr>
    <a:noFill/>
    <a:ln>
      <a:noFill/>
    </a:ln>
  </c:spPr>
  <c:txPr>
    <a:bodyPr/>
    <a:lstStyle/>
    <a:p>
      <a:pPr>
        <a:defRPr sz="967" b="0" i="0" u="none" strike="noStrike" baseline="0">
          <a:solidFill>
            <a:schemeClr val="tx1"/>
          </a:solidFill>
          <a:latin typeface="Arial"/>
          <a:ea typeface="Arial"/>
          <a:cs typeface="Arial"/>
        </a:defRPr>
      </a:pPr>
      <a:endParaRPr lang="pl-PL"/>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0.32775</cdr:x>
      <cdr:y>0.18296</cdr:y>
    </cdr:from>
    <cdr:to>
      <cdr:x>0.83358</cdr:x>
      <cdr:y>0.59948</cdr:y>
    </cdr:to>
    <cdr:sp macro="" textlink="">
      <cdr:nvSpPr>
        <cdr:cNvPr id="2" name="pole tekstowe 1"/>
        <cdr:cNvSpPr txBox="1"/>
      </cdr:nvSpPr>
      <cdr:spPr>
        <a:xfrm xmlns:a="http://schemas.openxmlformats.org/drawingml/2006/main">
          <a:off x="2706067" y="786829"/>
          <a:ext cx="4176464" cy="180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l-PL"/>
        </a:p>
      </cdr:txBody>
    </cdr:sp>
  </cdr:relSizeAnchor>
</c:userShapes>
</file>

<file path=ppt/drawings/drawing2.xml><?xml version="1.0" encoding="utf-8"?>
<c:userShapes xmlns:c="http://schemas.openxmlformats.org/drawingml/2006/chart">
  <cdr:relSizeAnchor xmlns:cdr="http://schemas.openxmlformats.org/drawingml/2006/chartDrawing">
    <cdr:from>
      <cdr:x>0.24416</cdr:x>
      <cdr:y>0.12288</cdr:y>
    </cdr:from>
    <cdr:to>
      <cdr:x>0.87912</cdr:x>
      <cdr:y>0.62369</cdr:y>
    </cdr:to>
    <cdr:sp macro="" textlink="">
      <cdr:nvSpPr>
        <cdr:cNvPr id="3" name="Text Box 4"/>
        <cdr:cNvSpPr txBox="1">
          <a:spLocks xmlns:a="http://schemas.openxmlformats.org/drawingml/2006/main" noChangeArrowheads="1"/>
        </cdr:cNvSpPr>
      </cdr:nvSpPr>
      <cdr:spPr bwMode="auto">
        <a:xfrm xmlns:a="http://schemas.openxmlformats.org/drawingml/2006/main">
          <a:off x="1965920" y="504055"/>
          <a:ext cx="5112571" cy="20544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defTabSz="912813">
            <a:spcBef>
              <a:spcPct val="50000"/>
            </a:spcBef>
            <a:defRPr/>
          </a:pPr>
          <a:endParaRPr lang="pl-PL" sz="500" b="1" dirty="0">
            <a:solidFill>
              <a:srgbClr val="003366"/>
            </a:solidFill>
            <a:latin typeface="+mj-lt"/>
          </a:endParaRPr>
        </a:p>
        <a:p xmlns:a="http://schemas.openxmlformats.org/drawingml/2006/main">
          <a:pPr marL="171450" indent="-171450">
            <a:buFontTx/>
            <a:buChar char="-"/>
            <a:defRPr/>
          </a:pPr>
          <a:r>
            <a:rPr lang="pl-PL" sz="1200" dirty="0">
              <a:latin typeface="+mj-lt"/>
            </a:rPr>
            <a:t>zajęcia ramach </a:t>
          </a:r>
          <a:r>
            <a:rPr lang="pl-PL" sz="1200" dirty="0" err="1">
              <a:latin typeface="+mj-lt"/>
            </a:rPr>
            <a:t>Street</a:t>
          </a:r>
          <a:r>
            <a:rPr lang="pl-PL" sz="1200" dirty="0">
              <a:latin typeface="+mj-lt"/>
            </a:rPr>
            <a:t> Law w szkołach średnich (Lublin) i jednej podstawowej (Lublin) – w warsztatach łącznie brało udział ok. 95 uczniów,</a:t>
          </a:r>
        </a:p>
        <a:p xmlns:a="http://schemas.openxmlformats.org/drawingml/2006/main">
          <a:pPr marL="171450" indent="-171450">
            <a:buFontTx/>
            <a:buChar char="-"/>
            <a:defRPr/>
          </a:pPr>
          <a:r>
            <a:rPr lang="pl-PL" sz="1200" dirty="0">
              <a:latin typeface="+mj-lt"/>
            </a:rPr>
            <a:t>program Sądowy Uniwersytet dla Szkół – zapoznawanie uczniów szkoły ponadpodstawowej z funkcjonowaniem wymiaru sprawiedliwości (współpraca z Sądem Okręgowym w Lublinie),</a:t>
          </a:r>
        </a:p>
        <a:p xmlns:a="http://schemas.openxmlformats.org/drawingml/2006/main">
          <a:pPr marL="171450" indent="-171450">
            <a:buFontTx/>
            <a:buChar char="-"/>
            <a:defRPr/>
          </a:pPr>
          <a:r>
            <a:rPr lang="pl-PL" sz="1200" dirty="0">
              <a:latin typeface="+mj-lt"/>
            </a:rPr>
            <a:t>współpraca w organizacji I Central </a:t>
          </a:r>
          <a:r>
            <a:rPr lang="pl-PL" sz="1200" dirty="0" err="1">
              <a:latin typeface="+mj-lt"/>
            </a:rPr>
            <a:t>European</a:t>
          </a:r>
          <a:r>
            <a:rPr lang="pl-PL" sz="1200" dirty="0">
              <a:latin typeface="+mj-lt"/>
            </a:rPr>
            <a:t> Client </a:t>
          </a:r>
          <a:r>
            <a:rPr lang="pl-PL" sz="1200" dirty="0" err="1">
              <a:latin typeface="+mj-lt"/>
            </a:rPr>
            <a:t>Consultation</a:t>
          </a:r>
          <a:r>
            <a:rPr lang="pl-PL" sz="1200" dirty="0">
              <a:latin typeface="+mj-lt"/>
            </a:rPr>
            <a:t> </a:t>
          </a:r>
          <a:r>
            <a:rPr lang="pl-PL" sz="1200" dirty="0" err="1">
              <a:latin typeface="+mj-lt"/>
            </a:rPr>
            <a:t>Competition</a:t>
          </a:r>
          <a:r>
            <a:rPr lang="pl-PL" sz="1200" dirty="0">
              <a:latin typeface="+mj-lt"/>
            </a:rPr>
            <a:t> (wspólnie z AFM w Krakowie i Uczelnią Łazarskiego),</a:t>
          </a:r>
        </a:p>
        <a:p xmlns:a="http://schemas.openxmlformats.org/drawingml/2006/main">
          <a:pPr marL="171450" indent="-171450">
            <a:buFontTx/>
            <a:buChar char="-"/>
            <a:defRPr/>
          </a:pPr>
          <a:r>
            <a:rPr lang="pl-PL" sz="1200" dirty="0">
              <a:latin typeface="+mj-lt"/>
            </a:rPr>
            <a:t>powołanie dwóch grup badawczych (współpraca z poradnią na </a:t>
          </a:r>
          <a:r>
            <a:rPr lang="pl-PL" sz="1200" dirty="0" err="1">
              <a:latin typeface="+mj-lt"/>
            </a:rPr>
            <a:t>USz</a:t>
          </a:r>
          <a:r>
            <a:rPr lang="pl-PL" sz="1200" dirty="0">
              <a:latin typeface="+mj-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0.49115</cdr:x>
      <cdr:y>0.02355</cdr:y>
    </cdr:from>
    <cdr:to>
      <cdr:x>0.99823</cdr:x>
      <cdr:y>0.58035</cdr:y>
    </cdr:to>
    <cdr:sp macro="" textlink="">
      <cdr:nvSpPr>
        <cdr:cNvPr id="2" name="Text Box 10"/>
        <cdr:cNvSpPr txBox="1">
          <a:spLocks xmlns:a="http://schemas.openxmlformats.org/drawingml/2006/main" noChangeArrowheads="1"/>
        </cdr:cNvSpPr>
      </cdr:nvSpPr>
      <cdr:spPr bwMode="auto">
        <a:xfrm xmlns:a="http://schemas.openxmlformats.org/drawingml/2006/main">
          <a:off x="3954606" y="93737"/>
          <a:ext cx="4082906" cy="22159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5613" indent="1588" algn="l" rtl="0" fontAlgn="base">
            <a:spcBef>
              <a:spcPct val="0"/>
            </a:spcBef>
            <a:spcAft>
              <a:spcPct val="0"/>
            </a:spcAft>
            <a:defRPr sz="2400" kern="1200">
              <a:solidFill>
                <a:schemeClr val="tx1"/>
              </a:solidFill>
              <a:latin typeface="Times New Roman" pitchFamily="18" charset="0"/>
              <a:ea typeface="+mn-ea"/>
              <a:cs typeface="+mn-cs"/>
            </a:defRPr>
          </a:lvl2pPr>
          <a:lvl3pPr marL="912813" indent="1588" algn="l" rtl="0" fontAlgn="base">
            <a:spcBef>
              <a:spcPct val="0"/>
            </a:spcBef>
            <a:spcAft>
              <a:spcPct val="0"/>
            </a:spcAft>
            <a:defRPr sz="2400" kern="1200">
              <a:solidFill>
                <a:schemeClr val="tx1"/>
              </a:solidFill>
              <a:latin typeface="Times New Roman" pitchFamily="18" charset="0"/>
              <a:ea typeface="+mn-ea"/>
              <a:cs typeface="+mn-cs"/>
            </a:defRPr>
          </a:lvl3pPr>
          <a:lvl4pPr marL="1370013" indent="1588" algn="l" rtl="0" fontAlgn="base">
            <a:spcBef>
              <a:spcPct val="0"/>
            </a:spcBef>
            <a:spcAft>
              <a:spcPct val="0"/>
            </a:spcAft>
            <a:defRPr sz="2400" kern="1200">
              <a:solidFill>
                <a:schemeClr val="tx1"/>
              </a:solidFill>
              <a:latin typeface="Times New Roman" pitchFamily="18" charset="0"/>
              <a:ea typeface="+mn-ea"/>
              <a:cs typeface="+mn-cs"/>
            </a:defRPr>
          </a:lvl4pPr>
          <a:lvl5pPr marL="1827213" indent="1588"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a:t>
          </a:r>
          <a:br>
            <a:rPr lang="pl-PL" sz="1200" b="1" dirty="0">
              <a:solidFill>
                <a:srgbClr val="003366"/>
              </a:solidFill>
              <a:latin typeface="Arial" charset="0"/>
              <a:cs typeface="Times New Roman" pitchFamily="18" charset="0"/>
            </a:rPr>
          </a:br>
          <a:r>
            <a:rPr lang="pl-PL" sz="1200" b="1" dirty="0">
              <a:solidFill>
                <a:srgbClr val="003366"/>
              </a:solidFill>
              <a:latin typeface="Arial" charset="0"/>
              <a:cs typeface="Times New Roman" pitchFamily="18" charset="0"/>
            </a:rPr>
            <a:t>i sukcesy poradni:</a:t>
          </a:r>
        </a:p>
        <a:p xmlns:a="http://schemas.openxmlformats.org/drawingml/2006/main">
          <a:pPr marL="171450" indent="-171450" defTabSz="912813">
            <a:spcBef>
              <a:spcPct val="50000"/>
            </a:spcBef>
            <a:buFontTx/>
            <a:buChar char="-"/>
            <a:defRPr/>
          </a:pPr>
          <a:r>
            <a:rPr lang="pl-PL" sz="1200" dirty="0">
              <a:solidFill>
                <a:srgbClr val="003366"/>
              </a:solidFill>
              <a:latin typeface="Arial" charset="0"/>
              <a:cs typeface="Times New Roman" pitchFamily="18" charset="0"/>
            </a:rPr>
            <a:t>organizacja pięciu studenckich seminariów oraz konferencji naukowej online „Prawo w czasach zarazy”,</a:t>
          </a:r>
        </a:p>
        <a:p xmlns:a="http://schemas.openxmlformats.org/drawingml/2006/main">
          <a:pPr marL="171450" indent="-171450" defTabSz="912813">
            <a:spcBef>
              <a:spcPct val="50000"/>
            </a:spcBef>
            <a:buFontTx/>
            <a:buChar char="-"/>
            <a:defRPr/>
          </a:pPr>
          <a:r>
            <a:rPr lang="pl-PL" sz="1200" dirty="0">
              <a:solidFill>
                <a:srgbClr val="003366"/>
              </a:solidFill>
              <a:latin typeface="Arial" charset="0"/>
              <a:cs typeface="Times New Roman" pitchFamily="18" charset="0"/>
            </a:rPr>
            <a:t>trzy symulacje rozpraw sądowych – także wyjazdowych w ramach Podkarpackiej Młodzieżowej Akademii Prawa i Bezpieczeństwa w LO w Rzeszowie  Krośnie i Łańcucie,</a:t>
          </a:r>
        </a:p>
        <a:p xmlns:a="http://schemas.openxmlformats.org/drawingml/2006/main">
          <a:pPr marL="171450" indent="-171450" defTabSz="912813">
            <a:spcBef>
              <a:spcPct val="50000"/>
            </a:spcBef>
            <a:buFontTx/>
            <a:buChar char="-"/>
            <a:defRPr/>
          </a:pPr>
          <a:r>
            <a:rPr lang="pl-PL" sz="1200" dirty="0">
              <a:solidFill>
                <a:srgbClr val="003366"/>
              </a:solidFill>
              <a:latin typeface="Arial" charset="0"/>
              <a:cs typeface="Times New Roman" pitchFamily="18" charset="0"/>
            </a:rPr>
            <a:t>nawiązanie współpracy z Polskim Radiem Rzeszów (cotygodniowe dyżury telefoniczne).</a:t>
          </a:r>
          <a:endParaRPr lang="pl-PL" sz="1200" dirty="0">
            <a:solidFill>
              <a:srgbClr val="003366"/>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0.30794</cdr:x>
      <cdr:y>0.0838</cdr:y>
    </cdr:from>
    <cdr:to>
      <cdr:x>0.86423</cdr:x>
      <cdr:y>0.28749</cdr:y>
    </cdr:to>
    <cdr:sp macro="" textlink="">
      <cdr:nvSpPr>
        <cdr:cNvPr id="2" name="Text Box 10"/>
        <cdr:cNvSpPr txBox="1">
          <a:spLocks xmlns:a="http://schemas.openxmlformats.org/drawingml/2006/main" noChangeArrowheads="1"/>
        </cdr:cNvSpPr>
      </cdr:nvSpPr>
      <cdr:spPr bwMode="auto">
        <a:xfrm xmlns:a="http://schemas.openxmlformats.org/drawingml/2006/main">
          <a:off x="2511251" y="341908"/>
          <a:ext cx="4536537" cy="8309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sz="1200" dirty="0">
              <a:solidFill>
                <a:srgbClr val="003366"/>
              </a:solidFill>
              <a:latin typeface="+mj-lt"/>
            </a:rPr>
            <a:t>dalsza współpraca z wydawnictwem CH Beck, </a:t>
          </a:r>
        </a:p>
        <a:p xmlns:a="http://schemas.openxmlformats.org/drawingml/2006/main">
          <a:pPr marL="171450" indent="-171450" defTabSz="912813">
            <a:spcBef>
              <a:spcPct val="50000"/>
            </a:spcBef>
            <a:buFontTx/>
            <a:buChar char="-"/>
            <a:defRPr/>
          </a:pPr>
          <a:r>
            <a:rPr lang="pl-PL" sz="1200" dirty="0">
              <a:solidFill>
                <a:srgbClr val="003366"/>
              </a:solidFill>
              <a:latin typeface="+mj-lt"/>
            </a:rPr>
            <a:t>nawiązanie współpracy z Fundacją Dajemy Dzieciom Siłę.</a:t>
          </a:r>
        </a:p>
      </cdr:txBody>
    </cdr:sp>
  </cdr:relSizeAnchor>
</c:userShapes>
</file>

<file path=ppt/drawings/drawing5.xml><?xml version="1.0" encoding="utf-8"?>
<c:userShapes xmlns:c="http://schemas.openxmlformats.org/drawingml/2006/chart">
  <cdr:relSizeAnchor xmlns:cdr="http://schemas.openxmlformats.org/drawingml/2006/chartDrawing">
    <cdr:from>
      <cdr:x>0.16357</cdr:x>
      <cdr:y>0.07557</cdr:y>
    </cdr:from>
    <cdr:to>
      <cdr:x>1</cdr:x>
      <cdr:y>0.6558</cdr:y>
    </cdr:to>
    <cdr:sp macro="" textlink="">
      <cdr:nvSpPr>
        <cdr:cNvPr id="2" name="Text Box 10"/>
        <cdr:cNvSpPr txBox="1">
          <a:spLocks xmlns:a="http://schemas.openxmlformats.org/drawingml/2006/main" noChangeArrowheads="1"/>
        </cdr:cNvSpPr>
      </cdr:nvSpPr>
      <cdr:spPr bwMode="auto">
        <a:xfrm xmlns:a="http://schemas.openxmlformats.org/drawingml/2006/main">
          <a:off x="1317293" y="300638"/>
          <a:ext cx="6736095" cy="23083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dirty="0">
              <a:solidFill>
                <a:srgbClr val="003366"/>
              </a:solidFill>
              <a:latin typeface="+mj-lt"/>
            </a:rPr>
            <a:t>organizacja konferencji – wspólnie z </a:t>
          </a:r>
          <a:r>
            <a:rPr lang="pl-PL" dirty="0" err="1">
              <a:solidFill>
                <a:srgbClr val="003366"/>
              </a:solidFill>
              <a:latin typeface="+mj-lt"/>
            </a:rPr>
            <a:t>HFPCz</a:t>
          </a:r>
          <a:r>
            <a:rPr lang="pl-PL" dirty="0">
              <a:solidFill>
                <a:srgbClr val="003366"/>
              </a:solidFill>
              <a:latin typeface="+mj-lt"/>
            </a:rPr>
            <a:t> – „</a:t>
          </a:r>
          <a:r>
            <a:rPr lang="pl-PL" dirty="0" err="1">
              <a:solidFill>
                <a:srgbClr val="003366"/>
              </a:solidFill>
              <a:latin typeface="+mj-lt"/>
            </a:rPr>
            <a:t>Amicus</a:t>
          </a:r>
          <a:r>
            <a:rPr lang="pl-PL" dirty="0">
              <a:solidFill>
                <a:srgbClr val="003366"/>
              </a:solidFill>
              <a:latin typeface="+mj-lt"/>
            </a:rPr>
            <a:t> </a:t>
          </a:r>
          <a:r>
            <a:rPr lang="pl-PL" dirty="0" err="1">
              <a:solidFill>
                <a:srgbClr val="003366"/>
              </a:solidFill>
              <a:latin typeface="+mj-lt"/>
            </a:rPr>
            <a:t>curiae</a:t>
          </a:r>
          <a:r>
            <a:rPr lang="pl-PL" dirty="0">
              <a:solidFill>
                <a:srgbClr val="003366"/>
              </a:solidFill>
              <a:latin typeface="+mj-lt"/>
            </a:rPr>
            <a:t>: osiągnięcia, perspektywy, wyzwania”, cykl seminariów na temat niesłusznych </a:t>
          </a:r>
          <a:r>
            <a:rPr lang="pl-PL" dirty="0" err="1">
              <a:solidFill>
                <a:srgbClr val="003366"/>
              </a:solidFill>
              <a:latin typeface="+mj-lt"/>
            </a:rPr>
            <a:t>skazań</a:t>
          </a:r>
          <a:r>
            <a:rPr lang="pl-PL" dirty="0">
              <a:solidFill>
                <a:srgbClr val="003366"/>
              </a:solidFill>
              <a:latin typeface="+mj-lt"/>
            </a:rPr>
            <a:t>,</a:t>
          </a:r>
        </a:p>
        <a:p xmlns:a="http://schemas.openxmlformats.org/drawingml/2006/main">
          <a:pPr marL="171450" indent="-171450" defTabSz="912813">
            <a:spcBef>
              <a:spcPct val="50000"/>
            </a:spcBef>
            <a:buFontTx/>
            <a:buChar char="-"/>
            <a:defRPr/>
          </a:pPr>
          <a:r>
            <a:rPr lang="pl-PL" dirty="0">
              <a:solidFill>
                <a:srgbClr val="003366"/>
              </a:solidFill>
              <a:latin typeface="+mj-lt"/>
            </a:rPr>
            <a:t>nawiązanie współpracy z Fundacją Edukacji Społecznej,</a:t>
          </a:r>
        </a:p>
        <a:p xmlns:a="http://schemas.openxmlformats.org/drawingml/2006/main">
          <a:pPr marL="171450" indent="-171450" defTabSz="912813">
            <a:spcBef>
              <a:spcPct val="50000"/>
            </a:spcBef>
            <a:buFontTx/>
            <a:buChar char="-"/>
            <a:defRPr/>
          </a:pPr>
          <a:r>
            <a:rPr lang="pl-PL" dirty="0">
              <a:solidFill>
                <a:srgbClr val="003366"/>
              </a:solidFill>
              <a:latin typeface="+mj-lt"/>
            </a:rPr>
            <a:t>współpraca międzynarodowa – wymiany doświadczeń ze studentami z Rosji, </a:t>
          </a:r>
        </a:p>
        <a:p xmlns:a="http://schemas.openxmlformats.org/drawingml/2006/main">
          <a:pPr marL="171450" indent="-171450" defTabSz="912813">
            <a:spcBef>
              <a:spcPct val="50000"/>
            </a:spcBef>
            <a:buFontTx/>
            <a:buChar char="-"/>
            <a:defRPr/>
          </a:pPr>
          <a:r>
            <a:rPr lang="pl-PL" dirty="0">
              <a:solidFill>
                <a:srgbClr val="003366"/>
              </a:solidFill>
              <a:latin typeface="+mj-lt"/>
            </a:rPr>
            <a:t>Patron Kliniki członkinią Kolegium Redakcyjnego pisma „Klinika”, nominacja opiekuna sekcji Redukcji Szkód w konkursie Liderzy Jutra </a:t>
          </a:r>
          <a:r>
            <a:rPr lang="pl-PL" dirty="0" err="1">
              <a:solidFill>
                <a:srgbClr val="003366"/>
              </a:solidFill>
              <a:latin typeface="+mj-lt"/>
            </a:rPr>
            <a:t>Rising</a:t>
          </a:r>
          <a:r>
            <a:rPr lang="pl-PL" dirty="0">
              <a:solidFill>
                <a:srgbClr val="003366"/>
              </a:solidFill>
              <a:latin typeface="+mj-lt"/>
            </a:rPr>
            <a:t> Stars 2019 Dziennika Gazety Prawnej,</a:t>
          </a:r>
        </a:p>
        <a:p xmlns:a="http://schemas.openxmlformats.org/drawingml/2006/main">
          <a:pPr marL="171450" indent="-171450" defTabSz="912813">
            <a:spcBef>
              <a:spcPct val="50000"/>
            </a:spcBef>
            <a:buFontTx/>
            <a:buChar char="-"/>
            <a:defRPr/>
          </a:pPr>
          <a:r>
            <a:rPr lang="pl-PL" dirty="0">
              <a:solidFill>
                <a:srgbClr val="003366"/>
              </a:solidFill>
              <a:latin typeface="+mj-lt"/>
            </a:rPr>
            <a:t>udział przedstawicieli poradni w konferencjach organizowanych przez RPO, Warszawski Uniwersytet Medyczny, Polskie Towarzystwo Prawa Antydyskryminacyjnego, Kongres Gospodarczy 590, </a:t>
          </a:r>
        </a:p>
        <a:p xmlns:a="http://schemas.openxmlformats.org/drawingml/2006/main">
          <a:pPr marL="171450" indent="-171450" defTabSz="912813">
            <a:spcBef>
              <a:spcPct val="50000"/>
            </a:spcBef>
            <a:buFontTx/>
            <a:buChar char="-"/>
            <a:defRPr/>
          </a:pPr>
          <a:r>
            <a:rPr lang="pl-PL" dirty="0">
              <a:solidFill>
                <a:srgbClr val="003366"/>
              </a:solidFill>
              <a:latin typeface="+mj-lt"/>
            </a:rPr>
            <a:t>udział w </a:t>
          </a:r>
          <a:r>
            <a:rPr lang="pl-PL" dirty="0" err="1">
              <a:solidFill>
                <a:srgbClr val="003366"/>
              </a:solidFill>
              <a:latin typeface="+mj-lt"/>
            </a:rPr>
            <a:t>moot</a:t>
          </a:r>
          <a:r>
            <a:rPr lang="pl-PL" dirty="0">
              <a:solidFill>
                <a:srgbClr val="003366"/>
              </a:solidFill>
              <a:latin typeface="+mj-lt"/>
            </a:rPr>
            <a:t> </a:t>
          </a:r>
          <a:r>
            <a:rPr lang="pl-PL" dirty="0" err="1">
              <a:solidFill>
                <a:srgbClr val="003366"/>
              </a:solidFill>
              <a:latin typeface="+mj-lt"/>
            </a:rPr>
            <a:t>courcie</a:t>
          </a:r>
          <a:r>
            <a:rPr lang="pl-PL" dirty="0">
              <a:solidFill>
                <a:srgbClr val="003366"/>
              </a:solidFill>
              <a:latin typeface="+mj-lt"/>
            </a:rPr>
            <a:t> przed </a:t>
          </a:r>
          <a:r>
            <a:rPr lang="pl-PL" dirty="0" err="1">
              <a:solidFill>
                <a:srgbClr val="003366"/>
              </a:solidFill>
              <a:latin typeface="+mj-lt"/>
            </a:rPr>
            <a:t>ETPCz</a:t>
          </a:r>
          <a:r>
            <a:rPr lang="pl-PL" dirty="0">
              <a:solidFill>
                <a:srgbClr val="003366"/>
              </a:solidFill>
              <a:latin typeface="+mj-lt"/>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0.2618</cdr:x>
      <cdr:y>0.1704</cdr:y>
    </cdr:from>
    <cdr:to>
      <cdr:x>0.92091</cdr:x>
      <cdr:y>0.49533</cdr:y>
    </cdr:to>
    <cdr:sp macro="" textlink="">
      <cdr:nvSpPr>
        <cdr:cNvPr id="2" name="Text Box 10"/>
        <cdr:cNvSpPr txBox="1">
          <a:spLocks xmlns:a="http://schemas.openxmlformats.org/drawingml/2006/main" noChangeArrowheads="1"/>
        </cdr:cNvSpPr>
      </cdr:nvSpPr>
      <cdr:spPr bwMode="auto">
        <a:xfrm xmlns:a="http://schemas.openxmlformats.org/drawingml/2006/main">
          <a:off x="2108377" y="677898"/>
          <a:ext cx="5308068" cy="12926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xmlns:a="http://schemas.openxmlformats.org/drawingml/2006/main">
          <a:pPr marL="171450" indent="-171450" defTabSz="912813">
            <a:spcBef>
              <a:spcPct val="50000"/>
            </a:spcBef>
            <a:buFontTx/>
            <a:buChar char="-"/>
            <a:defRPr/>
          </a:pPr>
          <a:r>
            <a:rPr lang="pl-PL" sz="1200" dirty="0">
              <a:solidFill>
                <a:srgbClr val="003366"/>
              </a:solidFill>
              <a:latin typeface="+mj-lt"/>
            </a:rPr>
            <a:t>organizacja konferencji krajowych i międzynarodowych, wizyty studyjne i projekty międzynarodowe,</a:t>
          </a:r>
        </a:p>
        <a:p xmlns:a="http://schemas.openxmlformats.org/drawingml/2006/main">
          <a:pPr marL="171450" indent="-171450" defTabSz="912813">
            <a:spcBef>
              <a:spcPct val="50000"/>
            </a:spcBef>
            <a:buFontTx/>
            <a:buChar char="-"/>
            <a:defRPr/>
          </a:pPr>
          <a:r>
            <a:rPr lang="pl-PL" sz="1200" dirty="0">
              <a:solidFill>
                <a:srgbClr val="003366"/>
              </a:solidFill>
              <a:latin typeface="+mj-lt"/>
            </a:rPr>
            <a:t>prowadzenie programu </a:t>
          </a:r>
          <a:r>
            <a:rPr lang="pl-PL" sz="1200" dirty="0" err="1">
              <a:solidFill>
                <a:srgbClr val="003366"/>
              </a:solidFill>
              <a:latin typeface="+mj-lt"/>
            </a:rPr>
            <a:t>Street</a:t>
          </a:r>
          <a:r>
            <a:rPr lang="pl-PL" sz="1200" dirty="0">
              <a:solidFill>
                <a:srgbClr val="003366"/>
              </a:solidFill>
              <a:latin typeface="+mj-lt"/>
            </a:rPr>
            <a:t> Law,</a:t>
          </a:r>
        </a:p>
        <a:p xmlns:a="http://schemas.openxmlformats.org/drawingml/2006/main">
          <a:pPr marL="171450" indent="-171450" defTabSz="912813">
            <a:spcBef>
              <a:spcPct val="50000"/>
            </a:spcBef>
            <a:buFontTx/>
            <a:buChar char="-"/>
            <a:defRPr/>
          </a:pPr>
          <a:r>
            <a:rPr lang="pl-PL" sz="1200" dirty="0">
              <a:solidFill>
                <a:srgbClr val="003366"/>
              </a:solidFill>
              <a:latin typeface="+mj-lt"/>
            </a:rPr>
            <a:t>unowocześnienie strony internetowej.</a:t>
          </a:r>
          <a:endParaRPr lang="pl-PL" sz="1200" b="1" dirty="0">
            <a:solidFill>
              <a:srgbClr val="003366"/>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pl-PL"/>
          </a:p>
        </p:txBody>
      </p:sp>
      <p:sp>
        <p:nvSpPr>
          <p:cNvPr id="6041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pl-PL"/>
          </a:p>
        </p:txBody>
      </p:sp>
      <p:sp>
        <p:nvSpPr>
          <p:cNvPr id="6042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pl-PL"/>
          </a:p>
        </p:txBody>
      </p:sp>
      <p:sp>
        <p:nvSpPr>
          <p:cNvPr id="6042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01744625-3BA4-4B7A-9B1D-FEB1008D6870}" type="slidenum">
              <a:rPr lang="pl-PL"/>
              <a:pPr>
                <a:defRPr/>
              </a:pPr>
              <a:t>‹#›</a:t>
            </a:fld>
            <a:endParaRPr lang="pl-PL"/>
          </a:p>
        </p:txBody>
      </p:sp>
    </p:spTree>
    <p:extLst>
      <p:ext uri="{BB962C8B-B14F-4D97-AF65-F5344CB8AC3E}">
        <p14:creationId xmlns:p14="http://schemas.microsoft.com/office/powerpoint/2010/main" val="1252819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Symbol zastępczy daty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1B454C28-16CA-4B0B-A92F-32C189181AFD}" type="datetimeFigureOut">
              <a:rPr lang="en-US"/>
              <a:pPr>
                <a:defRPr/>
              </a:pPr>
              <a:t>3/24/2021</a:t>
            </a:fld>
            <a:endParaRPr lang="en-US"/>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Symbol zastępczy notatek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a:p>
        </p:txBody>
      </p:sp>
      <p:sp>
        <p:nvSpPr>
          <p:cNvPr id="6" name="Symbol zastępczy stopki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7" name="Symbol zastępczy numeru slajdu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1FED7C5B-96BF-4E87-8E24-C4524F674B67}" type="slidenum">
              <a:rPr lang="en-US"/>
              <a:pPr>
                <a:defRPr/>
              </a:pPr>
              <a:t>‹#›</a:t>
            </a:fld>
            <a:endParaRPr lang="en-US"/>
          </a:p>
        </p:txBody>
      </p:sp>
    </p:spTree>
    <p:extLst>
      <p:ext uri="{BB962C8B-B14F-4D97-AF65-F5344CB8AC3E}">
        <p14:creationId xmlns:p14="http://schemas.microsoft.com/office/powerpoint/2010/main" val="10326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68</a:t>
            </a:fld>
            <a:endParaRPr lang="en-US"/>
          </a:p>
        </p:txBody>
      </p:sp>
    </p:spTree>
    <p:extLst>
      <p:ext uri="{BB962C8B-B14F-4D97-AF65-F5344CB8AC3E}">
        <p14:creationId xmlns:p14="http://schemas.microsoft.com/office/powerpoint/2010/main" val="188381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99</a:t>
            </a:fld>
            <a:endParaRPr lang="en-US"/>
          </a:p>
        </p:txBody>
      </p:sp>
    </p:spTree>
    <p:extLst>
      <p:ext uri="{BB962C8B-B14F-4D97-AF65-F5344CB8AC3E}">
        <p14:creationId xmlns:p14="http://schemas.microsoft.com/office/powerpoint/2010/main" val="222449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1FED7C5B-96BF-4E87-8E24-C4524F674B67}" type="slidenum">
              <a:rPr lang="en-US" smtClean="0"/>
              <a:pPr>
                <a:defRPr/>
              </a:pPr>
              <a:t>100</a:t>
            </a:fld>
            <a:endParaRPr lang="en-US"/>
          </a:p>
        </p:txBody>
      </p:sp>
    </p:spTree>
    <p:extLst>
      <p:ext uri="{BB962C8B-B14F-4D97-AF65-F5344CB8AC3E}">
        <p14:creationId xmlns:p14="http://schemas.microsoft.com/office/powerpoint/2010/main" val="38635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p:spPr>
        <p:txBody>
          <a:bodyPr wrap="none" anchor="ctr"/>
          <a:lstStyle/>
          <a:p>
            <a:pPr algn="ctr" defTabSz="912813">
              <a:defRPr/>
            </a:pP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grpSp>
        <p:nvGrpSpPr>
          <p:cNvPr id="6" name="Group 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pl-PL"/>
              <a:t>Kliknij, aby edytować styl wzorca podtytułu</a:t>
            </a:r>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pl-PL"/>
              <a:t>Kliknij, aby edytować styl wzorca tytułu</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pl-PL"/>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pl-PL"/>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1D780F7F-3B3D-4D94-A4EC-2E4C3D28F448}" type="slidenum">
              <a:rPr lang="pl-PL"/>
              <a:pPr>
                <a:defRPr/>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61A5C169-5CBE-4D88-A8EC-2BF0B867F4D8}" type="slidenum">
              <a:rPr lang="pl-PL"/>
              <a:pPr>
                <a:defRPr/>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15150" y="762000"/>
            <a:ext cx="2000250" cy="5334000"/>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914400" y="762000"/>
            <a:ext cx="5848350" cy="53340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FDBB36B9-C45A-4811-B31F-3AA1A4DC4831}" type="slidenum">
              <a:rPr lang="pl-PL"/>
              <a:pPr>
                <a:defRPr/>
              </a:pPr>
              <a:t>‹#›</a:t>
            </a:fld>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wykresu 2"/>
          <p:cNvSpPr>
            <a:spLocks noGrp="1"/>
          </p:cNvSpPr>
          <p:nvPr>
            <p:ph type="chart" idx="1"/>
          </p:nvPr>
        </p:nvSpPr>
        <p:spPr>
          <a:xfrm>
            <a:off x="914400" y="2362200"/>
            <a:ext cx="8001000" cy="3733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E7AD13C7-A0B7-49F1-9D47-1A80917878D2}" type="slidenum">
              <a:rPr lang="pl-PL"/>
              <a:pPr>
                <a:defRPr/>
              </a:pPr>
              <a:t>‹#›</a:t>
            </a:fld>
            <a:endParaRPr lang="pl-P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400" y="762000"/>
            <a:ext cx="8001000" cy="1143000"/>
          </a:xfrm>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quarter" idx="2"/>
          </p:nvPr>
        </p:nvSpPr>
        <p:spPr>
          <a:xfrm>
            <a:off x="4991100" y="23622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zawartości 4"/>
          <p:cNvSpPr>
            <a:spLocks noGrp="1"/>
          </p:cNvSpPr>
          <p:nvPr>
            <p:ph sz="quarter" idx="3"/>
          </p:nvPr>
        </p:nvSpPr>
        <p:spPr>
          <a:xfrm>
            <a:off x="4991100" y="4305300"/>
            <a:ext cx="3924300" cy="17907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pl-PL"/>
          </a:p>
        </p:txBody>
      </p:sp>
      <p:sp>
        <p:nvSpPr>
          <p:cNvPr id="7" name="Rectangle 9"/>
          <p:cNvSpPr>
            <a:spLocks noGrp="1" noChangeArrowheads="1"/>
          </p:cNvSpPr>
          <p:nvPr>
            <p:ph type="ftr" sz="quarter" idx="11"/>
          </p:nvPr>
        </p:nvSpPr>
        <p:spPr>
          <a:ln/>
        </p:spPr>
        <p:txBody>
          <a:bodyPr/>
          <a:lstStyle>
            <a:lvl1pPr>
              <a:defRPr/>
            </a:lvl1pPr>
          </a:lstStyle>
          <a:p>
            <a:pPr>
              <a:defRPr/>
            </a:pPr>
            <a:endParaRPr lang="pl-PL"/>
          </a:p>
        </p:txBody>
      </p:sp>
      <p:sp>
        <p:nvSpPr>
          <p:cNvPr id="8" name="Rectangle 10"/>
          <p:cNvSpPr>
            <a:spLocks noGrp="1" noChangeArrowheads="1"/>
          </p:cNvSpPr>
          <p:nvPr>
            <p:ph type="sldNum" sz="quarter" idx="12"/>
          </p:nvPr>
        </p:nvSpPr>
        <p:spPr>
          <a:ln/>
        </p:spPr>
        <p:txBody>
          <a:bodyPr/>
          <a:lstStyle>
            <a:lvl1pPr>
              <a:defRPr/>
            </a:lvl1pPr>
          </a:lstStyle>
          <a:p>
            <a:pPr>
              <a:defRPr/>
            </a:pPr>
            <a:fld id="{BC211667-59FC-4D05-BB7D-A484AEF5B61E}" type="slidenum">
              <a:rPr lang="pl-PL"/>
              <a:pPr>
                <a:defRPr/>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A1058A-664E-4B11-8D08-CF3E5842C948}" type="slidenum">
              <a:rPr lang="pl-PL"/>
              <a:pPr>
                <a:defRPr/>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8"/>
          <p:cNvSpPr>
            <a:spLocks noGrp="1" noChangeArrowheads="1"/>
          </p:cNvSpPr>
          <p:nvPr>
            <p:ph type="dt" sz="half" idx="10"/>
          </p:nvPr>
        </p:nvSpPr>
        <p:spPr>
          <a:ln/>
        </p:spPr>
        <p:txBody>
          <a:bodyPr/>
          <a:lstStyle>
            <a:lvl1pPr>
              <a:defRPr/>
            </a:lvl1pPr>
          </a:lstStyle>
          <a:p>
            <a:pPr>
              <a:defRPr/>
            </a:pPr>
            <a:endParaRPr lang="pl-PL"/>
          </a:p>
        </p:txBody>
      </p:sp>
      <p:sp>
        <p:nvSpPr>
          <p:cNvPr id="5" name="Rectangle 9"/>
          <p:cNvSpPr>
            <a:spLocks noGrp="1" noChangeArrowheads="1"/>
          </p:cNvSpPr>
          <p:nvPr>
            <p:ph type="ftr" sz="quarter" idx="11"/>
          </p:nvPr>
        </p:nvSpPr>
        <p:spPr>
          <a:ln/>
        </p:spPr>
        <p:txBody>
          <a:bodyPr/>
          <a:lstStyle>
            <a:lvl1pPr>
              <a:defRPr/>
            </a:lvl1pPr>
          </a:lstStyle>
          <a:p>
            <a:pPr>
              <a:defRPr/>
            </a:pPr>
            <a:endParaRPr lang="pl-PL"/>
          </a:p>
        </p:txBody>
      </p:sp>
      <p:sp>
        <p:nvSpPr>
          <p:cNvPr id="6" name="Rectangle 10"/>
          <p:cNvSpPr>
            <a:spLocks noGrp="1" noChangeArrowheads="1"/>
          </p:cNvSpPr>
          <p:nvPr>
            <p:ph type="sldNum" sz="quarter" idx="12"/>
          </p:nvPr>
        </p:nvSpPr>
        <p:spPr>
          <a:ln/>
        </p:spPr>
        <p:txBody>
          <a:bodyPr/>
          <a:lstStyle>
            <a:lvl1pPr>
              <a:defRPr/>
            </a:lvl1pPr>
          </a:lstStyle>
          <a:p>
            <a:pPr>
              <a:defRPr/>
            </a:pPr>
            <a:fld id="{908420C1-7F25-4002-8085-FE126CA91B96}" type="slidenum">
              <a:rPr lang="pl-PL"/>
              <a:pPr>
                <a:defRPr/>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70C8EE25-7BBF-4E3A-99D4-E6313AEFB443}" type="slidenum">
              <a:rPr lang="pl-PL"/>
              <a:pPr>
                <a:defRPr/>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pl-PL"/>
          </a:p>
        </p:txBody>
      </p:sp>
      <p:sp>
        <p:nvSpPr>
          <p:cNvPr id="8" name="Rectangle 9"/>
          <p:cNvSpPr>
            <a:spLocks noGrp="1" noChangeArrowheads="1"/>
          </p:cNvSpPr>
          <p:nvPr>
            <p:ph type="ftr" sz="quarter" idx="11"/>
          </p:nvPr>
        </p:nvSpPr>
        <p:spPr>
          <a:ln/>
        </p:spPr>
        <p:txBody>
          <a:bodyPr/>
          <a:lstStyle>
            <a:lvl1pPr>
              <a:defRPr/>
            </a:lvl1pPr>
          </a:lstStyle>
          <a:p>
            <a:pPr>
              <a:defRPr/>
            </a:pPr>
            <a:endParaRPr lang="pl-PL"/>
          </a:p>
        </p:txBody>
      </p:sp>
      <p:sp>
        <p:nvSpPr>
          <p:cNvPr id="9" name="Rectangle 10"/>
          <p:cNvSpPr>
            <a:spLocks noGrp="1" noChangeArrowheads="1"/>
          </p:cNvSpPr>
          <p:nvPr>
            <p:ph type="sldNum" sz="quarter" idx="12"/>
          </p:nvPr>
        </p:nvSpPr>
        <p:spPr>
          <a:ln/>
        </p:spPr>
        <p:txBody>
          <a:bodyPr/>
          <a:lstStyle>
            <a:lvl1pPr>
              <a:defRPr/>
            </a:lvl1pPr>
          </a:lstStyle>
          <a:p>
            <a:pPr>
              <a:defRPr/>
            </a:pPr>
            <a:fld id="{7AAD58DE-4271-4470-B32E-76E0B7FDC44F}" type="slidenum">
              <a:rPr lang="pl-PL"/>
              <a:pPr>
                <a:defRPr/>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pl-PL"/>
          </a:p>
        </p:txBody>
      </p:sp>
      <p:sp>
        <p:nvSpPr>
          <p:cNvPr id="4" name="Rectangle 9"/>
          <p:cNvSpPr>
            <a:spLocks noGrp="1" noChangeArrowheads="1"/>
          </p:cNvSpPr>
          <p:nvPr>
            <p:ph type="ftr" sz="quarter" idx="11"/>
          </p:nvPr>
        </p:nvSpPr>
        <p:spPr>
          <a:ln/>
        </p:spPr>
        <p:txBody>
          <a:bodyPr/>
          <a:lstStyle>
            <a:lvl1pPr>
              <a:defRPr/>
            </a:lvl1pPr>
          </a:lstStyle>
          <a:p>
            <a:pPr>
              <a:defRPr/>
            </a:pPr>
            <a:endParaRPr lang="pl-PL"/>
          </a:p>
        </p:txBody>
      </p:sp>
      <p:sp>
        <p:nvSpPr>
          <p:cNvPr id="5" name="Rectangle 10"/>
          <p:cNvSpPr>
            <a:spLocks noGrp="1" noChangeArrowheads="1"/>
          </p:cNvSpPr>
          <p:nvPr>
            <p:ph type="sldNum" sz="quarter" idx="12"/>
          </p:nvPr>
        </p:nvSpPr>
        <p:spPr>
          <a:ln/>
        </p:spPr>
        <p:txBody>
          <a:bodyPr/>
          <a:lstStyle>
            <a:lvl1pPr>
              <a:defRPr/>
            </a:lvl1pPr>
          </a:lstStyle>
          <a:p>
            <a:pPr>
              <a:defRPr/>
            </a:pPr>
            <a:fld id="{D271BC00-5B0F-4C84-9133-4C8EED08509F}" type="slidenum">
              <a:rPr lang="pl-PL"/>
              <a:pPr>
                <a:defRPr/>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pl-PL"/>
          </a:p>
        </p:txBody>
      </p:sp>
      <p:sp>
        <p:nvSpPr>
          <p:cNvPr id="3" name="Rectangle 9"/>
          <p:cNvSpPr>
            <a:spLocks noGrp="1" noChangeArrowheads="1"/>
          </p:cNvSpPr>
          <p:nvPr>
            <p:ph type="ftr" sz="quarter" idx="11"/>
          </p:nvPr>
        </p:nvSpPr>
        <p:spPr>
          <a:ln/>
        </p:spPr>
        <p:txBody>
          <a:bodyPr/>
          <a:lstStyle>
            <a:lvl1pPr>
              <a:defRPr/>
            </a:lvl1pPr>
          </a:lstStyle>
          <a:p>
            <a:pPr>
              <a:defRPr/>
            </a:pPr>
            <a:endParaRPr lang="pl-PL"/>
          </a:p>
        </p:txBody>
      </p:sp>
      <p:sp>
        <p:nvSpPr>
          <p:cNvPr id="4" name="Rectangle 10"/>
          <p:cNvSpPr>
            <a:spLocks noGrp="1" noChangeArrowheads="1"/>
          </p:cNvSpPr>
          <p:nvPr>
            <p:ph type="sldNum" sz="quarter" idx="12"/>
          </p:nvPr>
        </p:nvSpPr>
        <p:spPr>
          <a:ln/>
        </p:spPr>
        <p:txBody>
          <a:bodyPr/>
          <a:lstStyle>
            <a:lvl1pPr>
              <a:defRPr/>
            </a:lvl1pPr>
          </a:lstStyle>
          <a:p>
            <a:pPr>
              <a:defRPr/>
            </a:pPr>
            <a:fld id="{D0D1B51C-84DF-48DB-956F-637BD351323D}" type="slidenum">
              <a:rPr lang="pl-PL"/>
              <a:pPr>
                <a:defRPr/>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2D06A5B8-F668-4730-AA6F-81A015DE54B9}" type="slidenum">
              <a:rPr lang="pl-PL"/>
              <a:pPr>
                <a:defRPr/>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8"/>
          <p:cNvSpPr>
            <a:spLocks noGrp="1" noChangeArrowheads="1"/>
          </p:cNvSpPr>
          <p:nvPr>
            <p:ph type="dt" sz="half" idx="10"/>
          </p:nvPr>
        </p:nvSpPr>
        <p:spPr>
          <a:ln/>
        </p:spPr>
        <p:txBody>
          <a:bodyPr/>
          <a:lstStyle>
            <a:lvl1pPr>
              <a:defRPr/>
            </a:lvl1pPr>
          </a:lstStyle>
          <a:p>
            <a:pPr>
              <a:defRPr/>
            </a:pPr>
            <a:endParaRPr lang="pl-PL"/>
          </a:p>
        </p:txBody>
      </p:sp>
      <p:sp>
        <p:nvSpPr>
          <p:cNvPr id="6" name="Rectangle 9"/>
          <p:cNvSpPr>
            <a:spLocks noGrp="1" noChangeArrowheads="1"/>
          </p:cNvSpPr>
          <p:nvPr>
            <p:ph type="ftr" sz="quarter" idx="11"/>
          </p:nvPr>
        </p:nvSpPr>
        <p:spPr>
          <a:ln/>
        </p:spPr>
        <p:txBody>
          <a:bodyPr/>
          <a:lstStyle>
            <a:lvl1pPr>
              <a:defRPr/>
            </a:lvl1pPr>
          </a:lstStyle>
          <a:p>
            <a:pPr>
              <a:defRPr/>
            </a:pPr>
            <a:endParaRPr lang="pl-PL"/>
          </a:p>
        </p:txBody>
      </p:sp>
      <p:sp>
        <p:nvSpPr>
          <p:cNvPr id="7" name="Rectangle 10"/>
          <p:cNvSpPr>
            <a:spLocks noGrp="1" noChangeArrowheads="1"/>
          </p:cNvSpPr>
          <p:nvPr>
            <p:ph type="sldNum" sz="quarter" idx="12"/>
          </p:nvPr>
        </p:nvSpPr>
        <p:spPr>
          <a:ln/>
        </p:spPr>
        <p:txBody>
          <a:bodyPr/>
          <a:lstStyle>
            <a:lvl1pPr>
              <a:defRPr/>
            </a:lvl1pPr>
          </a:lstStyle>
          <a:p>
            <a:pPr>
              <a:defRPr/>
            </a:pPr>
            <a:fld id="{F0A6931B-1CAC-4219-9A7C-07E0F90E74C8}" type="slidenum">
              <a:rPr lang="pl-PL"/>
              <a:pPr>
                <a:defRPr/>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headEnd/>
              <a:tailEnd/>
            </a:ln>
          </p:spPr>
          <p:txBody>
            <a:bodyPr wrap="none" anchor="ctr"/>
            <a:lstStyle/>
            <a:p>
              <a:pPr defTabSz="912813">
                <a:defRPr/>
              </a:pPr>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w="9525">
              <a:noFill/>
              <a:miter lim="800000"/>
              <a:headEnd/>
              <a:tailEnd/>
            </a:ln>
          </p:spPr>
          <p:txBody>
            <a:bodyPr wrap="none" anchor="ctr"/>
            <a:lstStyle/>
            <a:p>
              <a:pPr defTabSz="912813">
                <a:defRPr/>
              </a:pPr>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p:spPr>
        <p:txBody>
          <a:bodyPr wrap="none" anchor="ctr"/>
          <a:lstStyle/>
          <a:p>
            <a:pPr algn="ctr" defTabSz="912813">
              <a:defRPr/>
            </a:pPr>
            <a:endParaRPr kumimoji="1" lang="en-US"/>
          </a:p>
        </p:txBody>
      </p:sp>
      <p:sp>
        <p:nvSpPr>
          <p:cNvPr id="7782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a:t>Kliknij, aby edytować styl wzorca tytułu</a:t>
            </a:r>
          </a:p>
        </p:txBody>
      </p:sp>
      <p:sp>
        <p:nvSpPr>
          <p:cNvPr id="7782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endParaRPr lang="pl-PL"/>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pPr>
              <a:defRPr/>
            </a:pPr>
            <a:endParaRPr lang="pl-PL"/>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71CCD116-FF67-46DE-99A3-81E817BA841E}" type="slidenum">
              <a:rPr lang="pl-PL"/>
              <a:pPr>
                <a:defRPr/>
              </a:pPr>
              <a:t>‹#›</a:t>
            </a:fld>
            <a:endParaRPr lang="pl-PL"/>
          </a:p>
        </p:txBody>
      </p:sp>
      <p:grpSp>
        <p:nvGrpSpPr>
          <p:cNvPr id="778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p:spPr>
          <p:txBody>
            <a:bodyPr wrap="none" anchor="ctr"/>
            <a:lstStyle/>
            <a:p>
              <a:pPr defTabSz="912813">
                <a:defRPr/>
              </a:pPr>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p:spPr>
          <p:txBody>
            <a:bodyPr wrap="none" anchor="ctr"/>
            <a:lstStyle/>
            <a:p>
              <a:pPr defTabSz="912813">
                <a:defRPr/>
              </a:pPr>
              <a:endParaRPr lang="en-US"/>
            </a:p>
          </p:txBody>
        </p:sp>
      </p:grpSp>
    </p:spTree>
  </p:cSld>
  <p:clrMap bg1="lt1" tx1="dk1" bg2="lt2" tx2="dk2" accent1="accent1" accent2="accent2" accent3="accent3" accent4="accent4" accent5="accent5" accent6="accent6" hlink="hlink" folHlink="folHlink"/>
  <p:sldLayoutIdLst>
    <p:sldLayoutId id="2147483984"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3" Type="http://schemas.openxmlformats.org/officeDocument/2006/relationships/hyperlink" Target="http://www.beck.pl/" TargetMode="External"/><Relationship Id="rId18" Type="http://schemas.openxmlformats.org/officeDocument/2006/relationships/image" Target="../media/image21.png"/><Relationship Id="rId26" Type="http://schemas.openxmlformats.org/officeDocument/2006/relationships/image" Target="../media/image25.png"/><Relationship Id="rId21" Type="http://schemas.openxmlformats.org/officeDocument/2006/relationships/hyperlink" Target="http://bakernet.com/" TargetMode="External"/><Relationship Id="rId34" Type="http://schemas.openxmlformats.org/officeDocument/2006/relationships/image" Target="../media/image30.png"/><Relationship Id="rId7" Type="http://schemas.openxmlformats.org/officeDocument/2006/relationships/image" Target="../media/image15.jpeg"/><Relationship Id="rId12" Type="http://schemas.openxmlformats.org/officeDocument/2006/relationships/image" Target="../media/image18.png"/><Relationship Id="rId17" Type="http://schemas.openxmlformats.org/officeDocument/2006/relationships/hyperlink" Target="http://www.pwp.pl/" TargetMode="External"/><Relationship Id="rId25" Type="http://schemas.openxmlformats.org/officeDocument/2006/relationships/hyperlink" Target="http://www.nlembassy.pl/" TargetMode="External"/><Relationship Id="rId33" Type="http://schemas.openxmlformats.org/officeDocument/2006/relationships/hyperlink" Target="http://www.weil.com/" TargetMode="External"/><Relationship Id="rId2" Type="http://schemas.openxmlformats.org/officeDocument/2006/relationships/image" Target="../media/image12.jpeg"/><Relationship Id="rId16" Type="http://schemas.openxmlformats.org/officeDocument/2006/relationships/image" Target="../media/image20.png"/><Relationship Id="rId20" Type="http://schemas.openxmlformats.org/officeDocument/2006/relationships/image" Target="../media/image22.jpeg"/><Relationship Id="rId29"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hyperlink" Target="http://www.pozytek.gov.pl/" TargetMode="External"/><Relationship Id="rId24" Type="http://schemas.openxmlformats.org/officeDocument/2006/relationships/image" Target="../media/image24.jpeg"/><Relationship Id="rId32" Type="http://schemas.openxmlformats.org/officeDocument/2006/relationships/image" Target="../media/image29.jpeg"/><Relationship Id="rId37" Type="http://schemas.openxmlformats.org/officeDocument/2006/relationships/image" Target="../media/image32.png"/><Relationship Id="rId5" Type="http://schemas.openxmlformats.org/officeDocument/2006/relationships/hyperlink" Target="http://www.batory.org.pl/" TargetMode="External"/><Relationship Id="rId15" Type="http://schemas.openxmlformats.org/officeDocument/2006/relationships/hyperlink" Target="http://www.kbn.gov.pl/" TargetMode="External"/><Relationship Id="rId23" Type="http://schemas.openxmlformats.org/officeDocument/2006/relationships/hyperlink" Target="http://www.linleaters.pl/" TargetMode="External"/><Relationship Id="rId28" Type="http://schemas.openxmlformats.org/officeDocument/2006/relationships/hyperlink" Target="http://www.cliffordchance.com/home.html" TargetMode="External"/><Relationship Id="rId36" Type="http://schemas.openxmlformats.org/officeDocument/2006/relationships/hyperlink" Target="http://www.ceetrust.org/" TargetMode="External"/><Relationship Id="rId10" Type="http://schemas.openxmlformats.org/officeDocument/2006/relationships/image" Target="../media/image17.jpeg"/><Relationship Id="rId19" Type="http://schemas.openxmlformats.org/officeDocument/2006/relationships/hyperlink" Target="http://www.ms.gov.pl/" TargetMode="External"/><Relationship Id="rId31"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hyperlink" Target="http://www.cofund.org.pl/" TargetMode="External"/><Relationship Id="rId14" Type="http://schemas.openxmlformats.org/officeDocument/2006/relationships/image" Target="../media/image19.jpeg"/><Relationship Id="rId22" Type="http://schemas.openxmlformats.org/officeDocument/2006/relationships/image" Target="../media/image23.jpeg"/><Relationship Id="rId27" Type="http://schemas.openxmlformats.org/officeDocument/2006/relationships/image" Target="../media/image26.jpeg"/><Relationship Id="rId30" Type="http://schemas.openxmlformats.org/officeDocument/2006/relationships/hyperlink" Target="http://www.chadbourne.com/locations/sub_warsaw.html" TargetMode="External"/><Relationship Id="rId35" Type="http://schemas.openxmlformats.org/officeDocument/2006/relationships/image" Target="../media/image31.png"/><Relationship Id="rId8" Type="http://schemas.openxmlformats.org/officeDocument/2006/relationships/image" Target="../media/image16.jpeg"/><Relationship Id="rId3" Type="http://schemas.openxmlformats.org/officeDocument/2006/relationships/hyperlink" Target="http://www.pafw.pl/"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1.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2.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3.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4.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6.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chart" Target="../charts/chart121.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defTabSz="912813" eaLnBrk="1" hangingPunct="1"/>
            <a:r>
              <a:rPr lang="pl-PL" dirty="0">
                <a:solidFill>
                  <a:schemeClr val="tx2"/>
                </a:solidFill>
              </a:rPr>
              <a:t>Studenckie Poradnie Prawne</a:t>
            </a:r>
          </a:p>
        </p:txBody>
      </p:sp>
      <p:sp>
        <p:nvSpPr>
          <p:cNvPr id="79875" name="Rectangle 3"/>
          <p:cNvSpPr>
            <a:spLocks noGrp="1" noChangeArrowheads="1"/>
          </p:cNvSpPr>
          <p:nvPr>
            <p:ph type="subTitle" idx="1"/>
          </p:nvPr>
        </p:nvSpPr>
        <p:spPr/>
        <p:txBody>
          <a:bodyPr/>
          <a:lstStyle/>
          <a:p>
            <a:pPr defTabSz="912813" eaLnBrk="1" hangingPunct="1"/>
            <a:r>
              <a:rPr lang="pl-PL" i="1" dirty="0"/>
              <a:t>Podsumowanie działalności 	     za rok akademicki 2019/2020</a:t>
            </a:r>
          </a:p>
        </p:txBody>
      </p:sp>
      <p:pic>
        <p:nvPicPr>
          <p:cNvPr id="79876"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55576" y="2728912"/>
            <a:ext cx="8578850" cy="4129088"/>
            <a:chOff x="470" y="1738"/>
            <a:chExt cx="5404" cy="2601"/>
          </a:xfrm>
        </p:grpSpPr>
        <p:sp useBgFill="1">
          <p:nvSpPr>
            <p:cNvPr id="3" name="Text Box 517"/>
            <p:cNvSpPr txBox="1">
              <a:spLocks noChangeArrowheads="1"/>
            </p:cNvSpPr>
            <p:nvPr/>
          </p:nvSpPr>
          <p:spPr bwMode="auto">
            <a:xfrm>
              <a:off x="3742" y="2750"/>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2012/2013</a:t>
              </a:r>
            </a:p>
            <a:p>
              <a:pPr defTabSz="912813">
                <a:spcBef>
                  <a:spcPct val="50000"/>
                </a:spcBef>
              </a:pPr>
              <a:r>
                <a:rPr lang="pl-PL" sz="2000" dirty="0">
                  <a:solidFill>
                    <a:srgbClr val="003366"/>
                  </a:solidFill>
                  <a:latin typeface="Arial" charset="0"/>
                </a:rPr>
                <a:t>25 poradni w 16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1053130980"/>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82" y="1933"/>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945" y="2354"/>
              <a:ext cx="144" cy="216"/>
            </a:xfrm>
            <a:prstGeom prst="rect">
              <a:avLst/>
            </a:prstGeom>
            <a:noFill/>
            <a:ln w="9525">
              <a:noFill/>
              <a:miter lim="800000"/>
              <a:headEnd/>
              <a:tailEnd/>
            </a:ln>
          </p:spPr>
        </p:pic>
        <p:pic>
          <p:nvPicPr>
            <p:cNvPr id="10" name="Picture 524" descr="logo-małe"/>
            <p:cNvPicPr>
              <a:picLocks noChangeAspect="1" noChangeArrowheads="1"/>
            </p:cNvPicPr>
            <p:nvPr/>
          </p:nvPicPr>
          <p:blipFill>
            <a:blip r:embed="rId4" cstate="print"/>
            <a:srcRect/>
            <a:stretch>
              <a:fillRect/>
            </a:stretch>
          </p:blipFill>
          <p:spPr bwMode="auto">
            <a:xfrm>
              <a:off x="2769"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150"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3"/>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5" name="Text Box 545">
            <a:extLst>
              <a:ext uri="{FF2B5EF4-FFF2-40B4-BE49-F238E27FC236}">
                <a16:creationId xmlns:a16="http://schemas.microsoft.com/office/drawing/2014/main" id="{4B734A3F-35E6-487C-89AF-B85FC664F643}"/>
              </a:ext>
            </a:extLst>
          </p:cNvPr>
          <p:cNvSpPr txBox="1">
            <a:spLocks noChangeArrowheads="1"/>
          </p:cNvSpPr>
          <p:nvPr/>
        </p:nvSpPr>
        <p:spPr bwMode="auto">
          <a:xfrm>
            <a:off x="2092251" y="3248026"/>
            <a:ext cx="133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Gdynia Gdańsk</a:t>
            </a:r>
          </a:p>
        </p:txBody>
      </p:sp>
    </p:spTree>
    <p:extLst>
      <p:ext uri="{BB962C8B-B14F-4D97-AF65-F5344CB8AC3E}">
        <p14:creationId xmlns:p14="http://schemas.microsoft.com/office/powerpoint/2010/main" val="275949801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Problemy i „luki” prawne zaobserwowane przez poradnie 2/2 </a:t>
            </a:r>
          </a:p>
        </p:txBody>
      </p:sp>
      <p:sp>
        <p:nvSpPr>
          <p:cNvPr id="87043" name="Text Box 5"/>
          <p:cNvSpPr txBox="1">
            <a:spLocks noChangeArrowheads="1"/>
          </p:cNvSpPr>
          <p:nvPr/>
        </p:nvSpPr>
        <p:spPr bwMode="auto">
          <a:xfrm>
            <a:off x="1331912" y="2306638"/>
            <a:ext cx="7344543" cy="4339650"/>
          </a:xfrm>
          <a:prstGeom prst="rect">
            <a:avLst/>
          </a:prstGeom>
          <a:noFill/>
          <a:ln w="9525">
            <a:noFill/>
            <a:miter lim="800000"/>
            <a:headEnd/>
            <a:tailEnd/>
          </a:ln>
        </p:spPr>
        <p:txBody>
          <a:bodyPr wrap="square">
            <a:spAutoFit/>
          </a:bodyPr>
          <a:lstStyle/>
          <a:p>
            <a:r>
              <a:rPr lang="pl-PL" sz="1200" b="1" dirty="0">
                <a:latin typeface="+mn-lt"/>
              </a:rPr>
              <a:t>Niewłaściwe zaliczanie odbytej kary </a:t>
            </a:r>
            <a:r>
              <a:rPr lang="pl-PL" sz="1200" dirty="0">
                <a:latin typeface="+mn-lt"/>
              </a:rPr>
              <a:t>(zastępcza kara grzywny zamiast ograniczenia wolności) </a:t>
            </a:r>
            <a:r>
              <a:rPr lang="pl-PL" sz="1200" b="1" dirty="0">
                <a:latin typeface="+mn-lt"/>
              </a:rPr>
              <a:t>na poczet kary łącznej</a:t>
            </a:r>
            <a:r>
              <a:rPr lang="pl-PL" sz="1200" dirty="0">
                <a:latin typeface="+mn-lt"/>
              </a:rPr>
              <a:t>. Brak regulacji w KPK pozwalającej na dochodzenie odszkodowania / zadośćuczynienia w tego rodzaju przypadku i w praktyce poradni konieczne było szukanie podstaw dochodzenia odszkodowania na gruncie prawa cywilnego.</a:t>
            </a:r>
          </a:p>
          <a:p>
            <a:endParaRPr lang="pl-PL" sz="1200" dirty="0">
              <a:latin typeface="+mn-lt"/>
            </a:endParaRPr>
          </a:p>
          <a:p>
            <a:r>
              <a:rPr lang="pl-PL" sz="1200" b="1" dirty="0">
                <a:latin typeface="+mn-lt"/>
              </a:rPr>
              <a:t>Dyskryminacja</a:t>
            </a:r>
            <a:r>
              <a:rPr lang="pl-PL" sz="1200" dirty="0">
                <a:latin typeface="+mn-lt"/>
              </a:rPr>
              <a:t>, </a:t>
            </a:r>
            <a:r>
              <a:rPr lang="pl-PL" sz="1200" b="1" dirty="0">
                <a:latin typeface="+mn-lt"/>
              </a:rPr>
              <a:t>seksizm</a:t>
            </a:r>
            <a:r>
              <a:rPr lang="pl-PL" sz="1200" dirty="0">
                <a:latin typeface="+mn-lt"/>
              </a:rPr>
              <a:t> i niezgodne z prawem zapisy statutowe w szkołach średnich. </a:t>
            </a:r>
          </a:p>
          <a:p>
            <a:endParaRPr lang="pl-PL" sz="1200" dirty="0">
              <a:latin typeface="+mn-lt"/>
            </a:endParaRPr>
          </a:p>
          <a:p>
            <a:r>
              <a:rPr lang="pl-PL" sz="1200" dirty="0">
                <a:latin typeface="+mn-lt"/>
              </a:rPr>
              <a:t>Brak możliwości, chociażby ograniczonej, działania </a:t>
            </a:r>
            <a:r>
              <a:rPr lang="pl-PL" sz="1200" b="1" dirty="0">
                <a:latin typeface="+mn-lt"/>
              </a:rPr>
              <a:t>studentów poradni jako pełnomocnicy </a:t>
            </a:r>
            <a:r>
              <a:rPr lang="pl-PL" sz="1200" dirty="0">
                <a:latin typeface="+mn-lt"/>
              </a:rPr>
              <a:t>Klientów przed sądami i organami takimi jak prokuratura i policja. </a:t>
            </a:r>
          </a:p>
          <a:p>
            <a:r>
              <a:rPr lang="pl-PL" sz="1200" dirty="0">
                <a:latin typeface="+mn-lt"/>
              </a:rPr>
              <a:t> </a:t>
            </a:r>
          </a:p>
          <a:p>
            <a:r>
              <a:rPr lang="pl-PL" sz="1200" b="1" dirty="0">
                <a:latin typeface="+mn-lt"/>
              </a:rPr>
              <a:t>Brak przepisów regulujących status bezpaństwowców </a:t>
            </a:r>
            <a:r>
              <a:rPr lang="pl-PL" sz="1200" dirty="0">
                <a:latin typeface="+mn-lt"/>
              </a:rPr>
              <a:t>w RP powodują praktyczne trudności w realizacji praw człowieka. Jeden z klientów jest bezpaństwowcem i czuje się obywatelem Kosowa. Powoduje to trudności w możliwości legalizacji jego pobytu w Polsce i zawarcia małżeństwa z obywatelką polską, ponieważ Polska nie posiada żadnej placówki dyplomatycznej Kosowa, nie ratyfikowała też żadnej umowy międzynarodowej gwarantującej prawa osobom bez żadnego obywatelstwa.</a:t>
            </a:r>
          </a:p>
          <a:p>
            <a:endParaRPr lang="pl-PL" sz="1200" dirty="0">
              <a:latin typeface="+mn-lt"/>
            </a:endParaRPr>
          </a:p>
          <a:p>
            <a:r>
              <a:rPr lang="pl-PL" sz="1200" b="1" dirty="0">
                <a:latin typeface="+mn-lt"/>
              </a:rPr>
              <a:t>O</a:t>
            </a:r>
            <a:r>
              <a:rPr lang="en-US" sz="1200" b="1" dirty="0">
                <a:latin typeface="+mn-lt"/>
              </a:rPr>
              <a:t>soba </a:t>
            </a:r>
            <a:r>
              <a:rPr lang="en-US" sz="1200" b="1" dirty="0" err="1">
                <a:latin typeface="+mn-lt"/>
              </a:rPr>
              <a:t>poszukująca</a:t>
            </a:r>
            <a:r>
              <a:rPr lang="en-US" sz="1200" b="1" dirty="0">
                <a:latin typeface="+mn-lt"/>
              </a:rPr>
              <a:t> </a:t>
            </a:r>
            <a:r>
              <a:rPr lang="en-US" sz="1200" b="1" dirty="0" err="1">
                <a:latin typeface="+mn-lt"/>
              </a:rPr>
              <a:t>ochrony</a:t>
            </a:r>
            <a:r>
              <a:rPr lang="en-US" sz="1200" b="1" dirty="0">
                <a:latin typeface="+mn-lt"/>
              </a:rPr>
              <a:t> </a:t>
            </a:r>
            <a:r>
              <a:rPr lang="en-US" sz="1200" b="1" dirty="0" err="1">
                <a:latin typeface="+mn-lt"/>
              </a:rPr>
              <a:t>międzynarodowej</a:t>
            </a:r>
            <a:r>
              <a:rPr lang="en-US" sz="1200" b="1" dirty="0">
                <a:latin typeface="+mn-lt"/>
              </a:rPr>
              <a:t> </a:t>
            </a:r>
            <a:r>
              <a:rPr lang="en-US" sz="1200" b="1" dirty="0" err="1">
                <a:latin typeface="+mn-lt"/>
              </a:rPr>
              <a:t>przed</a:t>
            </a:r>
            <a:r>
              <a:rPr lang="en-US" sz="1200" b="1" dirty="0">
                <a:latin typeface="+mn-lt"/>
              </a:rPr>
              <a:t> </a:t>
            </a:r>
            <a:r>
              <a:rPr lang="en-US" sz="1200" b="1" dirty="0" err="1">
                <a:latin typeface="+mn-lt"/>
              </a:rPr>
              <a:t>prześladowaniem</a:t>
            </a:r>
            <a:r>
              <a:rPr lang="en-US" sz="1200" b="1" dirty="0">
                <a:latin typeface="+mn-lt"/>
              </a:rPr>
              <a:t> </a:t>
            </a:r>
            <a:r>
              <a:rPr lang="en-US" sz="1200" b="1" dirty="0" err="1">
                <a:latin typeface="+mn-lt"/>
              </a:rPr>
              <a:t>ze</a:t>
            </a:r>
            <a:r>
              <a:rPr lang="en-US" sz="1200" b="1" dirty="0">
                <a:latin typeface="+mn-lt"/>
              </a:rPr>
              <a:t> </a:t>
            </a:r>
            <a:r>
              <a:rPr lang="en-US" sz="1200" b="1" dirty="0" err="1">
                <a:latin typeface="+mn-lt"/>
              </a:rPr>
              <a:t>względów</a:t>
            </a:r>
            <a:r>
              <a:rPr lang="en-US" sz="1200" b="1" dirty="0">
                <a:latin typeface="+mn-lt"/>
              </a:rPr>
              <a:t> </a:t>
            </a:r>
            <a:r>
              <a:rPr lang="en-US" sz="1200" b="1" dirty="0" err="1">
                <a:latin typeface="+mn-lt"/>
              </a:rPr>
              <a:t>politycznych</a:t>
            </a:r>
            <a:r>
              <a:rPr lang="en-US" sz="1200" b="1" dirty="0">
                <a:latin typeface="+mn-lt"/>
              </a:rPr>
              <a:t> w </a:t>
            </a:r>
            <a:r>
              <a:rPr lang="en-US" sz="1200" b="1" dirty="0" err="1">
                <a:latin typeface="+mn-lt"/>
              </a:rPr>
              <a:t>Turcji</a:t>
            </a:r>
            <a:r>
              <a:rPr lang="en-US" sz="1200" b="1" dirty="0">
                <a:latin typeface="+mn-lt"/>
              </a:rPr>
              <a:t> </a:t>
            </a:r>
            <a:r>
              <a:rPr lang="en-US" sz="1200" b="1" dirty="0" err="1">
                <a:latin typeface="+mn-lt"/>
              </a:rPr>
              <a:t>oraz</a:t>
            </a:r>
            <a:r>
              <a:rPr lang="en-US" sz="1200" b="1" dirty="0">
                <a:latin typeface="+mn-lt"/>
              </a:rPr>
              <a:t> </a:t>
            </a:r>
            <a:r>
              <a:rPr lang="en-US" sz="1200" b="1" dirty="0" err="1">
                <a:latin typeface="+mn-lt"/>
              </a:rPr>
              <a:t>Rosji</a:t>
            </a:r>
            <a:r>
              <a:rPr lang="pl-PL" sz="1200" b="1" dirty="0">
                <a:latin typeface="+mn-lt"/>
              </a:rPr>
              <a:t> deklarująca </a:t>
            </a:r>
            <a:r>
              <a:rPr lang="en-US" sz="1200" b="1" dirty="0" err="1">
                <a:latin typeface="+mn-lt"/>
              </a:rPr>
              <a:t>chęć</a:t>
            </a:r>
            <a:r>
              <a:rPr lang="en-US" sz="1200" b="1" dirty="0">
                <a:latin typeface="+mn-lt"/>
              </a:rPr>
              <a:t> </a:t>
            </a:r>
            <a:r>
              <a:rPr lang="en-US" sz="1200" b="1" dirty="0" err="1">
                <a:latin typeface="+mn-lt"/>
              </a:rPr>
              <a:t>złożenia</a:t>
            </a:r>
            <a:r>
              <a:rPr lang="en-US" sz="1200" b="1" dirty="0">
                <a:latin typeface="+mn-lt"/>
              </a:rPr>
              <a:t> </a:t>
            </a:r>
            <a:r>
              <a:rPr lang="en-US" sz="1200" b="1" dirty="0" err="1">
                <a:latin typeface="+mn-lt"/>
              </a:rPr>
              <a:t>wniosku</a:t>
            </a:r>
            <a:r>
              <a:rPr lang="en-US" sz="1200" b="1" dirty="0">
                <a:latin typeface="+mn-lt"/>
              </a:rPr>
              <a:t> o </a:t>
            </a:r>
            <a:r>
              <a:rPr lang="en-US" sz="1200" b="1" dirty="0" err="1">
                <a:latin typeface="+mn-lt"/>
              </a:rPr>
              <a:t>udzielenie</a:t>
            </a:r>
            <a:r>
              <a:rPr lang="en-US" sz="1200" b="1" dirty="0">
                <a:latin typeface="+mn-lt"/>
              </a:rPr>
              <a:t> </a:t>
            </a:r>
            <a:r>
              <a:rPr lang="en-US" sz="1200" b="1" dirty="0" err="1">
                <a:latin typeface="+mn-lt"/>
              </a:rPr>
              <a:t>tej</a:t>
            </a:r>
            <a:r>
              <a:rPr lang="en-US" sz="1200" b="1" dirty="0">
                <a:latin typeface="+mn-lt"/>
              </a:rPr>
              <a:t> </a:t>
            </a:r>
            <a:r>
              <a:rPr lang="en-US" sz="1200" b="1" dirty="0" err="1">
                <a:latin typeface="+mn-lt"/>
              </a:rPr>
              <a:t>ochrony</a:t>
            </a:r>
            <a:r>
              <a:rPr lang="en-US" sz="1200" b="1" dirty="0">
                <a:latin typeface="+mn-lt"/>
              </a:rPr>
              <a:t> </a:t>
            </a:r>
            <a:r>
              <a:rPr lang="en-US" sz="1200" b="1" dirty="0" err="1">
                <a:latin typeface="+mn-lt"/>
              </a:rPr>
              <a:t>została</a:t>
            </a:r>
            <a:r>
              <a:rPr lang="en-US" sz="1200" b="1" dirty="0">
                <a:latin typeface="+mn-lt"/>
              </a:rPr>
              <a:t> </a:t>
            </a:r>
            <a:r>
              <a:rPr lang="pl-PL" sz="1200" b="1" dirty="0">
                <a:latin typeface="+mn-lt"/>
              </a:rPr>
              <a:t>co najmniej </a:t>
            </a:r>
            <a:r>
              <a:rPr lang="en-US" sz="1200" b="1" dirty="0" err="1">
                <a:latin typeface="+mn-lt"/>
              </a:rPr>
              <a:t>dwukrotnie</a:t>
            </a:r>
            <a:r>
              <a:rPr lang="pl-PL" sz="1200" b="1" dirty="0">
                <a:latin typeface="+mn-lt"/>
              </a:rPr>
              <a:t> </a:t>
            </a:r>
            <a:r>
              <a:rPr lang="en-US" sz="1200" b="1" dirty="0" err="1">
                <a:latin typeface="+mn-lt"/>
              </a:rPr>
              <a:t>odesłana</a:t>
            </a:r>
            <a:r>
              <a:rPr lang="en-US" sz="1200" b="1" dirty="0">
                <a:latin typeface="+mn-lt"/>
              </a:rPr>
              <a:t> z </a:t>
            </a:r>
            <a:r>
              <a:rPr lang="en-US" sz="1200" b="1" dirty="0" err="1">
                <a:latin typeface="+mn-lt"/>
              </a:rPr>
              <a:t>przejścia</a:t>
            </a:r>
            <a:r>
              <a:rPr lang="en-US" sz="1200" b="1" dirty="0">
                <a:latin typeface="+mn-lt"/>
              </a:rPr>
              <a:t> </a:t>
            </a:r>
            <a:r>
              <a:rPr lang="en-US" sz="1200" b="1" dirty="0" err="1">
                <a:latin typeface="+mn-lt"/>
              </a:rPr>
              <a:t>granicznego</a:t>
            </a:r>
            <a:r>
              <a:rPr lang="en-US" sz="1200" b="1" dirty="0">
                <a:latin typeface="+mn-lt"/>
              </a:rPr>
              <a:t>. </a:t>
            </a:r>
            <a:r>
              <a:rPr lang="en-US" sz="1200" dirty="0" err="1">
                <a:latin typeface="+mn-lt"/>
              </a:rPr>
              <a:t>Wbrew</a:t>
            </a:r>
            <a:r>
              <a:rPr lang="en-US" sz="1200" dirty="0">
                <a:latin typeface="+mn-lt"/>
              </a:rPr>
              <a:t> </a:t>
            </a:r>
            <a:r>
              <a:rPr lang="en-US" sz="1200" dirty="0" err="1">
                <a:latin typeface="+mn-lt"/>
              </a:rPr>
              <a:t>obowiązującym</a:t>
            </a:r>
            <a:r>
              <a:rPr lang="en-US" sz="1200" dirty="0">
                <a:latin typeface="+mn-lt"/>
              </a:rPr>
              <a:t> </a:t>
            </a:r>
            <a:r>
              <a:rPr lang="en-US" sz="1200" dirty="0" err="1">
                <a:latin typeface="+mn-lt"/>
              </a:rPr>
              <a:t>przepisom</a:t>
            </a:r>
            <a:r>
              <a:rPr lang="en-US" sz="1200" dirty="0">
                <a:latin typeface="+mn-lt"/>
              </a:rPr>
              <a:t> </a:t>
            </a:r>
            <a:r>
              <a:rPr lang="en-US" sz="1200" dirty="0" err="1">
                <a:latin typeface="+mn-lt"/>
              </a:rPr>
              <a:t>osobie</a:t>
            </a:r>
            <a:r>
              <a:rPr lang="en-US" sz="1200" dirty="0">
                <a:latin typeface="+mn-lt"/>
              </a:rPr>
              <a:t> </a:t>
            </a:r>
            <a:r>
              <a:rPr lang="en-US" sz="1200" dirty="0" err="1">
                <a:latin typeface="+mn-lt"/>
              </a:rPr>
              <a:t>tej</a:t>
            </a:r>
            <a:r>
              <a:rPr lang="en-US" sz="1200" dirty="0">
                <a:latin typeface="+mn-lt"/>
              </a:rPr>
              <a:t> </a:t>
            </a:r>
            <a:r>
              <a:rPr lang="en-US" sz="1200" dirty="0" err="1">
                <a:latin typeface="+mn-lt"/>
              </a:rPr>
              <a:t>uniemożliwiono</a:t>
            </a:r>
            <a:r>
              <a:rPr lang="en-US" sz="1200" dirty="0">
                <a:latin typeface="+mn-lt"/>
              </a:rPr>
              <a:t> </a:t>
            </a:r>
            <a:r>
              <a:rPr lang="en-US" sz="1200" dirty="0" err="1">
                <a:latin typeface="+mn-lt"/>
              </a:rPr>
              <a:t>złożenie</a:t>
            </a:r>
            <a:r>
              <a:rPr lang="en-US" sz="1200" dirty="0">
                <a:latin typeface="+mn-lt"/>
              </a:rPr>
              <a:t> </a:t>
            </a:r>
            <a:r>
              <a:rPr lang="en-US" sz="1200" dirty="0" err="1">
                <a:latin typeface="+mn-lt"/>
              </a:rPr>
              <a:t>wniosku</a:t>
            </a:r>
            <a:r>
              <a:rPr lang="en-US" sz="1200" dirty="0">
                <a:latin typeface="+mn-lt"/>
              </a:rPr>
              <a:t> o </a:t>
            </a:r>
            <a:r>
              <a:rPr lang="en-US" sz="1200" dirty="0" err="1">
                <a:latin typeface="+mn-lt"/>
              </a:rPr>
              <a:t>ochronę</a:t>
            </a:r>
            <a:r>
              <a:rPr lang="en-US" sz="1200" dirty="0">
                <a:latin typeface="+mn-lt"/>
              </a:rPr>
              <a:t> </a:t>
            </a:r>
            <a:r>
              <a:rPr lang="en-US" sz="1200" dirty="0" err="1">
                <a:latin typeface="+mn-lt"/>
              </a:rPr>
              <a:t>międzynarodową</a:t>
            </a:r>
            <a:r>
              <a:rPr lang="en-US" sz="1200" dirty="0">
                <a:latin typeface="+mn-lt"/>
              </a:rPr>
              <a:t>. </a:t>
            </a:r>
            <a:endParaRPr lang="pl-PL" sz="1200" dirty="0">
              <a:latin typeface="+mn-lt"/>
            </a:endParaRPr>
          </a:p>
          <a:p>
            <a:r>
              <a:rPr lang="pl-PL" sz="1200" dirty="0">
                <a:latin typeface="+mn-lt"/>
              </a:rPr>
              <a:t>W podobnej sprawie przed </a:t>
            </a:r>
            <a:r>
              <a:rPr lang="pl-PL" sz="1200" dirty="0" err="1">
                <a:latin typeface="+mn-lt"/>
              </a:rPr>
              <a:t>ETPCz</a:t>
            </a:r>
            <a:r>
              <a:rPr lang="pl-PL" sz="1200" dirty="0">
                <a:latin typeface="+mn-lt"/>
              </a:rPr>
              <a:t> Litwa została uznana za winną </a:t>
            </a:r>
            <a:r>
              <a:rPr lang="en-US" sz="1200" dirty="0" err="1">
                <a:latin typeface="+mn-lt"/>
              </a:rPr>
              <a:t>naruszenia</a:t>
            </a:r>
            <a:r>
              <a:rPr lang="en-US" sz="1200" dirty="0">
                <a:latin typeface="+mn-lt"/>
              </a:rPr>
              <a:t> </a:t>
            </a:r>
            <a:r>
              <a:rPr lang="en-US" sz="1200" dirty="0" err="1">
                <a:latin typeface="+mn-lt"/>
              </a:rPr>
              <a:t>podstawowych</a:t>
            </a:r>
            <a:r>
              <a:rPr lang="en-US" sz="1200" dirty="0">
                <a:latin typeface="+mn-lt"/>
              </a:rPr>
              <a:t> </a:t>
            </a:r>
            <a:r>
              <a:rPr lang="en-US" sz="1200" dirty="0" err="1">
                <a:latin typeface="+mn-lt"/>
              </a:rPr>
              <a:t>praw</a:t>
            </a:r>
            <a:r>
              <a:rPr lang="en-US" sz="1200" dirty="0">
                <a:latin typeface="+mn-lt"/>
              </a:rPr>
              <a:t> i </a:t>
            </a:r>
            <a:r>
              <a:rPr lang="en-US" sz="1200" dirty="0" err="1">
                <a:latin typeface="+mn-lt"/>
              </a:rPr>
              <a:t>wolności</a:t>
            </a:r>
            <a:r>
              <a:rPr lang="en-US" sz="1200" dirty="0">
                <a:latin typeface="+mn-lt"/>
              </a:rPr>
              <a:t> </a:t>
            </a:r>
            <a:r>
              <a:rPr lang="en-US" sz="1200" dirty="0" err="1">
                <a:latin typeface="+mn-lt"/>
              </a:rPr>
              <a:t>zawartych</a:t>
            </a:r>
            <a:r>
              <a:rPr lang="en-US" sz="1200" dirty="0">
                <a:latin typeface="+mn-lt"/>
              </a:rPr>
              <a:t> w </a:t>
            </a:r>
            <a:r>
              <a:rPr lang="pl-PL" sz="1200" dirty="0">
                <a:latin typeface="+mn-lt"/>
              </a:rPr>
              <a:t>art. 2, 3 i 13 </a:t>
            </a:r>
            <a:r>
              <a:rPr lang="en-US" sz="1200" dirty="0" err="1">
                <a:latin typeface="+mn-lt"/>
              </a:rPr>
              <a:t>Europejskiej</a:t>
            </a:r>
            <a:r>
              <a:rPr lang="en-US" sz="1200" dirty="0">
                <a:latin typeface="+mn-lt"/>
              </a:rPr>
              <a:t> </a:t>
            </a:r>
            <a:r>
              <a:rPr lang="en-US" sz="1200" dirty="0" err="1">
                <a:latin typeface="+mn-lt"/>
              </a:rPr>
              <a:t>Konwencji</a:t>
            </a:r>
            <a:r>
              <a:rPr lang="en-US" sz="1200" dirty="0">
                <a:latin typeface="+mn-lt"/>
              </a:rPr>
              <a:t> </a:t>
            </a:r>
            <a:r>
              <a:rPr lang="en-US" sz="1200" dirty="0" err="1">
                <a:latin typeface="+mn-lt"/>
              </a:rPr>
              <a:t>Praw</a:t>
            </a:r>
            <a:r>
              <a:rPr lang="en-US" sz="1200" dirty="0">
                <a:latin typeface="+mn-lt"/>
              </a:rPr>
              <a:t> </a:t>
            </a:r>
            <a:r>
              <a:rPr lang="en-US" sz="1200" dirty="0" err="1">
                <a:latin typeface="+mn-lt"/>
              </a:rPr>
              <a:t>Człowieka</a:t>
            </a:r>
            <a:r>
              <a:rPr lang="pl-PL" sz="1200" dirty="0">
                <a:latin typeface="+mn-lt"/>
              </a:rPr>
              <a:t> i art. 18 Karty Praw Podstawowych.</a:t>
            </a:r>
          </a:p>
        </p:txBody>
      </p:sp>
    </p:spTree>
    <p:extLst>
      <p:ext uri="{BB962C8B-B14F-4D97-AF65-F5344CB8AC3E}">
        <p14:creationId xmlns:p14="http://schemas.microsoft.com/office/powerpoint/2010/main" val="368397087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Czego najbardziej poradnia potrzebuje w najbliższym czasie, aby się rozwijać?</a:t>
            </a:r>
          </a:p>
        </p:txBody>
      </p:sp>
      <p:sp>
        <p:nvSpPr>
          <p:cNvPr id="87043" name="Text Box 5"/>
          <p:cNvSpPr txBox="1">
            <a:spLocks noChangeArrowheads="1"/>
          </p:cNvSpPr>
          <p:nvPr/>
        </p:nvSpPr>
        <p:spPr bwMode="auto">
          <a:xfrm>
            <a:off x="1331912" y="2306638"/>
            <a:ext cx="7272535" cy="4321183"/>
          </a:xfrm>
          <a:prstGeom prst="rect">
            <a:avLst/>
          </a:prstGeom>
          <a:noFill/>
          <a:ln w="9525">
            <a:noFill/>
            <a:miter lim="800000"/>
            <a:headEnd/>
            <a:tailEnd/>
          </a:ln>
        </p:spPr>
        <p:txBody>
          <a:bodyPr wrap="square">
            <a:spAutoFit/>
          </a:bodyPr>
          <a:lstStyle/>
          <a:p>
            <a:pPr marL="455613" indent="-455613" defTabSz="912813">
              <a:lnSpc>
                <a:spcPct val="120000"/>
              </a:lnSpc>
              <a:spcBef>
                <a:spcPct val="25000"/>
              </a:spcBef>
            </a:pPr>
            <a:r>
              <a:rPr lang="pl-PL" sz="1200" b="1" dirty="0">
                <a:latin typeface="Arial" charset="0"/>
              </a:rPr>
              <a:t>Środków finansowych </a:t>
            </a:r>
            <a:r>
              <a:rPr lang="pl-PL" sz="1200" dirty="0">
                <a:latin typeface="Arial" charset="0"/>
              </a:rPr>
              <a:t>służących umożliwieniu studentom pracy (w tym na rozwój systemów teleinformatycznych), organizacji szkoleń, seminariów i konferencji, dofinansowania wynagrodzeń dla pracowników a także z przeznaczeniem na integrację, działania marketingowe i promujące poradnię – </a:t>
            </a:r>
            <a:r>
              <a:rPr lang="pl-PL" sz="1200" b="1" dirty="0">
                <a:latin typeface="Arial" charset="0"/>
              </a:rPr>
              <a:t>7</a:t>
            </a:r>
          </a:p>
          <a:p>
            <a:pPr marL="455613" indent="-455613" defTabSz="912813">
              <a:lnSpc>
                <a:spcPct val="120000"/>
              </a:lnSpc>
              <a:spcBef>
                <a:spcPct val="25000"/>
              </a:spcBef>
            </a:pPr>
            <a:r>
              <a:rPr lang="pl-PL" sz="1200" b="1" dirty="0">
                <a:latin typeface="Arial" charset="0"/>
              </a:rPr>
              <a:t>Pomoc w bieżącej działalności </a:t>
            </a:r>
            <a:r>
              <a:rPr lang="pl-PL" sz="1200" dirty="0">
                <a:latin typeface="Arial" charset="0"/>
              </a:rPr>
              <a:t>– utrzymanie oraz polepszanie wyposażenia technicznego w sprzęt pomocny do udzielania porad; utrzymanie, doposażenie, remonty oraz zmiana siedziby; informatyczna strona działalności klinik (licencje na oprogramowanie typu LEX, </a:t>
            </a:r>
            <a:r>
              <a:rPr lang="pl-PL" sz="1200" dirty="0" err="1">
                <a:latin typeface="Arial" charset="0"/>
              </a:rPr>
              <a:t>Legalis</a:t>
            </a:r>
            <a:r>
              <a:rPr lang="pl-PL" sz="1200" dirty="0">
                <a:latin typeface="Arial" charset="0"/>
              </a:rPr>
              <a:t> itp., bezpieczne bazy danych) – </a:t>
            </a:r>
            <a:r>
              <a:rPr lang="pl-PL" sz="1200" b="1" dirty="0">
                <a:latin typeface="Arial" charset="0"/>
              </a:rPr>
              <a:t>6</a:t>
            </a:r>
            <a:endParaRPr lang="pl-PL" sz="1200" dirty="0">
              <a:latin typeface="Arial" charset="0"/>
            </a:endParaRPr>
          </a:p>
          <a:p>
            <a:pPr marL="455613" indent="-455613" defTabSz="912813">
              <a:lnSpc>
                <a:spcPct val="120000"/>
              </a:lnSpc>
              <a:spcBef>
                <a:spcPct val="25000"/>
              </a:spcBef>
            </a:pPr>
            <a:r>
              <a:rPr lang="pl-PL" sz="1200" b="1" dirty="0">
                <a:latin typeface="Arial" charset="0"/>
              </a:rPr>
              <a:t>Promocji </a:t>
            </a:r>
            <a:r>
              <a:rPr lang="pl-PL" sz="1200" dirty="0">
                <a:latin typeface="Arial" charset="0"/>
              </a:rPr>
              <a:t>– materiałów promujących, reklamujących funkcjonowanie poradni przeciwdziałając spadkowi zainteresowania pracą klinik – </a:t>
            </a:r>
            <a:r>
              <a:rPr lang="pl-PL" sz="1200" b="1" dirty="0">
                <a:latin typeface="Arial" charset="0"/>
              </a:rPr>
              <a:t>4</a:t>
            </a:r>
            <a:endParaRPr lang="pl-PL" sz="1200" dirty="0">
              <a:latin typeface="Arial" charset="0"/>
            </a:endParaRPr>
          </a:p>
          <a:p>
            <a:pPr marL="455613" indent="-455613" defTabSz="912813">
              <a:lnSpc>
                <a:spcPct val="120000"/>
              </a:lnSpc>
              <a:spcBef>
                <a:spcPct val="25000"/>
              </a:spcBef>
            </a:pPr>
            <a:r>
              <a:rPr lang="pl-PL" sz="1200" b="1" dirty="0">
                <a:latin typeface="Arial" charset="0"/>
              </a:rPr>
              <a:t>Szkoleń i praktyk </a:t>
            </a:r>
            <a:r>
              <a:rPr lang="pl-PL" sz="1200" dirty="0">
                <a:latin typeface="Arial" charset="0"/>
              </a:rPr>
              <a:t>dla studentów, dotyczących pracy z klientem, w szczególności psychologicznych, rozwijających interaktywne metody nauczania klinicznego</a:t>
            </a:r>
            <a:r>
              <a:rPr lang="pl-PL" sz="1200" b="1" dirty="0">
                <a:latin typeface="Arial" charset="0"/>
              </a:rPr>
              <a:t> </a:t>
            </a:r>
            <a:r>
              <a:rPr lang="pl-PL" sz="1200" dirty="0">
                <a:latin typeface="Arial" charset="0"/>
              </a:rPr>
              <a:t>oraz szkoleń dla koordynatorów merytorycznych – </a:t>
            </a:r>
            <a:r>
              <a:rPr lang="pl-PL" sz="1200" b="1" dirty="0">
                <a:latin typeface="Arial" charset="0"/>
              </a:rPr>
              <a:t>3</a:t>
            </a:r>
          </a:p>
          <a:p>
            <a:pPr marL="455613" indent="-455613" defTabSz="912813">
              <a:lnSpc>
                <a:spcPct val="120000"/>
              </a:lnSpc>
              <a:spcBef>
                <a:spcPct val="25000"/>
              </a:spcBef>
            </a:pPr>
            <a:r>
              <a:rPr lang="pl-PL" sz="1200" b="1" dirty="0">
                <a:latin typeface="Arial" charset="0"/>
              </a:rPr>
              <a:t>Literatury fachowej</a:t>
            </a:r>
            <a:r>
              <a:rPr lang="pl-PL" sz="1200" dirty="0">
                <a:latin typeface="Arial" charset="0"/>
              </a:rPr>
              <a:t>, a w tym w szczególności: zbiorów ustaw, komentarzy, wzorów pism, elektronicznych zbiorów przepisów oraz ich aktualizacja – </a:t>
            </a:r>
            <a:r>
              <a:rPr lang="pl-PL" sz="1200" b="1" dirty="0">
                <a:latin typeface="Arial" charset="0"/>
              </a:rPr>
              <a:t>3</a:t>
            </a:r>
          </a:p>
          <a:p>
            <a:pPr marL="455613" indent="-455613" defTabSz="912813">
              <a:lnSpc>
                <a:spcPct val="120000"/>
              </a:lnSpc>
              <a:spcBef>
                <a:spcPct val="25000"/>
              </a:spcBef>
            </a:pPr>
            <a:r>
              <a:rPr lang="pl-PL" sz="1200" b="1" dirty="0">
                <a:latin typeface="Arial" charset="0"/>
              </a:rPr>
              <a:t>Wsparcia uczelni i środowiska prawniczego </a:t>
            </a:r>
            <a:r>
              <a:rPr lang="pl-PL" sz="1200" dirty="0">
                <a:latin typeface="Arial" charset="0"/>
              </a:rPr>
              <a:t>mającego na celu zwiększenie kadry zatrudnionej w poradni, zwiększenie akceptacji w środowisku, umożliwienia współpracy z cudzoziemcami – </a:t>
            </a:r>
            <a:r>
              <a:rPr lang="pl-PL" sz="1200" b="1" dirty="0">
                <a:latin typeface="Arial" charset="0"/>
              </a:rPr>
              <a:t>2</a:t>
            </a:r>
          </a:p>
          <a:p>
            <a:pPr marL="455613" indent="-455613" algn="r" defTabSz="912813">
              <a:spcBef>
                <a:spcPct val="25000"/>
              </a:spcBef>
            </a:pPr>
            <a:r>
              <a:rPr lang="pl-PL" sz="1200" i="1" dirty="0">
                <a:latin typeface="Arial" charset="0"/>
              </a:rPr>
              <a:t>(Poradnie udzielały kilku odpowiedzi)</a:t>
            </a:r>
          </a:p>
        </p:txBody>
      </p:sp>
    </p:spTree>
    <p:extLst>
      <p:ext uri="{BB962C8B-B14F-4D97-AF65-F5344CB8AC3E}">
        <p14:creationId xmlns:p14="http://schemas.microsoft.com/office/powerpoint/2010/main" val="50144197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chemeClr val="accent3"/>
          </a:solidFill>
        </p:spPr>
        <p:txBody>
          <a:bodyPr/>
          <a:lstStyle/>
          <a:p>
            <a:pPr defTabSz="912813" eaLnBrk="1" hangingPunct="1"/>
            <a:r>
              <a:rPr lang="pl-PL" dirty="0"/>
              <a:t>Osiągnięcia Fundacji Uniwersyteckich </a:t>
            </a:r>
            <a:r>
              <a:rPr lang="pl-PL" dirty="0">
                <a:solidFill>
                  <a:schemeClr val="accent2">
                    <a:lumMod val="50000"/>
                  </a:schemeClr>
                </a:solidFill>
              </a:rPr>
              <a:t>Por</a:t>
            </a:r>
            <a:r>
              <a:rPr lang="pl-PL" dirty="0"/>
              <a:t>adni Prawnych</a:t>
            </a:r>
          </a:p>
        </p:txBody>
      </p:sp>
      <p:sp>
        <p:nvSpPr>
          <p:cNvPr id="88067" name="Text Box 3"/>
          <p:cNvSpPr txBox="1">
            <a:spLocks noChangeArrowheads="1"/>
          </p:cNvSpPr>
          <p:nvPr/>
        </p:nvSpPr>
        <p:spPr bwMode="auto">
          <a:xfrm>
            <a:off x="755576" y="2276475"/>
            <a:ext cx="6192688" cy="4559390"/>
          </a:xfrm>
          <a:prstGeom prst="rect">
            <a:avLst/>
          </a:prstGeom>
          <a:noFill/>
          <a:ln w="9525">
            <a:noFill/>
            <a:miter lim="800000"/>
            <a:headEnd/>
            <a:tailEnd/>
          </a:ln>
        </p:spPr>
        <p:txBody>
          <a:bodyPr wrap="square">
            <a:spAutoFit/>
          </a:bodyPr>
          <a:lstStyle/>
          <a:p>
            <a:pPr marL="177800" indent="-177800" algn="just" defTabSz="912813">
              <a:lnSpc>
                <a:spcPct val="120000"/>
              </a:lnSpc>
              <a:buFont typeface="Wingdings" panose="05000000000000000000" pitchFamily="2" charset="2"/>
              <a:buChar char="ü"/>
            </a:pPr>
            <a:r>
              <a:rPr lang="pl-PL" sz="1200" dirty="0">
                <a:latin typeface="Arial" charset="0"/>
              </a:rPr>
              <a:t>Fundacja otrzymała w 2004 roku </a:t>
            </a:r>
            <a:r>
              <a:rPr lang="pl-PL" sz="1200" b="1" dirty="0">
                <a:latin typeface="Arial" charset="0"/>
              </a:rPr>
              <a:t>wyróżnienie w Konkursie </a:t>
            </a:r>
            <a:r>
              <a:rPr lang="pl-PL" sz="1200" dirty="0">
                <a:latin typeface="Arial" charset="0"/>
              </a:rPr>
              <a:t>Na Najlepszą Inicjatywę Obywatelską Pro Publico Bono.</a:t>
            </a:r>
          </a:p>
          <a:p>
            <a:pPr marL="177800" indent="-177800" algn="just" defTabSz="912813">
              <a:lnSpc>
                <a:spcPct val="120000"/>
              </a:lnSpc>
              <a:buFont typeface="Wingdings" panose="05000000000000000000" pitchFamily="2" charset="2"/>
              <a:buChar char="ü"/>
            </a:pPr>
            <a:r>
              <a:rPr lang="pl-PL" sz="1200" dirty="0">
                <a:latin typeface="Arial" charset="0"/>
              </a:rPr>
              <a:t>Od 2005 roku posiada </a:t>
            </a:r>
            <a:r>
              <a:rPr lang="pl-PL" sz="1200" b="1" dirty="0">
                <a:latin typeface="Arial" charset="0"/>
              </a:rPr>
              <a:t>statusu organizacji pożytku publicznego</a:t>
            </a:r>
            <a:r>
              <a:rPr lang="pl-PL" sz="1200" dirty="0">
                <a:latin typeface="Arial" charset="0"/>
              </a:rPr>
              <a:t>.</a:t>
            </a:r>
          </a:p>
          <a:p>
            <a:pPr marL="177800" indent="-177800" algn="just" defTabSz="912813">
              <a:lnSpc>
                <a:spcPct val="120000"/>
              </a:lnSpc>
              <a:buFont typeface="Wingdings" panose="05000000000000000000" pitchFamily="2" charset="2"/>
              <a:buChar char="ü"/>
            </a:pPr>
            <a:r>
              <a:rPr lang="pl-PL" sz="1200" dirty="0">
                <a:latin typeface="Arial" charset="0"/>
              </a:rPr>
              <a:t>Otrzymała od ELSA Poland tytuł „</a:t>
            </a:r>
            <a:r>
              <a:rPr lang="pl-PL" sz="1200" b="1" dirty="0">
                <a:latin typeface="Arial" charset="0"/>
              </a:rPr>
              <a:t>Mecenas Edukacji Prawniczej roku 2006 i 2007</a:t>
            </a:r>
            <a:r>
              <a:rPr lang="pl-PL" sz="1200" dirty="0">
                <a:latin typeface="Arial" charset="0"/>
              </a:rPr>
              <a:t>”.</a:t>
            </a: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Przekazała dotychczas studenckim poradniom </a:t>
            </a:r>
            <a:r>
              <a:rPr lang="pl-PL" sz="1200" b="1" dirty="0">
                <a:latin typeface="Arial" charset="0"/>
              </a:rPr>
              <a:t>środki finansowe</a:t>
            </a:r>
            <a:r>
              <a:rPr lang="pl-PL" sz="1200" dirty="0">
                <a:latin typeface="Arial" charset="0"/>
              </a:rPr>
              <a:t> o łącznej wartości około 590 000 zł. oraz </a:t>
            </a:r>
            <a:r>
              <a:rPr lang="pl-PL" sz="1200" b="1" dirty="0">
                <a:latin typeface="Arial" charset="0"/>
              </a:rPr>
              <a:t>środki rzeczowe</a:t>
            </a:r>
            <a:r>
              <a:rPr lang="pl-PL" sz="1200" dirty="0">
                <a:latin typeface="Arial" charset="0"/>
              </a:rPr>
              <a:t> o wartości 3 403 756 </a:t>
            </a:r>
            <a:r>
              <a:rPr lang="pl-PL" sz="1200">
                <a:latin typeface="Arial" charset="0"/>
              </a:rPr>
              <a:t>zł.</a:t>
            </a:r>
            <a:endParaRPr lang="pl-PL" sz="1200" dirty="0">
              <a:latin typeface="Arial" charset="0"/>
            </a:endParaRP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Wydała pierwszy w Polsce i regionie </a:t>
            </a:r>
            <a:r>
              <a:rPr lang="pl-PL" sz="1200" b="1" dirty="0">
                <a:latin typeface="Arial" charset="0"/>
              </a:rPr>
              <a:t>podręcznik </a:t>
            </a:r>
            <a:r>
              <a:rPr lang="pl-PL" sz="1200" dirty="0">
                <a:latin typeface="Arial" charset="0"/>
              </a:rPr>
              <a:t>„Studencka Poradnia Prawna. Idea, organizacja, metodologia”, (przetłumaczony także na język angielski </a:t>
            </a:r>
            <a:br>
              <a:rPr lang="pl-PL" sz="1200" dirty="0">
                <a:latin typeface="Arial" charset="0"/>
              </a:rPr>
            </a:br>
            <a:r>
              <a:rPr lang="pl-PL" sz="1200" dirty="0">
                <a:latin typeface="Arial" charset="0"/>
              </a:rPr>
              <a:t>i chiński) oraz wydała serię 17 podręczników i książek adresowanych do studentów i opiekunów w Studenckich Poradniach Prawnych.</a:t>
            </a: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Zorganizowała dotychczas 31</a:t>
            </a:r>
            <a:r>
              <a:rPr lang="pl-PL" sz="1200" b="1" dirty="0">
                <a:latin typeface="Arial" charset="0"/>
              </a:rPr>
              <a:t> Ogólnopolskich Konferencji Uniwersyteckich Poradni Prawnych </a:t>
            </a:r>
            <a:r>
              <a:rPr lang="pl-PL" sz="1200" dirty="0">
                <a:latin typeface="Arial" charset="0"/>
              </a:rPr>
              <a:t>oraz kilkanaście szkoleń specjalistycznych; </a:t>
            </a: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Aktywnie uczestniczy w budowaniu silnego ruchu klinicznego w Europie Środkowo-Wschodniej i w krajach transformacji ustrojowej m.in. na </a:t>
            </a:r>
            <a:r>
              <a:rPr lang="pl-PL" sz="1200" b="1" dirty="0">
                <a:latin typeface="Arial" charset="0"/>
              </a:rPr>
              <a:t>Ukrainie, Białorusi, Uzbekistanie, Chinach, Rosji, Serbii i Gruzji.</a:t>
            </a: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Od stycznia 2008 uruchomiła </a:t>
            </a:r>
            <a:r>
              <a:rPr lang="pl-PL" sz="1200" b="1" dirty="0">
                <a:latin typeface="Arial" charset="0"/>
              </a:rPr>
              <a:t>Centrum Pro Bono</a:t>
            </a:r>
            <a:r>
              <a:rPr lang="pl-PL" sz="1200" dirty="0">
                <a:latin typeface="Arial" charset="0"/>
              </a:rPr>
              <a:t>, program mający na celu łączenie  pomocy prawnej oferowanej pro bono przez kancelarie prawne potrzebującym organizacjom pozarządowym.</a:t>
            </a:r>
            <a:r>
              <a:rPr lang="pl-PL" sz="1200" b="1" dirty="0">
                <a:latin typeface="Arial" charset="0"/>
              </a:rPr>
              <a:t> </a:t>
            </a:r>
            <a:r>
              <a:rPr lang="pl-PL" sz="1200" dirty="0">
                <a:latin typeface="Arial" charset="0"/>
              </a:rPr>
              <a:t>Pomogliśmy w ten sposób już ponad </a:t>
            </a:r>
            <a:r>
              <a:rPr lang="pl-PL" sz="1200" b="1" dirty="0">
                <a:latin typeface="Arial" charset="0"/>
              </a:rPr>
              <a:t>600 NGO-som</a:t>
            </a:r>
            <a:r>
              <a:rPr lang="pl-PL" sz="1200" dirty="0">
                <a:latin typeface="Arial" charset="0"/>
              </a:rPr>
              <a:t>.</a:t>
            </a:r>
          </a:p>
          <a:p>
            <a:pPr marL="177800" indent="-177800" algn="just" defTabSz="912813">
              <a:lnSpc>
                <a:spcPct val="120000"/>
              </a:lnSpc>
              <a:spcBef>
                <a:spcPct val="25000"/>
              </a:spcBef>
              <a:buFont typeface="Wingdings" panose="05000000000000000000" pitchFamily="2" charset="2"/>
              <a:buChar char="ü"/>
            </a:pPr>
            <a:r>
              <a:rPr lang="pl-PL" sz="1200" dirty="0">
                <a:latin typeface="Arial" charset="0"/>
              </a:rPr>
              <a:t>Od 17 lat jest organizatorem prestiżowego </a:t>
            </a:r>
            <a:r>
              <a:rPr lang="pl-PL" sz="1200" b="1" dirty="0">
                <a:latin typeface="Arial" charset="0"/>
              </a:rPr>
              <a:t>Konkursu Prawnik Pro Bono</a:t>
            </a:r>
            <a:r>
              <a:rPr lang="pl-PL" sz="1200" dirty="0">
                <a:latin typeface="Arial" charset="0"/>
              </a:rPr>
              <a:t>.</a:t>
            </a:r>
          </a:p>
        </p:txBody>
      </p:sp>
      <p:pic>
        <p:nvPicPr>
          <p:cNvPr id="88068" name="Picture 4" descr="Logo Organizacji Pożytku Publicznego"/>
          <p:cNvPicPr>
            <a:picLocks noGrp="1" noChangeAspect="1" noChangeArrowheads="1"/>
          </p:cNvPicPr>
          <p:nvPr>
            <p:ph sz="quarter" idx="3"/>
          </p:nvPr>
        </p:nvPicPr>
        <p:blipFill>
          <a:blip r:embed="rId2" cstate="print"/>
          <a:srcRect t="3989" b="7535"/>
          <a:stretch>
            <a:fillRect/>
          </a:stretch>
        </p:blipFill>
        <p:spPr>
          <a:xfrm>
            <a:off x="6732588" y="2344919"/>
            <a:ext cx="2411411" cy="2081857"/>
          </a:xfrm>
          <a:noFill/>
        </p:spPr>
      </p:pic>
      <p:pic>
        <p:nvPicPr>
          <p:cNvPr id="88069" name="Picture 5" descr="Medal Pro Bono dla Fundacji"/>
          <p:cNvPicPr>
            <a:picLocks noChangeAspect="1" noChangeArrowheads="1"/>
          </p:cNvPicPr>
          <p:nvPr/>
        </p:nvPicPr>
        <p:blipFill rotWithShape="1">
          <a:blip r:embed="rId3" cstate="print"/>
          <a:srcRect l="3078" t="3078" r="4603" b="4603"/>
          <a:stretch/>
        </p:blipFill>
        <p:spPr bwMode="auto">
          <a:xfrm>
            <a:off x="6948264" y="4653136"/>
            <a:ext cx="2160240" cy="2160240"/>
          </a:xfrm>
          <a:prstGeom prst="rect">
            <a:avLst/>
          </a:prstGeom>
          <a:noFill/>
          <a:ln w="9525">
            <a:noFill/>
            <a:miter lim="800000"/>
            <a:headEnd/>
            <a:tailEnd/>
          </a:ln>
        </p:spPr>
      </p:pic>
    </p:spTree>
    <p:extLst>
      <p:ext uri="{BB962C8B-B14F-4D97-AF65-F5344CB8AC3E}">
        <p14:creationId xmlns:p14="http://schemas.microsoft.com/office/powerpoint/2010/main" val="2659286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accent3"/>
          </a:solid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8064896" cy="1791260"/>
          </a:xfrm>
          <a:prstGeom prst="rect">
            <a:avLst/>
          </a:prstGeom>
          <a:noFill/>
          <a:ln w="9525">
            <a:noFill/>
            <a:miter lim="800000"/>
            <a:headEnd/>
            <a:tailEnd/>
          </a:ln>
        </p:spPr>
        <p:txBody>
          <a:bodyPr wrap="square">
            <a:spAutoFit/>
          </a:bodyPr>
          <a:lstStyle/>
          <a:p>
            <a:pPr algn="just" defTabSz="912813">
              <a:lnSpc>
                <a:spcPct val="120000"/>
              </a:lnSpc>
              <a:defRPr/>
            </a:pPr>
            <a:r>
              <a:rPr lang="pl-PL" sz="1200" dirty="0">
                <a:latin typeface="Arial" charset="0"/>
              </a:rPr>
              <a:t>W październiku 2015 roku Fundacja podpisała porozumienie z </a:t>
            </a:r>
            <a:r>
              <a:rPr lang="pl-PL" sz="1200" b="1" dirty="0">
                <a:latin typeface="Arial" charset="0"/>
              </a:rPr>
              <a:t>Kancelarią Prezydenta Rzeczpospolitej Polskiej. </a:t>
            </a:r>
            <a:r>
              <a:rPr lang="pl-PL" sz="1200" dirty="0">
                <a:latin typeface="Arial" charset="0"/>
              </a:rPr>
              <a:t>Na podstawie Porozumienia - Biuro Interwencyjnej Pomocy Prawnej Kancelarii Prezydenta Rzeczypospolitej Polskiej deklaruje poparcie dla rozwoju studenckich poradni prawnych, jako formy kształcenia oraz pomocy osobom najuboższym.</a:t>
            </a:r>
          </a:p>
          <a:p>
            <a:pPr algn="just" defTabSz="912813">
              <a:lnSpc>
                <a:spcPct val="120000"/>
              </a:lnSpc>
              <a:defRPr/>
            </a:pPr>
            <a:endParaRPr lang="pl-PL" sz="800" dirty="0">
              <a:latin typeface="Arial" charset="0"/>
            </a:endParaRPr>
          </a:p>
          <a:p>
            <a:pPr algn="just" defTabSz="912813">
              <a:lnSpc>
                <a:spcPct val="120000"/>
              </a:lnSpc>
              <a:defRPr/>
            </a:pPr>
            <a:r>
              <a:rPr lang="pl-PL" sz="1200" dirty="0">
                <a:latin typeface="Arial" charset="0"/>
              </a:rPr>
              <a:t>W maju 2016 roku Fundacja odnowiła porozumienie o współpracy z </a:t>
            </a:r>
            <a:r>
              <a:rPr lang="pl-PL" sz="1200" b="1" dirty="0">
                <a:latin typeface="Arial" charset="0"/>
              </a:rPr>
              <a:t>Rzecznikiem Praw Obywatelskich. </a:t>
            </a:r>
            <a:r>
              <a:rPr lang="pl-PL" sz="1200" dirty="0">
                <a:latin typeface="Arial" charset="0"/>
              </a:rPr>
              <a:t>Porozumienie ma na celu zwiększenie dostępu każdej osoby do informacji o jej prawach, możliwości uzyskania niezbędnej pomocy w ich dochodzeniu oraz przysługujących środkach ochrony.</a:t>
            </a:r>
          </a:p>
        </p:txBody>
      </p:sp>
      <p:pic>
        <p:nvPicPr>
          <p:cNvPr id="30722" name="Picture 2" descr="http://www.fupp.org.pl/images/photo/KPRP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82" y="4123033"/>
            <a:ext cx="3929958" cy="261833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fupp.org.pl/images/foto/fupp_rpo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366" y="4123033"/>
            <a:ext cx="3491114" cy="261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982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bg1"/>
          </a:solid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421928"/>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W 2013 roku Fundacja oraz prowadzone przez nią Centrum Pro Bono otrzymało nagrodę za </a:t>
            </a:r>
            <a:r>
              <a:rPr lang="pl-PL" sz="1200" b="1" dirty="0">
                <a:latin typeface="Arial" charset="0"/>
              </a:rPr>
              <a:t>najlepsze partnerstwo społeczne roku</a:t>
            </a:r>
            <a:r>
              <a:rPr lang="pl-PL" sz="1200" dirty="0">
                <a:latin typeface="Arial" charset="0"/>
              </a:rPr>
              <a:t>.</a:t>
            </a:r>
            <a:r>
              <a:rPr lang="pl-PL" sz="1200" dirty="0"/>
              <a:t> </a:t>
            </a:r>
            <a:r>
              <a:rPr lang="pl-PL" sz="1200" dirty="0">
                <a:latin typeface="+mj-lt"/>
              </a:rPr>
              <a:t>Organizatorem Konkursu jest Program Narodów Zjednoczonych ds. Rozwoju, Biuro Projektowe w Polsce, partnerem konkursu jest Krajowy Ośrodek Europejskiego Funduszu Społecznego (KOEFS). Konkurs jest finansowany ze środków Europejskiego Funduszu Społecznego w ramach Programu Operacyjnego Kapitał Ludzki 2007-2013.</a:t>
            </a:r>
            <a:endParaRPr lang="pl-PL" sz="1200" b="1" dirty="0">
              <a:latin typeface="+mj-lt"/>
            </a:endParaRPr>
          </a:p>
        </p:txBody>
      </p:sp>
      <p:pic>
        <p:nvPicPr>
          <p:cNvPr id="89092" name="Obraz 7" descr="1395213_597419730323140_924827861_n.jpg"/>
          <p:cNvPicPr>
            <a:picLocks noChangeAspect="1"/>
          </p:cNvPicPr>
          <p:nvPr/>
        </p:nvPicPr>
        <p:blipFill>
          <a:blip r:embed="rId2" cstate="print"/>
          <a:srcRect/>
          <a:stretch>
            <a:fillRect/>
          </a:stretch>
        </p:blipFill>
        <p:spPr bwMode="auto">
          <a:xfrm>
            <a:off x="5148064" y="3933824"/>
            <a:ext cx="3775925" cy="2519511"/>
          </a:xfrm>
          <a:prstGeom prst="rect">
            <a:avLst/>
          </a:prstGeom>
          <a:noFill/>
          <a:ln w="9525">
            <a:noFill/>
            <a:miter lim="800000"/>
            <a:headEnd/>
            <a:tailEnd/>
          </a:ln>
        </p:spPr>
      </p:pic>
      <p:pic>
        <p:nvPicPr>
          <p:cNvPr id="39940" name="Picture 4" descr="http://www.fupp.org.pl/foto/partnerstwo_3.jpg"/>
          <p:cNvPicPr>
            <a:picLocks noChangeAspect="1" noChangeArrowheads="1"/>
          </p:cNvPicPr>
          <p:nvPr/>
        </p:nvPicPr>
        <p:blipFill>
          <a:blip r:embed="rId3" cstate="print"/>
          <a:srcRect/>
          <a:stretch>
            <a:fillRect/>
          </a:stretch>
        </p:blipFill>
        <p:spPr bwMode="auto">
          <a:xfrm>
            <a:off x="1113864" y="3933056"/>
            <a:ext cx="3746168" cy="2509640"/>
          </a:xfrm>
          <a:prstGeom prst="rect">
            <a:avLst/>
          </a:prstGeom>
          <a:noFill/>
        </p:spPr>
      </p:pic>
    </p:spTree>
    <p:extLst>
      <p:ext uri="{BB962C8B-B14F-4D97-AF65-F5344CB8AC3E}">
        <p14:creationId xmlns:p14="http://schemas.microsoft.com/office/powerpoint/2010/main" val="35894106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chemeClr val="bg1"/>
          </a:solidFill>
        </p:spPr>
        <p:txBody>
          <a:bodyPr/>
          <a:lstStyle/>
          <a:p>
            <a:pPr defTabSz="912813" eaLnBrk="1" hangingPunct="1"/>
            <a:r>
              <a:rPr lang="pl-PL" dirty="0"/>
              <a:t>Osiągnięcia Fundacji Uniwersyteckich Poradni Prawnych</a:t>
            </a:r>
          </a:p>
        </p:txBody>
      </p:sp>
      <p:sp>
        <p:nvSpPr>
          <p:cNvPr id="89091" name="Text Box 3"/>
          <p:cNvSpPr txBox="1">
            <a:spLocks noChangeArrowheads="1"/>
          </p:cNvSpPr>
          <p:nvPr/>
        </p:nvSpPr>
        <p:spPr bwMode="auto">
          <a:xfrm>
            <a:off x="827584" y="2348880"/>
            <a:ext cx="6840760" cy="1200329"/>
          </a:xfrm>
          <a:prstGeom prst="rect">
            <a:avLst/>
          </a:prstGeom>
          <a:noFill/>
          <a:ln w="9525">
            <a:noFill/>
            <a:miter lim="800000"/>
            <a:headEnd/>
            <a:tailEnd/>
          </a:ln>
        </p:spPr>
        <p:txBody>
          <a:bodyPr wrap="square">
            <a:spAutoFit/>
          </a:bodyPr>
          <a:lstStyle/>
          <a:p>
            <a:pPr marL="455613" indent="-455613" algn="just" defTabSz="912813">
              <a:lnSpc>
                <a:spcPct val="120000"/>
              </a:lnSpc>
              <a:defRPr/>
            </a:pPr>
            <a:r>
              <a:rPr lang="pl-PL" sz="1200" dirty="0">
                <a:latin typeface="Arial" charset="0"/>
              </a:rPr>
              <a:t>	</a:t>
            </a:r>
            <a:r>
              <a:rPr lang="pl-PL" sz="1200" dirty="0">
                <a:latin typeface="+mj-lt"/>
              </a:rPr>
              <a:t>Z dumą informujemy, że na jesieni 2014 roku </a:t>
            </a:r>
            <a:r>
              <a:rPr lang="pl-PL" sz="1200" b="1" dirty="0">
                <a:latin typeface="+mj-lt"/>
              </a:rPr>
              <a:t>Prezydent Rzeczpospolitej Polskiej za zasługi dla rozwoju i budowy ruchu klinik prawa w Polsce odznaczył </a:t>
            </a:r>
            <a:br>
              <a:rPr lang="pl-PL" sz="1200" b="1" dirty="0">
                <a:latin typeface="+mj-lt"/>
              </a:rPr>
            </a:br>
            <a:r>
              <a:rPr lang="pl-PL" sz="1200" dirty="0">
                <a:latin typeface="+mj-lt"/>
              </a:rPr>
              <a:t>Filipa Czernickiego oraz Łukasza Bojarskiego </a:t>
            </a:r>
            <a:r>
              <a:rPr lang="pl-PL" sz="1200" b="1" dirty="0">
                <a:latin typeface="+mj-lt"/>
              </a:rPr>
              <a:t>Złotymi Krzyżami Zasługi</a:t>
            </a:r>
            <a:r>
              <a:rPr lang="pl-PL" sz="1200" dirty="0">
                <a:latin typeface="+mj-lt"/>
              </a:rPr>
              <a:t>, zaś dr Izabelę Kraśnicką, adw. Filipa Wejmana, Prof. Pawła Wilińskiego oraz Grzegorza Wiaderka - </a:t>
            </a:r>
            <a:r>
              <a:rPr lang="pl-PL" sz="1200" b="1" dirty="0">
                <a:latin typeface="+mj-lt"/>
              </a:rPr>
              <a:t>Brązowymi Krzyżami Zasługi</a:t>
            </a:r>
            <a:r>
              <a:rPr lang="pl-PL" sz="1200" dirty="0">
                <a:latin typeface="+mj-lt"/>
              </a:rPr>
              <a:t>.</a:t>
            </a:r>
          </a:p>
        </p:txBody>
      </p:sp>
      <p:pic>
        <p:nvPicPr>
          <p:cNvPr id="20511" name="Picture 31" descr="http://www.fupp.org.pl/images/foto/krzyz_zaslug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3" t="10102" r="5389" b="5853"/>
          <a:stretch/>
        </p:blipFill>
        <p:spPr bwMode="auto">
          <a:xfrm>
            <a:off x="1979712" y="3494638"/>
            <a:ext cx="5030713" cy="31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001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C:\Users\FUPP\Desktop\Centrum PB\raport roczny\2013\loga\Dentons_Logo_Purple_RGB_1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51" y="4337050"/>
            <a:ext cx="1839353" cy="671136"/>
          </a:xfrm>
          <a:prstGeom prst="rect">
            <a:avLst/>
          </a:prstGeom>
          <a:noFill/>
          <a:ln>
            <a:noFill/>
          </a:ln>
        </p:spPr>
      </p:pic>
      <p:pic>
        <p:nvPicPr>
          <p:cNvPr id="87042" name="Picture 2" descr="l_pa">
            <a:hlinkClick r:id="rId3" tooltip="Polsko-Amerykańska Fundacja Wolności"/>
          </p:cNvPr>
          <p:cNvPicPr>
            <a:picLocks noChangeAspect="1" noChangeArrowheads="1"/>
          </p:cNvPicPr>
          <p:nvPr/>
        </p:nvPicPr>
        <p:blipFill>
          <a:blip r:embed="rId4" cstate="print"/>
          <a:srcRect/>
          <a:stretch>
            <a:fillRect/>
          </a:stretch>
        </p:blipFill>
        <p:spPr bwMode="auto">
          <a:xfrm>
            <a:off x="2773363" y="2636838"/>
            <a:ext cx="4751387" cy="720725"/>
          </a:xfrm>
          <a:prstGeom prst="rect">
            <a:avLst/>
          </a:prstGeom>
          <a:noFill/>
          <a:ln w="9525">
            <a:noFill/>
            <a:miter lim="800000"/>
            <a:headEnd/>
            <a:tailEnd/>
          </a:ln>
        </p:spPr>
      </p:pic>
      <p:pic>
        <p:nvPicPr>
          <p:cNvPr id="87043" name="Picture 6" descr="fsb_logo">
            <a:hlinkClick r:id="rId5" tooltip="Fundacja Batorego"/>
          </p:cNvPr>
          <p:cNvPicPr>
            <a:picLocks noChangeAspect="1" noChangeArrowheads="1"/>
          </p:cNvPicPr>
          <p:nvPr/>
        </p:nvPicPr>
        <p:blipFill>
          <a:blip r:embed="rId6" cstate="print"/>
          <a:srcRect/>
          <a:stretch>
            <a:fillRect/>
          </a:stretch>
        </p:blipFill>
        <p:spPr bwMode="auto">
          <a:xfrm>
            <a:off x="757238" y="2492375"/>
            <a:ext cx="1943100" cy="1458913"/>
          </a:xfrm>
          <a:prstGeom prst="rect">
            <a:avLst/>
          </a:prstGeom>
          <a:noFill/>
          <a:ln w="9525">
            <a:noFill/>
            <a:miter lim="800000"/>
            <a:headEnd/>
            <a:tailEnd/>
          </a:ln>
        </p:spPr>
      </p:pic>
      <p:pic>
        <p:nvPicPr>
          <p:cNvPr id="87044" name="Picture 22" descr="Eversheds"/>
          <p:cNvPicPr>
            <a:picLocks noChangeAspect="1" noChangeArrowheads="1"/>
          </p:cNvPicPr>
          <p:nvPr/>
        </p:nvPicPr>
        <p:blipFill>
          <a:blip r:embed="rId7" cstate="print"/>
          <a:srcRect/>
          <a:stretch>
            <a:fillRect/>
          </a:stretch>
        </p:blipFill>
        <p:spPr bwMode="auto">
          <a:xfrm>
            <a:off x="3563888" y="4420625"/>
            <a:ext cx="4392487" cy="612780"/>
          </a:xfrm>
          <a:prstGeom prst="rect">
            <a:avLst/>
          </a:prstGeom>
          <a:noFill/>
          <a:ln w="9525">
            <a:noFill/>
            <a:miter lim="800000"/>
            <a:headEnd/>
            <a:tailEnd/>
          </a:ln>
        </p:spPr>
      </p:pic>
      <p:pic>
        <p:nvPicPr>
          <p:cNvPr id="87045" name="Picture 3"/>
          <p:cNvPicPr>
            <a:picLocks noChangeAspect="1" noChangeArrowheads="1"/>
          </p:cNvPicPr>
          <p:nvPr/>
        </p:nvPicPr>
        <p:blipFill>
          <a:blip r:embed="rId8" cstate="print"/>
          <a:srcRect/>
          <a:stretch>
            <a:fillRect/>
          </a:stretch>
        </p:blipFill>
        <p:spPr bwMode="auto">
          <a:xfrm>
            <a:off x="5795963" y="4756150"/>
            <a:ext cx="1092200" cy="1120775"/>
          </a:xfrm>
          <a:prstGeom prst="rect">
            <a:avLst/>
          </a:prstGeom>
          <a:noFill/>
          <a:ln w="9525">
            <a:noFill/>
            <a:miter lim="800000"/>
            <a:headEnd/>
            <a:tailEnd/>
          </a:ln>
        </p:spPr>
      </p:pic>
      <p:sp>
        <p:nvSpPr>
          <p:cNvPr id="87046" name="Rectangle 4"/>
          <p:cNvSpPr>
            <a:spLocks noGrp="1" noChangeArrowheads="1"/>
          </p:cNvSpPr>
          <p:nvPr>
            <p:ph type="title"/>
          </p:nvPr>
        </p:nvSpPr>
        <p:spPr>
          <a:solidFill>
            <a:schemeClr val="bg1"/>
          </a:solidFill>
        </p:spPr>
        <p:txBody>
          <a:bodyPr/>
          <a:lstStyle/>
          <a:p>
            <a:pPr defTabSz="912813" eaLnBrk="1" hangingPunct="1"/>
            <a:r>
              <a:rPr lang="pl-PL" dirty="0"/>
              <a:t>Sponsorzy Fundacji Uniwersyteckich Poradni Prawnych</a:t>
            </a:r>
            <a:endParaRPr lang="en-US" dirty="0"/>
          </a:p>
        </p:txBody>
      </p:sp>
      <p:sp>
        <p:nvSpPr>
          <p:cNvPr id="87047" name="Rectangle 5"/>
          <p:cNvSpPr>
            <a:spLocks noChangeArrowheads="1"/>
          </p:cNvSpPr>
          <p:nvPr/>
        </p:nvSpPr>
        <p:spPr bwMode="auto">
          <a:xfrm>
            <a:off x="900113" y="2276475"/>
            <a:ext cx="8001000" cy="3733800"/>
          </a:xfrm>
          <a:prstGeom prst="rect">
            <a:avLst/>
          </a:prstGeom>
          <a:noFill/>
          <a:ln w="9525">
            <a:noFill/>
            <a:miter lim="800000"/>
            <a:headEnd/>
            <a:tailEnd/>
          </a:ln>
        </p:spPr>
        <p:txBody>
          <a:bodyPr/>
          <a:lstStyle/>
          <a:p>
            <a:pPr marL="341313" indent="-341313" algn="ctr" defTabSz="912813">
              <a:spcBef>
                <a:spcPct val="20000"/>
              </a:spcBef>
              <a:buClr>
                <a:schemeClr val="tx1"/>
              </a:buClr>
              <a:buSzPct val="75000"/>
              <a:buFont typeface="Wingdings" pitchFamily="2" charset="2"/>
              <a:buNone/>
            </a:pPr>
            <a:r>
              <a:rPr lang="en-US" sz="1600" b="1" u="sng">
                <a:solidFill>
                  <a:schemeClr val="tx2"/>
                </a:solidFill>
                <a:latin typeface="Arial" charset="0"/>
              </a:rPr>
              <a:t>SPONSORZY INSTYTUCJONALNI</a:t>
            </a:r>
            <a:r>
              <a:rPr lang="en-US" sz="1600" b="1">
                <a:solidFill>
                  <a:schemeClr val="tx2"/>
                </a:solidFill>
                <a:latin typeface="Arial" charset="0"/>
              </a:rPr>
              <a:t> </a:t>
            </a:r>
            <a:endParaRPr lang="pl-PL" sz="1600" b="1">
              <a:solidFill>
                <a:schemeClr val="tx2"/>
              </a:solidFill>
              <a:latin typeface="Arial" charset="0"/>
            </a:endParaRPr>
          </a:p>
          <a:p>
            <a:pPr marL="341313" indent="-341313" algn="ctr" defTabSz="912813">
              <a:spcBef>
                <a:spcPct val="20000"/>
              </a:spcBef>
              <a:buClr>
                <a:schemeClr val="tx1"/>
              </a:buClr>
              <a:buSzPct val="75000"/>
              <a:buFont typeface="Wingdings" pitchFamily="2" charset="2"/>
              <a:buNone/>
            </a:pPr>
            <a:endParaRPr lang="en-US" sz="1600" b="1">
              <a:solidFill>
                <a:schemeClr val="tx2"/>
              </a:solidFill>
              <a:latin typeface="Arial" charset="0"/>
            </a:endParaRPr>
          </a:p>
        </p:txBody>
      </p:sp>
      <p:sp>
        <p:nvSpPr>
          <p:cNvPr id="87048" name="Rectangle 7"/>
          <p:cNvSpPr>
            <a:spLocks noChangeArrowheads="1"/>
          </p:cNvSpPr>
          <p:nvPr/>
        </p:nvSpPr>
        <p:spPr bwMode="auto">
          <a:xfrm>
            <a:off x="4284663" y="4005263"/>
            <a:ext cx="1330325" cy="290512"/>
          </a:xfrm>
          <a:prstGeom prst="rect">
            <a:avLst/>
          </a:prstGeom>
          <a:noFill/>
          <a:ln w="9525">
            <a:noFill/>
            <a:miter lim="800000"/>
            <a:headEnd/>
            <a:tailEnd/>
          </a:ln>
        </p:spPr>
        <p:txBody>
          <a:bodyPr wrap="none" lIns="0" tIns="0" rIns="0" anchor="ctr">
            <a:spAutoFit/>
          </a:bodyPr>
          <a:lstStyle/>
          <a:p>
            <a:pPr algn="ctr" defTabSz="912813"/>
            <a:r>
              <a:rPr lang="pl-PL" sz="1600" b="1" u="sng">
                <a:solidFill>
                  <a:schemeClr val="tx2"/>
                </a:solidFill>
                <a:latin typeface="Arial" charset="0"/>
              </a:rPr>
              <a:t>SPONSORZY</a:t>
            </a:r>
            <a:r>
              <a:rPr lang="pl-PL" sz="1600" b="1">
                <a:solidFill>
                  <a:schemeClr val="tx2"/>
                </a:solidFill>
                <a:latin typeface="Arial" charset="0"/>
              </a:rPr>
              <a:t> </a:t>
            </a:r>
          </a:p>
        </p:txBody>
      </p:sp>
      <p:pic>
        <p:nvPicPr>
          <p:cNvPr id="87049" name="Picture 8" descr="ue">
            <a:hlinkClick r:id="rId9"/>
          </p:cNvPr>
          <p:cNvPicPr>
            <a:picLocks noChangeAspect="1" noChangeArrowheads="1"/>
          </p:cNvPicPr>
          <p:nvPr/>
        </p:nvPicPr>
        <p:blipFill>
          <a:blip r:embed="rId10" cstate="print"/>
          <a:srcRect/>
          <a:stretch>
            <a:fillRect/>
          </a:stretch>
        </p:blipFill>
        <p:spPr bwMode="auto">
          <a:xfrm>
            <a:off x="1116013" y="4941888"/>
            <a:ext cx="1223962" cy="815975"/>
          </a:xfrm>
          <a:prstGeom prst="rect">
            <a:avLst/>
          </a:prstGeom>
          <a:noFill/>
          <a:ln w="9525">
            <a:noFill/>
            <a:miter lim="800000"/>
            <a:headEnd/>
            <a:tailEnd/>
          </a:ln>
        </p:spPr>
      </p:pic>
      <p:pic>
        <p:nvPicPr>
          <p:cNvPr id="87050" name="Picture 9" descr="fio">
            <a:hlinkClick r:id="rId11"/>
          </p:cNvPr>
          <p:cNvPicPr>
            <a:picLocks noChangeAspect="1" noChangeArrowheads="1"/>
          </p:cNvPicPr>
          <p:nvPr/>
        </p:nvPicPr>
        <p:blipFill>
          <a:blip r:embed="rId12" cstate="print"/>
          <a:srcRect/>
          <a:stretch>
            <a:fillRect/>
          </a:stretch>
        </p:blipFill>
        <p:spPr bwMode="auto">
          <a:xfrm>
            <a:off x="4140200" y="4884738"/>
            <a:ext cx="1619250" cy="847725"/>
          </a:xfrm>
          <a:prstGeom prst="rect">
            <a:avLst/>
          </a:prstGeom>
          <a:noFill/>
          <a:ln w="9525">
            <a:noFill/>
            <a:miter lim="800000"/>
            <a:headEnd/>
            <a:tailEnd/>
          </a:ln>
        </p:spPr>
      </p:pic>
      <p:pic>
        <p:nvPicPr>
          <p:cNvPr id="87051" name="Picture 10" descr="chb">
            <a:hlinkClick r:id="rId13" tooltip="C.H.Beck"/>
          </p:cNvPr>
          <p:cNvPicPr>
            <a:picLocks noChangeAspect="1" noChangeArrowheads="1"/>
          </p:cNvPicPr>
          <p:nvPr/>
        </p:nvPicPr>
        <p:blipFill>
          <a:blip r:embed="rId14" cstate="print"/>
          <a:srcRect/>
          <a:stretch>
            <a:fillRect/>
          </a:stretch>
        </p:blipFill>
        <p:spPr bwMode="auto">
          <a:xfrm>
            <a:off x="7839075" y="2492375"/>
            <a:ext cx="1196975" cy="1368425"/>
          </a:xfrm>
          <a:prstGeom prst="rect">
            <a:avLst/>
          </a:prstGeom>
          <a:noFill/>
          <a:ln w="9525">
            <a:noFill/>
            <a:miter lim="800000"/>
            <a:headEnd/>
            <a:tailEnd/>
          </a:ln>
        </p:spPr>
      </p:pic>
      <p:pic>
        <p:nvPicPr>
          <p:cNvPr id="87052" name="Picture 11" descr="kbn_logo">
            <a:hlinkClick r:id="rId15"/>
          </p:cNvPr>
          <p:cNvPicPr>
            <a:picLocks noChangeAspect="1" noChangeArrowheads="1"/>
          </p:cNvPicPr>
          <p:nvPr/>
        </p:nvPicPr>
        <p:blipFill>
          <a:blip r:embed="rId16" cstate="print"/>
          <a:srcRect/>
          <a:stretch>
            <a:fillRect/>
          </a:stretch>
        </p:blipFill>
        <p:spPr bwMode="auto">
          <a:xfrm>
            <a:off x="2555875" y="5046663"/>
            <a:ext cx="1362075" cy="685800"/>
          </a:xfrm>
          <a:prstGeom prst="rect">
            <a:avLst/>
          </a:prstGeom>
          <a:noFill/>
          <a:ln w="9525">
            <a:noFill/>
            <a:miter lim="800000"/>
            <a:headEnd/>
            <a:tailEnd/>
          </a:ln>
        </p:spPr>
      </p:pic>
      <p:pic>
        <p:nvPicPr>
          <p:cNvPr id="87053" name="Picture 12" descr="pwp">
            <a:hlinkClick r:id="rId17" tooltip="Polskie Wydawnictwa Profesjonalne"/>
          </p:cNvPr>
          <p:cNvPicPr>
            <a:picLocks noChangeAspect="1" noChangeArrowheads="1"/>
          </p:cNvPicPr>
          <p:nvPr/>
        </p:nvPicPr>
        <p:blipFill>
          <a:blip r:embed="rId18" cstate="print"/>
          <a:srcRect/>
          <a:stretch>
            <a:fillRect/>
          </a:stretch>
        </p:blipFill>
        <p:spPr bwMode="auto">
          <a:xfrm>
            <a:off x="5832475" y="5849938"/>
            <a:ext cx="3276600" cy="531812"/>
          </a:xfrm>
          <a:prstGeom prst="rect">
            <a:avLst/>
          </a:prstGeom>
          <a:noFill/>
          <a:ln w="9525">
            <a:noFill/>
            <a:miter lim="800000"/>
            <a:headEnd/>
            <a:tailEnd/>
          </a:ln>
        </p:spPr>
      </p:pic>
      <p:pic>
        <p:nvPicPr>
          <p:cNvPr id="87054" name="Picture 14" descr="ms">
            <a:hlinkClick r:id="rId19" tooltip="Ministerstwo Sprawiedliwości"/>
          </p:cNvPr>
          <p:cNvPicPr>
            <a:picLocks noChangeAspect="1" noChangeArrowheads="1"/>
          </p:cNvPicPr>
          <p:nvPr/>
        </p:nvPicPr>
        <p:blipFill>
          <a:blip r:embed="rId20" cstate="print"/>
          <a:srcRect/>
          <a:stretch>
            <a:fillRect/>
          </a:stretch>
        </p:blipFill>
        <p:spPr bwMode="auto">
          <a:xfrm>
            <a:off x="827088" y="5876925"/>
            <a:ext cx="3914775" cy="295275"/>
          </a:xfrm>
          <a:prstGeom prst="rect">
            <a:avLst/>
          </a:prstGeom>
          <a:noFill/>
          <a:ln w="9525">
            <a:noFill/>
            <a:miter lim="800000"/>
            <a:headEnd/>
            <a:tailEnd/>
          </a:ln>
        </p:spPr>
      </p:pic>
      <p:pic>
        <p:nvPicPr>
          <p:cNvPr id="87055" name="Picture 15" descr="baker">
            <a:hlinkClick r:id="rId21" tooltip="Baker &amp; McKenzie"/>
          </p:cNvPr>
          <p:cNvPicPr>
            <a:picLocks noChangeAspect="1" noChangeArrowheads="1"/>
          </p:cNvPicPr>
          <p:nvPr/>
        </p:nvPicPr>
        <p:blipFill>
          <a:blip r:embed="rId22" cstate="print"/>
          <a:srcRect/>
          <a:stretch>
            <a:fillRect/>
          </a:stretch>
        </p:blipFill>
        <p:spPr bwMode="auto">
          <a:xfrm>
            <a:off x="827088" y="6381750"/>
            <a:ext cx="2095500" cy="304800"/>
          </a:xfrm>
          <a:prstGeom prst="rect">
            <a:avLst/>
          </a:prstGeom>
          <a:noFill/>
          <a:ln w="9525">
            <a:noFill/>
            <a:miter lim="800000"/>
            <a:headEnd/>
            <a:tailEnd/>
          </a:ln>
        </p:spPr>
      </p:pic>
      <p:pic>
        <p:nvPicPr>
          <p:cNvPr id="87056" name="Picture 16" descr="link">
            <a:hlinkClick r:id="rId23" tooltip="Linkleaters"/>
          </p:cNvPr>
          <p:cNvPicPr>
            <a:picLocks noChangeAspect="1" noChangeArrowheads="1"/>
          </p:cNvPicPr>
          <p:nvPr/>
        </p:nvPicPr>
        <p:blipFill>
          <a:blip r:embed="rId24" cstate="print"/>
          <a:srcRect/>
          <a:stretch>
            <a:fillRect/>
          </a:stretch>
        </p:blipFill>
        <p:spPr bwMode="auto">
          <a:xfrm>
            <a:off x="755650" y="4337050"/>
            <a:ext cx="1308100" cy="604838"/>
          </a:xfrm>
          <a:prstGeom prst="rect">
            <a:avLst/>
          </a:prstGeom>
          <a:noFill/>
          <a:ln w="9525">
            <a:noFill/>
            <a:miter lim="800000"/>
            <a:headEnd/>
            <a:tailEnd/>
          </a:ln>
        </p:spPr>
      </p:pic>
      <p:pic>
        <p:nvPicPr>
          <p:cNvPr id="87057" name="Picture 17" descr="amb_red">
            <a:hlinkClick r:id="rId25" tooltip="Ambasada Holenderska"/>
          </p:cNvPr>
          <p:cNvPicPr>
            <a:picLocks noChangeAspect="1" noChangeArrowheads="1"/>
          </p:cNvPicPr>
          <p:nvPr/>
        </p:nvPicPr>
        <p:blipFill>
          <a:blip r:embed="rId26" cstate="print"/>
          <a:srcRect/>
          <a:stretch>
            <a:fillRect/>
          </a:stretch>
        </p:blipFill>
        <p:spPr bwMode="auto">
          <a:xfrm>
            <a:off x="6011863" y="6413500"/>
            <a:ext cx="2879725" cy="328613"/>
          </a:xfrm>
          <a:prstGeom prst="rect">
            <a:avLst/>
          </a:prstGeom>
          <a:noFill/>
          <a:ln w="9525">
            <a:noFill/>
            <a:miter lim="800000"/>
            <a:headEnd/>
            <a:tailEnd/>
          </a:ln>
        </p:spPr>
      </p:pic>
      <p:pic>
        <p:nvPicPr>
          <p:cNvPr id="87058" name="Picture 23"/>
          <p:cNvPicPr>
            <a:picLocks noChangeAspect="1" noChangeArrowheads="1"/>
          </p:cNvPicPr>
          <p:nvPr/>
        </p:nvPicPr>
        <p:blipFill>
          <a:blip r:embed="rId27" cstate="print"/>
          <a:srcRect/>
          <a:stretch>
            <a:fillRect/>
          </a:stretch>
        </p:blipFill>
        <p:spPr bwMode="auto">
          <a:xfrm>
            <a:off x="6875463" y="4994275"/>
            <a:ext cx="2089150" cy="666750"/>
          </a:xfrm>
          <a:prstGeom prst="rect">
            <a:avLst/>
          </a:prstGeom>
          <a:noFill/>
          <a:ln w="9525">
            <a:noFill/>
            <a:miter lim="800000"/>
            <a:headEnd/>
            <a:tailEnd/>
          </a:ln>
        </p:spPr>
      </p:pic>
      <p:pic>
        <p:nvPicPr>
          <p:cNvPr id="87060" name="Picture 26" descr="Clifford Chance">
            <a:hlinkClick r:id="rId28" tooltip="CliffordChance.com"/>
          </p:cNvPr>
          <p:cNvPicPr>
            <a:picLocks noChangeAspect="1" noChangeArrowheads="1"/>
          </p:cNvPicPr>
          <p:nvPr/>
        </p:nvPicPr>
        <p:blipFill>
          <a:blip r:embed="rId29" cstate="print"/>
          <a:srcRect/>
          <a:stretch>
            <a:fillRect/>
          </a:stretch>
        </p:blipFill>
        <p:spPr bwMode="auto">
          <a:xfrm>
            <a:off x="7883797" y="4523912"/>
            <a:ext cx="1224707" cy="345248"/>
          </a:xfrm>
          <a:prstGeom prst="rect">
            <a:avLst/>
          </a:prstGeom>
          <a:noFill/>
          <a:ln w="9525">
            <a:noFill/>
            <a:miter lim="800000"/>
            <a:headEnd/>
            <a:tailEnd/>
          </a:ln>
        </p:spPr>
      </p:pic>
      <p:pic>
        <p:nvPicPr>
          <p:cNvPr id="87061" name="Picture 13" descr="chadbourne">
            <a:hlinkClick r:id="rId30" tooltip="Chadbourne &amp; Parke LLP"/>
          </p:cNvPr>
          <p:cNvPicPr>
            <a:picLocks noChangeAspect="1" noChangeArrowheads="1"/>
          </p:cNvPicPr>
          <p:nvPr/>
        </p:nvPicPr>
        <p:blipFill>
          <a:blip r:embed="rId31" cstate="print"/>
          <a:srcRect/>
          <a:stretch>
            <a:fillRect/>
          </a:stretch>
        </p:blipFill>
        <p:spPr bwMode="auto">
          <a:xfrm>
            <a:off x="3059113" y="6308725"/>
            <a:ext cx="1603375" cy="411163"/>
          </a:xfrm>
          <a:prstGeom prst="rect">
            <a:avLst/>
          </a:prstGeom>
          <a:noFill/>
          <a:ln w="9525">
            <a:noFill/>
            <a:miter lim="800000"/>
            <a:headEnd/>
            <a:tailEnd/>
          </a:ln>
        </p:spPr>
      </p:pic>
      <p:pic>
        <p:nvPicPr>
          <p:cNvPr id="87062" name="Picture 28" descr="http://www.eurasia.org/sites/default/files/EU_Vert_RGB.jpg"/>
          <p:cNvPicPr>
            <a:picLocks noChangeAspect="1" noChangeArrowheads="1"/>
          </p:cNvPicPr>
          <p:nvPr/>
        </p:nvPicPr>
        <p:blipFill>
          <a:blip r:embed="rId32" cstate="print"/>
          <a:srcRect/>
          <a:stretch>
            <a:fillRect/>
          </a:stretch>
        </p:blipFill>
        <p:spPr bwMode="auto">
          <a:xfrm>
            <a:off x="4787900" y="5805488"/>
            <a:ext cx="1152525" cy="881062"/>
          </a:xfrm>
          <a:prstGeom prst="rect">
            <a:avLst/>
          </a:prstGeom>
          <a:noFill/>
          <a:ln w="9525">
            <a:noFill/>
            <a:miter lim="800000"/>
            <a:headEnd/>
            <a:tailEnd/>
          </a:ln>
        </p:spPr>
      </p:pic>
      <p:pic>
        <p:nvPicPr>
          <p:cNvPr id="87063" name="Picture 30" descr="http://www.weil.com/files/ImageControl/6fa7fd2a-4aac-407b-b7f7-18912d54be2d/7483b893-e478-44a4-8fed-f49aa917d8cf/Presentation/Image/weil.gif">
            <a:hlinkClick r:id="rId33"/>
          </p:cNvPr>
          <p:cNvPicPr>
            <a:picLocks noChangeAspect="1" noChangeArrowheads="1"/>
          </p:cNvPicPr>
          <p:nvPr/>
        </p:nvPicPr>
        <p:blipFill>
          <a:blip r:embed="rId34" cstate="print"/>
          <a:srcRect/>
          <a:stretch>
            <a:fillRect/>
          </a:stretch>
        </p:blipFill>
        <p:spPr bwMode="auto">
          <a:xfrm>
            <a:off x="7235825" y="5532438"/>
            <a:ext cx="1152525" cy="704850"/>
          </a:xfrm>
          <a:prstGeom prst="rect">
            <a:avLst/>
          </a:prstGeom>
          <a:noFill/>
          <a:ln w="9525">
            <a:noFill/>
            <a:miter lim="800000"/>
            <a:headEnd/>
            <a:tailEnd/>
          </a:ln>
        </p:spPr>
      </p:pic>
      <p:pic>
        <p:nvPicPr>
          <p:cNvPr id="87064" name="Picture 19" descr="JI logo_brown"/>
          <p:cNvPicPr>
            <a:picLocks noChangeAspect="1" noChangeArrowheads="1"/>
          </p:cNvPicPr>
          <p:nvPr/>
        </p:nvPicPr>
        <p:blipFill>
          <a:blip r:embed="rId35" cstate="print"/>
          <a:srcRect/>
          <a:stretch>
            <a:fillRect/>
          </a:stretch>
        </p:blipFill>
        <p:spPr bwMode="auto">
          <a:xfrm>
            <a:off x="5651500" y="3429000"/>
            <a:ext cx="2089150" cy="454025"/>
          </a:xfrm>
          <a:prstGeom prst="rect">
            <a:avLst/>
          </a:prstGeom>
          <a:noFill/>
          <a:ln w="9525">
            <a:noFill/>
            <a:miter lim="800000"/>
            <a:headEnd/>
            <a:tailEnd/>
          </a:ln>
        </p:spPr>
      </p:pic>
      <p:pic>
        <p:nvPicPr>
          <p:cNvPr id="87065" name="Picture 32" descr="http://www.ceetrust.org/media/img/elems/logo.gif">
            <a:hlinkClick r:id="rId36"/>
          </p:cNvPr>
          <p:cNvPicPr>
            <a:picLocks noChangeAspect="1" noChangeArrowheads="1"/>
          </p:cNvPicPr>
          <p:nvPr/>
        </p:nvPicPr>
        <p:blipFill>
          <a:blip r:embed="rId37" cstate="print"/>
          <a:srcRect/>
          <a:stretch>
            <a:fillRect/>
          </a:stretch>
        </p:blipFill>
        <p:spPr bwMode="auto">
          <a:xfrm>
            <a:off x="2627313" y="3284538"/>
            <a:ext cx="3097212" cy="757237"/>
          </a:xfrm>
          <a:prstGeom prst="rect">
            <a:avLst/>
          </a:prstGeom>
          <a:noFill/>
          <a:ln w="9525">
            <a:noFill/>
            <a:miter lim="800000"/>
            <a:headEnd/>
            <a:tailEnd/>
          </a:ln>
        </p:spPr>
      </p:pic>
    </p:spTree>
    <p:extLst>
      <p:ext uri="{BB962C8B-B14F-4D97-AF65-F5344CB8AC3E}">
        <p14:creationId xmlns:p14="http://schemas.microsoft.com/office/powerpoint/2010/main" val="24888479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defTabSz="912813" eaLnBrk="1" hangingPunct="1"/>
            <a:r>
              <a:rPr lang="pl-PL" dirty="0">
                <a:solidFill>
                  <a:schemeClr val="tx2"/>
                </a:solidFill>
              </a:rPr>
              <a:t>Zapraszamy do współpracy</a:t>
            </a:r>
          </a:p>
        </p:txBody>
      </p:sp>
      <p:sp>
        <p:nvSpPr>
          <p:cNvPr id="91139" name="Rectangle 3"/>
          <p:cNvSpPr>
            <a:spLocks noGrp="1" noChangeArrowheads="1"/>
          </p:cNvSpPr>
          <p:nvPr>
            <p:ph type="subTitle" idx="1"/>
          </p:nvPr>
        </p:nvSpPr>
        <p:spPr/>
        <p:txBody>
          <a:bodyPr/>
          <a:lstStyle/>
          <a:p>
            <a:pPr defTabSz="912813" eaLnBrk="1" hangingPunct="1"/>
            <a:r>
              <a:rPr lang="pl-PL" b="1"/>
              <a:t>Fundacja Uniwersyteckich Poradni </a:t>
            </a:r>
            <a:br>
              <a:rPr lang="pl-PL" b="1"/>
            </a:br>
            <a:r>
              <a:rPr lang="pl-PL" b="1"/>
              <a:t>Prawnych</a:t>
            </a:r>
          </a:p>
        </p:txBody>
      </p:sp>
      <p:pic>
        <p:nvPicPr>
          <p:cNvPr id="91140" name="Picture 4" descr="fupp_small"/>
          <p:cNvPicPr>
            <a:picLocks noChangeAspect="1" noChangeArrowheads="1"/>
          </p:cNvPicPr>
          <p:nvPr/>
        </p:nvPicPr>
        <p:blipFill>
          <a:blip r:embed="rId2" cstate="print"/>
          <a:srcRect/>
          <a:stretch>
            <a:fillRect/>
          </a:stretch>
        </p:blipFill>
        <p:spPr bwMode="auto">
          <a:xfrm>
            <a:off x="1447800" y="3970338"/>
            <a:ext cx="2205038" cy="2125662"/>
          </a:xfrm>
          <a:prstGeom prst="rect">
            <a:avLst/>
          </a:prstGeom>
          <a:noFill/>
          <a:ln w="0" algn="in">
            <a:noFill/>
            <a:miter lim="800000"/>
            <a:headEnd/>
            <a:tailEnd/>
          </a:ln>
        </p:spPr>
      </p:pic>
      <p:sp>
        <p:nvSpPr>
          <p:cNvPr id="91141" name="Rectangle 5"/>
          <p:cNvSpPr>
            <a:spLocks noChangeArrowheads="1"/>
          </p:cNvSpPr>
          <p:nvPr/>
        </p:nvSpPr>
        <p:spPr bwMode="auto">
          <a:xfrm>
            <a:off x="4689475" y="5062538"/>
            <a:ext cx="4419600" cy="1822450"/>
          </a:xfrm>
          <a:prstGeom prst="rect">
            <a:avLst/>
          </a:prstGeom>
          <a:noFill/>
          <a:ln w="9525">
            <a:noFill/>
            <a:miter lim="800000"/>
            <a:headEnd/>
            <a:tailEnd/>
          </a:ln>
        </p:spPr>
        <p:txBody>
          <a:bodyPr anchor="b"/>
          <a:lstStyle/>
          <a:p>
            <a:pPr defTabSz="912813">
              <a:spcBef>
                <a:spcPct val="20000"/>
              </a:spcBef>
              <a:buClr>
                <a:schemeClr val="tx1"/>
              </a:buClr>
              <a:buSzPct val="75000"/>
              <a:buFont typeface="Wingdings" pitchFamily="2" charset="2"/>
              <a:buNone/>
            </a:pPr>
            <a:r>
              <a:rPr lang="pl-PL" sz="1300" b="1">
                <a:solidFill>
                  <a:schemeClr val="tx2"/>
                </a:solidFill>
                <a:latin typeface="Arial" charset="0"/>
              </a:rPr>
              <a:t>ul. Szpitalna 5 lok. 5 </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00-031 Warszawa</a:t>
            </a:r>
          </a:p>
          <a:p>
            <a:pPr defTabSz="912813">
              <a:spcBef>
                <a:spcPct val="20000"/>
              </a:spcBef>
              <a:buClr>
                <a:schemeClr val="tx1"/>
              </a:buClr>
              <a:buSzPct val="75000"/>
              <a:buFont typeface="Wingdings" pitchFamily="2" charset="2"/>
              <a:buNone/>
            </a:pPr>
            <a:r>
              <a:rPr lang="pl-PL" sz="1300" b="1">
                <a:solidFill>
                  <a:schemeClr val="tx2"/>
                </a:solidFill>
                <a:latin typeface="Arial" charset="0"/>
              </a:rPr>
              <a:t>t</a:t>
            </a:r>
            <a:r>
              <a:rPr lang="de-DE" sz="1300" b="1">
                <a:solidFill>
                  <a:schemeClr val="tx2"/>
                </a:solidFill>
                <a:latin typeface="Arial" charset="0"/>
                <a:cs typeface="Arial" charset="0"/>
              </a:rPr>
              <a:t>el</a:t>
            </a:r>
            <a:r>
              <a:rPr lang="pl-PL" sz="1300" b="1">
                <a:solidFill>
                  <a:schemeClr val="tx2"/>
                </a:solidFill>
                <a:latin typeface="Arial" charset="0"/>
                <a:cs typeface="Arial" charset="0"/>
              </a:rPr>
              <a:t>.</a:t>
            </a:r>
            <a:r>
              <a:rPr lang="de-DE" sz="1300" b="1">
                <a:solidFill>
                  <a:schemeClr val="tx2"/>
                </a:solidFill>
                <a:latin typeface="Arial" charset="0"/>
                <a:cs typeface="Arial" charset="0"/>
              </a:rPr>
              <a:t>: (22) 828 91 28 </a:t>
            </a:r>
            <a:r>
              <a:rPr lang="pl-PL" sz="1300" b="1">
                <a:solidFill>
                  <a:schemeClr val="tx2"/>
                </a:solidFill>
                <a:latin typeface="Arial" charset="0"/>
                <a:cs typeface="Arial" charset="0"/>
              </a:rPr>
              <a:t>w.143</a:t>
            </a:r>
            <a:r>
              <a:rPr lang="de-DE" sz="1300" b="1">
                <a:solidFill>
                  <a:schemeClr val="tx2"/>
                </a:solidFill>
                <a:latin typeface="Arial" charset="0"/>
                <a:cs typeface="Arial" charset="0"/>
              </a:rPr>
              <a:t>; </a:t>
            </a:r>
            <a:r>
              <a:rPr lang="pl-PL" sz="1300" b="1">
                <a:solidFill>
                  <a:schemeClr val="tx2"/>
                </a:solidFill>
                <a:latin typeface="Arial" charset="0"/>
              </a:rPr>
              <a:t>f</a:t>
            </a:r>
            <a:r>
              <a:rPr lang="de-DE" sz="1300" b="1">
                <a:solidFill>
                  <a:schemeClr val="tx2"/>
                </a:solidFill>
                <a:latin typeface="Arial" charset="0"/>
                <a:cs typeface="Arial" charset="0"/>
              </a:rPr>
              <a:t>ax: (22) 828 91 2</a:t>
            </a:r>
            <a:r>
              <a:rPr lang="pl-PL" sz="1300" b="1">
                <a:solidFill>
                  <a:schemeClr val="tx2"/>
                </a:solidFill>
                <a:latin typeface="Arial" charset="0"/>
                <a:cs typeface="Arial" charset="0"/>
              </a:rPr>
              <a:t>9</a:t>
            </a: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www.fupp.org.pl, zarzad@fupp.org.pl</a:t>
            </a:r>
          </a:p>
          <a:p>
            <a:pPr defTabSz="912813">
              <a:spcBef>
                <a:spcPct val="20000"/>
              </a:spcBef>
              <a:buClr>
                <a:schemeClr val="tx1"/>
              </a:buClr>
              <a:buSzPct val="75000"/>
              <a:buFont typeface="Wingdings" pitchFamily="2" charset="2"/>
              <a:buNone/>
            </a:pPr>
            <a:endParaRPr lang="pl-PL" sz="1300" b="1">
              <a:solidFill>
                <a:schemeClr val="tx2"/>
              </a:solidFill>
              <a:latin typeface="Arial" charset="0"/>
            </a:endParaRPr>
          </a:p>
          <a:p>
            <a:pPr defTabSz="912813">
              <a:spcBef>
                <a:spcPct val="20000"/>
              </a:spcBef>
              <a:buClr>
                <a:schemeClr val="tx1"/>
              </a:buClr>
              <a:buSzPct val="75000"/>
              <a:buFont typeface="Wingdings" pitchFamily="2" charset="2"/>
              <a:buNone/>
            </a:pPr>
            <a:r>
              <a:rPr lang="pl-PL" sz="1300" b="1">
                <a:solidFill>
                  <a:schemeClr val="tx2"/>
                </a:solidFill>
                <a:latin typeface="Arial" charset="0"/>
              </a:rPr>
              <a:t>Bank PEKAO S.A. II o/Warszawa </a:t>
            </a:r>
            <a:br>
              <a:rPr lang="pl-PL" sz="1300" b="1">
                <a:solidFill>
                  <a:schemeClr val="tx2"/>
                </a:solidFill>
                <a:latin typeface="Arial" charset="0"/>
              </a:rPr>
            </a:br>
            <a:r>
              <a:rPr lang="pl-PL" sz="1300" b="1">
                <a:solidFill>
                  <a:schemeClr val="tx2"/>
                </a:solidFill>
                <a:latin typeface="Arial" charset="0"/>
              </a:rPr>
              <a:t>nr: 87 1240 1024 1111 0000 0269 4777 </a:t>
            </a:r>
          </a:p>
        </p:txBody>
      </p:sp>
    </p:spTree>
    <p:extLst>
      <p:ext uri="{BB962C8B-B14F-4D97-AF65-F5344CB8AC3E}">
        <p14:creationId xmlns:p14="http://schemas.microsoft.com/office/powerpoint/2010/main" val="22291736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2013/2014 - 2015/2016</a:t>
              </a:r>
            </a:p>
            <a:p>
              <a:pPr defTabSz="912813">
                <a:spcBef>
                  <a:spcPct val="50000"/>
                </a:spcBef>
              </a:pPr>
              <a:r>
                <a:rPr lang="pl-PL" sz="2000" dirty="0">
                  <a:solidFill>
                    <a:srgbClr val="003366"/>
                  </a:solidFill>
                  <a:latin typeface="Arial" charset="0"/>
                </a:rPr>
                <a:t>26 poradni w 16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8" name="Text Box 545">
            <a:extLst>
              <a:ext uri="{FF2B5EF4-FFF2-40B4-BE49-F238E27FC236}">
                <a16:creationId xmlns:a16="http://schemas.microsoft.com/office/drawing/2014/main" id="{1913A6C0-2372-481C-8072-6E773ADF0643}"/>
              </a:ext>
            </a:extLst>
          </p:cNvPr>
          <p:cNvSpPr txBox="1">
            <a:spLocks noChangeArrowheads="1"/>
          </p:cNvSpPr>
          <p:nvPr/>
        </p:nvSpPr>
        <p:spPr bwMode="auto">
          <a:xfrm>
            <a:off x="2092251" y="3248026"/>
            <a:ext cx="133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Gdynia Gdańsk</a:t>
            </a:r>
          </a:p>
        </p:txBody>
      </p:sp>
    </p:spTree>
    <p:extLst>
      <p:ext uri="{BB962C8B-B14F-4D97-AF65-F5344CB8AC3E}">
        <p14:creationId xmlns:p14="http://schemas.microsoft.com/office/powerpoint/2010/main" val="186413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2016/2017</a:t>
              </a:r>
            </a:p>
            <a:p>
              <a:pPr defTabSz="912813">
                <a:spcBef>
                  <a:spcPct val="50000"/>
                </a:spcBef>
              </a:pPr>
              <a:r>
                <a:rPr lang="pl-PL" sz="2000" dirty="0">
                  <a:solidFill>
                    <a:srgbClr val="003366"/>
                  </a:solidFill>
                  <a:latin typeface="Arial" charset="0"/>
                </a:rPr>
                <a:t>26 poradni w 17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spTree>
    <p:extLst>
      <p:ext uri="{BB962C8B-B14F-4D97-AF65-F5344CB8AC3E}">
        <p14:creationId xmlns:p14="http://schemas.microsoft.com/office/powerpoint/2010/main" val="2138421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2017/2018</a:t>
              </a:r>
            </a:p>
            <a:p>
              <a:pPr defTabSz="912813">
                <a:spcBef>
                  <a:spcPct val="50000"/>
                </a:spcBef>
              </a:pPr>
              <a:r>
                <a:rPr lang="pl-PL" sz="2000" dirty="0">
                  <a:solidFill>
                    <a:srgbClr val="003366"/>
                  </a:solidFill>
                  <a:latin typeface="Arial" charset="0"/>
                </a:rPr>
                <a:t>27 poradni w 17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Tree>
    <p:extLst>
      <p:ext uri="{BB962C8B-B14F-4D97-AF65-F5344CB8AC3E}">
        <p14:creationId xmlns:p14="http://schemas.microsoft.com/office/powerpoint/2010/main" val="542358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2018/2019</a:t>
              </a:r>
            </a:p>
            <a:p>
              <a:pPr defTabSz="912813">
                <a:spcBef>
                  <a:spcPct val="50000"/>
                </a:spcBef>
              </a:pPr>
              <a:r>
                <a:rPr lang="pl-PL" sz="2000" dirty="0">
                  <a:solidFill>
                    <a:srgbClr val="003366"/>
                  </a:solidFill>
                  <a:latin typeface="Arial" charset="0"/>
                </a:rPr>
                <a:t>27 poradni w 17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Tree>
    <p:extLst>
      <p:ext uri="{BB962C8B-B14F-4D97-AF65-F5344CB8AC3E}">
        <p14:creationId xmlns:p14="http://schemas.microsoft.com/office/powerpoint/2010/main" val="55903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45678" y="2684288"/>
            <a:ext cx="8251825" cy="4129088"/>
            <a:chOff x="470" y="1738"/>
            <a:chExt cx="5198" cy="2601"/>
          </a:xfrm>
        </p:grpSpPr>
        <p:sp useBgFill="1">
          <p:nvSpPr>
            <p:cNvPr id="3"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2019/2020</a:t>
              </a:r>
            </a:p>
            <a:p>
              <a:pPr defTabSz="912813">
                <a:spcBef>
                  <a:spcPct val="50000"/>
                </a:spcBef>
              </a:pPr>
              <a:r>
                <a:rPr lang="pl-PL" sz="2000" dirty="0">
                  <a:solidFill>
                    <a:srgbClr val="003366"/>
                  </a:solidFill>
                  <a:latin typeface="Arial" charset="0"/>
                </a:rPr>
                <a:t>27 poradni w 17 miastach</a:t>
              </a:r>
            </a:p>
          </p:txBody>
        </p:sp>
        <p:graphicFrame>
          <p:nvGraphicFramePr>
            <p:cNvPr id="4" name="Object 518"/>
            <p:cNvGraphicFramePr>
              <a:graphicFrameLocks noChangeAspect="1"/>
            </p:cNvGraphicFramePr>
            <p:nvPr>
              <p:extLst>
                <p:ext uri="{D42A27DB-BD31-4B8C-83A1-F6EECF244321}">
                  <p14:modId xmlns:p14="http://schemas.microsoft.com/office/powerpoint/2010/main" val="858205617"/>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4"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6"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7"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8"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9"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1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1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1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1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1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1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1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1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1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2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2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2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2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3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3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3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3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3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3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4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4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4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44"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45"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46"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47"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
        <p:nvSpPr>
          <p:cNvPr id="48"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49"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54"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Tree>
    <p:extLst>
      <p:ext uri="{BB962C8B-B14F-4D97-AF65-F5344CB8AC3E}">
        <p14:creationId xmlns:p14="http://schemas.microsoft.com/office/powerpoint/2010/main" val="1011236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00113" y="333375"/>
            <a:ext cx="8001000" cy="1143000"/>
          </a:xfrm>
        </p:spPr>
        <p:txBody>
          <a:bodyPr/>
          <a:lstStyle/>
          <a:p>
            <a:pPr defTabSz="912813" eaLnBrk="1" hangingPunct="1"/>
            <a:r>
              <a:rPr lang="pl-PL"/>
              <a:t>Poradnie w Polsce</a:t>
            </a:r>
          </a:p>
        </p:txBody>
      </p:sp>
      <p:sp>
        <p:nvSpPr>
          <p:cNvPr id="8" name="Text Box 3"/>
          <p:cNvSpPr txBox="1">
            <a:spLocks noChangeArrowheads="1"/>
          </p:cNvSpPr>
          <p:nvPr/>
        </p:nvSpPr>
        <p:spPr bwMode="auto">
          <a:xfrm>
            <a:off x="930982" y="2420888"/>
            <a:ext cx="3889375" cy="4376583"/>
          </a:xfrm>
          <a:prstGeom prst="rect">
            <a:avLst/>
          </a:prstGeom>
          <a:solidFill>
            <a:schemeClr val="bg1"/>
          </a:solidFill>
          <a:ln w="9525">
            <a:noFill/>
            <a:miter lim="800000"/>
            <a:headEnd/>
            <a:tailEnd/>
          </a:ln>
        </p:spPr>
        <p:txBody>
          <a:bodyPr>
            <a:spAutoFit/>
          </a:bodyPr>
          <a:lstStyle/>
          <a:p>
            <a:pPr defTabSz="912813">
              <a:lnSpc>
                <a:spcPct val="80000"/>
              </a:lnSpc>
              <a:spcBef>
                <a:spcPct val="80000"/>
              </a:spcBef>
            </a:pPr>
            <a:r>
              <a:rPr lang="pl-PL" sz="1200" b="1" dirty="0">
                <a:latin typeface="Arial" charset="0"/>
              </a:rPr>
              <a:t>Białystok</a:t>
            </a:r>
            <a:r>
              <a:rPr lang="pl-PL" sz="1200" dirty="0">
                <a:latin typeface="Arial" charset="0"/>
              </a:rPr>
              <a:t> - Uniwersytet w Białymstoku </a:t>
            </a:r>
          </a:p>
          <a:p>
            <a:pPr defTabSz="912813">
              <a:lnSpc>
                <a:spcPct val="80000"/>
              </a:lnSpc>
              <a:spcBef>
                <a:spcPct val="80000"/>
              </a:spcBef>
            </a:pPr>
            <a:r>
              <a:rPr lang="pl-PL" sz="1200" b="1" dirty="0">
                <a:latin typeface="Arial" charset="0"/>
              </a:rPr>
              <a:t>Gdańsk </a:t>
            </a:r>
            <a:r>
              <a:rPr lang="pl-PL" sz="1200" dirty="0">
                <a:latin typeface="Arial" charset="0"/>
              </a:rPr>
              <a:t>- Uniwersytet Gdański</a:t>
            </a:r>
          </a:p>
          <a:p>
            <a:pPr defTabSz="912813">
              <a:lnSpc>
                <a:spcPct val="80000"/>
              </a:lnSpc>
              <a:spcBef>
                <a:spcPct val="80000"/>
              </a:spcBef>
            </a:pPr>
            <a:r>
              <a:rPr lang="pl-PL" sz="1200" b="1" dirty="0">
                <a:latin typeface="Arial" charset="0"/>
              </a:rPr>
              <a:t>Gdańsk </a:t>
            </a:r>
            <a:r>
              <a:rPr lang="pl-PL" sz="1200" dirty="0">
                <a:latin typeface="Arial" charset="0"/>
              </a:rPr>
              <a:t>- Wyższa Szkoła Bankowa</a:t>
            </a:r>
          </a:p>
          <a:p>
            <a:pPr defTabSz="912813">
              <a:lnSpc>
                <a:spcPct val="80000"/>
              </a:lnSpc>
              <a:spcBef>
                <a:spcPct val="80000"/>
              </a:spcBef>
            </a:pPr>
            <a:r>
              <a:rPr lang="pl-PL" sz="1200" b="1" dirty="0">
                <a:latin typeface="Arial" charset="0"/>
              </a:rPr>
              <a:t>Gdynia </a:t>
            </a:r>
            <a:r>
              <a:rPr lang="pl-PL" sz="1200" dirty="0">
                <a:latin typeface="Arial" charset="0"/>
              </a:rPr>
              <a:t>- Wyższa Szkoła Administracji i Biznesu </a:t>
            </a:r>
            <a:br>
              <a:rPr lang="pl-PL" sz="1200" dirty="0">
                <a:latin typeface="Arial" charset="0"/>
              </a:rPr>
            </a:br>
            <a:r>
              <a:rPr lang="pl-PL" sz="1200" dirty="0">
                <a:latin typeface="Arial" charset="0"/>
              </a:rPr>
              <a:t>                im. Eugeniusza Kwiatkowskiego</a:t>
            </a:r>
          </a:p>
          <a:p>
            <a:pPr defTabSz="912813">
              <a:lnSpc>
                <a:spcPct val="80000"/>
              </a:lnSpc>
              <a:spcBef>
                <a:spcPct val="80000"/>
              </a:spcBef>
            </a:pPr>
            <a:r>
              <a:rPr lang="pl-PL" sz="1200" b="1" dirty="0">
                <a:latin typeface="Arial" charset="0"/>
              </a:rPr>
              <a:t>Katowice </a:t>
            </a:r>
            <a:r>
              <a:rPr lang="pl-PL" sz="1200" dirty="0">
                <a:latin typeface="Arial" charset="0"/>
              </a:rPr>
              <a:t>- Uniwersytet Śląski</a:t>
            </a:r>
          </a:p>
          <a:p>
            <a:pPr defTabSz="912813">
              <a:lnSpc>
                <a:spcPct val="80000"/>
              </a:lnSpc>
              <a:spcBef>
                <a:spcPct val="80000"/>
              </a:spcBef>
            </a:pPr>
            <a:r>
              <a:rPr lang="pl-PL" sz="1200" b="1" dirty="0">
                <a:latin typeface="Arial" charset="0"/>
              </a:rPr>
              <a:t>Kraków </a:t>
            </a:r>
            <a:r>
              <a:rPr lang="pl-PL" sz="1200" dirty="0">
                <a:latin typeface="Arial" charset="0"/>
              </a:rPr>
              <a:t>- Krakowska Akademia</a:t>
            </a:r>
            <a:br>
              <a:rPr lang="pl-PL" sz="1200" dirty="0">
                <a:latin typeface="Arial" charset="0"/>
              </a:rPr>
            </a:br>
            <a:r>
              <a:rPr lang="pl-PL" sz="1200" dirty="0">
                <a:latin typeface="Arial" charset="0"/>
              </a:rPr>
              <a:t>                 im. Andrzeja Frycza-Modrzewskiego</a:t>
            </a:r>
          </a:p>
          <a:p>
            <a:pPr defTabSz="912813">
              <a:lnSpc>
                <a:spcPct val="80000"/>
              </a:lnSpc>
              <a:spcBef>
                <a:spcPct val="80000"/>
              </a:spcBef>
            </a:pPr>
            <a:r>
              <a:rPr lang="pl-PL" sz="1200" b="1" dirty="0">
                <a:latin typeface="Arial" charset="0"/>
              </a:rPr>
              <a:t>Kraków </a:t>
            </a:r>
            <a:r>
              <a:rPr lang="pl-PL" sz="1200" dirty="0">
                <a:latin typeface="Arial" charset="0"/>
              </a:rPr>
              <a:t>- Uniwersytet Jagielloński</a:t>
            </a:r>
          </a:p>
          <a:p>
            <a:pPr defTabSz="912813">
              <a:lnSpc>
                <a:spcPct val="80000"/>
              </a:lnSpc>
              <a:spcBef>
                <a:spcPct val="80000"/>
              </a:spcBef>
            </a:pPr>
            <a:r>
              <a:rPr lang="pl-PL" sz="1200" b="1" dirty="0">
                <a:latin typeface="Arial" charset="0"/>
              </a:rPr>
              <a:t>Lublin </a:t>
            </a:r>
            <a:r>
              <a:rPr lang="pl-PL" sz="1200" dirty="0">
                <a:latin typeface="Arial" charset="0"/>
              </a:rPr>
              <a:t>- Katolicki Uniwersytet Lubelski Jana Pawła II</a:t>
            </a:r>
          </a:p>
          <a:p>
            <a:pPr defTabSz="912813">
              <a:lnSpc>
                <a:spcPct val="80000"/>
              </a:lnSpc>
              <a:spcBef>
                <a:spcPct val="80000"/>
              </a:spcBef>
            </a:pPr>
            <a:r>
              <a:rPr lang="pl-PL" sz="1200" b="1" dirty="0">
                <a:latin typeface="Arial" charset="0"/>
              </a:rPr>
              <a:t>Lublin </a:t>
            </a:r>
            <a:r>
              <a:rPr lang="pl-PL" sz="1200" dirty="0">
                <a:latin typeface="Arial" charset="0"/>
              </a:rPr>
              <a:t>- Uniwersytet Marii Skłodowskiej-Curie</a:t>
            </a:r>
          </a:p>
          <a:p>
            <a:pPr defTabSz="912813">
              <a:lnSpc>
                <a:spcPct val="80000"/>
              </a:lnSpc>
              <a:spcBef>
                <a:spcPct val="80000"/>
              </a:spcBef>
            </a:pPr>
            <a:r>
              <a:rPr lang="pl-PL" sz="1200" b="1" dirty="0">
                <a:latin typeface="Arial" charset="0"/>
              </a:rPr>
              <a:t>Łódź </a:t>
            </a:r>
            <a:r>
              <a:rPr lang="pl-PL" sz="1200" dirty="0">
                <a:latin typeface="Arial" charset="0"/>
              </a:rPr>
              <a:t>- Uniwersytet Łódzki</a:t>
            </a:r>
          </a:p>
          <a:p>
            <a:pPr defTabSz="912813">
              <a:lnSpc>
                <a:spcPct val="80000"/>
              </a:lnSpc>
              <a:spcBef>
                <a:spcPct val="80000"/>
              </a:spcBef>
            </a:pPr>
            <a:r>
              <a:rPr lang="pl-PL" sz="1200" b="1" dirty="0">
                <a:latin typeface="Arial" charset="0"/>
              </a:rPr>
              <a:t>Olsztyn </a:t>
            </a:r>
            <a:r>
              <a:rPr lang="pl-PL" sz="1200" dirty="0">
                <a:latin typeface="Arial" charset="0"/>
              </a:rPr>
              <a:t>- Uniwersytet Warmińsko-Mazurski</a:t>
            </a:r>
          </a:p>
          <a:p>
            <a:pPr defTabSz="912813">
              <a:lnSpc>
                <a:spcPct val="80000"/>
              </a:lnSpc>
              <a:spcBef>
                <a:spcPct val="80000"/>
              </a:spcBef>
            </a:pPr>
            <a:r>
              <a:rPr lang="pl-PL" sz="1200" b="1" dirty="0">
                <a:latin typeface="Arial" charset="0"/>
              </a:rPr>
              <a:t>Opole </a:t>
            </a:r>
            <a:r>
              <a:rPr lang="pl-PL" sz="1200" dirty="0">
                <a:latin typeface="Arial" charset="0"/>
              </a:rPr>
              <a:t>- Uniwersytet Opolski</a:t>
            </a:r>
          </a:p>
          <a:p>
            <a:pPr defTabSz="912813">
              <a:lnSpc>
                <a:spcPct val="80000"/>
              </a:lnSpc>
              <a:spcBef>
                <a:spcPct val="80000"/>
              </a:spcBef>
            </a:pPr>
            <a:r>
              <a:rPr lang="pl-PL" sz="1200" b="1" dirty="0">
                <a:latin typeface="Arial" charset="0"/>
              </a:rPr>
              <a:t>Poznań </a:t>
            </a:r>
            <a:r>
              <a:rPr lang="pl-PL" sz="1200" dirty="0">
                <a:latin typeface="Arial" charset="0"/>
              </a:rPr>
              <a:t>- Uniwersytet im. Adama Mickiewicza</a:t>
            </a:r>
          </a:p>
          <a:p>
            <a:pPr defTabSz="912813">
              <a:lnSpc>
                <a:spcPct val="80000"/>
              </a:lnSpc>
              <a:spcBef>
                <a:spcPct val="80000"/>
              </a:spcBef>
            </a:pPr>
            <a:r>
              <a:rPr lang="pl-PL" sz="1200" b="1" dirty="0">
                <a:latin typeface="Arial" charset="0"/>
              </a:rPr>
              <a:t>Rzeszów </a:t>
            </a:r>
            <a:r>
              <a:rPr lang="pl-PL" sz="1200" dirty="0">
                <a:latin typeface="Arial" charset="0"/>
              </a:rPr>
              <a:t>- Uniwersytet Rzeszowski</a:t>
            </a:r>
          </a:p>
        </p:txBody>
      </p:sp>
      <p:sp>
        <p:nvSpPr>
          <p:cNvPr id="9" name="Text Box 46"/>
          <p:cNvSpPr txBox="1">
            <a:spLocks noChangeArrowheads="1"/>
          </p:cNvSpPr>
          <p:nvPr/>
        </p:nvSpPr>
        <p:spPr bwMode="auto">
          <a:xfrm>
            <a:off x="4915509" y="2492896"/>
            <a:ext cx="3889375" cy="4376583"/>
          </a:xfrm>
          <a:prstGeom prst="rect">
            <a:avLst/>
          </a:prstGeom>
          <a:solidFill>
            <a:schemeClr val="bg1"/>
          </a:solidFill>
          <a:ln w="9525">
            <a:noFill/>
            <a:miter lim="800000"/>
            <a:headEnd/>
            <a:tailEnd/>
          </a:ln>
        </p:spPr>
        <p:txBody>
          <a:bodyPr>
            <a:spAutoFit/>
          </a:bodyPr>
          <a:lstStyle/>
          <a:p>
            <a:pPr defTabSz="800100">
              <a:lnSpc>
                <a:spcPct val="80000"/>
              </a:lnSpc>
              <a:spcBef>
                <a:spcPct val="80000"/>
              </a:spcBef>
            </a:pPr>
            <a:r>
              <a:rPr lang="pl-PL" sz="1200" b="1" dirty="0">
                <a:latin typeface="Arial" charset="0"/>
              </a:rPr>
              <a:t>Rzeszów </a:t>
            </a:r>
            <a:r>
              <a:rPr lang="pl-PL" sz="1200" dirty="0">
                <a:latin typeface="Arial" charset="0"/>
              </a:rPr>
              <a:t>- </a:t>
            </a:r>
            <a:r>
              <a:rPr lang="pl-PL" sz="1200" dirty="0" err="1">
                <a:latin typeface="Arial" charset="0"/>
              </a:rPr>
              <a:t>WSPiA</a:t>
            </a:r>
            <a:r>
              <a:rPr lang="pl-PL" sz="1200" dirty="0">
                <a:latin typeface="Arial" charset="0"/>
              </a:rPr>
              <a:t> Rzeszowska Szkoła Wyższa</a:t>
            </a:r>
          </a:p>
          <a:p>
            <a:pPr defTabSz="912813">
              <a:lnSpc>
                <a:spcPct val="80000"/>
              </a:lnSpc>
              <a:spcBef>
                <a:spcPct val="80000"/>
              </a:spcBef>
            </a:pPr>
            <a:r>
              <a:rPr lang="pl-PL" sz="1200" b="1" dirty="0">
                <a:latin typeface="Arial" charset="0"/>
              </a:rPr>
              <a:t>Słubice </a:t>
            </a:r>
            <a:r>
              <a:rPr lang="pl-PL" sz="1200" dirty="0">
                <a:latin typeface="Arial" charset="0"/>
              </a:rPr>
              <a:t>- Collegium Polonicum</a:t>
            </a:r>
          </a:p>
          <a:p>
            <a:pPr defTabSz="912813">
              <a:lnSpc>
                <a:spcPct val="80000"/>
              </a:lnSpc>
              <a:spcBef>
                <a:spcPct val="80000"/>
              </a:spcBef>
            </a:pPr>
            <a:r>
              <a:rPr lang="pl-PL" sz="1200" b="1" dirty="0">
                <a:latin typeface="Arial" charset="0"/>
              </a:rPr>
              <a:t>Szczecin </a:t>
            </a:r>
            <a:r>
              <a:rPr lang="pl-PL" sz="1200" dirty="0">
                <a:latin typeface="Arial" charset="0"/>
              </a:rPr>
              <a:t>- Uniwersytet Szczeciński</a:t>
            </a:r>
          </a:p>
          <a:p>
            <a:pPr defTabSz="912813">
              <a:lnSpc>
                <a:spcPct val="80000"/>
              </a:lnSpc>
              <a:spcBef>
                <a:spcPct val="80000"/>
              </a:spcBef>
            </a:pPr>
            <a:r>
              <a:rPr lang="pl-PL" sz="1200" b="1" dirty="0">
                <a:latin typeface="Arial" charset="0"/>
              </a:rPr>
              <a:t>Toruń </a:t>
            </a:r>
            <a:r>
              <a:rPr lang="pl-PL" sz="1200" dirty="0">
                <a:latin typeface="Arial" charset="0"/>
              </a:rPr>
              <a:t>- Uniwersytet Mikołaja Kopernika</a:t>
            </a:r>
          </a:p>
          <a:p>
            <a:pPr defTabSz="912813">
              <a:lnSpc>
                <a:spcPct val="80000"/>
              </a:lnSpc>
              <a:spcBef>
                <a:spcPct val="80000"/>
              </a:spcBef>
            </a:pPr>
            <a:r>
              <a:rPr lang="pl-PL" sz="1200" b="1" dirty="0">
                <a:latin typeface="Arial" charset="0"/>
              </a:rPr>
              <a:t>Warszawa </a:t>
            </a:r>
            <a:r>
              <a:rPr lang="pl-PL" sz="1200" dirty="0">
                <a:latin typeface="Arial" charset="0"/>
              </a:rPr>
              <a:t>- Akademia Ekonomiczno-Humanistyczna</a:t>
            </a:r>
          </a:p>
          <a:p>
            <a:pPr defTabSz="912813">
              <a:lnSpc>
                <a:spcPct val="80000"/>
              </a:lnSpc>
              <a:spcBef>
                <a:spcPct val="80000"/>
              </a:spcBef>
            </a:pPr>
            <a:r>
              <a:rPr lang="pl-PL" sz="1200" b="1" dirty="0">
                <a:latin typeface="Arial" charset="0"/>
              </a:rPr>
              <a:t>Warszawa </a:t>
            </a:r>
            <a:r>
              <a:rPr lang="pl-PL" sz="1200" dirty="0">
                <a:latin typeface="Arial" charset="0"/>
              </a:rPr>
              <a:t>- Akademia Leona Koźmińskiego</a:t>
            </a:r>
          </a:p>
          <a:p>
            <a:pPr defTabSz="912813">
              <a:lnSpc>
                <a:spcPct val="80000"/>
              </a:lnSpc>
              <a:spcBef>
                <a:spcPct val="80000"/>
              </a:spcBef>
            </a:pPr>
            <a:r>
              <a:rPr lang="pl-PL" sz="1200" b="1" dirty="0">
                <a:latin typeface="Arial" charset="0"/>
              </a:rPr>
              <a:t>Warszawa </a:t>
            </a:r>
            <a:r>
              <a:rPr lang="pl-PL" sz="1200" dirty="0">
                <a:latin typeface="Arial" charset="0"/>
              </a:rPr>
              <a:t>- Fundacja </a:t>
            </a:r>
            <a:r>
              <a:rPr lang="pl-PL" sz="1200" dirty="0" err="1">
                <a:latin typeface="Arial" charset="0"/>
              </a:rPr>
              <a:t>Academia</a:t>
            </a:r>
            <a:r>
              <a:rPr lang="pl-PL" sz="1200" dirty="0">
                <a:latin typeface="Arial" charset="0"/>
              </a:rPr>
              <a:t> Iuris 		im. Macieja Bednarkiewicza</a:t>
            </a:r>
          </a:p>
          <a:p>
            <a:pPr defTabSz="912813">
              <a:lnSpc>
                <a:spcPct val="80000"/>
              </a:lnSpc>
              <a:spcBef>
                <a:spcPct val="80000"/>
              </a:spcBef>
            </a:pPr>
            <a:r>
              <a:rPr lang="pl-PL" sz="1200" b="1" dirty="0">
                <a:latin typeface="Arial" charset="0"/>
              </a:rPr>
              <a:t>Warszawa </a:t>
            </a:r>
            <a:r>
              <a:rPr lang="pl-PL" sz="1200" dirty="0">
                <a:latin typeface="Arial" charset="0"/>
              </a:rPr>
              <a:t>- WPK Uniwersytet Stefana Kardynała 	Wyszyńskiego </a:t>
            </a:r>
          </a:p>
          <a:p>
            <a:pPr defTabSz="912813">
              <a:lnSpc>
                <a:spcPct val="80000"/>
              </a:lnSpc>
              <a:spcBef>
                <a:spcPct val="80000"/>
              </a:spcBef>
            </a:pPr>
            <a:r>
              <a:rPr lang="pl-PL" sz="1200" b="1" dirty="0">
                <a:latin typeface="Arial" charset="0"/>
              </a:rPr>
              <a:t>Warszawa </a:t>
            </a:r>
            <a:r>
              <a:rPr lang="pl-PL" sz="1200" dirty="0">
                <a:latin typeface="Arial" charset="0"/>
              </a:rPr>
              <a:t>- </a:t>
            </a:r>
            <a:r>
              <a:rPr lang="pl-PL" sz="1200" dirty="0" err="1">
                <a:latin typeface="Arial" charset="0"/>
              </a:rPr>
              <a:t>WPiA</a:t>
            </a:r>
            <a:r>
              <a:rPr lang="pl-PL" sz="1200" dirty="0">
                <a:latin typeface="Arial" charset="0"/>
              </a:rPr>
              <a:t> Uniwersytet Stefana Kardynała 	Wyszyńskiego</a:t>
            </a:r>
          </a:p>
          <a:p>
            <a:pPr defTabSz="912813">
              <a:lnSpc>
                <a:spcPct val="80000"/>
              </a:lnSpc>
              <a:spcBef>
                <a:spcPct val="80000"/>
              </a:spcBef>
            </a:pPr>
            <a:r>
              <a:rPr lang="pl-PL" sz="1200" b="1" dirty="0">
                <a:latin typeface="Arial" charset="0"/>
              </a:rPr>
              <a:t>Warszawa </a:t>
            </a:r>
            <a:r>
              <a:rPr lang="pl-PL" sz="1200" dirty="0">
                <a:latin typeface="Arial" charset="0"/>
              </a:rPr>
              <a:t>- Uczelnia Łazarskiego</a:t>
            </a:r>
          </a:p>
          <a:p>
            <a:pPr defTabSz="912813">
              <a:lnSpc>
                <a:spcPct val="80000"/>
              </a:lnSpc>
              <a:spcBef>
                <a:spcPct val="80000"/>
              </a:spcBef>
            </a:pPr>
            <a:r>
              <a:rPr lang="pl-PL" sz="1200" b="1" dirty="0">
                <a:latin typeface="Arial" charset="0"/>
              </a:rPr>
              <a:t>Warszawa </a:t>
            </a:r>
            <a:r>
              <a:rPr lang="pl-PL" sz="1200" dirty="0">
                <a:latin typeface="Arial" charset="0"/>
              </a:rPr>
              <a:t>- Uniwersytet Warszawski</a:t>
            </a:r>
          </a:p>
          <a:p>
            <a:pPr defTabSz="912813">
              <a:lnSpc>
                <a:spcPct val="80000"/>
              </a:lnSpc>
              <a:spcBef>
                <a:spcPct val="80000"/>
              </a:spcBef>
            </a:pPr>
            <a:r>
              <a:rPr lang="pl-PL" sz="1200" b="1" dirty="0">
                <a:latin typeface="Arial" charset="0"/>
              </a:rPr>
              <a:t>Warszawa </a:t>
            </a:r>
            <a:r>
              <a:rPr lang="pl-PL" sz="1200" dirty="0">
                <a:latin typeface="Arial" charset="0"/>
              </a:rPr>
              <a:t>- Wydział Prawa SWPS Uniwersytet 	Humanistycznospołeczny</a:t>
            </a:r>
          </a:p>
          <a:p>
            <a:pPr defTabSz="912813">
              <a:lnSpc>
                <a:spcPct val="80000"/>
              </a:lnSpc>
              <a:spcBef>
                <a:spcPct val="80000"/>
              </a:spcBef>
            </a:pPr>
            <a:r>
              <a:rPr lang="pl-PL" sz="1200" b="1" dirty="0">
                <a:latin typeface="Arial" charset="0"/>
              </a:rPr>
              <a:t>Wrocław </a:t>
            </a:r>
            <a:r>
              <a:rPr lang="pl-PL" sz="1200" dirty="0">
                <a:latin typeface="Arial" charset="0"/>
              </a:rPr>
              <a:t>- Uniwersytet Wrocławski</a:t>
            </a:r>
            <a:endParaRPr lang="pl-PL" sz="800" dirty="0">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pPr defTabSz="912813" eaLnBrk="1" hangingPunct="1"/>
            <a:r>
              <a:rPr lang="pl-PL" dirty="0"/>
              <a:t>Poradnie spełniające standardy</a:t>
            </a:r>
          </a:p>
        </p:txBody>
      </p:sp>
      <p:sp>
        <p:nvSpPr>
          <p:cNvPr id="81923" name="Rectangle 3"/>
          <p:cNvSpPr>
            <a:spLocks noGrp="1" noChangeArrowheads="1"/>
          </p:cNvSpPr>
          <p:nvPr>
            <p:ph type="body" idx="1"/>
          </p:nvPr>
        </p:nvSpPr>
        <p:spPr>
          <a:xfrm>
            <a:off x="899592" y="2348880"/>
            <a:ext cx="8001000" cy="3733800"/>
          </a:xfrm>
        </p:spPr>
        <p:txBody>
          <a:bodyPr/>
          <a:lstStyle/>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Białymstoku (</a:t>
            </a:r>
            <a:r>
              <a:rPr lang="pl-PL" sz="1200" b="1" dirty="0" err="1"/>
              <a:t>UwB</a:t>
            </a:r>
            <a:r>
              <a:rPr lang="pl-PL" sz="1200" b="1" dirty="0"/>
              <a:t>)</a:t>
            </a:r>
          </a:p>
          <a:p>
            <a:pPr marL="531813" indent="-531813" defTabSz="912813" eaLnBrk="1" hangingPunct="1">
              <a:lnSpc>
                <a:spcPct val="80000"/>
              </a:lnSpc>
              <a:buFont typeface="Wingdings" pitchFamily="2" charset="2"/>
              <a:buAutoNum type="arabicPeriod"/>
            </a:pPr>
            <a:r>
              <a:rPr lang="pl-PL" sz="1200" dirty="0"/>
              <a:t>Studencka Uniwersytecka Poradnia Prawna w </a:t>
            </a:r>
            <a:r>
              <a:rPr lang="pl-PL" sz="1200" b="1" dirty="0"/>
              <a:t>Gdańsku (UG)</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Gdańsku (Wyższa Szkoła Bankowa)</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Katowicach (UŚ)</a:t>
            </a:r>
          </a:p>
          <a:p>
            <a:pPr marL="531813" indent="-531813" defTabSz="912813" eaLnBrk="1" hangingPunct="1">
              <a:lnSpc>
                <a:spcPct val="80000"/>
              </a:lnSpc>
              <a:buFont typeface="Wingdings" pitchFamily="2" charset="2"/>
              <a:buAutoNum type="arabicPeriod"/>
            </a:pPr>
            <a:r>
              <a:rPr lang="pl-PL" sz="1200" dirty="0"/>
              <a:t>Studencka Poradnia Prawna UJ w </a:t>
            </a:r>
            <a:r>
              <a:rPr lang="pl-PL" sz="1200" b="1" dirty="0"/>
              <a:t>Krakowie (UJ)</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Krakowie (Krakowska Akademia Frycza Modrzewskiego)</a:t>
            </a:r>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Lublinie (KUL)</a:t>
            </a:r>
          </a:p>
          <a:p>
            <a:pPr marL="531813" indent="-531813" defTabSz="912813" eaLnBrk="1" hangingPunct="1">
              <a:lnSpc>
                <a:spcPct val="80000"/>
              </a:lnSpc>
              <a:buFont typeface="Wingdings" pitchFamily="2" charset="2"/>
              <a:buAutoNum type="arabicPeriod"/>
            </a:pPr>
            <a:r>
              <a:rPr lang="pl-PL" sz="1200" dirty="0"/>
              <a:t>Uniwersytecka Studencka Poradnia Prawna w </a:t>
            </a:r>
            <a:r>
              <a:rPr lang="pl-PL" sz="1200" b="1" dirty="0"/>
              <a:t>Lublinie (UMCS)</a:t>
            </a:r>
          </a:p>
          <a:p>
            <a:pPr marL="531813" indent="-531813" defTabSz="912813" eaLnBrk="1" hangingPunct="1">
              <a:lnSpc>
                <a:spcPct val="80000"/>
              </a:lnSpc>
              <a:buFont typeface="Wingdings" pitchFamily="2" charset="2"/>
              <a:buAutoNum type="arabicPeriod"/>
            </a:pPr>
            <a:r>
              <a:rPr lang="pl-PL" sz="1200" dirty="0"/>
              <a:t>Studencki Punkt Informacji Prawnej „Klinika Prawa” w </a:t>
            </a:r>
            <a:r>
              <a:rPr lang="pl-PL" sz="1200" b="1" dirty="0"/>
              <a:t>Łodzi (UŁ)</a:t>
            </a:r>
          </a:p>
          <a:p>
            <a:pPr marL="531813" indent="-531813" defTabSz="912813" eaLnBrk="1" hangingPunct="1">
              <a:lnSpc>
                <a:spcPct val="80000"/>
              </a:lnSpc>
              <a:buFont typeface="Wingdings" pitchFamily="2" charset="2"/>
              <a:buAutoNum type="arabicPeriod"/>
            </a:pPr>
            <a:r>
              <a:rPr lang="pl-PL" sz="1200" dirty="0"/>
              <a:t>Koło Naukowe Studencka Poradnia Prawna w </a:t>
            </a:r>
            <a:r>
              <a:rPr lang="pl-PL" sz="1200" b="1" dirty="0"/>
              <a:t>Olsztynie (UWM)</a:t>
            </a:r>
          </a:p>
          <a:p>
            <a:pPr marL="531813" indent="-531813" defTabSz="912813" eaLnBrk="1" hangingPunct="1">
              <a:lnSpc>
                <a:spcPct val="80000"/>
              </a:lnSpc>
              <a:buFont typeface="Wingdings" pitchFamily="2" charset="2"/>
              <a:buAutoNum type="arabicPeriod"/>
            </a:pPr>
            <a:r>
              <a:rPr lang="pl-PL" sz="1200" dirty="0"/>
              <a:t>Uniwersytecka Studencka Poradnia Prawna „Klinika Prawa” w </a:t>
            </a:r>
            <a:r>
              <a:rPr lang="pl-PL" sz="1200" b="1" dirty="0"/>
              <a:t>Opolu (UO)</a:t>
            </a:r>
          </a:p>
          <a:p>
            <a:pPr marL="531813" indent="-531813" defTabSz="912813" eaLnBrk="1" hangingPunct="1">
              <a:lnSpc>
                <a:spcPct val="80000"/>
              </a:lnSpc>
              <a:buFont typeface="Wingdings" pitchFamily="2" charset="2"/>
              <a:buAutoNum type="arabicPeriod"/>
            </a:pPr>
            <a:r>
              <a:rPr lang="pl-PL" sz="1200" dirty="0"/>
              <a:t>Studencka Uniwersytecka Poradnia Prawna w </a:t>
            </a:r>
            <a:r>
              <a:rPr lang="pl-PL" sz="1200" b="1" dirty="0"/>
              <a:t>Poznaniu (UAM)</a:t>
            </a:r>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Rzeszowie (</a:t>
            </a:r>
            <a:r>
              <a:rPr lang="pl-PL" sz="1200" b="1" dirty="0" err="1"/>
              <a:t>URz</a:t>
            </a:r>
            <a:r>
              <a:rPr lang="pl-PL" sz="1200" b="1" dirty="0"/>
              <a:t>)</a:t>
            </a:r>
          </a:p>
          <a:p>
            <a:pPr marL="531813" indent="-531813" defTabSz="912813" eaLnBrk="1" hangingPunct="1">
              <a:lnSpc>
                <a:spcPct val="80000"/>
              </a:lnSpc>
              <a:buFont typeface="Wingdings" pitchFamily="2" charset="2"/>
              <a:buAutoNum type="arabicPeriod"/>
            </a:pPr>
            <a:r>
              <a:rPr lang="pl-PL" sz="1200" spc="-50" dirty="0"/>
              <a:t>Studenckie Biuro Porad Prawnych „Klinika Prawa” w </a:t>
            </a:r>
            <a:r>
              <a:rPr lang="pl-PL" sz="1200" b="1" spc="-50" dirty="0"/>
              <a:t>Rzeszowie (</a:t>
            </a:r>
            <a:r>
              <a:rPr lang="pl-PL" sz="1200" b="1" spc="-50" dirty="0" err="1"/>
              <a:t>WSPiA</a:t>
            </a:r>
            <a:r>
              <a:rPr lang="pl-PL" sz="1200" b="1" spc="-50" dirty="0"/>
              <a:t> Rzeszowska Szkoła Wyższa)</a:t>
            </a:r>
            <a:r>
              <a:rPr lang="pl-PL" sz="1200" spc="-50" dirty="0"/>
              <a:t> </a:t>
            </a:r>
          </a:p>
          <a:p>
            <a:pPr marL="531813" indent="-531813" defTabSz="912813" eaLnBrk="1" hangingPunct="1">
              <a:lnSpc>
                <a:spcPct val="80000"/>
              </a:lnSpc>
              <a:buFont typeface="Wingdings" pitchFamily="2" charset="2"/>
              <a:buAutoNum type="arabicPeriod"/>
            </a:pPr>
            <a:r>
              <a:rPr lang="pl-PL" sz="1200" dirty="0"/>
              <a:t>Studencka Poradnia Prawa w Collegium Polonicum w </a:t>
            </a:r>
            <a:r>
              <a:rPr lang="pl-PL" sz="1200" b="1" dirty="0"/>
              <a:t>Słubicach</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Szczecinie (</a:t>
            </a:r>
            <a:r>
              <a:rPr lang="pl-PL" sz="1200" b="1" dirty="0" err="1"/>
              <a:t>USz</a:t>
            </a:r>
            <a:r>
              <a:rPr lang="pl-PL" sz="1200" b="1" dirty="0"/>
              <a:t>)</a:t>
            </a:r>
          </a:p>
          <a:p>
            <a:pPr marL="531813" indent="-531813" defTabSz="912813" eaLnBrk="1" hangingPunct="1">
              <a:lnSpc>
                <a:spcPct val="80000"/>
              </a:lnSpc>
              <a:buFont typeface="Wingdings" pitchFamily="2" charset="2"/>
              <a:buAutoNum type="arabicPeriod"/>
            </a:pPr>
            <a:r>
              <a:rPr lang="pl-PL" sz="1200" dirty="0"/>
              <a:t>Uniwersytecka Poradnia Prawna w </a:t>
            </a:r>
            <a:r>
              <a:rPr lang="pl-PL" sz="1200" b="1" dirty="0"/>
              <a:t>Toruniu (UMK)</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Warszawie (Akademia Leona Koźmińskiego)</a:t>
            </a:r>
          </a:p>
          <a:p>
            <a:pPr marL="531813" indent="-531813" defTabSz="912813" eaLnBrk="1" hangingPunct="1">
              <a:lnSpc>
                <a:spcPct val="80000"/>
              </a:lnSpc>
              <a:buFont typeface="Wingdings" pitchFamily="2" charset="2"/>
              <a:buAutoNum type="arabicPeriod"/>
            </a:pPr>
            <a:r>
              <a:rPr lang="pl-PL" sz="1200" dirty="0"/>
              <a:t>Fundacja </a:t>
            </a:r>
            <a:r>
              <a:rPr lang="pl-PL" sz="1200" dirty="0" err="1"/>
              <a:t>Academia</a:t>
            </a:r>
            <a:r>
              <a:rPr lang="pl-PL" sz="1200" dirty="0"/>
              <a:t> Iuris im. Macieja Bednarkiewicza w </a:t>
            </a:r>
            <a:r>
              <a:rPr lang="pl-PL" sz="1200" b="1" dirty="0"/>
              <a:t>Warszawie (FAI)</a:t>
            </a:r>
          </a:p>
          <a:p>
            <a:pPr marL="531813" indent="-531813" defTabSz="912813" eaLnBrk="1" hangingPunct="1">
              <a:lnSpc>
                <a:spcPct val="80000"/>
              </a:lnSpc>
              <a:buFont typeface="Wingdings" pitchFamily="2" charset="2"/>
              <a:buAutoNum type="arabicPeriod"/>
            </a:pPr>
            <a:r>
              <a:rPr lang="pl-PL" sz="1200" spc="-50" dirty="0"/>
              <a:t>Zakład – Studencka Poradnia Prawna w </a:t>
            </a:r>
            <a:r>
              <a:rPr lang="pl-PL" sz="1200" b="1" spc="-50" dirty="0"/>
              <a:t>Warszawie (WP SWPS Uniwersytet Humanistycznospołeczny</a:t>
            </a:r>
            <a:r>
              <a:rPr lang="pl-PL" sz="1200" spc="-50" dirty="0"/>
              <a:t>)</a:t>
            </a:r>
          </a:p>
          <a:p>
            <a:pPr marL="531813" indent="-531813" defTabSz="912813" eaLnBrk="1" hangingPunct="1">
              <a:lnSpc>
                <a:spcPct val="80000"/>
              </a:lnSpc>
              <a:buFont typeface="Wingdings" pitchFamily="2" charset="2"/>
              <a:buAutoNum type="arabicPeriod"/>
            </a:pPr>
            <a:r>
              <a:rPr lang="pl-PL" sz="1200" dirty="0"/>
              <a:t>Klinika Prawa, Studencki Ośrodek Pomocy Prawnej w </a:t>
            </a:r>
            <a:r>
              <a:rPr lang="pl-PL" sz="1200" b="1" dirty="0"/>
              <a:t>Warszawie (UW)</a:t>
            </a:r>
          </a:p>
          <a:p>
            <a:pPr marL="531813" indent="-531813" defTabSz="912813" eaLnBrk="1" hangingPunct="1">
              <a:lnSpc>
                <a:spcPct val="80000"/>
              </a:lnSpc>
              <a:buFont typeface="Wingdings" pitchFamily="2" charset="2"/>
              <a:buAutoNum type="arabicPeriod"/>
            </a:pPr>
            <a:r>
              <a:rPr lang="pl-PL" sz="1200" dirty="0"/>
              <a:t>Studencka Poradnia Prawna w </a:t>
            </a:r>
            <a:r>
              <a:rPr lang="pl-PL" sz="1200" b="1" dirty="0"/>
              <a:t>Warszawie (Uczelnia Łazarskiego)</a:t>
            </a:r>
          </a:p>
          <a:p>
            <a:pPr marL="531813" indent="-531813" defTabSz="912813" eaLnBrk="1" hangingPunct="1">
              <a:lnSpc>
                <a:spcPct val="80000"/>
              </a:lnSpc>
              <a:buFont typeface="Wingdings" pitchFamily="2" charset="2"/>
              <a:buAutoNum type="arabicPeriod"/>
            </a:pPr>
            <a:r>
              <a:rPr lang="pl-PL" sz="1200" dirty="0"/>
              <a:t>Uniwersytecka Poradnia Prawna we </a:t>
            </a:r>
            <a:r>
              <a:rPr lang="pl-PL" sz="1200" b="1" dirty="0"/>
              <a:t>Wrocławiu (</a:t>
            </a:r>
            <a:r>
              <a:rPr lang="pl-PL" sz="1200" b="1" dirty="0" err="1"/>
              <a:t>UWr</a:t>
            </a:r>
            <a:r>
              <a:rPr lang="pl-PL" sz="1200" b="1" dirty="0"/>
              <a:t>)</a:t>
            </a:r>
          </a:p>
          <a:p>
            <a:pPr marL="531813" indent="-531813" defTabSz="912813" eaLnBrk="1" hangingPunct="1">
              <a:lnSpc>
                <a:spcPct val="80000"/>
              </a:lnSpc>
              <a:buFont typeface="Wingdings" pitchFamily="2" charset="2"/>
              <a:buAutoNum type="arabicPeriod"/>
            </a:pPr>
            <a:r>
              <a:rPr lang="pl-PL" sz="1200" spc="-50" dirty="0"/>
              <a:t>Kliniki Prawa-Kliniki Praw Dziecka Akademii Ekonomiczno-Humanistycznej w </a:t>
            </a:r>
            <a:r>
              <a:rPr lang="pl-PL" sz="1200" b="1" spc="-50" dirty="0"/>
              <a:t>Warszawie</a:t>
            </a:r>
            <a:r>
              <a:rPr lang="pl-PL" sz="1200" spc="-50" dirty="0"/>
              <a:t> (AEH)</a:t>
            </a:r>
          </a:p>
          <a:p>
            <a:pPr marL="0" indent="0" defTabSz="912813" eaLnBrk="1" hangingPunct="1">
              <a:lnSpc>
                <a:spcPct val="80000"/>
              </a:lnSpc>
              <a:buNone/>
            </a:pPr>
            <a:endParaRPr lang="pl-PL" sz="1300" b="1"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Rok akademicki 2019/2020 działalności poradni w liczbach</a:t>
            </a:r>
          </a:p>
        </p:txBody>
      </p:sp>
      <p:sp>
        <p:nvSpPr>
          <p:cNvPr id="7" name="Rectangle 3"/>
          <p:cNvSpPr txBox="1">
            <a:spLocks noChangeArrowheads="1"/>
          </p:cNvSpPr>
          <p:nvPr/>
        </p:nvSpPr>
        <p:spPr bwMode="auto">
          <a:xfrm>
            <a:off x="914400" y="2622376"/>
            <a:ext cx="7848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90000"/>
              </a:lnSpc>
              <a:buFont typeface="Wingdings" pitchFamily="2" charset="2"/>
              <a:buChar char="§"/>
              <a:defRPr/>
            </a:pPr>
            <a:r>
              <a:rPr lang="pl-PL" sz="2000" b="1" kern="0" dirty="0">
                <a:solidFill>
                  <a:schemeClr val="tx1">
                    <a:lumMod val="75000"/>
                  </a:schemeClr>
                </a:solidFill>
              </a:rPr>
              <a:t>2 547 </a:t>
            </a:r>
            <a:r>
              <a:rPr lang="pl-PL" sz="2000" kern="0" dirty="0">
                <a:solidFill>
                  <a:schemeClr val="tx1">
                    <a:lumMod val="75000"/>
                  </a:schemeClr>
                </a:solidFill>
              </a:rPr>
              <a:t>– tyle spraw przyjęły poradnie w okresie </a:t>
            </a:r>
            <a:br>
              <a:rPr lang="pl-PL" sz="2000" kern="0" dirty="0">
                <a:solidFill>
                  <a:schemeClr val="tx1">
                    <a:lumMod val="75000"/>
                  </a:schemeClr>
                </a:solidFill>
              </a:rPr>
            </a:br>
            <a:r>
              <a:rPr lang="pl-PL" sz="2000" kern="0" dirty="0">
                <a:solidFill>
                  <a:schemeClr val="tx1">
                    <a:lumMod val="75000"/>
                  </a:schemeClr>
                </a:solidFill>
              </a:rPr>
              <a:t>od października 2019 do czerwca 2020;</a:t>
            </a:r>
            <a:endParaRPr lang="pl-PL" sz="2000" b="1" kern="0" dirty="0">
              <a:solidFill>
                <a:schemeClr val="tx1">
                  <a:lumMod val="75000"/>
                </a:schemeClr>
              </a:solidFill>
            </a:endParaRPr>
          </a:p>
          <a:p>
            <a:pPr defTabSz="912813" eaLnBrk="1" hangingPunct="1">
              <a:lnSpc>
                <a:spcPct val="90000"/>
              </a:lnSpc>
              <a:buFont typeface="Wingdings" pitchFamily="2" charset="2"/>
              <a:buChar char="§"/>
              <a:defRPr/>
            </a:pPr>
            <a:r>
              <a:rPr lang="pl-PL" sz="2000" kern="0" dirty="0">
                <a:solidFill>
                  <a:schemeClr val="tx1">
                    <a:lumMod val="75000"/>
                  </a:schemeClr>
                </a:solidFill>
              </a:rPr>
              <a:t>najwięcej – </a:t>
            </a:r>
            <a:r>
              <a:rPr lang="pl-PL" sz="2000" b="1" kern="0" dirty="0">
                <a:solidFill>
                  <a:schemeClr val="tx1">
                    <a:lumMod val="75000"/>
                  </a:schemeClr>
                </a:solidFill>
              </a:rPr>
              <a:t>543 </a:t>
            </a:r>
            <a:r>
              <a:rPr lang="pl-PL" sz="2000" kern="0" dirty="0">
                <a:solidFill>
                  <a:schemeClr val="tx1">
                    <a:lumMod val="75000"/>
                  </a:schemeClr>
                </a:solidFill>
              </a:rPr>
              <a:t>– spraw przyjęła Fundacja </a:t>
            </a:r>
            <a:r>
              <a:rPr lang="pl-PL" sz="2000" kern="0" dirty="0" err="1">
                <a:solidFill>
                  <a:schemeClr val="tx1">
                    <a:lumMod val="75000"/>
                  </a:schemeClr>
                </a:solidFill>
              </a:rPr>
              <a:t>Academia</a:t>
            </a:r>
            <a:r>
              <a:rPr lang="pl-PL" sz="2000" kern="0" dirty="0">
                <a:solidFill>
                  <a:schemeClr val="tx1">
                    <a:lumMod val="75000"/>
                  </a:schemeClr>
                </a:solidFill>
              </a:rPr>
              <a:t> Iuris </a:t>
            </a:r>
            <a:br>
              <a:rPr lang="pl-PL" sz="2000" kern="0" dirty="0">
                <a:solidFill>
                  <a:schemeClr val="tx1">
                    <a:lumMod val="75000"/>
                  </a:schemeClr>
                </a:solidFill>
              </a:rPr>
            </a:br>
            <a:r>
              <a:rPr lang="pl-PL" sz="2000" kern="0" dirty="0">
                <a:solidFill>
                  <a:schemeClr val="tx1">
                    <a:lumMod val="75000"/>
                  </a:schemeClr>
                </a:solidFill>
              </a:rPr>
              <a:t>im. Macieja </a:t>
            </a:r>
            <a:r>
              <a:rPr lang="pl-PL" sz="2000" kern="0" dirty="0" err="1">
                <a:solidFill>
                  <a:schemeClr val="tx1">
                    <a:lumMod val="75000"/>
                  </a:schemeClr>
                </a:solidFill>
              </a:rPr>
              <a:t>Bednarkiewcza</a:t>
            </a:r>
            <a:r>
              <a:rPr lang="pl-PL" sz="2000" kern="0" dirty="0">
                <a:solidFill>
                  <a:schemeClr val="tx1">
                    <a:lumMod val="75000"/>
                  </a:schemeClr>
                </a:solidFill>
              </a:rPr>
              <a:t> w Warszawie;</a:t>
            </a:r>
          </a:p>
          <a:p>
            <a:pPr defTabSz="912813" eaLnBrk="1" hangingPunct="1">
              <a:lnSpc>
                <a:spcPct val="90000"/>
              </a:lnSpc>
              <a:buFont typeface="Wingdings" pitchFamily="2" charset="2"/>
              <a:buChar char="§"/>
              <a:defRPr/>
            </a:pPr>
            <a:r>
              <a:rPr lang="pl-PL" sz="2000" kern="0" dirty="0">
                <a:solidFill>
                  <a:schemeClr val="tx1">
                    <a:lumMod val="75000"/>
                  </a:schemeClr>
                </a:solidFill>
              </a:rPr>
              <a:t>najczęściej – w ok. </a:t>
            </a:r>
            <a:r>
              <a:rPr lang="pl-PL" sz="2000" b="1" kern="0" dirty="0">
                <a:solidFill>
                  <a:schemeClr val="tx1">
                    <a:lumMod val="75000"/>
                  </a:schemeClr>
                </a:solidFill>
              </a:rPr>
              <a:t>29,2 proc. </a:t>
            </a:r>
            <a:r>
              <a:rPr lang="pl-PL" sz="2000" kern="0" dirty="0">
                <a:solidFill>
                  <a:schemeClr val="tx1">
                    <a:lumMod val="75000"/>
                  </a:schemeClr>
                </a:solidFill>
              </a:rPr>
              <a:t>przypadków (743 spraw) klienci zgłaszali się do poradni o pomoc w sprawach cywilnych;</a:t>
            </a:r>
          </a:p>
          <a:p>
            <a:pPr defTabSz="912813" eaLnBrk="1" hangingPunct="1">
              <a:lnSpc>
                <a:spcPct val="90000"/>
              </a:lnSpc>
              <a:buFont typeface="Wingdings" pitchFamily="2" charset="2"/>
              <a:buChar char="§"/>
              <a:defRPr/>
            </a:pPr>
            <a:r>
              <a:rPr lang="pl-PL" sz="2000" kern="0" dirty="0">
                <a:solidFill>
                  <a:schemeClr val="tx1">
                    <a:lumMod val="75000"/>
                  </a:schemeClr>
                </a:solidFill>
              </a:rPr>
              <a:t>w poradniach działało łącznie </a:t>
            </a:r>
            <a:r>
              <a:rPr lang="pl-PL" sz="2000" b="1" kern="0" dirty="0">
                <a:solidFill>
                  <a:schemeClr val="tx1">
                    <a:lumMod val="75000"/>
                  </a:schemeClr>
                </a:solidFill>
              </a:rPr>
              <a:t>1 219 </a:t>
            </a:r>
            <a:r>
              <a:rPr lang="pl-PL" sz="2000" kern="0" dirty="0">
                <a:solidFill>
                  <a:schemeClr val="tx1">
                    <a:lumMod val="75000"/>
                  </a:schemeClr>
                </a:solidFill>
              </a:rPr>
              <a:t>studentów i </a:t>
            </a:r>
            <a:r>
              <a:rPr lang="pl-PL" sz="2000" b="1" kern="0" dirty="0">
                <a:solidFill>
                  <a:schemeClr val="tx1">
                    <a:lumMod val="75000"/>
                  </a:schemeClr>
                </a:solidFill>
              </a:rPr>
              <a:t>318 </a:t>
            </a:r>
            <a:r>
              <a:rPr lang="pl-PL" sz="2000" kern="0" dirty="0">
                <a:solidFill>
                  <a:schemeClr val="tx1">
                    <a:lumMod val="75000"/>
                  </a:schemeClr>
                </a:solidFill>
              </a:rPr>
              <a:t>pracowników dydaktycznych;</a:t>
            </a:r>
          </a:p>
          <a:p>
            <a:pPr defTabSz="912813" eaLnBrk="1" hangingPunct="1">
              <a:lnSpc>
                <a:spcPct val="90000"/>
              </a:lnSpc>
              <a:buFont typeface="Wingdings" pitchFamily="2" charset="2"/>
              <a:buChar char="§"/>
              <a:defRPr/>
            </a:pPr>
            <a:r>
              <a:rPr lang="pl-PL" sz="2000" kern="0" dirty="0">
                <a:solidFill>
                  <a:schemeClr val="tx1">
                    <a:lumMod val="75000"/>
                  </a:schemeClr>
                </a:solidFill>
              </a:rPr>
              <a:t>jeden opiekun miał pieczę przeciętnie nad </a:t>
            </a:r>
            <a:r>
              <a:rPr lang="pl-PL" sz="2000" b="1" kern="0" dirty="0">
                <a:solidFill>
                  <a:schemeClr val="tx1">
                    <a:lumMod val="75000"/>
                  </a:schemeClr>
                </a:solidFill>
              </a:rPr>
              <a:t>4 </a:t>
            </a:r>
            <a:r>
              <a:rPr lang="pl-PL" sz="2000" kern="0" dirty="0">
                <a:solidFill>
                  <a:schemeClr val="tx1">
                    <a:lumMod val="75000"/>
                  </a:schemeClr>
                </a:solidFill>
              </a:rPr>
              <a:t>studentami;</a:t>
            </a:r>
          </a:p>
          <a:p>
            <a:pPr defTabSz="912813" eaLnBrk="1" hangingPunct="1">
              <a:lnSpc>
                <a:spcPct val="90000"/>
              </a:lnSpc>
              <a:buFont typeface="Wingdings" pitchFamily="2" charset="2"/>
              <a:buChar char="§"/>
              <a:defRPr/>
            </a:pPr>
            <a:r>
              <a:rPr lang="pl-PL" sz="2000" kern="0" dirty="0">
                <a:solidFill>
                  <a:schemeClr val="tx1">
                    <a:lumMod val="75000"/>
                  </a:schemeClr>
                </a:solidFill>
              </a:rPr>
              <a:t>na jednego studenta przypadało średnio </a:t>
            </a:r>
            <a:r>
              <a:rPr lang="pl-PL" sz="2000" b="1" kern="0" dirty="0">
                <a:solidFill>
                  <a:schemeClr val="tx1">
                    <a:lumMod val="75000"/>
                  </a:schemeClr>
                </a:solidFill>
              </a:rPr>
              <a:t>2 </a:t>
            </a:r>
            <a:r>
              <a:rPr lang="pl-PL" sz="2000" kern="0" dirty="0">
                <a:solidFill>
                  <a:schemeClr val="tx1">
                    <a:lumMod val="75000"/>
                  </a:schemeClr>
                </a:solidFill>
              </a:rPr>
              <a:t>sprawy.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W porównaniu z poprzednim rokiem akademickim…</a:t>
            </a:r>
          </a:p>
        </p:txBody>
      </p:sp>
      <p:sp>
        <p:nvSpPr>
          <p:cNvPr id="7" name="Rectangle 3"/>
          <p:cNvSpPr txBox="1">
            <a:spLocks noChangeArrowheads="1"/>
          </p:cNvSpPr>
          <p:nvPr/>
        </p:nvSpPr>
        <p:spPr bwMode="auto">
          <a:xfrm>
            <a:off x="755576" y="2420888"/>
            <a:ext cx="8568952"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14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598613" indent="-227013" algn="l" rtl="0" eaLnBrk="0" fontAlgn="base" hangingPunct="0">
              <a:spcBef>
                <a:spcPct val="20000"/>
              </a:spcBef>
              <a:spcAft>
                <a:spcPct val="0"/>
              </a:spcAft>
              <a:buClr>
                <a:schemeClr val="tx1"/>
              </a:buClr>
              <a:buSzPct val="80000"/>
              <a:buChar char="–"/>
              <a:defRPr>
                <a:solidFill>
                  <a:schemeClr val="tx1"/>
                </a:solidFill>
                <a:latin typeface="+mn-lt"/>
              </a:defRPr>
            </a:lvl4pPr>
            <a:lvl5pPr marL="2055813" indent="-227013"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defTabSz="912813" eaLnBrk="1" hangingPunct="1">
              <a:lnSpc>
                <a:spcPct val="150000"/>
              </a:lnSpc>
              <a:buFont typeface="Wingdings" pitchFamily="2" charset="2"/>
              <a:buNone/>
            </a:pPr>
            <a:r>
              <a:rPr lang="pl-PL" sz="2350" kern="0" dirty="0"/>
              <a:t>… </a:t>
            </a:r>
            <a:r>
              <a:rPr lang="pl-PL" sz="2350" b="1" kern="0" dirty="0"/>
              <a:t>liczba spraw</a:t>
            </a:r>
            <a:r>
              <a:rPr lang="pl-PL" sz="2350" kern="0" dirty="0"/>
              <a:t> spadła o 42,3 proc.,</a:t>
            </a:r>
          </a:p>
          <a:p>
            <a:pPr defTabSz="912813" eaLnBrk="1" hangingPunct="1">
              <a:lnSpc>
                <a:spcPct val="150000"/>
              </a:lnSpc>
              <a:buFont typeface="Wingdings" pitchFamily="2" charset="2"/>
              <a:buNone/>
            </a:pPr>
            <a:r>
              <a:rPr lang="pl-PL" sz="2350" kern="0" dirty="0"/>
              <a:t>… największy spadek dotyczył spraw z zakresu </a:t>
            </a:r>
            <a:r>
              <a:rPr lang="pl-PL" sz="2350" b="1" kern="0" dirty="0"/>
              <a:t>uchodźców i cudzoziemców</a:t>
            </a:r>
            <a:r>
              <a:rPr lang="pl-PL" sz="2350" kern="0" dirty="0"/>
              <a:t>, </a:t>
            </a:r>
            <a:r>
              <a:rPr lang="pl-PL" sz="2350" b="1" kern="0" dirty="0"/>
              <a:t>prawa finansowego </a:t>
            </a:r>
            <a:r>
              <a:rPr lang="pl-PL" sz="2350" kern="0" dirty="0"/>
              <a:t>oraz </a:t>
            </a:r>
            <a:r>
              <a:rPr lang="pl-PL" sz="2350" b="1" kern="0" dirty="0"/>
              <a:t>prawa spadkowego</a:t>
            </a:r>
            <a:r>
              <a:rPr lang="pl-PL" sz="2350" kern="0" dirty="0"/>
              <a:t>,</a:t>
            </a:r>
          </a:p>
          <a:p>
            <a:pPr defTabSz="912813" eaLnBrk="1" hangingPunct="1">
              <a:lnSpc>
                <a:spcPct val="150000"/>
              </a:lnSpc>
              <a:buFont typeface="Wingdings" pitchFamily="2" charset="2"/>
              <a:buNone/>
            </a:pPr>
            <a:r>
              <a:rPr lang="pl-PL" sz="2350" kern="0" dirty="0"/>
              <a:t>… </a:t>
            </a:r>
            <a:r>
              <a:rPr lang="pl-PL" sz="2350" b="1" kern="0" dirty="0"/>
              <a:t>liczba studentów spadła </a:t>
            </a:r>
            <a:r>
              <a:rPr lang="pl-PL" sz="2350" kern="0" dirty="0"/>
              <a:t>o 20,6 proc.,</a:t>
            </a:r>
          </a:p>
          <a:p>
            <a:pPr defTabSz="912813" eaLnBrk="1" hangingPunct="1">
              <a:lnSpc>
                <a:spcPct val="150000"/>
              </a:lnSpc>
              <a:buFont typeface="Wingdings" pitchFamily="2" charset="2"/>
              <a:buNone/>
            </a:pPr>
            <a:r>
              <a:rPr lang="pl-PL" sz="2350" kern="0" dirty="0"/>
              <a:t>… liczebność </a:t>
            </a:r>
            <a:r>
              <a:rPr lang="pl-PL" sz="2350" b="1" kern="0" dirty="0"/>
              <a:t>personelu naukowego</a:t>
            </a:r>
            <a:r>
              <a:rPr lang="pl-PL" sz="2350" kern="0" dirty="0"/>
              <a:t> spadła o 4,5 proc.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1"/>
          <p:cNvGrpSpPr>
            <a:grpSpLocks/>
          </p:cNvGrpSpPr>
          <p:nvPr/>
        </p:nvGrpSpPr>
        <p:grpSpPr bwMode="auto">
          <a:xfrm>
            <a:off x="755650" y="2670175"/>
            <a:ext cx="8566150" cy="4194175"/>
            <a:chOff x="476" y="1138"/>
            <a:chExt cx="5396" cy="2642"/>
          </a:xfrm>
        </p:grpSpPr>
        <p:grpSp>
          <p:nvGrpSpPr>
            <p:cNvPr id="3" name="Group 562"/>
            <p:cNvGrpSpPr>
              <a:grpSpLocks/>
            </p:cNvGrpSpPr>
            <p:nvPr/>
          </p:nvGrpSpPr>
          <p:grpSpPr bwMode="auto">
            <a:xfrm>
              <a:off x="476" y="1138"/>
              <a:ext cx="2832" cy="2642"/>
              <a:chOff x="432" y="1678"/>
              <a:chExt cx="2832" cy="2642"/>
            </a:xfrm>
          </p:grpSpPr>
          <p:graphicFrame>
            <p:nvGraphicFramePr>
              <p:cNvPr id="6" name="Object 564"/>
              <p:cNvGraphicFramePr>
                <a:graphicFrameLocks noChangeAspect="1"/>
              </p:cNvGraphicFramePr>
              <p:nvPr/>
            </p:nvGraphicFramePr>
            <p:xfrm>
              <a:off x="480" y="1678"/>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78"/>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65" descr="logo-małe"/>
              <p:cNvPicPr>
                <a:picLocks noChangeAspect="1" noChangeArrowheads="1"/>
              </p:cNvPicPr>
              <p:nvPr/>
            </p:nvPicPr>
            <p:blipFill>
              <a:blip r:embed="rId4" cstate="print"/>
              <a:srcRect/>
              <a:stretch>
                <a:fillRect/>
              </a:stretch>
            </p:blipFill>
            <p:spPr bwMode="auto">
              <a:xfrm>
                <a:off x="1130" y="2622"/>
                <a:ext cx="144" cy="216"/>
              </a:xfrm>
              <a:prstGeom prst="rect">
                <a:avLst/>
              </a:prstGeom>
              <a:noFill/>
              <a:ln w="9525">
                <a:noFill/>
                <a:miter lim="800000"/>
                <a:headEnd/>
                <a:tailEnd/>
              </a:ln>
            </p:spPr>
          </p:pic>
          <p:pic>
            <p:nvPicPr>
              <p:cNvPr id="8" name="Picture 566" descr="logo-małe"/>
              <p:cNvPicPr>
                <a:picLocks noChangeAspect="1" noChangeArrowheads="1"/>
              </p:cNvPicPr>
              <p:nvPr/>
            </p:nvPicPr>
            <p:blipFill>
              <a:blip r:embed="rId4" cstate="print"/>
              <a:srcRect/>
              <a:stretch>
                <a:fillRect/>
              </a:stretch>
            </p:blipFill>
            <p:spPr bwMode="auto">
              <a:xfrm>
                <a:off x="568" y="2301"/>
                <a:ext cx="145" cy="216"/>
              </a:xfrm>
              <a:prstGeom prst="rect">
                <a:avLst/>
              </a:prstGeom>
              <a:noFill/>
              <a:ln w="9525">
                <a:noFill/>
                <a:miter lim="800000"/>
                <a:headEnd/>
                <a:tailEnd/>
              </a:ln>
            </p:spPr>
          </p:pic>
          <p:pic>
            <p:nvPicPr>
              <p:cNvPr id="9" name="Picture 567" descr="logo-małe"/>
              <p:cNvPicPr>
                <a:picLocks noChangeAspect="1" noChangeArrowheads="1"/>
              </p:cNvPicPr>
              <p:nvPr/>
            </p:nvPicPr>
            <p:blipFill>
              <a:blip r:embed="rId4" cstate="print"/>
              <a:srcRect/>
              <a:stretch>
                <a:fillRect/>
              </a:stretch>
            </p:blipFill>
            <p:spPr bwMode="auto">
              <a:xfrm>
                <a:off x="1627" y="1887"/>
                <a:ext cx="145" cy="217"/>
              </a:xfrm>
              <a:prstGeom prst="rect">
                <a:avLst/>
              </a:prstGeom>
              <a:noFill/>
              <a:ln w="9525">
                <a:noFill/>
                <a:miter lim="800000"/>
                <a:headEnd/>
                <a:tailEnd/>
              </a:ln>
            </p:spPr>
          </p:pic>
          <p:pic>
            <p:nvPicPr>
              <p:cNvPr id="10" name="Picture 568" descr="logo-małe"/>
              <p:cNvPicPr>
                <a:picLocks noChangeAspect="1" noChangeArrowheads="1"/>
              </p:cNvPicPr>
              <p:nvPr/>
            </p:nvPicPr>
            <p:blipFill>
              <a:blip r:embed="rId4" cstate="print"/>
              <a:srcRect/>
              <a:stretch>
                <a:fillRect/>
              </a:stretch>
            </p:blipFill>
            <p:spPr bwMode="auto">
              <a:xfrm>
                <a:off x="1671" y="2438"/>
                <a:ext cx="145" cy="216"/>
              </a:xfrm>
              <a:prstGeom prst="rect">
                <a:avLst/>
              </a:prstGeom>
              <a:noFill/>
              <a:ln w="9525">
                <a:noFill/>
                <a:miter lim="800000"/>
                <a:headEnd/>
                <a:tailEnd/>
              </a:ln>
            </p:spPr>
          </p:pic>
          <p:pic>
            <p:nvPicPr>
              <p:cNvPr id="11" name="Picture 569" descr="logo-małe"/>
              <p:cNvPicPr>
                <a:picLocks noChangeAspect="1" noChangeArrowheads="1"/>
              </p:cNvPicPr>
              <p:nvPr/>
            </p:nvPicPr>
            <p:blipFill>
              <a:blip r:embed="rId4" cstate="print"/>
              <a:srcRect/>
              <a:stretch>
                <a:fillRect/>
              </a:stretch>
            </p:blipFill>
            <p:spPr bwMode="auto">
              <a:xfrm>
                <a:off x="2256" y="2736"/>
                <a:ext cx="145" cy="216"/>
              </a:xfrm>
              <a:prstGeom prst="rect">
                <a:avLst/>
              </a:prstGeom>
              <a:noFill/>
              <a:ln w="9525">
                <a:noFill/>
                <a:miter lim="800000"/>
                <a:headEnd/>
                <a:tailEnd/>
              </a:ln>
            </p:spPr>
          </p:pic>
          <p:pic>
            <p:nvPicPr>
              <p:cNvPr id="12" name="Picture 570" descr="logo-małe"/>
              <p:cNvPicPr>
                <a:picLocks noChangeAspect="1" noChangeArrowheads="1"/>
              </p:cNvPicPr>
              <p:nvPr/>
            </p:nvPicPr>
            <p:blipFill>
              <a:blip r:embed="rId4" cstate="print"/>
              <a:srcRect/>
              <a:stretch>
                <a:fillRect/>
              </a:stretch>
            </p:blipFill>
            <p:spPr bwMode="auto">
              <a:xfrm>
                <a:off x="2448" y="2736"/>
                <a:ext cx="144" cy="216"/>
              </a:xfrm>
              <a:prstGeom prst="rect">
                <a:avLst/>
              </a:prstGeom>
              <a:noFill/>
              <a:ln w="9525">
                <a:noFill/>
                <a:miter lim="800000"/>
                <a:headEnd/>
                <a:tailEnd/>
              </a:ln>
            </p:spPr>
          </p:pic>
          <p:pic>
            <p:nvPicPr>
              <p:cNvPr id="13" name="Picture 571" descr="logo-małe"/>
              <p:cNvPicPr>
                <a:picLocks noChangeAspect="1" noChangeArrowheads="1"/>
              </p:cNvPicPr>
              <p:nvPr/>
            </p:nvPicPr>
            <p:blipFill>
              <a:blip r:embed="rId4" cstate="print"/>
              <a:srcRect/>
              <a:stretch>
                <a:fillRect/>
              </a:stretch>
            </p:blipFill>
            <p:spPr bwMode="auto">
              <a:xfrm>
                <a:off x="2907" y="2314"/>
                <a:ext cx="144" cy="216"/>
              </a:xfrm>
              <a:prstGeom prst="rect">
                <a:avLst/>
              </a:prstGeom>
              <a:noFill/>
              <a:ln w="9525">
                <a:noFill/>
                <a:miter lim="800000"/>
                <a:headEnd/>
                <a:tailEnd/>
              </a:ln>
            </p:spPr>
          </p:pic>
          <p:pic>
            <p:nvPicPr>
              <p:cNvPr id="14" name="Picture 572" descr="logo-małe"/>
              <p:cNvPicPr>
                <a:picLocks noChangeAspect="1" noChangeArrowheads="1"/>
              </p:cNvPicPr>
              <p:nvPr/>
            </p:nvPicPr>
            <p:blipFill>
              <a:blip r:embed="rId4" cstate="print"/>
              <a:srcRect/>
              <a:stretch>
                <a:fillRect/>
              </a:stretch>
            </p:blipFill>
            <p:spPr bwMode="auto">
              <a:xfrm>
                <a:off x="2731" y="2314"/>
                <a:ext cx="144" cy="216"/>
              </a:xfrm>
              <a:prstGeom prst="rect">
                <a:avLst/>
              </a:prstGeom>
              <a:noFill/>
              <a:ln w="9525">
                <a:noFill/>
                <a:miter lim="800000"/>
                <a:headEnd/>
                <a:tailEnd/>
              </a:ln>
            </p:spPr>
          </p:pic>
          <p:pic>
            <p:nvPicPr>
              <p:cNvPr id="15" name="Picture 573" descr="logo-małe"/>
              <p:cNvPicPr>
                <a:picLocks noChangeAspect="1" noChangeArrowheads="1"/>
              </p:cNvPicPr>
              <p:nvPr/>
            </p:nvPicPr>
            <p:blipFill>
              <a:blip r:embed="rId4" cstate="print"/>
              <a:srcRect/>
              <a:stretch>
                <a:fillRect/>
              </a:stretch>
            </p:blipFill>
            <p:spPr bwMode="auto">
              <a:xfrm>
                <a:off x="2775" y="3218"/>
                <a:ext cx="144" cy="217"/>
              </a:xfrm>
              <a:prstGeom prst="rect">
                <a:avLst/>
              </a:prstGeom>
              <a:noFill/>
              <a:ln w="9525">
                <a:noFill/>
                <a:miter lim="800000"/>
                <a:headEnd/>
                <a:tailEnd/>
              </a:ln>
            </p:spPr>
          </p:pic>
          <p:pic>
            <p:nvPicPr>
              <p:cNvPr id="16" name="Picture 574" descr="logo-małe"/>
              <p:cNvPicPr>
                <a:picLocks noChangeAspect="1" noChangeArrowheads="1"/>
              </p:cNvPicPr>
              <p:nvPr/>
            </p:nvPicPr>
            <p:blipFill>
              <a:blip r:embed="rId4" cstate="print"/>
              <a:srcRect/>
              <a:stretch>
                <a:fillRect/>
              </a:stretch>
            </p:blipFill>
            <p:spPr bwMode="auto">
              <a:xfrm>
                <a:off x="2592" y="3744"/>
                <a:ext cx="144" cy="216"/>
              </a:xfrm>
              <a:prstGeom prst="rect">
                <a:avLst/>
              </a:prstGeom>
              <a:noFill/>
              <a:ln w="9525">
                <a:noFill/>
                <a:miter lim="800000"/>
                <a:headEnd/>
                <a:tailEnd/>
              </a:ln>
            </p:spPr>
          </p:pic>
          <p:pic>
            <p:nvPicPr>
              <p:cNvPr id="17" name="Picture 575" descr="logo-małe"/>
              <p:cNvPicPr>
                <a:picLocks noChangeAspect="1" noChangeArrowheads="1"/>
              </p:cNvPicPr>
              <p:nvPr/>
            </p:nvPicPr>
            <p:blipFill>
              <a:blip r:embed="rId4" cstate="print"/>
              <a:srcRect/>
              <a:stretch>
                <a:fillRect/>
              </a:stretch>
            </p:blipFill>
            <p:spPr bwMode="auto">
              <a:xfrm>
                <a:off x="2112" y="3744"/>
                <a:ext cx="144" cy="216"/>
              </a:xfrm>
              <a:prstGeom prst="rect">
                <a:avLst/>
              </a:prstGeom>
              <a:noFill/>
              <a:ln w="9525">
                <a:noFill/>
                <a:miter lim="800000"/>
                <a:headEnd/>
                <a:tailEnd/>
              </a:ln>
            </p:spPr>
          </p:pic>
          <p:pic>
            <p:nvPicPr>
              <p:cNvPr id="18" name="Picture 576" descr="logo-małe"/>
              <p:cNvPicPr>
                <a:picLocks noChangeAspect="1" noChangeArrowheads="1"/>
              </p:cNvPicPr>
              <p:nvPr/>
            </p:nvPicPr>
            <p:blipFill>
              <a:blip r:embed="rId4" cstate="print"/>
              <a:srcRect/>
              <a:stretch>
                <a:fillRect/>
              </a:stretch>
            </p:blipFill>
            <p:spPr bwMode="auto">
              <a:xfrm>
                <a:off x="1716" y="3586"/>
                <a:ext cx="144" cy="216"/>
              </a:xfrm>
              <a:prstGeom prst="rect">
                <a:avLst/>
              </a:prstGeom>
              <a:noFill/>
              <a:ln w="9525">
                <a:noFill/>
                <a:miter lim="800000"/>
                <a:headEnd/>
                <a:tailEnd/>
              </a:ln>
            </p:spPr>
          </p:pic>
          <p:pic>
            <p:nvPicPr>
              <p:cNvPr id="19" name="Picture 577" descr="logo-małe"/>
              <p:cNvPicPr>
                <a:picLocks noChangeAspect="1" noChangeArrowheads="1"/>
              </p:cNvPicPr>
              <p:nvPr/>
            </p:nvPicPr>
            <p:blipFill>
              <a:blip r:embed="rId4" cstate="print"/>
              <a:srcRect/>
              <a:stretch>
                <a:fillRect/>
              </a:stretch>
            </p:blipFill>
            <p:spPr bwMode="auto">
              <a:xfrm>
                <a:off x="1451" y="3384"/>
                <a:ext cx="144" cy="216"/>
              </a:xfrm>
              <a:prstGeom prst="rect">
                <a:avLst/>
              </a:prstGeom>
              <a:noFill/>
              <a:ln w="9525">
                <a:noFill/>
                <a:miter lim="800000"/>
                <a:headEnd/>
                <a:tailEnd/>
              </a:ln>
            </p:spPr>
          </p:pic>
          <p:pic>
            <p:nvPicPr>
              <p:cNvPr id="20" name="Picture 578" descr="logo-małe"/>
              <p:cNvPicPr>
                <a:picLocks noChangeAspect="1" noChangeArrowheads="1"/>
              </p:cNvPicPr>
              <p:nvPr/>
            </p:nvPicPr>
            <p:blipFill>
              <a:blip r:embed="rId4" cstate="print"/>
              <a:srcRect/>
              <a:stretch>
                <a:fillRect/>
              </a:stretch>
            </p:blipFill>
            <p:spPr bwMode="auto">
              <a:xfrm>
                <a:off x="1848" y="3035"/>
                <a:ext cx="144" cy="216"/>
              </a:xfrm>
              <a:prstGeom prst="rect">
                <a:avLst/>
              </a:prstGeom>
              <a:noFill/>
              <a:ln w="9525">
                <a:noFill/>
                <a:miter lim="800000"/>
                <a:headEnd/>
                <a:tailEnd/>
              </a:ln>
            </p:spPr>
          </p:pic>
          <p:pic>
            <p:nvPicPr>
              <p:cNvPr id="21" name="Picture 579" descr="logo-małe"/>
              <p:cNvPicPr>
                <a:picLocks noChangeAspect="1" noChangeArrowheads="1"/>
              </p:cNvPicPr>
              <p:nvPr/>
            </p:nvPicPr>
            <p:blipFill>
              <a:blip r:embed="rId4" cstate="print"/>
              <a:srcRect/>
              <a:stretch>
                <a:fillRect/>
              </a:stretch>
            </p:blipFill>
            <p:spPr bwMode="auto">
              <a:xfrm>
                <a:off x="1054" y="3216"/>
                <a:ext cx="144" cy="216"/>
              </a:xfrm>
              <a:prstGeom prst="rect">
                <a:avLst/>
              </a:prstGeom>
              <a:noFill/>
              <a:ln w="9525">
                <a:noFill/>
                <a:miter lim="800000"/>
                <a:headEnd/>
                <a:tailEnd/>
              </a:ln>
            </p:spPr>
          </p:pic>
          <p:pic>
            <p:nvPicPr>
              <p:cNvPr id="22" name="Picture 580" descr="logo-małe"/>
              <p:cNvPicPr>
                <a:picLocks noChangeAspect="1" noChangeArrowheads="1"/>
              </p:cNvPicPr>
              <p:nvPr/>
            </p:nvPicPr>
            <p:blipFill>
              <a:blip r:embed="rId4" cstate="print"/>
              <a:srcRect/>
              <a:stretch>
                <a:fillRect/>
              </a:stretch>
            </p:blipFill>
            <p:spPr bwMode="auto">
              <a:xfrm>
                <a:off x="2951" y="3218"/>
                <a:ext cx="145" cy="217"/>
              </a:xfrm>
              <a:prstGeom prst="rect">
                <a:avLst/>
              </a:prstGeom>
              <a:noFill/>
              <a:ln w="9525">
                <a:noFill/>
                <a:miter lim="800000"/>
                <a:headEnd/>
                <a:tailEnd/>
              </a:ln>
            </p:spPr>
          </p:pic>
          <p:pic>
            <p:nvPicPr>
              <p:cNvPr id="23" name="Picture 581" descr="logo-małe"/>
              <p:cNvPicPr>
                <a:picLocks noChangeAspect="1" noChangeArrowheads="1"/>
              </p:cNvPicPr>
              <p:nvPr/>
            </p:nvPicPr>
            <p:blipFill>
              <a:blip r:embed="rId4" cstate="print"/>
              <a:srcRect/>
              <a:stretch>
                <a:fillRect/>
              </a:stretch>
            </p:blipFill>
            <p:spPr bwMode="auto">
              <a:xfrm>
                <a:off x="657" y="2760"/>
                <a:ext cx="144" cy="216"/>
              </a:xfrm>
              <a:prstGeom prst="rect">
                <a:avLst/>
              </a:prstGeom>
              <a:noFill/>
              <a:ln w="9525">
                <a:noFill/>
                <a:miter lim="800000"/>
                <a:headEnd/>
                <a:tailEnd/>
              </a:ln>
            </p:spPr>
          </p:pic>
          <p:sp>
            <p:nvSpPr>
              <p:cNvPr id="24" name="Text Box 582"/>
              <p:cNvSpPr txBox="1">
                <a:spLocks noChangeArrowheads="1"/>
              </p:cNvSpPr>
              <p:nvPr/>
            </p:nvSpPr>
            <p:spPr bwMode="auto">
              <a:xfrm>
                <a:off x="2544" y="249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5" name="Text Box 583"/>
              <p:cNvSpPr txBox="1">
                <a:spLocks noChangeArrowheads="1"/>
              </p:cNvSpPr>
              <p:nvPr/>
            </p:nvSpPr>
            <p:spPr bwMode="auto">
              <a:xfrm>
                <a:off x="2112" y="28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6" name="Text Box 584"/>
              <p:cNvSpPr txBox="1">
                <a:spLocks noChangeArrowheads="1"/>
              </p:cNvSpPr>
              <p:nvPr/>
            </p:nvSpPr>
            <p:spPr bwMode="auto">
              <a:xfrm>
                <a:off x="2592" y="340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7" name="Text Box 585"/>
              <p:cNvSpPr txBox="1">
                <a:spLocks noChangeArrowheads="1"/>
              </p:cNvSpPr>
              <p:nvPr/>
            </p:nvSpPr>
            <p:spPr bwMode="auto">
              <a:xfrm>
                <a:off x="230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8" name="Text Box 586"/>
              <p:cNvSpPr txBox="1">
                <a:spLocks noChangeArrowheads="1"/>
              </p:cNvSpPr>
              <p:nvPr/>
            </p:nvSpPr>
            <p:spPr bwMode="auto">
              <a:xfrm>
                <a:off x="1824" y="39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9" name="Text Box 587"/>
              <p:cNvSpPr txBox="1">
                <a:spLocks noChangeArrowheads="1"/>
              </p:cNvSpPr>
              <p:nvPr/>
            </p:nvSpPr>
            <p:spPr bwMode="auto">
              <a:xfrm>
                <a:off x="1488" y="374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30" name="Text Box 588"/>
              <p:cNvSpPr txBox="1">
                <a:spLocks noChangeArrowheads="1"/>
              </p:cNvSpPr>
              <p:nvPr/>
            </p:nvSpPr>
            <p:spPr bwMode="auto">
              <a:xfrm>
                <a:off x="1152" y="355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31" name="Text Box 589"/>
              <p:cNvSpPr txBox="1">
                <a:spLocks noChangeArrowheads="1"/>
              </p:cNvSpPr>
              <p:nvPr/>
            </p:nvSpPr>
            <p:spPr bwMode="auto">
              <a:xfrm>
                <a:off x="816" y="337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2" name="Text Box 590"/>
              <p:cNvSpPr txBox="1">
                <a:spLocks noChangeArrowheads="1"/>
              </p:cNvSpPr>
              <p:nvPr/>
            </p:nvSpPr>
            <p:spPr bwMode="auto">
              <a:xfrm>
                <a:off x="1584" y="321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3" name="Text Box 591"/>
              <p:cNvSpPr txBox="1">
                <a:spLocks noChangeArrowheads="1"/>
              </p:cNvSpPr>
              <p:nvPr/>
            </p:nvSpPr>
            <p:spPr bwMode="auto">
              <a:xfrm>
                <a:off x="864" y="2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4" name="Text Box 592"/>
              <p:cNvSpPr txBox="1">
                <a:spLocks noChangeArrowheads="1"/>
              </p:cNvSpPr>
              <p:nvPr/>
            </p:nvSpPr>
            <p:spPr bwMode="auto">
              <a:xfrm>
                <a:off x="1392" y="26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5" name="Text Box 593"/>
              <p:cNvSpPr txBox="1">
                <a:spLocks noChangeArrowheads="1"/>
              </p:cNvSpPr>
              <p:nvPr/>
            </p:nvSpPr>
            <p:spPr bwMode="auto">
              <a:xfrm>
                <a:off x="1392" y="206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6" name="Text Box 594"/>
              <p:cNvSpPr txBox="1">
                <a:spLocks noChangeArrowheads="1"/>
              </p:cNvSpPr>
              <p:nvPr/>
            </p:nvSpPr>
            <p:spPr bwMode="auto">
              <a:xfrm>
                <a:off x="432" y="246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7" name="Text Box 595"/>
              <p:cNvSpPr txBox="1">
                <a:spLocks noChangeArrowheads="1"/>
              </p:cNvSpPr>
              <p:nvPr/>
            </p:nvSpPr>
            <p:spPr bwMode="auto">
              <a:xfrm>
                <a:off x="528" y="294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grpSp>
        <p:sp>
          <p:nvSpPr>
            <p:cNvPr id="4" name="Text Box 596"/>
            <p:cNvSpPr txBox="1">
              <a:spLocks noChangeArrowheads="1"/>
            </p:cNvSpPr>
            <p:nvPr/>
          </p:nvSpPr>
          <p:spPr bwMode="auto">
            <a:xfrm>
              <a:off x="3740" y="2182"/>
              <a:ext cx="2132" cy="806"/>
            </a:xfrm>
            <a:prstGeom prst="rect">
              <a:avLst/>
            </a:prstGeom>
            <a:noFill/>
            <a:ln w="9525">
              <a:noFill/>
              <a:miter lim="800000"/>
              <a:headEnd/>
              <a:tailEnd/>
            </a:ln>
          </p:spPr>
          <p:txBody>
            <a:bodyPr>
              <a:spAutoFit/>
            </a:bodyPr>
            <a:lstStyle/>
            <a:p>
              <a:pPr defTabSz="912813">
                <a:spcBef>
                  <a:spcPct val="50000"/>
                </a:spcBef>
              </a:pPr>
              <a:r>
                <a:rPr lang="pl-PL">
                  <a:latin typeface="Arial" charset="0"/>
                </a:rPr>
                <a:t>Rok akademicki 2003/2004</a:t>
              </a:r>
            </a:p>
            <a:p>
              <a:pPr defTabSz="912813">
                <a:spcBef>
                  <a:spcPct val="50000"/>
                </a:spcBef>
              </a:pPr>
              <a:r>
                <a:rPr lang="pl-PL" sz="2000">
                  <a:latin typeface="Arial" charset="0"/>
                </a:rPr>
                <a:t>17 poradni w 14 miastach</a:t>
              </a:r>
            </a:p>
          </p:txBody>
        </p:sp>
      </p:grpSp>
      <p:sp>
        <p:nvSpPr>
          <p:cNvPr id="38"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349019413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914400" y="762000"/>
            <a:ext cx="8001000" cy="1143000"/>
          </a:xfrm>
        </p:spPr>
        <p:txBody>
          <a:bodyPr/>
          <a:lstStyle/>
          <a:p>
            <a:pPr defTabSz="912813" eaLnBrk="1" hangingPunct="1"/>
            <a:r>
              <a:rPr lang="pl-PL" dirty="0"/>
              <a:t>W porównaniu z poprzednimi latami…</a:t>
            </a:r>
          </a:p>
        </p:txBody>
      </p:sp>
      <p:graphicFrame>
        <p:nvGraphicFramePr>
          <p:cNvPr id="12" name="Object 5"/>
          <p:cNvGraphicFramePr>
            <a:graphicFrameLocks noChangeAspect="1"/>
          </p:cNvGraphicFramePr>
          <p:nvPr>
            <p:extLst>
              <p:ext uri="{D42A27DB-BD31-4B8C-83A1-F6EECF244321}">
                <p14:modId xmlns:p14="http://schemas.microsoft.com/office/powerpoint/2010/main" val="2439017265"/>
              </p:ext>
            </p:extLst>
          </p:nvPr>
        </p:nvGraphicFramePr>
        <p:xfrm>
          <a:off x="466564" y="2699780"/>
          <a:ext cx="4248472" cy="3425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059321412"/>
              </p:ext>
            </p:extLst>
          </p:nvPr>
        </p:nvGraphicFramePr>
        <p:xfrm>
          <a:off x="4283967" y="2501113"/>
          <a:ext cx="4848225" cy="370119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7"/>
          <p:cNvSpPr txBox="1">
            <a:spLocks noChangeArrowheads="1"/>
          </p:cNvSpPr>
          <p:nvPr/>
        </p:nvSpPr>
        <p:spPr bwMode="auto">
          <a:xfrm>
            <a:off x="1042988" y="6122988"/>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15" name="Text Box 8"/>
          <p:cNvSpPr txBox="1">
            <a:spLocks noChangeArrowheads="1"/>
          </p:cNvSpPr>
          <p:nvPr/>
        </p:nvSpPr>
        <p:spPr bwMode="auto">
          <a:xfrm>
            <a:off x="5508104" y="61229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
        <p:nvSpPr>
          <p:cNvPr id="16" name="Text Box 9"/>
          <p:cNvSpPr txBox="1">
            <a:spLocks noChangeArrowheads="1"/>
          </p:cNvSpPr>
          <p:nvPr/>
        </p:nvSpPr>
        <p:spPr bwMode="auto">
          <a:xfrm>
            <a:off x="5508104" y="2852936"/>
            <a:ext cx="1152525"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17" name="Text Box 10"/>
          <p:cNvSpPr txBox="1">
            <a:spLocks noChangeArrowheads="1"/>
          </p:cNvSpPr>
          <p:nvPr/>
        </p:nvSpPr>
        <p:spPr bwMode="auto">
          <a:xfrm>
            <a:off x="6711049" y="435064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Ile spraw </a:t>
            </a:r>
            <a:br>
              <a:rPr lang="pl-PL" dirty="0"/>
            </a:br>
            <a:r>
              <a:rPr lang="pl-PL" dirty="0"/>
              <a:t>zostało przyjętych przez poradnie?</a:t>
            </a:r>
          </a:p>
        </p:txBody>
      </p:sp>
      <p:graphicFrame>
        <p:nvGraphicFramePr>
          <p:cNvPr id="8" name="Object 5"/>
          <p:cNvGraphicFramePr>
            <a:graphicFrameLocks noChangeAspect="1"/>
          </p:cNvGraphicFramePr>
          <p:nvPr>
            <p:extLst>
              <p:ext uri="{D42A27DB-BD31-4B8C-83A1-F6EECF244321}">
                <p14:modId xmlns:p14="http://schemas.microsoft.com/office/powerpoint/2010/main" val="1917941745"/>
              </p:ext>
            </p:extLst>
          </p:nvPr>
        </p:nvGraphicFramePr>
        <p:xfrm>
          <a:off x="683568" y="1628775"/>
          <a:ext cx="8460431" cy="54726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6"/>
          <p:cNvSpPr txBox="1">
            <a:spLocks noChangeArrowheads="1"/>
          </p:cNvSpPr>
          <p:nvPr/>
        </p:nvSpPr>
        <p:spPr bwMode="auto">
          <a:xfrm>
            <a:off x="3419872" y="2466975"/>
            <a:ext cx="3455987"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2 547</a:t>
            </a:r>
          </a:p>
        </p:txBody>
      </p:sp>
      <p:graphicFrame>
        <p:nvGraphicFramePr>
          <p:cNvPr id="10" name="Object 5"/>
          <p:cNvGraphicFramePr>
            <a:graphicFrameLocks noChangeAspect="1"/>
          </p:cNvGraphicFramePr>
          <p:nvPr>
            <p:extLst>
              <p:ext uri="{D42A27DB-BD31-4B8C-83A1-F6EECF244321}">
                <p14:modId xmlns:p14="http://schemas.microsoft.com/office/powerpoint/2010/main" val="631197681"/>
              </p:ext>
            </p:extLst>
          </p:nvPr>
        </p:nvGraphicFramePr>
        <p:xfrm>
          <a:off x="656293" y="1905000"/>
          <a:ext cx="8460431" cy="47628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studentów </a:t>
            </a:r>
            <a:br>
              <a:rPr lang="pl-PL" dirty="0"/>
            </a:br>
            <a:r>
              <a:rPr lang="pl-PL" dirty="0"/>
              <a:t>działało w poradniach?</a:t>
            </a:r>
          </a:p>
        </p:txBody>
      </p:sp>
      <p:sp>
        <p:nvSpPr>
          <p:cNvPr id="8" name="Text Box 6"/>
          <p:cNvSpPr txBox="1">
            <a:spLocks noChangeArrowheads="1"/>
          </p:cNvSpPr>
          <p:nvPr/>
        </p:nvSpPr>
        <p:spPr bwMode="auto">
          <a:xfrm>
            <a:off x="3348038" y="3068638"/>
            <a:ext cx="3763962"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1 219</a:t>
            </a:r>
          </a:p>
        </p:txBody>
      </p:sp>
      <p:graphicFrame>
        <p:nvGraphicFramePr>
          <p:cNvPr id="9" name="Object 11"/>
          <p:cNvGraphicFramePr>
            <a:graphicFrameLocks noChangeAspect="1"/>
          </p:cNvGraphicFramePr>
          <p:nvPr>
            <p:extLst>
              <p:ext uri="{D42A27DB-BD31-4B8C-83A1-F6EECF244321}">
                <p14:modId xmlns:p14="http://schemas.microsoft.com/office/powerpoint/2010/main" val="3801501917"/>
              </p:ext>
            </p:extLst>
          </p:nvPr>
        </p:nvGraphicFramePr>
        <p:xfrm>
          <a:off x="454968" y="1905000"/>
          <a:ext cx="8460432" cy="4972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4400" y="762000"/>
            <a:ext cx="8001000" cy="1143000"/>
          </a:xfrm>
          <a:noFill/>
        </p:spPr>
        <p:txBody>
          <a:bodyPr/>
          <a:lstStyle/>
          <a:p>
            <a:pPr defTabSz="912813" eaLnBrk="1" hangingPunct="1">
              <a:tabLst>
                <a:tab pos="6196013" algn="l"/>
              </a:tabLst>
            </a:pPr>
            <a:r>
              <a:rPr lang="pl-PL" dirty="0"/>
              <a:t>Ilu pracowników naukowych </a:t>
            </a:r>
            <a:br>
              <a:rPr lang="pl-PL" dirty="0"/>
            </a:br>
            <a:r>
              <a:rPr lang="pl-PL" dirty="0"/>
              <a:t>działało w poradniach?</a:t>
            </a:r>
          </a:p>
        </p:txBody>
      </p:sp>
      <p:graphicFrame>
        <p:nvGraphicFramePr>
          <p:cNvPr id="8" name="Object 8"/>
          <p:cNvGraphicFramePr>
            <a:graphicFrameLocks noChangeAspect="1"/>
          </p:cNvGraphicFramePr>
          <p:nvPr>
            <p:extLst>
              <p:ext uri="{D42A27DB-BD31-4B8C-83A1-F6EECF244321}">
                <p14:modId xmlns:p14="http://schemas.microsoft.com/office/powerpoint/2010/main" val="3314851896"/>
              </p:ext>
            </p:extLst>
          </p:nvPr>
        </p:nvGraphicFramePr>
        <p:xfrm>
          <a:off x="755576" y="1636713"/>
          <a:ext cx="8388423"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p:cNvSpPr txBox="1">
            <a:spLocks noChangeArrowheads="1"/>
          </p:cNvSpPr>
          <p:nvPr/>
        </p:nvSpPr>
        <p:spPr bwMode="auto">
          <a:xfrm>
            <a:off x="3250233" y="3048000"/>
            <a:ext cx="3763962" cy="304800"/>
          </a:xfrm>
          <a:prstGeom prst="rect">
            <a:avLst/>
          </a:prstGeom>
          <a:noFill/>
          <a:ln w="9525">
            <a:noFill/>
            <a:miter lim="800000"/>
            <a:headEnd/>
            <a:tailEnd/>
          </a:ln>
        </p:spPr>
        <p:txBody>
          <a:bodyPr>
            <a:spAutoFit/>
          </a:bodyPr>
          <a:lstStyle/>
          <a:p>
            <a:pPr algn="ctr" defTabSz="912813">
              <a:spcBef>
                <a:spcPct val="50000"/>
              </a:spcBef>
            </a:pPr>
            <a:r>
              <a:rPr lang="pl-PL" sz="1400" b="1" dirty="0">
                <a:solidFill>
                  <a:schemeClr val="tx2"/>
                </a:solidFill>
                <a:latin typeface="Arial" charset="0"/>
              </a:rPr>
              <a:t>Łącznie: 318</a:t>
            </a:r>
          </a:p>
        </p:txBody>
      </p:sp>
      <p:graphicFrame>
        <p:nvGraphicFramePr>
          <p:cNvPr id="10" name="Object 8"/>
          <p:cNvGraphicFramePr>
            <a:graphicFrameLocks noChangeAspect="1"/>
          </p:cNvGraphicFramePr>
          <p:nvPr>
            <p:extLst>
              <p:ext uri="{D42A27DB-BD31-4B8C-83A1-F6EECF244321}">
                <p14:modId xmlns:p14="http://schemas.microsoft.com/office/powerpoint/2010/main" val="3959556554"/>
              </p:ext>
            </p:extLst>
          </p:nvPr>
        </p:nvGraphicFramePr>
        <p:xfrm>
          <a:off x="395536" y="1905000"/>
          <a:ext cx="8388423" cy="49923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defTabSz="912813" eaLnBrk="1" hangingPunct="1"/>
            <a:r>
              <a:rPr lang="pl-PL"/>
              <a:t>Rodzaje spraw rozpatrywanych przez poradnie</a:t>
            </a:r>
          </a:p>
        </p:txBody>
      </p:sp>
      <p:sp>
        <p:nvSpPr>
          <p:cNvPr id="84995" name="Rectangle 3"/>
          <p:cNvSpPr>
            <a:spLocks noGrp="1" noChangeArrowheads="1"/>
          </p:cNvSpPr>
          <p:nvPr>
            <p:ph type="body" idx="1"/>
          </p:nvPr>
        </p:nvSpPr>
        <p:spPr>
          <a:xfrm>
            <a:off x="891353" y="2420888"/>
            <a:ext cx="8243887" cy="4230688"/>
          </a:xfrm>
        </p:spPr>
        <p:txBody>
          <a:bodyPr/>
          <a:lstStyle/>
          <a:p>
            <a:pPr defTabSz="912813" eaLnBrk="1" hangingPunct="1">
              <a:lnSpc>
                <a:spcPct val="90000"/>
              </a:lnSpc>
              <a:buFont typeface="Wingdings" pitchFamily="2" charset="2"/>
              <a:buChar char="§"/>
            </a:pPr>
            <a:r>
              <a:rPr lang="pl-PL" sz="1600" dirty="0"/>
              <a:t>Karne (tymczasowo aresztowani, wykroczenia, wyrok łączny);</a:t>
            </a:r>
          </a:p>
          <a:p>
            <a:pPr defTabSz="912813" eaLnBrk="1" hangingPunct="1">
              <a:lnSpc>
                <a:spcPct val="90000"/>
              </a:lnSpc>
              <a:buFont typeface="Wingdings" pitchFamily="2" charset="2"/>
              <a:buChar char="§"/>
            </a:pPr>
            <a:r>
              <a:rPr lang="pl-PL" sz="1600" dirty="0"/>
              <a:t>Ogólne z zakresu prawa cywilnego (w tym prawa zobowiązań i rzeczowego);</a:t>
            </a:r>
          </a:p>
          <a:p>
            <a:pPr defTabSz="912813" eaLnBrk="1" hangingPunct="1">
              <a:lnSpc>
                <a:spcPct val="90000"/>
              </a:lnSpc>
              <a:buFont typeface="Wingdings" pitchFamily="2" charset="2"/>
              <a:buChar char="§"/>
            </a:pPr>
            <a:r>
              <a:rPr lang="pl-PL" sz="1600" dirty="0"/>
              <a:t>Rodzinne (rozwody, alimenty, opieka nad dzieckiem itp.);</a:t>
            </a:r>
          </a:p>
          <a:p>
            <a:pPr defTabSz="912813" eaLnBrk="1" hangingPunct="1">
              <a:lnSpc>
                <a:spcPct val="90000"/>
              </a:lnSpc>
              <a:buFont typeface="Wingdings" pitchFamily="2" charset="2"/>
              <a:buChar char="§"/>
            </a:pPr>
            <a:r>
              <a:rPr lang="pl-PL" sz="1600" dirty="0"/>
              <a:t>Spadkowe;</a:t>
            </a:r>
          </a:p>
          <a:p>
            <a:pPr defTabSz="912813" eaLnBrk="1" hangingPunct="1">
              <a:lnSpc>
                <a:spcPct val="90000"/>
              </a:lnSpc>
              <a:buFont typeface="Wingdings" pitchFamily="2" charset="2"/>
              <a:buChar char="§"/>
            </a:pPr>
            <a:r>
              <a:rPr lang="pl-PL" sz="1600" dirty="0"/>
              <a:t>Związane z pracą, ubezpieczeniami społecznymi i bezrobociem;</a:t>
            </a:r>
          </a:p>
          <a:p>
            <a:pPr defTabSz="912813" eaLnBrk="1" hangingPunct="1">
              <a:lnSpc>
                <a:spcPct val="90000"/>
              </a:lnSpc>
              <a:buFont typeface="Wingdings" pitchFamily="2" charset="2"/>
              <a:buChar char="§"/>
            </a:pPr>
            <a:r>
              <a:rPr lang="pl-PL" sz="1600" dirty="0"/>
              <a:t>Związane ze świadczeniami z pomocy społecznej;</a:t>
            </a:r>
          </a:p>
          <a:p>
            <a:pPr defTabSz="912813" eaLnBrk="1" hangingPunct="1">
              <a:lnSpc>
                <a:spcPct val="90000"/>
              </a:lnSpc>
              <a:buFont typeface="Wingdings" pitchFamily="2" charset="2"/>
              <a:buChar char="§"/>
            </a:pPr>
            <a:r>
              <a:rPr lang="pl-PL" sz="1600" dirty="0"/>
              <a:t>Dotyczące prawa i postępowania administracyjnego;</a:t>
            </a:r>
          </a:p>
          <a:p>
            <a:pPr defTabSz="912813" eaLnBrk="1" hangingPunct="1">
              <a:lnSpc>
                <a:spcPct val="90000"/>
              </a:lnSpc>
              <a:buFont typeface="Wingdings" pitchFamily="2" charset="2"/>
              <a:buChar char="§"/>
            </a:pPr>
            <a:r>
              <a:rPr lang="pl-PL" sz="1600" dirty="0"/>
              <a:t>Z zakresu prawa lokalowego i spółdzielczego (w tym: eksmisje, sprawy bezdomnych);</a:t>
            </a:r>
          </a:p>
          <a:p>
            <a:pPr defTabSz="912813" eaLnBrk="1" hangingPunct="1">
              <a:lnSpc>
                <a:spcPct val="90000"/>
              </a:lnSpc>
              <a:buFont typeface="Wingdings" pitchFamily="2" charset="2"/>
              <a:buChar char="§"/>
            </a:pPr>
            <a:r>
              <a:rPr lang="pl-PL" sz="1600" dirty="0"/>
              <a:t>Z dziedziny prawa finansowego (podatki, zadłużenia, kredyty itp.);</a:t>
            </a:r>
          </a:p>
          <a:p>
            <a:pPr defTabSz="912813" eaLnBrk="1" hangingPunct="1">
              <a:lnSpc>
                <a:spcPct val="90000"/>
              </a:lnSpc>
              <a:buFont typeface="Wingdings" pitchFamily="2" charset="2"/>
              <a:buChar char="§"/>
            </a:pPr>
            <a:r>
              <a:rPr lang="pl-PL" sz="1600" dirty="0"/>
              <a:t>Związane z przemocą wobec kobiet;</a:t>
            </a:r>
          </a:p>
          <a:p>
            <a:pPr defTabSz="912813" eaLnBrk="1" hangingPunct="1">
              <a:lnSpc>
                <a:spcPct val="90000"/>
              </a:lnSpc>
              <a:buFont typeface="Wingdings" pitchFamily="2" charset="2"/>
              <a:buChar char="§"/>
            </a:pPr>
            <a:r>
              <a:rPr lang="pl-PL" sz="1600" dirty="0"/>
              <a:t>Z dziedziny praw uchodźców i cudzoziemców;</a:t>
            </a:r>
          </a:p>
          <a:p>
            <a:pPr defTabSz="912813" eaLnBrk="1" hangingPunct="1">
              <a:lnSpc>
                <a:spcPct val="90000"/>
              </a:lnSpc>
              <a:buFont typeface="Wingdings" pitchFamily="2" charset="2"/>
              <a:buChar char="§"/>
            </a:pPr>
            <a:r>
              <a:rPr lang="pl-PL" sz="1600" dirty="0"/>
              <a:t>Związane z prawami osób niepełnosprawnych;</a:t>
            </a:r>
          </a:p>
          <a:p>
            <a:pPr defTabSz="912813" eaLnBrk="1" hangingPunct="1">
              <a:lnSpc>
                <a:spcPct val="90000"/>
              </a:lnSpc>
              <a:buFont typeface="Wingdings" pitchFamily="2" charset="2"/>
              <a:buChar char="§"/>
            </a:pPr>
            <a:r>
              <a:rPr lang="pl-PL" sz="1600" dirty="0"/>
              <a:t>Dotyczące kontaktów ze służbą zdrowia (w tym błędy w sztuce itp.);</a:t>
            </a:r>
          </a:p>
          <a:p>
            <a:pPr defTabSz="912813" eaLnBrk="1" hangingPunct="1">
              <a:lnSpc>
                <a:spcPct val="90000"/>
              </a:lnSpc>
              <a:buFont typeface="Wingdings" pitchFamily="2" charset="2"/>
              <a:buChar char="§"/>
            </a:pPr>
            <a:r>
              <a:rPr lang="pl-PL" sz="1600" dirty="0"/>
              <a:t>Z zakresu pomocy organizacjom pozarządowym (NGO – szeroko rozumiana pomoc ekspercka i poradnicza);</a:t>
            </a:r>
          </a:p>
          <a:p>
            <a:pPr defTabSz="912813" eaLnBrk="1" hangingPunct="1">
              <a:lnSpc>
                <a:spcPct val="90000"/>
              </a:lnSpc>
              <a:buFont typeface="Wingdings" pitchFamily="2" charset="2"/>
              <a:buChar char="§"/>
            </a:pPr>
            <a:r>
              <a:rPr lang="pl-PL" sz="1600" dirty="0"/>
              <a:t>Inne.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14400" y="762000"/>
            <a:ext cx="8001000" cy="1143000"/>
          </a:xfrm>
          <a:noFill/>
        </p:spPr>
        <p:txBody>
          <a:bodyPr/>
          <a:lstStyle/>
          <a:p>
            <a:pPr defTabSz="912813" eaLnBrk="1" hangingPunct="1"/>
            <a:r>
              <a:rPr lang="pl-PL" dirty="0"/>
              <a:t>Podział spraw ze względu na rodzaje</a:t>
            </a:r>
          </a:p>
        </p:txBody>
      </p:sp>
      <p:graphicFrame>
        <p:nvGraphicFramePr>
          <p:cNvPr id="7" name="Object 4"/>
          <p:cNvGraphicFramePr>
            <a:graphicFrameLocks noChangeAspect="1"/>
          </p:cNvGraphicFramePr>
          <p:nvPr>
            <p:extLst>
              <p:ext uri="{D42A27DB-BD31-4B8C-83A1-F6EECF244321}">
                <p14:modId xmlns:p14="http://schemas.microsoft.com/office/powerpoint/2010/main" val="1824916304"/>
              </p:ext>
            </p:extLst>
          </p:nvPr>
        </p:nvGraphicFramePr>
        <p:xfrm>
          <a:off x="769739" y="1905000"/>
          <a:ext cx="8374261" cy="53639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p:cNvSpPr txBox="1">
            <a:spLocks noChangeArrowheads="1"/>
          </p:cNvSpPr>
          <p:nvPr/>
        </p:nvSpPr>
        <p:spPr bwMode="auto">
          <a:xfrm>
            <a:off x="3707904" y="2911474"/>
            <a:ext cx="3455987" cy="707886"/>
          </a:xfrm>
          <a:prstGeom prst="rect">
            <a:avLst/>
          </a:prstGeom>
          <a:noFill/>
          <a:ln w="9525">
            <a:noFill/>
            <a:miter lim="800000"/>
            <a:headEnd/>
            <a:tailEnd/>
          </a:ln>
        </p:spPr>
        <p:txBody>
          <a:bodyPr>
            <a:spAutoFit/>
          </a:bodyPr>
          <a:lstStyle/>
          <a:p>
            <a:pPr algn="ctr" defTabSz="912813">
              <a:spcBef>
                <a:spcPct val="50000"/>
              </a:spcBef>
            </a:pPr>
            <a:r>
              <a:rPr lang="pl-PL" sz="1600" b="1" dirty="0">
                <a:solidFill>
                  <a:schemeClr val="accent2"/>
                </a:solidFill>
                <a:latin typeface="Arial" charset="0"/>
              </a:rPr>
              <a:t>Łącznie 2018/2019: 4 414</a:t>
            </a:r>
          </a:p>
          <a:p>
            <a:pPr algn="ctr" defTabSz="912813">
              <a:spcBef>
                <a:spcPct val="50000"/>
              </a:spcBef>
            </a:pPr>
            <a:r>
              <a:rPr lang="pl-PL" sz="1600" b="1" dirty="0">
                <a:solidFill>
                  <a:schemeClr val="tx2"/>
                </a:solidFill>
                <a:latin typeface="Arial" charset="0"/>
              </a:rPr>
              <a:t>Łącznie 2019/2020: 2 547</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900113" y="836613"/>
            <a:ext cx="8001000" cy="1143000"/>
          </a:xfrm>
          <a:noFill/>
        </p:spPr>
        <p:txBody>
          <a:bodyPr/>
          <a:lstStyle/>
          <a:p>
            <a:pPr defTabSz="912813" eaLnBrk="1" hangingPunct="1"/>
            <a:r>
              <a:rPr lang="pl-PL" dirty="0"/>
              <a:t>Sprawy karne</a:t>
            </a:r>
          </a:p>
        </p:txBody>
      </p:sp>
      <p:sp>
        <p:nvSpPr>
          <p:cNvPr id="8197" name="Text Box 9"/>
          <p:cNvSpPr txBox="1">
            <a:spLocks noChangeArrowheads="1"/>
          </p:cNvSpPr>
          <p:nvPr/>
        </p:nvSpPr>
        <p:spPr bwMode="auto">
          <a:xfrm>
            <a:off x="4788023" y="2276872"/>
            <a:ext cx="4113089" cy="4616648"/>
          </a:xfrm>
          <a:prstGeom prst="rect">
            <a:avLst/>
          </a:prstGeom>
          <a:noFill/>
          <a:ln w="9525">
            <a:noFill/>
            <a:miter lim="800000"/>
            <a:headEnd/>
            <a:tailEnd/>
          </a:ln>
        </p:spPr>
        <p:txBody>
          <a:bodyPr wrap="square">
            <a:spAutoFit/>
          </a:bodyPr>
          <a:lstStyle/>
          <a:p>
            <a:pPr defTabSz="912813">
              <a:spcBef>
                <a:spcPct val="50000"/>
              </a:spcBef>
            </a:pPr>
            <a:r>
              <a:rPr lang="pl-PL" sz="1200" b="1" dirty="0">
                <a:solidFill>
                  <a:srgbClr val="000000"/>
                </a:solidFill>
                <a:latin typeface="Arial" charset="0"/>
              </a:rPr>
              <a:t>Przykładowe sprawy:</a:t>
            </a:r>
          </a:p>
          <a:p>
            <a:pPr marL="90488" indent="-90488" defTabSz="912813">
              <a:spcBef>
                <a:spcPct val="50000"/>
              </a:spcBef>
              <a:buFontTx/>
              <a:buChar char="•"/>
            </a:pPr>
            <a:r>
              <a:rPr lang="pl-PL" sz="1200" dirty="0">
                <a:solidFill>
                  <a:srgbClr val="000000"/>
                </a:solidFill>
                <a:latin typeface="Arial" charset="0"/>
              </a:rPr>
              <a:t>sporządzanie pism w postępowaniu (np. zawiadomienia o popełnieniu przestępstwa, apelacje, wnioski o wydanie wyroku łącznego, wznowienia, skargi na przewlekłość, ułaskawienia);</a:t>
            </a:r>
          </a:p>
          <a:p>
            <a:pPr marL="90488" indent="-90488" defTabSz="912813">
              <a:spcBef>
                <a:spcPct val="50000"/>
              </a:spcBef>
              <a:buFontTx/>
              <a:buChar char="•"/>
            </a:pPr>
            <a:r>
              <a:rPr lang="pl-PL" sz="1200" dirty="0">
                <a:solidFill>
                  <a:srgbClr val="000000"/>
                </a:solidFill>
                <a:latin typeface="Arial" charset="0"/>
              </a:rPr>
              <a:t>uprawnienia w toku postępowania (np. wyłączenie sędziego, wniosek o obrońcę z urzędu, zmiana kwalifikacji prawnej czynu, kwestionowanie protokołów, wgląd w akta sprawy, przesłuchania małoletnich);</a:t>
            </a:r>
          </a:p>
          <a:p>
            <a:pPr marL="90488" indent="-90488" defTabSz="912813">
              <a:spcBef>
                <a:spcPct val="50000"/>
              </a:spcBef>
              <a:buFontTx/>
              <a:buChar char="•"/>
            </a:pPr>
            <a:r>
              <a:rPr lang="pl-PL" sz="1200" dirty="0">
                <a:solidFill>
                  <a:srgbClr val="000000"/>
                </a:solidFill>
                <a:latin typeface="Arial" charset="0"/>
              </a:rPr>
              <a:t>wykonywanie kary (warunkowe przedterminowe zwolnienia, odroczenia, zwolnienia, przerwy, zawieszenia, umorzenia, dozór elektroniczny, wnioski o pomoc psychologiczną w trakcie wykonywania kary, prawa osadzonych, widzenia z rodziną);</a:t>
            </a:r>
          </a:p>
          <a:p>
            <a:pPr marL="90488" indent="-90488" defTabSz="912813">
              <a:spcBef>
                <a:spcPct val="50000"/>
              </a:spcBef>
              <a:buFontTx/>
              <a:buChar char="•"/>
            </a:pPr>
            <a:r>
              <a:rPr lang="pl-PL" sz="1200" dirty="0">
                <a:solidFill>
                  <a:srgbClr val="000000"/>
                </a:solidFill>
                <a:latin typeface="Arial" charset="0"/>
              </a:rPr>
              <a:t>Znamiona przestępstw (np. przestępstwa narkotykowe, jazda pod wpływem alkoholu, groźby karalne, zniesławienie funkcjonariusza, stalking, kradzieże);</a:t>
            </a:r>
          </a:p>
          <a:p>
            <a:pPr marL="90488" indent="-90488" defTabSz="912813">
              <a:spcBef>
                <a:spcPct val="50000"/>
              </a:spcBef>
              <a:buFontTx/>
              <a:buChar char="•"/>
            </a:pPr>
            <a:r>
              <a:rPr lang="pl-PL" sz="1200" dirty="0">
                <a:solidFill>
                  <a:srgbClr val="000000"/>
                </a:solidFill>
                <a:latin typeface="Arial" charset="0"/>
              </a:rPr>
              <a:t>skarga nadzwyczajna, Europejski Nakaz Aresztowania;</a:t>
            </a:r>
          </a:p>
          <a:p>
            <a:pPr marL="90488" indent="-90488" defTabSz="912813">
              <a:spcBef>
                <a:spcPct val="50000"/>
              </a:spcBef>
              <a:buFontTx/>
              <a:buChar char="•"/>
            </a:pPr>
            <a:r>
              <a:rPr lang="pl-PL" sz="1200" dirty="0">
                <a:solidFill>
                  <a:srgbClr val="000000"/>
                </a:solidFill>
                <a:latin typeface="Arial" charset="0"/>
              </a:rPr>
              <a:t>pomoc postpenitencjarna;</a:t>
            </a:r>
          </a:p>
          <a:p>
            <a:pPr marL="90488" indent="-90488" defTabSz="912813">
              <a:spcBef>
                <a:spcPct val="50000"/>
              </a:spcBef>
              <a:buFontTx/>
              <a:buChar char="•"/>
            </a:pPr>
            <a:r>
              <a:rPr lang="pl-PL" sz="1200" dirty="0">
                <a:solidFill>
                  <a:srgbClr val="000000"/>
                </a:solidFill>
                <a:latin typeface="Arial" charset="0"/>
              </a:rPr>
              <a:t>wyjaśnienie i interpretacja ustawowych terminów prawa karnego.</a:t>
            </a:r>
          </a:p>
        </p:txBody>
      </p:sp>
      <p:graphicFrame>
        <p:nvGraphicFramePr>
          <p:cNvPr id="7" name="Object 12"/>
          <p:cNvGraphicFramePr>
            <a:graphicFrameLocks noChangeAspect="1"/>
          </p:cNvGraphicFramePr>
          <p:nvPr>
            <p:extLst>
              <p:ext uri="{D42A27DB-BD31-4B8C-83A1-F6EECF244321}">
                <p14:modId xmlns:p14="http://schemas.microsoft.com/office/powerpoint/2010/main" val="3536518559"/>
              </p:ext>
            </p:extLst>
          </p:nvPr>
        </p:nvGraphicFramePr>
        <p:xfrm>
          <a:off x="377080" y="2210090"/>
          <a:ext cx="4997922" cy="2700000"/>
        </p:xfrm>
        <a:graphic>
          <a:graphicData uri="http://schemas.openxmlformats.org/drawingml/2006/chart">
            <c:chart xmlns:c="http://schemas.openxmlformats.org/drawingml/2006/chart" xmlns:r="http://schemas.openxmlformats.org/officeDocument/2006/relationships" r:id="rId2"/>
          </a:graphicData>
        </a:graphic>
      </p:graphicFrame>
      <p:sp>
        <p:nvSpPr>
          <p:cNvPr id="8198"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graphicFrame>
        <p:nvGraphicFramePr>
          <p:cNvPr id="8" name="Wykres 10"/>
          <p:cNvGraphicFramePr>
            <a:graphicFrameLocks/>
          </p:cNvGraphicFramePr>
          <p:nvPr>
            <p:extLst>
              <p:ext uri="{D42A27DB-BD31-4B8C-83A1-F6EECF244321}">
                <p14:modId xmlns:p14="http://schemas.microsoft.com/office/powerpoint/2010/main" val="2592047074"/>
              </p:ext>
            </p:extLst>
          </p:nvPr>
        </p:nvGraphicFramePr>
        <p:xfrm>
          <a:off x="377080" y="4882459"/>
          <a:ext cx="3960813" cy="151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defTabSz="912813" eaLnBrk="1" hangingPunct="1"/>
            <a:r>
              <a:rPr lang="pl-PL" dirty="0"/>
              <a:t>Sprawy z zakresu ogólnej problematyki prawa cywilnego</a:t>
            </a:r>
          </a:p>
        </p:txBody>
      </p:sp>
      <p:sp>
        <p:nvSpPr>
          <p:cNvPr id="9221" name="Text Box 7"/>
          <p:cNvSpPr txBox="1">
            <a:spLocks noChangeArrowheads="1"/>
          </p:cNvSpPr>
          <p:nvPr/>
        </p:nvSpPr>
        <p:spPr bwMode="auto">
          <a:xfrm>
            <a:off x="4407024" y="2276872"/>
            <a:ext cx="4197424" cy="443198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umowy cywilnoprawne - analizy umów zawieranych przez klientów poradni, sporządzanie, prawa i obowiązki stron, wady oświadczeń woli, niewykonanie i nienależyte wykonanie umów, kary umowne, zasady płatności z tytułu wykonania umów (terminy, sprzeciwy, odsetki, zwrot nakładów);</a:t>
            </a:r>
          </a:p>
          <a:p>
            <a:pPr marL="90488" indent="-90488" defTabSz="912813">
              <a:spcBef>
                <a:spcPct val="50000"/>
              </a:spcBef>
              <a:buFontTx/>
              <a:buChar char="•"/>
            </a:pPr>
            <a:r>
              <a:rPr lang="pl-PL" sz="1200" dirty="0">
                <a:latin typeface="Arial" charset="0"/>
              </a:rPr>
              <a:t>sporządzanie pism w toku postępowania (pozwy, oskarżenia prywatnoskargowe, apelacje, wnioski o przywrócenie terminów, sprzeciwy);</a:t>
            </a:r>
          </a:p>
          <a:p>
            <a:pPr marL="90488" indent="-90488" defTabSz="912813">
              <a:spcBef>
                <a:spcPct val="50000"/>
              </a:spcBef>
              <a:buFontTx/>
              <a:buChar char="•"/>
            </a:pPr>
            <a:r>
              <a:rPr lang="pl-PL" sz="1200" dirty="0">
                <a:latin typeface="Arial" charset="0"/>
              </a:rPr>
              <a:t>czyny niedozwolone i bezpodstawne wzbogacenie;</a:t>
            </a:r>
          </a:p>
          <a:p>
            <a:pPr marL="90488" indent="-90488" defTabSz="912813">
              <a:spcBef>
                <a:spcPct val="50000"/>
              </a:spcBef>
              <a:buFontTx/>
              <a:buChar char="•"/>
            </a:pPr>
            <a:r>
              <a:rPr lang="pl-PL" sz="1200" dirty="0">
                <a:latin typeface="Arial" charset="0"/>
              </a:rPr>
              <a:t>dobra osobiste;</a:t>
            </a:r>
          </a:p>
          <a:p>
            <a:pPr marL="90488" indent="-90488" defTabSz="912813">
              <a:spcBef>
                <a:spcPct val="50000"/>
              </a:spcBef>
              <a:buFontTx/>
              <a:buChar char="•"/>
            </a:pPr>
            <a:r>
              <a:rPr lang="pl-PL" sz="1200" dirty="0">
                <a:latin typeface="Arial" charset="0"/>
              </a:rPr>
              <a:t>odszkodowania i zadośćuczynienia;</a:t>
            </a:r>
          </a:p>
          <a:p>
            <a:pPr marL="90488" indent="-90488" defTabSz="912813">
              <a:spcBef>
                <a:spcPct val="50000"/>
              </a:spcBef>
              <a:buFontTx/>
              <a:buChar char="•"/>
            </a:pPr>
            <a:r>
              <a:rPr lang="pl-PL" sz="1200" dirty="0">
                <a:latin typeface="Arial" charset="0"/>
              </a:rPr>
              <a:t>przewlekłość postępowania cywilnego;</a:t>
            </a:r>
          </a:p>
          <a:p>
            <a:pPr marL="90488" indent="-90488" defTabSz="912813">
              <a:spcBef>
                <a:spcPct val="50000"/>
              </a:spcBef>
              <a:buFontTx/>
              <a:buChar char="•"/>
            </a:pPr>
            <a:r>
              <a:rPr lang="pl-PL" sz="1200" dirty="0">
                <a:latin typeface="Arial" charset="0"/>
              </a:rPr>
              <a:t>postępowania konsumenckie: reklamacje (także pobytu w uzdrowisku), odstąpienia, rękojmia, klauzule abuzywne w umowach;</a:t>
            </a:r>
          </a:p>
          <a:p>
            <a:pPr marL="90488" indent="-90488" defTabSz="912813">
              <a:spcBef>
                <a:spcPct val="50000"/>
              </a:spcBef>
              <a:buFontTx/>
              <a:buChar char="•"/>
            </a:pPr>
            <a:r>
              <a:rPr lang="pl-PL" sz="1200" dirty="0">
                <a:latin typeface="Arial" charset="0"/>
              </a:rPr>
              <a:t>mediacje cywilne i pozasądowe rozwiązywanie sporów;</a:t>
            </a:r>
          </a:p>
          <a:p>
            <a:pPr marL="90488" indent="-90488" defTabSz="912813">
              <a:spcBef>
                <a:spcPct val="50000"/>
              </a:spcBef>
              <a:buFontTx/>
              <a:buChar char="•"/>
            </a:pPr>
            <a:r>
              <a:rPr lang="pl-PL" sz="1200" dirty="0">
                <a:latin typeface="Arial" charset="0"/>
              </a:rPr>
              <a:t>unieważnienie pełnomocnictwa.</a:t>
            </a:r>
          </a:p>
        </p:txBody>
      </p:sp>
      <p:graphicFrame>
        <p:nvGraphicFramePr>
          <p:cNvPr id="7" name="Object 9"/>
          <p:cNvGraphicFramePr>
            <a:graphicFrameLocks noChangeAspect="1"/>
          </p:cNvGraphicFramePr>
          <p:nvPr>
            <p:extLst>
              <p:ext uri="{D42A27DB-BD31-4B8C-83A1-F6EECF244321}">
                <p14:modId xmlns:p14="http://schemas.microsoft.com/office/powerpoint/2010/main" val="1312216686"/>
              </p:ext>
            </p:extLst>
          </p:nvPr>
        </p:nvGraphicFramePr>
        <p:xfrm>
          <a:off x="683568" y="2221982"/>
          <a:ext cx="3960000" cy="2699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3527277790"/>
              </p:ext>
            </p:extLst>
          </p:nvPr>
        </p:nvGraphicFramePr>
        <p:xfrm>
          <a:off x="377080" y="4921448"/>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defTabSz="912813" eaLnBrk="1" hangingPunct="1"/>
            <a:r>
              <a:rPr lang="pl-PL" dirty="0"/>
              <a:t>Sprawy rodzinne</a:t>
            </a:r>
          </a:p>
        </p:txBody>
      </p:sp>
      <p:sp>
        <p:nvSpPr>
          <p:cNvPr id="10245" name="Text Box 8"/>
          <p:cNvSpPr txBox="1">
            <a:spLocks noChangeArrowheads="1"/>
          </p:cNvSpPr>
          <p:nvPr/>
        </p:nvSpPr>
        <p:spPr bwMode="auto">
          <a:xfrm>
            <a:off x="4387552" y="2422043"/>
            <a:ext cx="3352800" cy="4154984"/>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małżeńskie (zobowiązania zaciągane przez współmałżonka);</a:t>
            </a:r>
          </a:p>
          <a:p>
            <a:pPr marL="90488" indent="-90488" defTabSz="912813">
              <a:spcBef>
                <a:spcPct val="50000"/>
              </a:spcBef>
              <a:buFontTx/>
              <a:buChar char="•"/>
            </a:pPr>
            <a:r>
              <a:rPr lang="pl-PL" sz="1200" dirty="0">
                <a:latin typeface="Arial" charset="0"/>
              </a:rPr>
              <a:t>r</a:t>
            </a:r>
            <a:r>
              <a:rPr lang="pl-PL" sz="1200" dirty="0">
                <a:latin typeface="Arial" charset="0"/>
                <a:cs typeface="Times New Roman" pitchFamily="18" charset="0"/>
              </a:rPr>
              <a:t>ozwodowe</a:t>
            </a:r>
            <a:r>
              <a:rPr lang="pl-PL" sz="1200" dirty="0">
                <a:latin typeface="Arial" charset="0"/>
              </a:rPr>
              <a:t> i dotyczące separacji (przede wszystkim pozwy w tym zakresie oraz małżeńskie zagadnienia majątkowe po ustaniu małżeństwa);</a:t>
            </a:r>
          </a:p>
          <a:p>
            <a:pPr marL="90488" indent="-90488" defTabSz="912813">
              <a:spcBef>
                <a:spcPct val="50000"/>
              </a:spcBef>
              <a:buFontTx/>
              <a:buChar char="•"/>
            </a:pPr>
            <a:r>
              <a:rPr lang="pl-PL" sz="1200" dirty="0">
                <a:latin typeface="Arial" charset="0"/>
              </a:rPr>
              <a:t>ubezwłasnowolnienia;</a:t>
            </a:r>
          </a:p>
          <a:p>
            <a:pPr marL="90488" indent="-90488" defTabSz="912813">
              <a:spcBef>
                <a:spcPct val="50000"/>
              </a:spcBef>
              <a:buFontTx/>
              <a:buChar char="•"/>
            </a:pPr>
            <a:r>
              <a:rPr lang="pl-PL" sz="1200" dirty="0">
                <a:latin typeface="Arial" charset="0"/>
              </a:rPr>
              <a:t>ustanowienie, ograniczenie, pozbawianie i przywracanie władzy rodzicielskiej, kontakty z dzieckiem;</a:t>
            </a:r>
          </a:p>
          <a:p>
            <a:pPr marL="90488" indent="-90488" defTabSz="912813">
              <a:spcBef>
                <a:spcPct val="50000"/>
              </a:spcBef>
              <a:buFontTx/>
              <a:buChar char="•"/>
            </a:pPr>
            <a:r>
              <a:rPr lang="pl-PL" sz="1200" dirty="0">
                <a:latin typeface="Arial" charset="0"/>
              </a:rPr>
              <a:t>tematyka przysposobienia, opieki i kurateli </a:t>
            </a:r>
            <a:br>
              <a:rPr lang="pl-PL" sz="1200" dirty="0">
                <a:latin typeface="Arial" charset="0"/>
              </a:rPr>
            </a:br>
            <a:r>
              <a:rPr lang="pl-PL" sz="1200" dirty="0">
                <a:latin typeface="Arial" charset="0"/>
              </a:rPr>
              <a:t>(w tym także w odniesieniu do cudzoziemców oraz wobec osób z różnym obywatelstwem);</a:t>
            </a:r>
          </a:p>
          <a:p>
            <a:pPr marL="90488" indent="-90488" defTabSz="912813">
              <a:spcBef>
                <a:spcPct val="50000"/>
              </a:spcBef>
              <a:buFontTx/>
              <a:buChar char="•"/>
            </a:pPr>
            <a:r>
              <a:rPr lang="pl-PL" sz="1200" dirty="0">
                <a:latin typeface="Arial" charset="0"/>
              </a:rPr>
              <a:t>alimentacja (przesłanki, osoby zobowiązane, ustalanie, podwyższanie, obniżanie, zaliczki alimentacyjne, dokumentowanie świadczeń zakres odpowiedzialności Funduszu Alimentacyjnego).</a:t>
            </a:r>
          </a:p>
        </p:txBody>
      </p:sp>
      <p:graphicFrame>
        <p:nvGraphicFramePr>
          <p:cNvPr id="7" name="Object 10"/>
          <p:cNvGraphicFramePr>
            <a:graphicFrameLocks noChangeAspect="1"/>
          </p:cNvGraphicFramePr>
          <p:nvPr>
            <p:extLst>
              <p:ext uri="{D42A27DB-BD31-4B8C-83A1-F6EECF244321}">
                <p14:modId xmlns:p14="http://schemas.microsoft.com/office/powerpoint/2010/main" val="2951731408"/>
              </p:ext>
            </p:extLst>
          </p:nvPr>
        </p:nvGraphicFramePr>
        <p:xfrm>
          <a:off x="683568" y="2238327"/>
          <a:ext cx="3960000" cy="2686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541339010"/>
              </p:ext>
            </p:extLst>
          </p:nvPr>
        </p:nvGraphicFramePr>
        <p:xfrm>
          <a:off x="250825" y="4149725"/>
          <a:ext cx="3960813" cy="219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Wykres 8"/>
          <p:cNvGraphicFramePr>
            <a:graphicFrameLocks/>
          </p:cNvGraphicFramePr>
          <p:nvPr>
            <p:extLst>
              <p:ext uri="{D42A27DB-BD31-4B8C-83A1-F6EECF244321}">
                <p14:modId xmlns:p14="http://schemas.microsoft.com/office/powerpoint/2010/main" val="2258618992"/>
              </p:ext>
            </p:extLst>
          </p:nvPr>
        </p:nvGraphicFramePr>
        <p:xfrm>
          <a:off x="377080" y="4924866"/>
          <a:ext cx="3960813" cy="1512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Grp="1" noChangeArrowheads="1"/>
          </p:cNvSpPr>
          <p:nvPr>
            <p:ph type="title"/>
          </p:nvPr>
        </p:nvSpPr>
        <p:spPr>
          <a:noFill/>
        </p:spPr>
        <p:txBody>
          <a:bodyPr/>
          <a:lstStyle/>
          <a:p>
            <a:pPr defTabSz="912813" eaLnBrk="1" hangingPunct="1"/>
            <a:r>
              <a:rPr lang="pl-PL"/>
              <a:t>Sprawy spadkowe</a:t>
            </a:r>
          </a:p>
        </p:txBody>
      </p:sp>
      <p:sp>
        <p:nvSpPr>
          <p:cNvPr id="11269" name="Text Box 14"/>
          <p:cNvSpPr txBox="1">
            <a:spLocks noChangeArrowheads="1"/>
          </p:cNvSpPr>
          <p:nvPr/>
        </p:nvSpPr>
        <p:spPr bwMode="auto">
          <a:xfrm>
            <a:off x="4407024" y="2420888"/>
            <a:ext cx="3909392" cy="3693319"/>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doradztwo w sporządzaniu testamentów;</a:t>
            </a:r>
          </a:p>
          <a:p>
            <a:pPr marL="90488" indent="-90488" defTabSz="912813">
              <a:spcBef>
                <a:spcPct val="50000"/>
              </a:spcBef>
              <a:buFontTx/>
              <a:buChar char="•"/>
            </a:pPr>
            <a:r>
              <a:rPr lang="pl-PL" sz="1200" dirty="0">
                <a:latin typeface="Arial" charset="0"/>
              </a:rPr>
              <a:t>zasady dziedziczenia ustawowego </a:t>
            </a:r>
            <a:br>
              <a:rPr lang="pl-PL" sz="1200" dirty="0">
                <a:latin typeface="Arial" charset="0"/>
              </a:rPr>
            </a:br>
            <a:r>
              <a:rPr lang="pl-PL" sz="1200" dirty="0">
                <a:latin typeface="Arial" charset="0"/>
              </a:rPr>
              <a:t>(w szczególności kwestie zachowku) </a:t>
            </a:r>
            <a:br>
              <a:rPr lang="pl-PL" sz="1200" dirty="0">
                <a:latin typeface="Arial" charset="0"/>
              </a:rPr>
            </a:br>
            <a:r>
              <a:rPr lang="pl-PL" sz="1200" dirty="0">
                <a:latin typeface="Arial" charset="0"/>
              </a:rPr>
              <a:t>oraz testamentowego (otwarcie, kolejność dziedziczenia, odrzucenie, unieważnienie testamentu, odnalezienie testamentu po latach);</a:t>
            </a:r>
          </a:p>
          <a:p>
            <a:pPr marL="90488" indent="-90488" defTabSz="912813">
              <a:spcBef>
                <a:spcPct val="50000"/>
              </a:spcBef>
              <a:buFontTx/>
              <a:buChar char="•"/>
            </a:pPr>
            <a:r>
              <a:rPr lang="pl-PL" sz="1200" dirty="0">
                <a:latin typeface="Arial" charset="0"/>
              </a:rPr>
              <a:t>określenie osób uprawnionych do nabycia spadku </a:t>
            </a:r>
            <a:br>
              <a:rPr lang="pl-PL" sz="1200" dirty="0">
                <a:latin typeface="Arial" charset="0"/>
              </a:rPr>
            </a:br>
            <a:r>
              <a:rPr lang="pl-PL" sz="1200" dirty="0">
                <a:latin typeface="Arial" charset="0"/>
              </a:rPr>
              <a:t>(wydziedziczenia, osoby niegodne);</a:t>
            </a:r>
          </a:p>
          <a:p>
            <a:pPr marL="90488" indent="-90488" defTabSz="912813">
              <a:spcBef>
                <a:spcPct val="50000"/>
              </a:spcBef>
              <a:buFontTx/>
              <a:buChar char="•"/>
            </a:pPr>
            <a:r>
              <a:rPr lang="pl-PL" sz="1200" dirty="0">
                <a:latin typeface="Arial" charset="0"/>
              </a:rPr>
              <a:t>zakres majątku wchodzącego w skład masy spadkowej, odpowiedzialność za długi spadkowe, wycena majątku spadkowego, dokumentacja w tym zakresie;</a:t>
            </a:r>
          </a:p>
          <a:p>
            <a:pPr marL="90488" indent="-90488" defTabSz="912813">
              <a:spcBef>
                <a:spcPct val="50000"/>
              </a:spcBef>
              <a:buFontTx/>
              <a:buChar char="•"/>
            </a:pPr>
            <a:r>
              <a:rPr lang="pl-PL" sz="1200" dirty="0">
                <a:latin typeface="Arial" charset="0"/>
              </a:rPr>
              <a:t>postępowania spadkowe (przyjęcie, odrzucenie, zrzeczenie się spadku, wnioski o stwierdzenie nabycia, dział spadku, zbycie udziałów, spadek po osobie zaginionej).</a:t>
            </a:r>
          </a:p>
        </p:txBody>
      </p:sp>
      <p:graphicFrame>
        <p:nvGraphicFramePr>
          <p:cNvPr id="7" name="Object 16"/>
          <p:cNvGraphicFramePr>
            <a:graphicFrameLocks noChangeAspect="1"/>
          </p:cNvGraphicFramePr>
          <p:nvPr>
            <p:extLst>
              <p:ext uri="{D42A27DB-BD31-4B8C-83A1-F6EECF244321}">
                <p14:modId xmlns:p14="http://schemas.microsoft.com/office/powerpoint/2010/main" val="316382966"/>
              </p:ext>
            </p:extLst>
          </p:nvPr>
        </p:nvGraphicFramePr>
        <p:xfrm>
          <a:off x="683568" y="2204864"/>
          <a:ext cx="3960000" cy="2606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777332056"/>
              </p:ext>
            </p:extLst>
          </p:nvPr>
        </p:nvGraphicFramePr>
        <p:xfrm>
          <a:off x="377080" y="4924285"/>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7"/>
          <p:cNvGrpSpPr>
            <a:grpSpLocks/>
          </p:cNvGrpSpPr>
          <p:nvPr/>
        </p:nvGrpSpPr>
        <p:grpSpPr bwMode="auto">
          <a:xfrm>
            <a:off x="755576" y="2665413"/>
            <a:ext cx="8577262" cy="4194175"/>
            <a:chOff x="471" y="1026"/>
            <a:chExt cx="5403" cy="2642"/>
          </a:xfrm>
        </p:grpSpPr>
        <p:sp useBgFill="1">
          <p:nvSpPr>
            <p:cNvPr id="3" name="Text Box 598"/>
            <p:cNvSpPr txBox="1">
              <a:spLocks noChangeArrowheads="1"/>
            </p:cNvSpPr>
            <p:nvPr/>
          </p:nvSpPr>
          <p:spPr bwMode="auto">
            <a:xfrm>
              <a:off x="3742" y="2058"/>
              <a:ext cx="2132" cy="806"/>
            </a:xfrm>
            <a:prstGeom prst="rect">
              <a:avLst/>
            </a:prstGeom>
            <a:ln w="9525">
              <a:noFill/>
              <a:miter lim="800000"/>
              <a:headEnd/>
              <a:tailEnd/>
            </a:ln>
          </p:spPr>
          <p:txBody>
            <a:bodyPr>
              <a:spAutoFit/>
            </a:bodyPr>
            <a:lstStyle/>
            <a:p>
              <a:pPr defTabSz="912813">
                <a:spcBef>
                  <a:spcPct val="50000"/>
                </a:spcBef>
              </a:pPr>
              <a:r>
                <a:rPr lang="pl-PL">
                  <a:latin typeface="Arial" charset="0"/>
                </a:rPr>
                <a:t>Rok akademicki 2004/2005</a:t>
              </a:r>
            </a:p>
            <a:p>
              <a:pPr defTabSz="912813">
                <a:spcBef>
                  <a:spcPct val="50000"/>
                </a:spcBef>
              </a:pPr>
              <a:r>
                <a:rPr lang="pl-PL" sz="2000">
                  <a:latin typeface="Arial" charset="0"/>
                </a:rPr>
                <a:t>21 poradni w 15 miastach</a:t>
              </a:r>
            </a:p>
          </p:txBody>
        </p:sp>
        <p:grpSp>
          <p:nvGrpSpPr>
            <p:cNvPr id="4" name="Group 599"/>
            <p:cNvGrpSpPr>
              <a:grpSpLocks/>
            </p:cNvGrpSpPr>
            <p:nvPr/>
          </p:nvGrpSpPr>
          <p:grpSpPr bwMode="auto">
            <a:xfrm>
              <a:off x="471" y="1026"/>
              <a:ext cx="2832" cy="2642"/>
              <a:chOff x="432" y="1682"/>
              <a:chExt cx="2832" cy="2642"/>
            </a:xfrm>
          </p:grpSpPr>
          <p:graphicFrame>
            <p:nvGraphicFramePr>
              <p:cNvPr id="6" name="Object 601"/>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02"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03"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04"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05"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06"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07"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08"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09"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10" descr="logo-małe"/>
              <p:cNvPicPr>
                <a:picLocks noChangeAspect="1" noChangeArrowheads="1"/>
              </p:cNvPicPr>
              <p:nvPr/>
            </p:nvPicPr>
            <p:blipFill>
              <a:blip r:embed="rId4" cstate="print"/>
              <a:srcRect/>
              <a:stretch>
                <a:fillRect/>
              </a:stretch>
            </p:blipFill>
            <p:spPr bwMode="auto">
              <a:xfrm>
                <a:off x="2112" y="3748"/>
                <a:ext cx="144" cy="216"/>
              </a:xfrm>
              <a:prstGeom prst="rect">
                <a:avLst/>
              </a:prstGeom>
              <a:noFill/>
              <a:ln w="9525">
                <a:noFill/>
                <a:miter lim="800000"/>
                <a:headEnd/>
                <a:tailEnd/>
              </a:ln>
            </p:spPr>
          </p:pic>
          <p:pic>
            <p:nvPicPr>
              <p:cNvPr id="16" name="Picture 611"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12"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13"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14"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15"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16"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17"/>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18"/>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19"/>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20"/>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21"/>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22"/>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23"/>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24"/>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25"/>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26"/>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27"/>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28"/>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29"/>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30"/>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31"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32"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33"/>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34" descr="logo-małe"/>
              <p:cNvPicPr>
                <a:picLocks noChangeAspect="1" noChangeArrowheads="1"/>
              </p:cNvPicPr>
              <p:nvPr/>
            </p:nvPicPr>
            <p:blipFill>
              <a:blip r:embed="rId4" cstate="print"/>
              <a:srcRect/>
              <a:stretch>
                <a:fillRect/>
              </a:stretch>
            </p:blipFill>
            <p:spPr bwMode="auto">
              <a:xfrm>
                <a:off x="2471" y="2719"/>
                <a:ext cx="144" cy="216"/>
              </a:xfrm>
              <a:prstGeom prst="rect">
                <a:avLst/>
              </a:prstGeom>
              <a:noFill/>
              <a:ln w="9525">
                <a:noFill/>
                <a:miter lim="800000"/>
                <a:headEnd/>
                <a:tailEnd/>
              </a:ln>
            </p:spPr>
          </p:pic>
          <p:pic>
            <p:nvPicPr>
              <p:cNvPr id="40" name="Picture 635" descr="logo-małe"/>
              <p:cNvPicPr>
                <a:picLocks noChangeAspect="1" noChangeArrowheads="1"/>
              </p:cNvPicPr>
              <p:nvPr/>
            </p:nvPicPr>
            <p:blipFill>
              <a:blip r:embed="rId4" cstate="print"/>
              <a:srcRect/>
              <a:stretch>
                <a:fillRect/>
              </a:stretch>
            </p:blipFill>
            <p:spPr bwMode="auto">
              <a:xfrm>
                <a:off x="2645" y="2719"/>
                <a:ext cx="144" cy="216"/>
              </a:xfrm>
              <a:prstGeom prst="rect">
                <a:avLst/>
              </a:prstGeom>
              <a:noFill/>
              <a:ln w="9525">
                <a:noFill/>
                <a:miter lim="800000"/>
                <a:headEnd/>
                <a:tailEnd/>
              </a:ln>
            </p:spPr>
          </p:pic>
          <p:pic>
            <p:nvPicPr>
              <p:cNvPr id="41" name="Picture 636" descr="logo-małe"/>
              <p:cNvPicPr>
                <a:picLocks noChangeAspect="1" noChangeArrowheads="1"/>
              </p:cNvPicPr>
              <p:nvPr/>
            </p:nvPicPr>
            <p:blipFill>
              <a:blip r:embed="rId4" cstate="print"/>
              <a:srcRect/>
              <a:stretch>
                <a:fillRect/>
              </a:stretch>
            </p:blipFill>
            <p:spPr bwMode="auto">
              <a:xfrm>
                <a:off x="2290" y="2719"/>
                <a:ext cx="144" cy="216"/>
              </a:xfrm>
              <a:prstGeom prst="rect">
                <a:avLst/>
              </a:prstGeom>
              <a:noFill/>
              <a:ln w="9525">
                <a:noFill/>
                <a:miter lim="800000"/>
                <a:headEnd/>
                <a:tailEnd/>
              </a:ln>
            </p:spPr>
          </p:pic>
          <p:pic>
            <p:nvPicPr>
              <p:cNvPr id="42" name="Picture 637" descr="logo-małe"/>
              <p:cNvPicPr>
                <a:picLocks noChangeAspect="1" noChangeArrowheads="1"/>
              </p:cNvPicPr>
              <p:nvPr/>
            </p:nvPicPr>
            <p:blipFill>
              <a:blip r:embed="rId4" cstate="print"/>
              <a:srcRect/>
              <a:stretch>
                <a:fillRect/>
              </a:stretch>
            </p:blipFill>
            <p:spPr bwMode="auto">
              <a:xfrm>
                <a:off x="2114" y="2719"/>
                <a:ext cx="144" cy="216"/>
              </a:xfrm>
              <a:prstGeom prst="rect">
                <a:avLst/>
              </a:prstGeom>
              <a:noFill/>
              <a:ln w="9525">
                <a:noFill/>
                <a:miter lim="800000"/>
                <a:headEnd/>
                <a:tailEnd/>
              </a:ln>
            </p:spPr>
          </p:pic>
        </p:grpSp>
      </p:grpSp>
      <p:sp>
        <p:nvSpPr>
          <p:cNvPr id="43"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18725168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defTabSz="912813" eaLnBrk="1" hangingPunct="1"/>
            <a:r>
              <a:rPr lang="pl-PL" sz="3200" dirty="0"/>
              <a:t>Sprawy związane z pracą, </a:t>
            </a:r>
            <a:r>
              <a:rPr lang="pl-PL" sz="3200" dirty="0" err="1"/>
              <a:t>ubezpiecze-niami</a:t>
            </a:r>
            <a:r>
              <a:rPr lang="pl-PL" sz="3200" dirty="0"/>
              <a:t> społecznymi i bezrobociem</a:t>
            </a:r>
          </a:p>
        </p:txBody>
      </p:sp>
      <p:sp>
        <p:nvSpPr>
          <p:cNvPr id="12293" name="Text Box 7"/>
          <p:cNvSpPr txBox="1">
            <a:spLocks noChangeArrowheads="1"/>
          </p:cNvSpPr>
          <p:nvPr/>
        </p:nvSpPr>
        <p:spPr bwMode="auto">
          <a:xfrm>
            <a:off x="4407024" y="2442368"/>
            <a:ext cx="3981400" cy="4247317"/>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marL="90488" indent="-90488" defTabSz="912813">
              <a:spcBef>
                <a:spcPct val="50000"/>
              </a:spcBef>
              <a:buFontTx/>
              <a:buChar char="•"/>
            </a:pPr>
            <a:r>
              <a:rPr lang="pl-PL" sz="1200" dirty="0">
                <a:latin typeface="Arial" charset="0"/>
              </a:rPr>
              <a:t>zawieranie umów o pracę (ustalanie istnienia stosunku pracy, dopuszczenie do pracy), także na podstawie mianowania;</a:t>
            </a:r>
          </a:p>
          <a:p>
            <a:pPr marL="90488" indent="-90488" defTabSz="912813">
              <a:spcBef>
                <a:spcPct val="50000"/>
              </a:spcBef>
              <a:buFontTx/>
              <a:buChar char="•"/>
            </a:pPr>
            <a:r>
              <a:rPr lang="pl-PL" sz="1200" dirty="0">
                <a:latin typeface="Arial" charset="0"/>
              </a:rPr>
              <a:t>spory pracownicze (pozew o zapłatę wynagrodzenia, wypadki, </a:t>
            </a:r>
            <a:r>
              <a:rPr lang="pl-PL" sz="1200" dirty="0" err="1">
                <a:latin typeface="Arial" charset="0"/>
              </a:rPr>
              <a:t>mobbing</a:t>
            </a:r>
            <a:r>
              <a:rPr lang="pl-PL" sz="1200" dirty="0">
                <a:latin typeface="Arial" charset="0"/>
              </a:rPr>
              <a:t>, rozwiązanie umowy o pracę, wypowiedzenia, likwidacja stanowiska pracy, odpowiedzialność materialna, brak dokumentacji dotyczącej zawarcia stosunku pracy);</a:t>
            </a:r>
          </a:p>
          <a:p>
            <a:pPr marL="90488" indent="-90488" defTabSz="912813">
              <a:spcBef>
                <a:spcPct val="50000"/>
              </a:spcBef>
              <a:buFontTx/>
              <a:buChar char="•"/>
            </a:pPr>
            <a:r>
              <a:rPr lang="pl-PL" sz="1200" dirty="0">
                <a:latin typeface="Arial" charset="0"/>
              </a:rPr>
              <a:t>świadczenia pracownicze (praca w godzinach nadliczbowych, premie, dodatki, nagrody i odprawy, odszkodowania za wypadki przy pracy, ekwiwalent za urlop, świadczenia na rodzinę pracownika, wpływ przejęcia lub upadłości pracodawcy na świadczenia);</a:t>
            </a:r>
          </a:p>
          <a:p>
            <a:pPr marL="90488" indent="-90488" defTabSz="912813">
              <a:spcBef>
                <a:spcPct val="50000"/>
              </a:spcBef>
              <a:buFontTx/>
              <a:buChar char="•"/>
            </a:pPr>
            <a:r>
              <a:rPr lang="pl-PL" sz="1200" dirty="0">
                <a:latin typeface="Arial" charset="0"/>
              </a:rPr>
              <a:t>świadczenia z tytułu umów cywilnoprawnych (zakres ubezpieczeń chorobowych);</a:t>
            </a:r>
          </a:p>
          <a:p>
            <a:pPr marL="90488" indent="-90488" defTabSz="912813">
              <a:spcBef>
                <a:spcPct val="50000"/>
              </a:spcBef>
              <a:buFontTx/>
              <a:buChar char="•"/>
            </a:pPr>
            <a:r>
              <a:rPr lang="pl-PL" sz="1200" dirty="0">
                <a:latin typeface="Arial" charset="0"/>
              </a:rPr>
              <a:t>dane osobowe w stosunkach pracy;</a:t>
            </a:r>
          </a:p>
          <a:p>
            <a:pPr marL="90488" indent="-90488" defTabSz="912813">
              <a:spcBef>
                <a:spcPct val="50000"/>
              </a:spcBef>
              <a:buFontTx/>
              <a:buChar char="•"/>
            </a:pPr>
            <a:r>
              <a:rPr lang="pl-PL" sz="1200" dirty="0">
                <a:latin typeface="Arial" charset="0"/>
              </a:rPr>
              <a:t>monitoring w miejscu pracy;</a:t>
            </a:r>
          </a:p>
          <a:p>
            <a:pPr marL="90488" indent="-90488" defTabSz="912813">
              <a:spcBef>
                <a:spcPct val="50000"/>
              </a:spcBef>
              <a:buFontTx/>
              <a:buChar char="•"/>
            </a:pPr>
            <a:r>
              <a:rPr lang="pl-PL" sz="1200" dirty="0">
                <a:latin typeface="Arial" charset="0"/>
              </a:rPr>
              <a:t>świadczenia pracownicze z tytułu tarcz anty-</a:t>
            </a:r>
            <a:r>
              <a:rPr lang="pl-PL" sz="1200" dirty="0" err="1">
                <a:latin typeface="Arial" charset="0"/>
              </a:rPr>
              <a:t>covid</a:t>
            </a:r>
            <a:r>
              <a:rPr lang="pl-PL" sz="1200" dirty="0">
                <a:latin typeface="Arial" charset="0"/>
              </a:rPr>
              <a:t>.</a:t>
            </a:r>
          </a:p>
        </p:txBody>
      </p:sp>
      <p:graphicFrame>
        <p:nvGraphicFramePr>
          <p:cNvPr id="7" name="Object 9"/>
          <p:cNvGraphicFramePr>
            <a:graphicFrameLocks noChangeAspect="1"/>
          </p:cNvGraphicFramePr>
          <p:nvPr>
            <p:extLst>
              <p:ext uri="{D42A27DB-BD31-4B8C-83A1-F6EECF244321}">
                <p14:modId xmlns:p14="http://schemas.microsoft.com/office/powerpoint/2010/main" val="1575539898"/>
              </p:ext>
            </p:extLst>
          </p:nvPr>
        </p:nvGraphicFramePr>
        <p:xfrm>
          <a:off x="683568" y="2204864"/>
          <a:ext cx="3960000" cy="2620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613603795"/>
              </p:ext>
            </p:extLst>
          </p:nvPr>
        </p:nvGraphicFramePr>
        <p:xfrm>
          <a:off x="377080" y="4943964"/>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14400" y="838200"/>
            <a:ext cx="8001000" cy="1143000"/>
          </a:xfrm>
          <a:prstGeom prst="rect">
            <a:avLst/>
          </a:prstGeom>
          <a:noFill/>
          <a:ln w="9525">
            <a:noFill/>
            <a:miter lim="800000"/>
            <a:headEnd/>
            <a:tailEnd/>
          </a:ln>
        </p:spPr>
        <p:txBody>
          <a:bodyPr anchor="b"/>
          <a:lstStyle/>
          <a:p>
            <a:pPr defTabSz="912813">
              <a:lnSpc>
                <a:spcPct val="90000"/>
              </a:lnSpc>
            </a:pPr>
            <a:r>
              <a:rPr lang="pl-PL" sz="3600" b="1">
                <a:solidFill>
                  <a:schemeClr val="tx2"/>
                </a:solidFill>
                <a:latin typeface="Arial" charset="0"/>
              </a:rPr>
              <a:t>Sprawy związane ze  świadczeniami z pomocy społecznej</a:t>
            </a:r>
          </a:p>
        </p:txBody>
      </p:sp>
      <p:sp>
        <p:nvSpPr>
          <p:cNvPr id="13317" name="Text Box 11"/>
          <p:cNvSpPr txBox="1">
            <a:spLocks noChangeArrowheads="1"/>
          </p:cNvSpPr>
          <p:nvPr/>
        </p:nvSpPr>
        <p:spPr bwMode="auto">
          <a:xfrm>
            <a:off x="4407024" y="2990850"/>
            <a:ext cx="3837384" cy="3231654"/>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zasady przyznawania zasiłków z pomocy społecznej (także pod kątem nienależnie pobranych świadczeń);</a:t>
            </a:r>
          </a:p>
          <a:p>
            <a:pPr marL="90488" indent="-90488" defTabSz="912813">
              <a:spcBef>
                <a:spcPct val="50000"/>
              </a:spcBef>
              <a:buFontTx/>
              <a:buChar char="•"/>
            </a:pPr>
            <a:r>
              <a:rPr lang="pl-PL" sz="1200" dirty="0">
                <a:latin typeface="Arial" charset="0"/>
              </a:rPr>
              <a:t>renty socjalne;</a:t>
            </a:r>
          </a:p>
          <a:p>
            <a:pPr marL="90488" indent="-90488" defTabSz="912813">
              <a:spcBef>
                <a:spcPct val="50000"/>
              </a:spcBef>
              <a:buFontTx/>
              <a:buChar char="•"/>
            </a:pPr>
            <a:r>
              <a:rPr lang="pl-PL" sz="1200" dirty="0">
                <a:latin typeface="Arial" charset="0"/>
              </a:rPr>
              <a:t>mieszkania socjalne;</a:t>
            </a:r>
          </a:p>
          <a:p>
            <a:pPr marL="90488" indent="-90488" defTabSz="912813">
              <a:spcBef>
                <a:spcPct val="50000"/>
              </a:spcBef>
              <a:buFontTx/>
              <a:buChar char="•"/>
            </a:pPr>
            <a:r>
              <a:rPr lang="pl-PL" sz="1200" dirty="0">
                <a:latin typeface="Arial" charset="0"/>
              </a:rPr>
              <a:t>kontakty klientów poradni z ośrodkami pomocy społecznej w tym odwołania od decyzji </a:t>
            </a:r>
            <a:br>
              <a:rPr lang="pl-PL" sz="1200" dirty="0">
                <a:latin typeface="Arial" charset="0"/>
              </a:rPr>
            </a:br>
            <a:r>
              <a:rPr lang="pl-PL" sz="1200" dirty="0">
                <a:latin typeface="Arial" charset="0"/>
              </a:rPr>
              <a:t>o odmowie przyznania zasiłków i dodatków do niego;</a:t>
            </a:r>
          </a:p>
          <a:p>
            <a:pPr marL="90488" indent="-90488" defTabSz="912813">
              <a:spcBef>
                <a:spcPct val="50000"/>
              </a:spcBef>
              <a:buFontTx/>
              <a:buChar char="•"/>
            </a:pPr>
            <a:r>
              <a:rPr lang="pl-PL" sz="1200" dirty="0">
                <a:latin typeface="Arial" charset="0"/>
              </a:rPr>
              <a:t>kwestie świadczeń socjalnych (zasiłków oraz dodatków, pomocy żywnościowej, dofinansowania rehabilitacji, świadczenia niepieniężne), także dla osób opuszczających zakłady karne;</a:t>
            </a:r>
          </a:p>
          <a:p>
            <a:pPr marL="90488" indent="-90488" defTabSz="912813">
              <a:spcBef>
                <a:spcPct val="50000"/>
              </a:spcBef>
              <a:buFontTx/>
              <a:buChar char="•"/>
            </a:pPr>
            <a:r>
              <a:rPr lang="pl-PL" sz="1200" dirty="0">
                <a:latin typeface="Arial" charset="0"/>
              </a:rPr>
              <a:t>pomoc w ramach tarczy antykryzysowej.</a:t>
            </a:r>
          </a:p>
        </p:txBody>
      </p:sp>
      <p:graphicFrame>
        <p:nvGraphicFramePr>
          <p:cNvPr id="7" name="Object 16"/>
          <p:cNvGraphicFramePr>
            <a:graphicFrameLocks noChangeAspect="1"/>
          </p:cNvGraphicFramePr>
          <p:nvPr>
            <p:extLst>
              <p:ext uri="{D42A27DB-BD31-4B8C-83A1-F6EECF244321}">
                <p14:modId xmlns:p14="http://schemas.microsoft.com/office/powerpoint/2010/main" val="3400708584"/>
              </p:ext>
            </p:extLst>
          </p:nvPr>
        </p:nvGraphicFramePr>
        <p:xfrm>
          <a:off x="683568" y="2133797"/>
          <a:ext cx="3960000" cy="2945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2516277229"/>
              </p:ext>
            </p:extLst>
          </p:nvPr>
        </p:nvGraphicFramePr>
        <p:xfrm>
          <a:off x="377080" y="4977188"/>
          <a:ext cx="3960813" cy="147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defTabSz="912813" eaLnBrk="1" hangingPunct="1"/>
            <a:r>
              <a:rPr lang="pl-PL" dirty="0"/>
              <a:t>Sprawy z zakresu prawa </a:t>
            </a:r>
            <a:br>
              <a:rPr lang="pl-PL" dirty="0"/>
            </a:br>
            <a:r>
              <a:rPr lang="pl-PL" dirty="0"/>
              <a:t>i postępowania administracyjnego</a:t>
            </a:r>
          </a:p>
        </p:txBody>
      </p:sp>
      <p:sp>
        <p:nvSpPr>
          <p:cNvPr id="14341" name="Text Box 9"/>
          <p:cNvSpPr txBox="1">
            <a:spLocks noChangeArrowheads="1"/>
          </p:cNvSpPr>
          <p:nvPr/>
        </p:nvSpPr>
        <p:spPr bwMode="auto">
          <a:xfrm>
            <a:off x="4407024" y="2348880"/>
            <a:ext cx="3693368" cy="4431983"/>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decyzje administracyjne (podstawy wydawania, zasady zaskarżania, odwołania do organów wyższej instancji, WSA, NSA, SKO);</a:t>
            </a:r>
          </a:p>
          <a:p>
            <a:pPr marL="90488" indent="-90488" defTabSz="912813">
              <a:spcBef>
                <a:spcPct val="50000"/>
              </a:spcBef>
              <a:buFontTx/>
              <a:buChar char="•"/>
            </a:pPr>
            <a:r>
              <a:rPr lang="pl-PL" sz="1200" dirty="0">
                <a:latin typeface="Arial" charset="0"/>
              </a:rPr>
              <a:t>postępowania administracyjne (prawa stron, koszty, skargi na bezczynność, stwierdzenie nieważności i inne tryby nadzwyczajne, egzekucja w administracji);</a:t>
            </a:r>
          </a:p>
          <a:p>
            <a:pPr marL="90488" indent="-90488" defTabSz="912813">
              <a:spcBef>
                <a:spcPct val="50000"/>
              </a:spcBef>
              <a:buFontTx/>
              <a:buChar char="•"/>
            </a:pPr>
            <a:r>
              <a:rPr lang="pl-PL" sz="1200" dirty="0">
                <a:latin typeface="Arial" charset="0"/>
              </a:rPr>
              <a:t>opłaty w toku postępowań administracyjnych;</a:t>
            </a:r>
          </a:p>
          <a:p>
            <a:pPr marL="90488" indent="-90488" defTabSz="912813">
              <a:spcBef>
                <a:spcPct val="50000"/>
              </a:spcBef>
              <a:buFontTx/>
              <a:buChar char="•"/>
            </a:pPr>
            <a:r>
              <a:rPr lang="pl-PL" sz="1200" dirty="0">
                <a:latin typeface="Arial" charset="0"/>
              </a:rPr>
              <a:t>postępowania rejestrowe;</a:t>
            </a:r>
          </a:p>
          <a:p>
            <a:pPr marL="90488" indent="-90488" defTabSz="912813">
              <a:spcBef>
                <a:spcPct val="50000"/>
              </a:spcBef>
              <a:buFontTx/>
              <a:buChar char="•"/>
            </a:pPr>
            <a:r>
              <a:rPr lang="pl-PL" sz="1200" dirty="0">
                <a:latin typeface="Arial" charset="0"/>
              </a:rPr>
              <a:t>prawa stanu cywilnego (imiona i nazwiska), ewidencja ludności i sprawy meldunkowe;</a:t>
            </a:r>
          </a:p>
          <a:p>
            <a:pPr marL="90488" indent="-90488" defTabSz="912813">
              <a:spcBef>
                <a:spcPct val="50000"/>
              </a:spcBef>
              <a:buFontTx/>
              <a:buChar char="•"/>
            </a:pPr>
            <a:r>
              <a:rPr lang="pl-PL" sz="1200" dirty="0">
                <a:latin typeface="Arial" charset="0"/>
              </a:rPr>
              <a:t>prawo ochrony środowiska, przepisy dotyczące odpadów (uprawnienia i obowiązki), zagospodarowanie terenów chronionych;</a:t>
            </a:r>
          </a:p>
          <a:p>
            <a:pPr marL="90488" indent="-90488" defTabSz="912813">
              <a:spcBef>
                <a:spcPct val="50000"/>
              </a:spcBef>
              <a:buFontTx/>
              <a:buChar char="•"/>
            </a:pPr>
            <a:r>
              <a:rPr lang="pl-PL" sz="1200" dirty="0">
                <a:latin typeface="Arial" charset="0"/>
              </a:rPr>
              <a:t>zagospodarowanie przestrzenne (warunki zabudowy, plany zagospodarowania); </a:t>
            </a:r>
          </a:p>
          <a:p>
            <a:pPr marL="90488" indent="-90488" defTabSz="912813">
              <a:spcBef>
                <a:spcPct val="50000"/>
              </a:spcBef>
              <a:buFontTx/>
              <a:buChar char="•"/>
            </a:pPr>
            <a:r>
              <a:rPr lang="pl-PL" sz="1200" dirty="0">
                <a:latin typeface="Arial" charset="0"/>
              </a:rPr>
              <a:t>informacja publiczna;</a:t>
            </a:r>
          </a:p>
          <a:p>
            <a:pPr marL="90488" indent="-90488" defTabSz="912813">
              <a:spcBef>
                <a:spcPct val="50000"/>
              </a:spcBef>
              <a:buFontTx/>
              <a:buChar char="•"/>
            </a:pPr>
            <a:r>
              <a:rPr lang="pl-PL" sz="1200" dirty="0">
                <a:latin typeface="Arial" charset="0"/>
              </a:rPr>
              <a:t>skargi na pracownika organu.</a:t>
            </a:r>
          </a:p>
        </p:txBody>
      </p:sp>
      <p:graphicFrame>
        <p:nvGraphicFramePr>
          <p:cNvPr id="7" name="Object 11"/>
          <p:cNvGraphicFramePr>
            <a:graphicFrameLocks noChangeAspect="1"/>
          </p:cNvGraphicFramePr>
          <p:nvPr>
            <p:extLst>
              <p:ext uri="{D42A27DB-BD31-4B8C-83A1-F6EECF244321}">
                <p14:modId xmlns:p14="http://schemas.microsoft.com/office/powerpoint/2010/main" val="334361958"/>
              </p:ext>
            </p:extLst>
          </p:nvPr>
        </p:nvGraphicFramePr>
        <p:xfrm>
          <a:off x="683568" y="2156388"/>
          <a:ext cx="3960000" cy="2605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3653112686"/>
              </p:ext>
            </p:extLst>
          </p:nvPr>
        </p:nvGraphicFramePr>
        <p:xfrm>
          <a:off x="377080" y="4926465"/>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defTabSz="912813" eaLnBrk="1" hangingPunct="1"/>
            <a:r>
              <a:rPr lang="pl-PL"/>
              <a:t>Sprawy z zakresu prawa lokalowego i spółdzielczego</a:t>
            </a:r>
          </a:p>
        </p:txBody>
      </p:sp>
      <p:graphicFrame>
        <p:nvGraphicFramePr>
          <p:cNvPr id="7" name="Object 11"/>
          <p:cNvGraphicFramePr>
            <a:graphicFrameLocks noChangeAspect="1"/>
          </p:cNvGraphicFramePr>
          <p:nvPr>
            <p:extLst>
              <p:ext uri="{D42A27DB-BD31-4B8C-83A1-F6EECF244321}">
                <p14:modId xmlns:p14="http://schemas.microsoft.com/office/powerpoint/2010/main" val="3635218596"/>
              </p:ext>
            </p:extLst>
          </p:nvPr>
        </p:nvGraphicFramePr>
        <p:xfrm>
          <a:off x="683568" y="2166941"/>
          <a:ext cx="3960000" cy="2557365"/>
        </p:xfrm>
        <a:graphic>
          <a:graphicData uri="http://schemas.openxmlformats.org/drawingml/2006/chart">
            <c:chart xmlns:c="http://schemas.openxmlformats.org/drawingml/2006/chart" xmlns:r="http://schemas.openxmlformats.org/officeDocument/2006/relationships" r:id="rId2"/>
          </a:graphicData>
        </a:graphic>
      </p:graphicFrame>
      <p:sp>
        <p:nvSpPr>
          <p:cNvPr id="15365" name="Text Box 13"/>
          <p:cNvSpPr txBox="1">
            <a:spLocks noChangeArrowheads="1"/>
          </p:cNvSpPr>
          <p:nvPr/>
        </p:nvSpPr>
        <p:spPr bwMode="auto">
          <a:xfrm>
            <a:off x="4406726" y="2523668"/>
            <a:ext cx="3549650" cy="397031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kwestie dotyczące zameldowania;</a:t>
            </a:r>
          </a:p>
          <a:p>
            <a:pPr marL="90488" indent="-90488" defTabSz="912813">
              <a:spcBef>
                <a:spcPct val="50000"/>
              </a:spcBef>
              <a:buFontTx/>
              <a:buChar char="•"/>
            </a:pPr>
            <a:r>
              <a:rPr lang="pl-PL" sz="1200" dirty="0">
                <a:latin typeface="Arial" charset="0"/>
              </a:rPr>
              <a:t>eksmisje (podstawy, koszty, wstrzymanie, uprawnienia prawowitych lokatorów);</a:t>
            </a:r>
          </a:p>
          <a:p>
            <a:pPr marL="90488" indent="-90488" defTabSz="912813">
              <a:spcBef>
                <a:spcPct val="50000"/>
              </a:spcBef>
              <a:buFontTx/>
              <a:buChar char="•"/>
            </a:pPr>
            <a:r>
              <a:rPr lang="pl-PL" sz="1200" dirty="0">
                <a:latin typeface="Arial" charset="0"/>
              </a:rPr>
              <a:t>rozliczenia pomiędzy najemcą a wynajmującym (regulowanie wysokości czynszów, kaucja, ochrona lokatorów, odpowiedzialność solidarna za nieopłacone świadczenia);</a:t>
            </a:r>
          </a:p>
          <a:p>
            <a:pPr marL="90488" indent="-90488" defTabSz="912813">
              <a:spcBef>
                <a:spcPct val="50000"/>
              </a:spcBef>
              <a:buFontTx/>
              <a:buChar char="•"/>
            </a:pPr>
            <a:r>
              <a:rPr lang="pl-PL" sz="1200" dirty="0">
                <a:latin typeface="Arial" charset="0"/>
              </a:rPr>
              <a:t>lokale zastępcze, socjalne, komunalne, służbowe i zakładowe (zakres osób i warunków uprawnionych do ich otrzymania – w tym osoby po odbyciu wyroku, koszty, rozliczenia, wykup, dziedziczenie);</a:t>
            </a:r>
          </a:p>
          <a:p>
            <a:pPr marL="90488" indent="-90488" defTabSz="912813">
              <a:spcBef>
                <a:spcPct val="50000"/>
              </a:spcBef>
              <a:buFontTx/>
              <a:buChar char="•"/>
            </a:pPr>
            <a:r>
              <a:rPr lang="pl-PL" sz="1200" dirty="0">
                <a:latin typeface="Arial" charset="0"/>
              </a:rPr>
              <a:t>przekształcenia uprawnień do lokalu;</a:t>
            </a:r>
          </a:p>
          <a:p>
            <a:pPr marL="90488" indent="-90488" defTabSz="912813">
              <a:spcBef>
                <a:spcPct val="50000"/>
              </a:spcBef>
              <a:buFontTx/>
              <a:buChar char="•"/>
            </a:pPr>
            <a:r>
              <a:rPr lang="pl-PL" sz="1200" dirty="0">
                <a:latin typeface="Arial" charset="0"/>
              </a:rPr>
              <a:t>relacje ze spółdzielniami i wspólnotami mieszkaniowymi (wysokość zaległości w opłatach, zwrot wkładu spółdzielczego,  składanie oświadczeń woli przez spółdzielnię).</a:t>
            </a:r>
          </a:p>
        </p:txBody>
      </p:sp>
      <p:graphicFrame>
        <p:nvGraphicFramePr>
          <p:cNvPr id="8" name="Wykres 7"/>
          <p:cNvGraphicFramePr>
            <a:graphicFrameLocks/>
          </p:cNvGraphicFramePr>
          <p:nvPr>
            <p:extLst>
              <p:ext uri="{D42A27DB-BD31-4B8C-83A1-F6EECF244321}">
                <p14:modId xmlns:p14="http://schemas.microsoft.com/office/powerpoint/2010/main" val="3081451078"/>
              </p:ext>
            </p:extLst>
          </p:nvPr>
        </p:nvGraphicFramePr>
        <p:xfrm>
          <a:off x="377080" y="4941188"/>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defTabSz="912813" eaLnBrk="1" hangingPunct="1"/>
            <a:r>
              <a:rPr lang="pl-PL"/>
              <a:t>Sprawy finansowe</a:t>
            </a:r>
          </a:p>
        </p:txBody>
      </p:sp>
      <p:sp>
        <p:nvSpPr>
          <p:cNvPr id="16389" name="Text Box 9"/>
          <p:cNvSpPr txBox="1">
            <a:spLocks noChangeArrowheads="1"/>
          </p:cNvSpPr>
          <p:nvPr/>
        </p:nvSpPr>
        <p:spPr bwMode="auto">
          <a:xfrm>
            <a:off x="4407024" y="2636912"/>
            <a:ext cx="3549352" cy="397031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ogólne podatkowe, w tym: obowiązki podatników, powstanie obowiązku podatkowego, uprawnienia do ulg, nadpłaty, korekty, zwrot nienależnie zapłaconych podatków, kwestionowanie wysokości podatków i zagadnienia odpowiedzialności za zaległości podatkowe, przedawnienia, podatek od spadków, jak sporządzać zeznania podatkowe;</a:t>
            </a:r>
          </a:p>
          <a:p>
            <a:pPr marL="90488" indent="-90488" defTabSz="912813">
              <a:spcBef>
                <a:spcPct val="50000"/>
              </a:spcBef>
              <a:buFontTx/>
              <a:buChar char="•"/>
            </a:pPr>
            <a:r>
              <a:rPr lang="pl-PL" sz="1200" dirty="0">
                <a:latin typeface="Arial" charset="0"/>
              </a:rPr>
              <a:t>indywidualne interpretacje podatkowe;</a:t>
            </a:r>
          </a:p>
          <a:p>
            <a:pPr marL="90488" indent="-90488" defTabSz="912813">
              <a:spcBef>
                <a:spcPct val="50000"/>
              </a:spcBef>
              <a:buFontTx/>
              <a:buChar char="•"/>
            </a:pPr>
            <a:r>
              <a:rPr lang="pl-PL" sz="1200" dirty="0">
                <a:latin typeface="Arial" charset="0"/>
              </a:rPr>
              <a:t>funkcjonowanie BIK;</a:t>
            </a:r>
          </a:p>
          <a:p>
            <a:pPr marL="90488" indent="-90488" defTabSz="912813">
              <a:spcBef>
                <a:spcPct val="50000"/>
              </a:spcBef>
              <a:buFontTx/>
              <a:buChar char="•"/>
            </a:pPr>
            <a:r>
              <a:rPr lang="pl-PL" sz="1200" dirty="0">
                <a:latin typeface="Arial" charset="0"/>
              </a:rPr>
              <a:t>przedwojenne obligacje i akcje – uprawnienia z tego tytułu;</a:t>
            </a:r>
          </a:p>
          <a:p>
            <a:pPr marL="90488" indent="-90488" defTabSz="912813">
              <a:spcBef>
                <a:spcPct val="50000"/>
              </a:spcBef>
              <a:buFontTx/>
              <a:buChar char="•"/>
            </a:pPr>
            <a:r>
              <a:rPr lang="pl-PL" sz="1200" dirty="0">
                <a:latin typeface="Arial" charset="0"/>
              </a:rPr>
              <a:t>sprawy bankowe (m.in. kredyty konsumenckie, ugody, gwarancje i poręczenia, kredyt dla osoby trzeciej);</a:t>
            </a:r>
          </a:p>
          <a:p>
            <a:pPr marL="90488" indent="-90488" defTabSz="912813">
              <a:spcBef>
                <a:spcPct val="50000"/>
              </a:spcBef>
              <a:buFontTx/>
              <a:buChar char="•"/>
            </a:pPr>
            <a:r>
              <a:rPr lang="pl-PL" sz="1200" dirty="0">
                <a:latin typeface="Arial" charset="0"/>
              </a:rPr>
              <a:t>sprawy finansowe z relacjach zagranicznych (odszkodowania i podatki płacone za granicą).</a:t>
            </a:r>
          </a:p>
        </p:txBody>
      </p:sp>
      <p:graphicFrame>
        <p:nvGraphicFramePr>
          <p:cNvPr id="7" name="Object 11"/>
          <p:cNvGraphicFramePr>
            <a:graphicFrameLocks noChangeAspect="1"/>
          </p:cNvGraphicFramePr>
          <p:nvPr>
            <p:extLst>
              <p:ext uri="{D42A27DB-BD31-4B8C-83A1-F6EECF244321}">
                <p14:modId xmlns:p14="http://schemas.microsoft.com/office/powerpoint/2010/main" val="858748040"/>
              </p:ext>
            </p:extLst>
          </p:nvPr>
        </p:nvGraphicFramePr>
        <p:xfrm>
          <a:off x="683568" y="2204864"/>
          <a:ext cx="3960000" cy="260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859490254"/>
              </p:ext>
            </p:extLst>
          </p:nvPr>
        </p:nvGraphicFramePr>
        <p:xfrm>
          <a:off x="377080" y="4932867"/>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defTabSz="912813" eaLnBrk="1" hangingPunct="1"/>
            <a:r>
              <a:rPr lang="pl-PL"/>
              <a:t>Sprawy związane z przemocą wobec kobiet</a:t>
            </a:r>
          </a:p>
        </p:txBody>
      </p:sp>
      <p:sp>
        <p:nvSpPr>
          <p:cNvPr id="17413" name="Text Box 7"/>
          <p:cNvSpPr txBox="1">
            <a:spLocks noChangeArrowheads="1"/>
          </p:cNvSpPr>
          <p:nvPr/>
        </p:nvSpPr>
        <p:spPr bwMode="auto">
          <a:xfrm>
            <a:off x="4407024" y="3141663"/>
            <a:ext cx="3765376" cy="1107996"/>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endParaRPr lang="pl-PL" sz="1200" dirty="0">
              <a:latin typeface="Arial" charset="0"/>
            </a:endParaRPr>
          </a:p>
          <a:p>
            <a:pPr defTabSz="912813">
              <a:spcBef>
                <a:spcPct val="50000"/>
              </a:spcBef>
              <a:buFontTx/>
              <a:buChar char="•"/>
            </a:pPr>
            <a:r>
              <a:rPr lang="pl-PL" sz="1200" dirty="0">
                <a:latin typeface="Arial" charset="0"/>
              </a:rPr>
              <a:t> przemoc fizyczna i psychiczna;</a:t>
            </a:r>
          </a:p>
          <a:p>
            <a:pPr defTabSz="912813">
              <a:spcBef>
                <a:spcPct val="50000"/>
              </a:spcBef>
              <a:buFontTx/>
              <a:buChar char="•"/>
            </a:pPr>
            <a:r>
              <a:rPr lang="pl-PL" sz="1200" dirty="0">
                <a:latin typeface="Arial" charset="0"/>
              </a:rPr>
              <a:t> nękanie;</a:t>
            </a:r>
          </a:p>
          <a:p>
            <a:pPr defTabSz="912813">
              <a:spcBef>
                <a:spcPct val="50000"/>
              </a:spcBef>
              <a:buFontTx/>
              <a:buChar char="•"/>
            </a:pPr>
            <a:r>
              <a:rPr lang="pl-PL" sz="1200" dirty="0">
                <a:latin typeface="Arial" charset="0"/>
              </a:rPr>
              <a:t> znęcanie się nad członkami rodziny.</a:t>
            </a:r>
          </a:p>
        </p:txBody>
      </p:sp>
      <p:graphicFrame>
        <p:nvGraphicFramePr>
          <p:cNvPr id="7" name="Object 12"/>
          <p:cNvGraphicFramePr>
            <a:graphicFrameLocks noChangeAspect="1"/>
          </p:cNvGraphicFramePr>
          <p:nvPr>
            <p:extLst>
              <p:ext uri="{D42A27DB-BD31-4B8C-83A1-F6EECF244321}">
                <p14:modId xmlns:p14="http://schemas.microsoft.com/office/powerpoint/2010/main" val="499254173"/>
              </p:ext>
            </p:extLst>
          </p:nvPr>
        </p:nvGraphicFramePr>
        <p:xfrm>
          <a:off x="683568" y="2235156"/>
          <a:ext cx="3960000" cy="2634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2815198050"/>
              </p:ext>
            </p:extLst>
          </p:nvPr>
        </p:nvGraphicFramePr>
        <p:xfrm>
          <a:off x="377080" y="4869160"/>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defTabSz="912813" eaLnBrk="1" hangingPunct="1"/>
            <a:r>
              <a:rPr lang="pl-PL" dirty="0"/>
              <a:t>Sprawy związane z prawami uchodźców i cudzoziemców</a:t>
            </a:r>
          </a:p>
        </p:txBody>
      </p:sp>
      <p:sp>
        <p:nvSpPr>
          <p:cNvPr id="18437" name="Text Box 10"/>
          <p:cNvSpPr txBox="1">
            <a:spLocks noChangeArrowheads="1"/>
          </p:cNvSpPr>
          <p:nvPr/>
        </p:nvSpPr>
        <p:spPr bwMode="auto">
          <a:xfrm>
            <a:off x="4427662" y="2289061"/>
            <a:ext cx="3672730" cy="4524315"/>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legalizacja pobytu na terytorium Polski (status uchodźcy, zgoda na pobyt tolerowany);</a:t>
            </a:r>
          </a:p>
          <a:p>
            <a:pPr marL="90488" indent="-90488" defTabSz="912813">
              <a:spcBef>
                <a:spcPct val="50000"/>
              </a:spcBef>
              <a:buFontTx/>
              <a:buChar char="•"/>
            </a:pPr>
            <a:r>
              <a:rPr lang="pl-PL" sz="1200" dirty="0">
                <a:latin typeface="Arial" charset="0"/>
              </a:rPr>
              <a:t>udzielanie ochrony międzynarodowej cudzoziemcom;</a:t>
            </a:r>
          </a:p>
          <a:p>
            <a:pPr marL="90488" indent="-90488" defTabSz="912813">
              <a:spcBef>
                <a:spcPct val="50000"/>
              </a:spcBef>
              <a:buFontTx/>
              <a:buChar char="•"/>
            </a:pPr>
            <a:r>
              <a:rPr lang="pl-PL" sz="1200" dirty="0">
                <a:latin typeface="Arial" charset="0"/>
              </a:rPr>
              <a:t>Karta Polaka (katalog uprawnionych, procedura);</a:t>
            </a:r>
          </a:p>
          <a:p>
            <a:pPr marL="90488" indent="-90488" defTabSz="912813">
              <a:spcBef>
                <a:spcPct val="50000"/>
              </a:spcBef>
              <a:buFontTx/>
              <a:buChar char="•"/>
            </a:pPr>
            <a:r>
              <a:rPr lang="pl-PL" sz="1200" dirty="0">
                <a:latin typeface="Arial" charset="0"/>
              </a:rPr>
              <a:t>nadanie obywatelstwa polskiego;</a:t>
            </a:r>
          </a:p>
          <a:p>
            <a:pPr marL="90488" indent="-90488" defTabSz="912813">
              <a:spcBef>
                <a:spcPct val="50000"/>
              </a:spcBef>
              <a:buFontTx/>
              <a:buChar char="•"/>
            </a:pPr>
            <a:r>
              <a:rPr lang="pl-PL" sz="1200" dirty="0">
                <a:latin typeface="Arial" charset="0"/>
              </a:rPr>
              <a:t>procedura dublińska (ustalenie państwa właściwego odpowiedzialnego za rozpatrzenie wniosku o udzielenie ochrony);</a:t>
            </a:r>
          </a:p>
          <a:p>
            <a:pPr marL="90488" indent="-90488" defTabSz="912813">
              <a:spcBef>
                <a:spcPct val="50000"/>
              </a:spcBef>
              <a:buFontTx/>
              <a:buChar char="•"/>
            </a:pPr>
            <a:r>
              <a:rPr lang="pl-PL" sz="1200" dirty="0">
                <a:latin typeface="Arial" charset="0"/>
              </a:rPr>
              <a:t>odmowa wjazdu na teren </a:t>
            </a:r>
            <a:r>
              <a:rPr lang="pl-PL" sz="1200" dirty="0" err="1">
                <a:latin typeface="Arial" charset="0"/>
              </a:rPr>
              <a:t>Schengen</a:t>
            </a:r>
            <a:r>
              <a:rPr lang="pl-PL" sz="1200" dirty="0">
                <a:latin typeface="Arial" charset="0"/>
              </a:rPr>
              <a:t>;</a:t>
            </a:r>
          </a:p>
          <a:p>
            <a:pPr marL="90488" indent="-90488" defTabSz="912813">
              <a:spcBef>
                <a:spcPct val="50000"/>
              </a:spcBef>
              <a:buFontTx/>
              <a:buChar char="•"/>
            </a:pPr>
            <a:r>
              <a:rPr lang="pl-PL" sz="1200" dirty="0">
                <a:latin typeface="Arial" charset="0"/>
              </a:rPr>
              <a:t>prawa cudzoziemców w czasie ich pobytu </a:t>
            </a:r>
            <a:br>
              <a:rPr lang="pl-PL" sz="1200" dirty="0">
                <a:latin typeface="Arial" charset="0"/>
              </a:rPr>
            </a:br>
            <a:r>
              <a:rPr lang="pl-PL" sz="1200" dirty="0">
                <a:latin typeface="Arial" charset="0"/>
              </a:rPr>
              <a:t>w Polsce (sprawy rodzinne i opiekuńcze, zerwanie ślubu w Polsce przez cudzoziemców, ubezpieczenia zdrowotne, zakładanie i prowadzenie działalności gospodarczej, świadczenia socjalne z tytułu 500+ i 300+, zmiana nazwiska po zawarciu małżeństwa z obywatelem Polski);</a:t>
            </a:r>
          </a:p>
          <a:p>
            <a:pPr marL="90488" indent="-90488" defTabSz="912813">
              <a:spcBef>
                <a:spcPct val="50000"/>
              </a:spcBef>
              <a:buFontTx/>
              <a:buChar char="•"/>
            </a:pPr>
            <a:r>
              <a:rPr lang="pl-PL" sz="1200" dirty="0">
                <a:latin typeface="Arial" charset="0"/>
              </a:rPr>
              <a:t>postępowania wizowe.</a:t>
            </a:r>
          </a:p>
        </p:txBody>
      </p:sp>
      <p:graphicFrame>
        <p:nvGraphicFramePr>
          <p:cNvPr id="7" name="Object 12"/>
          <p:cNvGraphicFramePr>
            <a:graphicFrameLocks noChangeAspect="1"/>
          </p:cNvGraphicFramePr>
          <p:nvPr>
            <p:extLst>
              <p:ext uri="{D42A27DB-BD31-4B8C-83A1-F6EECF244321}">
                <p14:modId xmlns:p14="http://schemas.microsoft.com/office/powerpoint/2010/main" val="1007871140"/>
              </p:ext>
            </p:extLst>
          </p:nvPr>
        </p:nvGraphicFramePr>
        <p:xfrm>
          <a:off x="683568" y="2178010"/>
          <a:ext cx="3960000" cy="26951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4288760618"/>
              </p:ext>
            </p:extLst>
          </p:nvPr>
        </p:nvGraphicFramePr>
        <p:xfrm>
          <a:off x="377080" y="4873187"/>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defTabSz="912813" eaLnBrk="1" hangingPunct="1"/>
            <a:r>
              <a:rPr lang="pl-PL"/>
              <a:t>Sprawy związane z prawami osób niepełnosprawnych</a:t>
            </a:r>
          </a:p>
        </p:txBody>
      </p:sp>
      <p:sp>
        <p:nvSpPr>
          <p:cNvPr id="19461" name="Text Box 8"/>
          <p:cNvSpPr txBox="1">
            <a:spLocks noChangeArrowheads="1"/>
          </p:cNvSpPr>
          <p:nvPr/>
        </p:nvSpPr>
        <p:spPr bwMode="auto">
          <a:xfrm>
            <a:off x="4355976" y="3163888"/>
            <a:ext cx="3352800" cy="147732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odwołanie </a:t>
            </a:r>
            <a:r>
              <a:rPr lang="pl-PL" sz="1200" dirty="0">
                <a:latin typeface="Arial" charset="0"/>
                <a:cs typeface="Times New Roman" pitchFamily="18" charset="0"/>
              </a:rPr>
              <a:t>od orzeczenia o stopniu </a:t>
            </a:r>
            <a:r>
              <a:rPr lang="pl-PL" sz="1200" dirty="0">
                <a:latin typeface="Arial" charset="0"/>
              </a:rPr>
              <a:t>niepełnosprawności;</a:t>
            </a:r>
          </a:p>
          <a:p>
            <a:pPr marL="90488" indent="-90488" defTabSz="912813">
              <a:spcBef>
                <a:spcPct val="50000"/>
              </a:spcBef>
              <a:buFontTx/>
              <a:buChar char="•"/>
            </a:pPr>
            <a:r>
              <a:rPr lang="pl-PL" sz="1200" dirty="0">
                <a:latin typeface="Arial" charset="0"/>
              </a:rPr>
              <a:t>uprawnienia osób niepełnosprawnych;</a:t>
            </a:r>
          </a:p>
          <a:p>
            <a:pPr marL="90488" indent="-90488" defTabSz="912813">
              <a:spcBef>
                <a:spcPct val="50000"/>
              </a:spcBef>
              <a:buFontTx/>
              <a:buChar char="•"/>
            </a:pPr>
            <a:r>
              <a:rPr lang="pl-PL" sz="1200" dirty="0">
                <a:latin typeface="Arial" charset="0"/>
              </a:rPr>
              <a:t>zbiórki publiczne na rzecz osób niepełnosprawnych.</a:t>
            </a:r>
          </a:p>
        </p:txBody>
      </p:sp>
      <p:graphicFrame>
        <p:nvGraphicFramePr>
          <p:cNvPr id="7" name="Object 10"/>
          <p:cNvGraphicFramePr>
            <a:graphicFrameLocks noChangeAspect="1"/>
          </p:cNvGraphicFramePr>
          <p:nvPr>
            <p:extLst>
              <p:ext uri="{D42A27DB-BD31-4B8C-83A1-F6EECF244321}">
                <p14:modId xmlns:p14="http://schemas.microsoft.com/office/powerpoint/2010/main" val="1930510802"/>
              </p:ext>
            </p:extLst>
          </p:nvPr>
        </p:nvGraphicFramePr>
        <p:xfrm>
          <a:off x="683568" y="2204864"/>
          <a:ext cx="3960000" cy="2790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58409401"/>
              </p:ext>
            </p:extLst>
          </p:nvPr>
        </p:nvGraphicFramePr>
        <p:xfrm>
          <a:off x="377080" y="4869160"/>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defTabSz="912813" eaLnBrk="1" hangingPunct="1"/>
            <a:r>
              <a:rPr lang="pl-PL"/>
              <a:t>Sprawy związane ze służbą zdrowia</a:t>
            </a:r>
          </a:p>
        </p:txBody>
      </p:sp>
      <p:sp>
        <p:nvSpPr>
          <p:cNvPr id="20485" name="Text Box 7"/>
          <p:cNvSpPr txBox="1">
            <a:spLocks noChangeArrowheads="1"/>
          </p:cNvSpPr>
          <p:nvPr/>
        </p:nvSpPr>
        <p:spPr bwMode="auto">
          <a:xfrm>
            <a:off x="4387552" y="2963267"/>
            <a:ext cx="3352800" cy="3416320"/>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Przykładowe sprawy:</a:t>
            </a:r>
            <a:endParaRPr lang="pl-PL" sz="1200" dirty="0">
              <a:latin typeface="Arial" charset="0"/>
            </a:endParaRPr>
          </a:p>
          <a:p>
            <a:pPr marL="90488" indent="-90488" defTabSz="912813">
              <a:spcBef>
                <a:spcPct val="50000"/>
              </a:spcBef>
              <a:buFontTx/>
              <a:buChar char="•"/>
            </a:pPr>
            <a:r>
              <a:rPr lang="pl-PL" sz="1200" dirty="0">
                <a:latin typeface="Arial" charset="0"/>
              </a:rPr>
              <a:t>odpowiedzialność lekarzy za błędy w sztuce lekarskiej – zagadnienia odszkodowawcze; </a:t>
            </a:r>
          </a:p>
          <a:p>
            <a:pPr marL="90488" indent="-90488" defTabSz="912813">
              <a:spcBef>
                <a:spcPct val="50000"/>
              </a:spcBef>
              <a:buFontTx/>
              <a:buChar char="•"/>
            </a:pPr>
            <a:r>
              <a:rPr lang="pl-PL" sz="1200" dirty="0">
                <a:latin typeface="Arial" charset="0"/>
              </a:rPr>
              <a:t>skargi na ośrodki zdrowia;</a:t>
            </a:r>
          </a:p>
          <a:p>
            <a:pPr marL="90488" indent="-90488" defTabSz="912813">
              <a:spcBef>
                <a:spcPct val="50000"/>
              </a:spcBef>
              <a:buFontTx/>
              <a:buChar char="•"/>
            </a:pPr>
            <a:r>
              <a:rPr lang="pl-PL" sz="1200" dirty="0">
                <a:latin typeface="Arial" charset="0"/>
              </a:rPr>
              <a:t>postępowania przed wojewódzkimi komisjami ds. orzekania o zdarzeniach medycznych;</a:t>
            </a:r>
          </a:p>
          <a:p>
            <a:pPr marL="90488" indent="-90488" defTabSz="912813">
              <a:spcBef>
                <a:spcPct val="50000"/>
              </a:spcBef>
              <a:buFontTx/>
              <a:buChar char="•"/>
            </a:pPr>
            <a:r>
              <a:rPr lang="pl-PL" sz="1200" dirty="0">
                <a:latin typeface="Arial" charset="0"/>
              </a:rPr>
              <a:t>zagadnienia dostępności usług medycznych z NFZ;</a:t>
            </a:r>
          </a:p>
          <a:p>
            <a:pPr marL="90488" indent="-90488" defTabSz="912813">
              <a:spcBef>
                <a:spcPct val="50000"/>
              </a:spcBef>
              <a:buFontTx/>
              <a:buChar char="•"/>
            </a:pPr>
            <a:r>
              <a:rPr lang="pl-PL" sz="1200" dirty="0">
                <a:latin typeface="Arial" charset="0"/>
              </a:rPr>
              <a:t>prywatne usługi medyczne (poza NFZ);</a:t>
            </a:r>
          </a:p>
          <a:p>
            <a:pPr marL="90488" indent="-90488" defTabSz="912813">
              <a:spcBef>
                <a:spcPct val="50000"/>
              </a:spcBef>
              <a:buFontTx/>
              <a:buChar char="•"/>
            </a:pPr>
            <a:r>
              <a:rPr lang="pl-PL" sz="1200" dirty="0">
                <a:latin typeface="Arial" charset="0"/>
              </a:rPr>
              <a:t>dokumentacja medyczna (osoby uprawnione, przechowywanie w placówce);</a:t>
            </a:r>
          </a:p>
          <a:p>
            <a:pPr marL="90488" indent="-90488" defTabSz="912813">
              <a:spcBef>
                <a:spcPct val="50000"/>
              </a:spcBef>
              <a:buFontTx/>
              <a:buChar char="•"/>
            </a:pPr>
            <a:r>
              <a:rPr lang="pl-PL" sz="1200" dirty="0">
                <a:latin typeface="Arial" charset="0"/>
              </a:rPr>
              <a:t>wezwanie do zapłaty przeciwko placówkom;</a:t>
            </a:r>
          </a:p>
          <a:p>
            <a:pPr marL="90488" indent="-90488" defTabSz="912813">
              <a:spcBef>
                <a:spcPct val="50000"/>
              </a:spcBef>
              <a:buFontTx/>
              <a:buChar char="•"/>
            </a:pPr>
            <a:r>
              <a:rPr lang="pl-PL" sz="1200" dirty="0">
                <a:latin typeface="Arial" charset="0"/>
              </a:rPr>
              <a:t>relacje klientów poradni z Narodowym Funduszem Zdrowia.</a:t>
            </a:r>
          </a:p>
        </p:txBody>
      </p:sp>
      <p:graphicFrame>
        <p:nvGraphicFramePr>
          <p:cNvPr id="7" name="Object 9"/>
          <p:cNvGraphicFramePr>
            <a:graphicFrameLocks noChangeAspect="1"/>
          </p:cNvGraphicFramePr>
          <p:nvPr>
            <p:extLst>
              <p:ext uri="{D42A27DB-BD31-4B8C-83A1-F6EECF244321}">
                <p14:modId xmlns:p14="http://schemas.microsoft.com/office/powerpoint/2010/main" val="1025731593"/>
              </p:ext>
            </p:extLst>
          </p:nvPr>
        </p:nvGraphicFramePr>
        <p:xfrm>
          <a:off x="683568" y="2204864"/>
          <a:ext cx="3960000" cy="2789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1278451808"/>
              </p:ext>
            </p:extLst>
          </p:nvPr>
        </p:nvGraphicFramePr>
        <p:xfrm>
          <a:off x="377080" y="4873198"/>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762000"/>
            <a:ext cx="8229600" cy="1143000"/>
          </a:xfrm>
        </p:spPr>
        <p:txBody>
          <a:bodyPr/>
          <a:lstStyle/>
          <a:p>
            <a:pPr defTabSz="912813" eaLnBrk="1" hangingPunct="1"/>
            <a:r>
              <a:rPr lang="pl-PL"/>
              <a:t>Sprawy związane z pomocą organizacjom pozarządowym (NGO)</a:t>
            </a:r>
          </a:p>
        </p:txBody>
      </p:sp>
      <p:graphicFrame>
        <p:nvGraphicFramePr>
          <p:cNvPr id="5" name="Object 14"/>
          <p:cNvGraphicFramePr>
            <a:graphicFrameLocks noChangeAspect="1"/>
          </p:cNvGraphicFramePr>
          <p:nvPr>
            <p:extLst>
              <p:ext uri="{D42A27DB-BD31-4B8C-83A1-F6EECF244321}">
                <p14:modId xmlns:p14="http://schemas.microsoft.com/office/powerpoint/2010/main" val="4139839627"/>
              </p:ext>
            </p:extLst>
          </p:nvPr>
        </p:nvGraphicFramePr>
        <p:xfrm>
          <a:off x="1187624" y="3212976"/>
          <a:ext cx="3960000" cy="26285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8"/>
          <p:cNvGrpSpPr>
            <a:grpSpLocks/>
          </p:cNvGrpSpPr>
          <p:nvPr/>
        </p:nvGrpSpPr>
        <p:grpSpPr bwMode="auto">
          <a:xfrm>
            <a:off x="755576" y="2665413"/>
            <a:ext cx="8578851" cy="4194175"/>
            <a:chOff x="470" y="1138"/>
            <a:chExt cx="5404" cy="2642"/>
          </a:xfrm>
        </p:grpSpPr>
        <p:sp useBgFill="1">
          <p:nvSpPr>
            <p:cNvPr id="3" name="Text Box 639"/>
            <p:cNvSpPr txBox="1">
              <a:spLocks noChangeArrowheads="1"/>
            </p:cNvSpPr>
            <p:nvPr/>
          </p:nvSpPr>
          <p:spPr bwMode="auto">
            <a:xfrm>
              <a:off x="3742" y="2170"/>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2005/2006</a:t>
              </a:r>
            </a:p>
            <a:p>
              <a:pPr defTabSz="912813">
                <a:spcBef>
                  <a:spcPct val="50000"/>
                </a:spcBef>
              </a:pPr>
              <a:r>
                <a:rPr lang="pl-PL" sz="2000" dirty="0">
                  <a:solidFill>
                    <a:srgbClr val="003366"/>
                  </a:solidFill>
                  <a:latin typeface="Arial" charset="0"/>
                </a:rPr>
                <a:t>23 poradnie w 15 miastach</a:t>
              </a:r>
            </a:p>
          </p:txBody>
        </p:sp>
        <p:grpSp>
          <p:nvGrpSpPr>
            <p:cNvPr id="4" name="Group 640"/>
            <p:cNvGrpSpPr>
              <a:grpSpLocks/>
            </p:cNvGrpSpPr>
            <p:nvPr/>
          </p:nvGrpSpPr>
          <p:grpSpPr bwMode="auto">
            <a:xfrm>
              <a:off x="470" y="1138"/>
              <a:ext cx="2832" cy="2642"/>
              <a:chOff x="432" y="1682"/>
              <a:chExt cx="2832" cy="2642"/>
            </a:xfrm>
          </p:grpSpPr>
          <p:graphicFrame>
            <p:nvGraphicFramePr>
              <p:cNvPr id="6" name="Object 642"/>
              <p:cNvGraphicFramePr>
                <a:graphicFrameLocks noChangeAspect="1"/>
              </p:cNvGraphicFramePr>
              <p:nvPr/>
            </p:nvGraphicFramePr>
            <p:xfrm>
              <a:off x="480"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6" name="Object 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43" descr="logo-małe"/>
              <p:cNvPicPr>
                <a:picLocks noChangeAspect="1" noChangeArrowheads="1"/>
              </p:cNvPicPr>
              <p:nvPr/>
            </p:nvPicPr>
            <p:blipFill>
              <a:blip r:embed="rId4" cstate="print"/>
              <a:srcRect/>
              <a:stretch>
                <a:fillRect/>
              </a:stretch>
            </p:blipFill>
            <p:spPr bwMode="auto">
              <a:xfrm>
                <a:off x="1130" y="2626"/>
                <a:ext cx="144" cy="216"/>
              </a:xfrm>
              <a:prstGeom prst="rect">
                <a:avLst/>
              </a:prstGeom>
              <a:noFill/>
              <a:ln w="9525">
                <a:noFill/>
                <a:miter lim="800000"/>
                <a:headEnd/>
                <a:tailEnd/>
              </a:ln>
            </p:spPr>
          </p:pic>
          <p:pic>
            <p:nvPicPr>
              <p:cNvPr id="8" name="Picture 644" descr="logo-małe"/>
              <p:cNvPicPr>
                <a:picLocks noChangeAspect="1" noChangeArrowheads="1"/>
              </p:cNvPicPr>
              <p:nvPr/>
            </p:nvPicPr>
            <p:blipFill>
              <a:blip r:embed="rId4" cstate="print"/>
              <a:srcRect/>
              <a:stretch>
                <a:fillRect/>
              </a:stretch>
            </p:blipFill>
            <p:spPr bwMode="auto">
              <a:xfrm>
                <a:off x="568" y="2305"/>
                <a:ext cx="145" cy="216"/>
              </a:xfrm>
              <a:prstGeom prst="rect">
                <a:avLst/>
              </a:prstGeom>
              <a:noFill/>
              <a:ln w="9525">
                <a:noFill/>
                <a:miter lim="800000"/>
                <a:headEnd/>
                <a:tailEnd/>
              </a:ln>
            </p:spPr>
          </p:pic>
          <p:pic>
            <p:nvPicPr>
              <p:cNvPr id="9" name="Picture 645" descr="logo-małe"/>
              <p:cNvPicPr>
                <a:picLocks noChangeAspect="1" noChangeArrowheads="1"/>
              </p:cNvPicPr>
              <p:nvPr/>
            </p:nvPicPr>
            <p:blipFill>
              <a:blip r:embed="rId4" cstate="print"/>
              <a:srcRect/>
              <a:stretch>
                <a:fillRect/>
              </a:stretch>
            </p:blipFill>
            <p:spPr bwMode="auto">
              <a:xfrm>
                <a:off x="1627" y="1891"/>
                <a:ext cx="145" cy="217"/>
              </a:xfrm>
              <a:prstGeom prst="rect">
                <a:avLst/>
              </a:prstGeom>
              <a:noFill/>
              <a:ln w="9525">
                <a:noFill/>
                <a:miter lim="800000"/>
                <a:headEnd/>
                <a:tailEnd/>
              </a:ln>
            </p:spPr>
          </p:pic>
          <p:pic>
            <p:nvPicPr>
              <p:cNvPr id="10" name="Picture 646" descr="logo-małe"/>
              <p:cNvPicPr>
                <a:picLocks noChangeAspect="1" noChangeArrowheads="1"/>
              </p:cNvPicPr>
              <p:nvPr/>
            </p:nvPicPr>
            <p:blipFill>
              <a:blip r:embed="rId4" cstate="print"/>
              <a:srcRect/>
              <a:stretch>
                <a:fillRect/>
              </a:stretch>
            </p:blipFill>
            <p:spPr bwMode="auto">
              <a:xfrm>
                <a:off x="1671" y="2442"/>
                <a:ext cx="145" cy="216"/>
              </a:xfrm>
              <a:prstGeom prst="rect">
                <a:avLst/>
              </a:prstGeom>
              <a:noFill/>
              <a:ln w="9525">
                <a:noFill/>
                <a:miter lim="800000"/>
                <a:headEnd/>
                <a:tailEnd/>
              </a:ln>
            </p:spPr>
          </p:pic>
          <p:pic>
            <p:nvPicPr>
              <p:cNvPr id="11" name="Picture 647" descr="logo-małe"/>
              <p:cNvPicPr>
                <a:picLocks noChangeAspect="1" noChangeArrowheads="1"/>
              </p:cNvPicPr>
              <p:nvPr/>
            </p:nvPicPr>
            <p:blipFill>
              <a:blip r:embed="rId4" cstate="print"/>
              <a:srcRect/>
              <a:stretch>
                <a:fillRect/>
              </a:stretch>
            </p:blipFill>
            <p:spPr bwMode="auto">
              <a:xfrm>
                <a:off x="2907" y="2318"/>
                <a:ext cx="144" cy="216"/>
              </a:xfrm>
              <a:prstGeom prst="rect">
                <a:avLst/>
              </a:prstGeom>
              <a:noFill/>
              <a:ln w="9525">
                <a:noFill/>
                <a:miter lim="800000"/>
                <a:headEnd/>
                <a:tailEnd/>
              </a:ln>
            </p:spPr>
          </p:pic>
          <p:pic>
            <p:nvPicPr>
              <p:cNvPr id="12" name="Picture 648" descr="logo-małe"/>
              <p:cNvPicPr>
                <a:picLocks noChangeAspect="1" noChangeArrowheads="1"/>
              </p:cNvPicPr>
              <p:nvPr/>
            </p:nvPicPr>
            <p:blipFill>
              <a:blip r:embed="rId4" cstate="print"/>
              <a:srcRect/>
              <a:stretch>
                <a:fillRect/>
              </a:stretch>
            </p:blipFill>
            <p:spPr bwMode="auto">
              <a:xfrm>
                <a:off x="2731" y="2318"/>
                <a:ext cx="144" cy="216"/>
              </a:xfrm>
              <a:prstGeom prst="rect">
                <a:avLst/>
              </a:prstGeom>
              <a:noFill/>
              <a:ln w="9525">
                <a:noFill/>
                <a:miter lim="800000"/>
                <a:headEnd/>
                <a:tailEnd/>
              </a:ln>
            </p:spPr>
          </p:pic>
          <p:pic>
            <p:nvPicPr>
              <p:cNvPr id="13" name="Picture 649" descr="logo-małe"/>
              <p:cNvPicPr>
                <a:picLocks noChangeAspect="1" noChangeArrowheads="1"/>
              </p:cNvPicPr>
              <p:nvPr/>
            </p:nvPicPr>
            <p:blipFill>
              <a:blip r:embed="rId4" cstate="print"/>
              <a:srcRect/>
              <a:stretch>
                <a:fillRect/>
              </a:stretch>
            </p:blipFill>
            <p:spPr bwMode="auto">
              <a:xfrm>
                <a:off x="2775" y="3222"/>
                <a:ext cx="144" cy="217"/>
              </a:xfrm>
              <a:prstGeom prst="rect">
                <a:avLst/>
              </a:prstGeom>
              <a:noFill/>
              <a:ln w="9525">
                <a:noFill/>
                <a:miter lim="800000"/>
                <a:headEnd/>
                <a:tailEnd/>
              </a:ln>
            </p:spPr>
          </p:pic>
          <p:pic>
            <p:nvPicPr>
              <p:cNvPr id="14" name="Picture 650" descr="logo-małe"/>
              <p:cNvPicPr>
                <a:picLocks noChangeAspect="1" noChangeArrowheads="1"/>
              </p:cNvPicPr>
              <p:nvPr/>
            </p:nvPicPr>
            <p:blipFill>
              <a:blip r:embed="rId4" cstate="print"/>
              <a:srcRect/>
              <a:stretch>
                <a:fillRect/>
              </a:stretch>
            </p:blipFill>
            <p:spPr bwMode="auto">
              <a:xfrm>
                <a:off x="2592" y="3748"/>
                <a:ext cx="144" cy="216"/>
              </a:xfrm>
              <a:prstGeom prst="rect">
                <a:avLst/>
              </a:prstGeom>
              <a:noFill/>
              <a:ln w="9525">
                <a:noFill/>
                <a:miter lim="800000"/>
                <a:headEnd/>
                <a:tailEnd/>
              </a:ln>
            </p:spPr>
          </p:pic>
          <p:pic>
            <p:nvPicPr>
              <p:cNvPr id="15" name="Picture 651" descr="logo-małe"/>
              <p:cNvPicPr>
                <a:picLocks noChangeAspect="1" noChangeArrowheads="1"/>
              </p:cNvPicPr>
              <p:nvPr/>
            </p:nvPicPr>
            <p:blipFill>
              <a:blip r:embed="rId4" cstate="print"/>
              <a:srcRect/>
              <a:stretch>
                <a:fillRect/>
              </a:stretch>
            </p:blipFill>
            <p:spPr bwMode="auto">
              <a:xfrm>
                <a:off x="2067" y="3748"/>
                <a:ext cx="144" cy="216"/>
              </a:xfrm>
              <a:prstGeom prst="rect">
                <a:avLst/>
              </a:prstGeom>
              <a:noFill/>
              <a:ln w="9525">
                <a:noFill/>
                <a:miter lim="800000"/>
                <a:headEnd/>
                <a:tailEnd/>
              </a:ln>
            </p:spPr>
          </p:pic>
          <p:pic>
            <p:nvPicPr>
              <p:cNvPr id="16" name="Picture 652" descr="logo-małe"/>
              <p:cNvPicPr>
                <a:picLocks noChangeAspect="1" noChangeArrowheads="1"/>
              </p:cNvPicPr>
              <p:nvPr/>
            </p:nvPicPr>
            <p:blipFill>
              <a:blip r:embed="rId4" cstate="print"/>
              <a:srcRect/>
              <a:stretch>
                <a:fillRect/>
              </a:stretch>
            </p:blipFill>
            <p:spPr bwMode="auto">
              <a:xfrm>
                <a:off x="1716" y="3590"/>
                <a:ext cx="144" cy="216"/>
              </a:xfrm>
              <a:prstGeom prst="rect">
                <a:avLst/>
              </a:prstGeom>
              <a:noFill/>
              <a:ln w="9525">
                <a:noFill/>
                <a:miter lim="800000"/>
                <a:headEnd/>
                <a:tailEnd/>
              </a:ln>
            </p:spPr>
          </p:pic>
          <p:pic>
            <p:nvPicPr>
              <p:cNvPr id="17" name="Picture 653" descr="logo-małe"/>
              <p:cNvPicPr>
                <a:picLocks noChangeAspect="1" noChangeArrowheads="1"/>
              </p:cNvPicPr>
              <p:nvPr/>
            </p:nvPicPr>
            <p:blipFill>
              <a:blip r:embed="rId4" cstate="print"/>
              <a:srcRect/>
              <a:stretch>
                <a:fillRect/>
              </a:stretch>
            </p:blipFill>
            <p:spPr bwMode="auto">
              <a:xfrm>
                <a:off x="1451" y="3388"/>
                <a:ext cx="144" cy="216"/>
              </a:xfrm>
              <a:prstGeom prst="rect">
                <a:avLst/>
              </a:prstGeom>
              <a:noFill/>
              <a:ln w="9525">
                <a:noFill/>
                <a:miter lim="800000"/>
                <a:headEnd/>
                <a:tailEnd/>
              </a:ln>
            </p:spPr>
          </p:pic>
          <p:pic>
            <p:nvPicPr>
              <p:cNvPr id="18" name="Picture 654" descr="logo-małe"/>
              <p:cNvPicPr>
                <a:picLocks noChangeAspect="1" noChangeArrowheads="1"/>
              </p:cNvPicPr>
              <p:nvPr/>
            </p:nvPicPr>
            <p:blipFill>
              <a:blip r:embed="rId4" cstate="print"/>
              <a:srcRect/>
              <a:stretch>
                <a:fillRect/>
              </a:stretch>
            </p:blipFill>
            <p:spPr bwMode="auto">
              <a:xfrm>
                <a:off x="1848" y="3039"/>
                <a:ext cx="144" cy="216"/>
              </a:xfrm>
              <a:prstGeom prst="rect">
                <a:avLst/>
              </a:prstGeom>
              <a:noFill/>
              <a:ln w="9525">
                <a:noFill/>
                <a:miter lim="800000"/>
                <a:headEnd/>
                <a:tailEnd/>
              </a:ln>
            </p:spPr>
          </p:pic>
          <p:pic>
            <p:nvPicPr>
              <p:cNvPr id="19" name="Picture 655" descr="logo-małe"/>
              <p:cNvPicPr>
                <a:picLocks noChangeAspect="1" noChangeArrowheads="1"/>
              </p:cNvPicPr>
              <p:nvPr/>
            </p:nvPicPr>
            <p:blipFill>
              <a:blip r:embed="rId4" cstate="print"/>
              <a:srcRect/>
              <a:stretch>
                <a:fillRect/>
              </a:stretch>
            </p:blipFill>
            <p:spPr bwMode="auto">
              <a:xfrm>
                <a:off x="1054" y="3220"/>
                <a:ext cx="144" cy="216"/>
              </a:xfrm>
              <a:prstGeom prst="rect">
                <a:avLst/>
              </a:prstGeom>
              <a:noFill/>
              <a:ln w="9525">
                <a:noFill/>
                <a:miter lim="800000"/>
                <a:headEnd/>
                <a:tailEnd/>
              </a:ln>
            </p:spPr>
          </p:pic>
          <p:pic>
            <p:nvPicPr>
              <p:cNvPr id="20" name="Picture 656" descr="logo-małe"/>
              <p:cNvPicPr>
                <a:picLocks noChangeAspect="1" noChangeArrowheads="1"/>
              </p:cNvPicPr>
              <p:nvPr/>
            </p:nvPicPr>
            <p:blipFill>
              <a:blip r:embed="rId4" cstate="print"/>
              <a:srcRect/>
              <a:stretch>
                <a:fillRect/>
              </a:stretch>
            </p:blipFill>
            <p:spPr bwMode="auto">
              <a:xfrm>
                <a:off x="2951" y="3222"/>
                <a:ext cx="145" cy="217"/>
              </a:xfrm>
              <a:prstGeom prst="rect">
                <a:avLst/>
              </a:prstGeom>
              <a:noFill/>
              <a:ln w="9525">
                <a:noFill/>
                <a:miter lim="800000"/>
                <a:headEnd/>
                <a:tailEnd/>
              </a:ln>
            </p:spPr>
          </p:pic>
          <p:pic>
            <p:nvPicPr>
              <p:cNvPr id="21" name="Picture 657" descr="logo-małe"/>
              <p:cNvPicPr>
                <a:picLocks noChangeAspect="1" noChangeArrowheads="1"/>
              </p:cNvPicPr>
              <p:nvPr/>
            </p:nvPicPr>
            <p:blipFill>
              <a:blip r:embed="rId4" cstate="print"/>
              <a:srcRect/>
              <a:stretch>
                <a:fillRect/>
              </a:stretch>
            </p:blipFill>
            <p:spPr bwMode="auto">
              <a:xfrm>
                <a:off x="657" y="2764"/>
                <a:ext cx="144" cy="216"/>
              </a:xfrm>
              <a:prstGeom prst="rect">
                <a:avLst/>
              </a:prstGeom>
              <a:noFill/>
              <a:ln w="9525">
                <a:noFill/>
                <a:miter lim="800000"/>
                <a:headEnd/>
                <a:tailEnd/>
              </a:ln>
            </p:spPr>
          </p:pic>
          <p:sp>
            <p:nvSpPr>
              <p:cNvPr id="22" name="Text Box 658"/>
              <p:cNvSpPr txBox="1">
                <a:spLocks noChangeArrowheads="1"/>
              </p:cNvSpPr>
              <p:nvPr/>
            </p:nvSpPr>
            <p:spPr bwMode="auto">
              <a:xfrm>
                <a:off x="2544"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3" name="Text Box 659"/>
              <p:cNvSpPr txBox="1">
                <a:spLocks noChangeArrowheads="1"/>
              </p:cNvSpPr>
              <p:nvPr/>
            </p:nvSpPr>
            <p:spPr bwMode="auto">
              <a:xfrm>
                <a:off x="2112"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4" name="Text Box 660"/>
              <p:cNvSpPr txBox="1">
                <a:spLocks noChangeArrowheads="1"/>
              </p:cNvSpPr>
              <p:nvPr/>
            </p:nvSpPr>
            <p:spPr bwMode="auto">
              <a:xfrm>
                <a:off x="2592"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5" name="Text Box 661"/>
              <p:cNvSpPr txBox="1">
                <a:spLocks noChangeArrowheads="1"/>
              </p:cNvSpPr>
              <p:nvPr/>
            </p:nvSpPr>
            <p:spPr bwMode="auto">
              <a:xfrm>
                <a:off x="230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6" name="Text Box 662"/>
              <p:cNvSpPr txBox="1">
                <a:spLocks noChangeArrowheads="1"/>
              </p:cNvSpPr>
              <p:nvPr/>
            </p:nvSpPr>
            <p:spPr bwMode="auto">
              <a:xfrm>
                <a:off x="1824"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7" name="Text Box 663"/>
              <p:cNvSpPr txBox="1">
                <a:spLocks noChangeArrowheads="1"/>
              </p:cNvSpPr>
              <p:nvPr/>
            </p:nvSpPr>
            <p:spPr bwMode="auto">
              <a:xfrm>
                <a:off x="1488"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8" name="Text Box 664"/>
              <p:cNvSpPr txBox="1">
                <a:spLocks noChangeArrowheads="1"/>
              </p:cNvSpPr>
              <p:nvPr/>
            </p:nvSpPr>
            <p:spPr bwMode="auto">
              <a:xfrm>
                <a:off x="1152"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9" name="Text Box 665"/>
              <p:cNvSpPr txBox="1">
                <a:spLocks noChangeArrowheads="1"/>
              </p:cNvSpPr>
              <p:nvPr/>
            </p:nvSpPr>
            <p:spPr bwMode="auto">
              <a:xfrm>
                <a:off x="816"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30" name="Text Box 666"/>
              <p:cNvSpPr txBox="1">
                <a:spLocks noChangeArrowheads="1"/>
              </p:cNvSpPr>
              <p:nvPr/>
            </p:nvSpPr>
            <p:spPr bwMode="auto">
              <a:xfrm>
                <a:off x="1584"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1" name="Text Box 667"/>
              <p:cNvSpPr txBox="1">
                <a:spLocks noChangeArrowheads="1"/>
              </p:cNvSpPr>
              <p:nvPr/>
            </p:nvSpPr>
            <p:spPr bwMode="auto">
              <a:xfrm>
                <a:off x="864"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2" name="Text Box 668"/>
              <p:cNvSpPr txBox="1">
                <a:spLocks noChangeArrowheads="1"/>
              </p:cNvSpPr>
              <p:nvPr/>
            </p:nvSpPr>
            <p:spPr bwMode="auto">
              <a:xfrm>
                <a:off x="1392"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3" name="Text Box 669"/>
              <p:cNvSpPr txBox="1">
                <a:spLocks noChangeArrowheads="1"/>
              </p:cNvSpPr>
              <p:nvPr/>
            </p:nvSpPr>
            <p:spPr bwMode="auto">
              <a:xfrm>
                <a:off x="1392"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4" name="Text Box 670"/>
              <p:cNvSpPr txBox="1">
                <a:spLocks noChangeArrowheads="1"/>
              </p:cNvSpPr>
              <p:nvPr/>
            </p:nvSpPr>
            <p:spPr bwMode="auto">
              <a:xfrm>
                <a:off x="432"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5" name="Text Box 671"/>
              <p:cNvSpPr txBox="1">
                <a:spLocks noChangeArrowheads="1"/>
              </p:cNvSpPr>
              <p:nvPr/>
            </p:nvSpPr>
            <p:spPr bwMode="auto">
              <a:xfrm>
                <a:off x="528"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6" name="Picture 672" descr="logo-małe"/>
              <p:cNvPicPr>
                <a:picLocks noChangeAspect="1" noChangeArrowheads="1"/>
              </p:cNvPicPr>
              <p:nvPr/>
            </p:nvPicPr>
            <p:blipFill>
              <a:blip r:embed="rId4" cstate="print"/>
              <a:srcRect/>
              <a:stretch>
                <a:fillRect/>
              </a:stretch>
            </p:blipFill>
            <p:spPr bwMode="auto">
              <a:xfrm>
                <a:off x="2435" y="2081"/>
                <a:ext cx="144" cy="216"/>
              </a:xfrm>
              <a:prstGeom prst="rect">
                <a:avLst/>
              </a:prstGeom>
              <a:noFill/>
              <a:ln w="9525">
                <a:noFill/>
                <a:miter lim="800000"/>
                <a:headEnd/>
                <a:tailEnd/>
              </a:ln>
            </p:spPr>
          </p:pic>
          <p:pic>
            <p:nvPicPr>
              <p:cNvPr id="37" name="Picture 673" descr="logo-małe"/>
              <p:cNvPicPr>
                <a:picLocks noChangeAspect="1" noChangeArrowheads="1"/>
              </p:cNvPicPr>
              <p:nvPr/>
            </p:nvPicPr>
            <p:blipFill>
              <a:blip r:embed="rId4" cstate="print"/>
              <a:srcRect/>
              <a:stretch>
                <a:fillRect/>
              </a:stretch>
            </p:blipFill>
            <p:spPr bwMode="auto">
              <a:xfrm>
                <a:off x="2259" y="2081"/>
                <a:ext cx="144" cy="216"/>
              </a:xfrm>
              <a:prstGeom prst="rect">
                <a:avLst/>
              </a:prstGeom>
              <a:noFill/>
              <a:ln w="9525">
                <a:noFill/>
                <a:miter lim="800000"/>
                <a:headEnd/>
                <a:tailEnd/>
              </a:ln>
            </p:spPr>
          </p:pic>
          <p:sp>
            <p:nvSpPr>
              <p:cNvPr id="38" name="Text Box 674"/>
              <p:cNvSpPr txBox="1">
                <a:spLocks noChangeArrowheads="1"/>
              </p:cNvSpPr>
              <p:nvPr/>
            </p:nvSpPr>
            <p:spPr bwMode="auto">
              <a:xfrm>
                <a:off x="2072"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9" name="Picture 675" descr="logo-małe"/>
              <p:cNvPicPr>
                <a:picLocks noChangeAspect="1" noChangeArrowheads="1"/>
              </p:cNvPicPr>
              <p:nvPr/>
            </p:nvPicPr>
            <p:blipFill>
              <a:blip r:embed="rId4" cstate="print"/>
              <a:srcRect/>
              <a:stretch>
                <a:fillRect/>
              </a:stretch>
            </p:blipFill>
            <p:spPr bwMode="auto">
              <a:xfrm>
                <a:off x="2555" y="2715"/>
                <a:ext cx="144" cy="216"/>
              </a:xfrm>
              <a:prstGeom prst="rect">
                <a:avLst/>
              </a:prstGeom>
              <a:noFill/>
              <a:ln w="9525">
                <a:noFill/>
                <a:miter lim="800000"/>
                <a:headEnd/>
                <a:tailEnd/>
              </a:ln>
            </p:spPr>
          </p:pic>
          <p:pic>
            <p:nvPicPr>
              <p:cNvPr id="40" name="Picture 676" descr="logo-małe"/>
              <p:cNvPicPr>
                <a:picLocks noChangeAspect="1" noChangeArrowheads="1"/>
              </p:cNvPicPr>
              <p:nvPr/>
            </p:nvPicPr>
            <p:blipFill>
              <a:blip r:embed="rId4" cstate="print"/>
              <a:srcRect/>
              <a:stretch>
                <a:fillRect/>
              </a:stretch>
            </p:blipFill>
            <p:spPr bwMode="auto">
              <a:xfrm>
                <a:off x="2382" y="2715"/>
                <a:ext cx="144" cy="216"/>
              </a:xfrm>
              <a:prstGeom prst="rect">
                <a:avLst/>
              </a:prstGeom>
              <a:noFill/>
              <a:ln w="9525">
                <a:noFill/>
                <a:miter lim="800000"/>
                <a:headEnd/>
                <a:tailEnd/>
              </a:ln>
            </p:spPr>
          </p:pic>
          <p:pic>
            <p:nvPicPr>
              <p:cNvPr id="41" name="Picture 677" descr="logo-małe"/>
              <p:cNvPicPr>
                <a:picLocks noChangeAspect="1" noChangeArrowheads="1"/>
              </p:cNvPicPr>
              <p:nvPr/>
            </p:nvPicPr>
            <p:blipFill>
              <a:blip r:embed="rId4" cstate="print"/>
              <a:srcRect/>
              <a:stretch>
                <a:fillRect/>
              </a:stretch>
            </p:blipFill>
            <p:spPr bwMode="auto">
              <a:xfrm>
                <a:off x="2200" y="2715"/>
                <a:ext cx="144" cy="216"/>
              </a:xfrm>
              <a:prstGeom prst="rect">
                <a:avLst/>
              </a:prstGeom>
              <a:noFill/>
              <a:ln w="9525">
                <a:noFill/>
                <a:miter lim="800000"/>
                <a:headEnd/>
                <a:tailEnd/>
              </a:ln>
            </p:spPr>
          </p:pic>
          <p:pic>
            <p:nvPicPr>
              <p:cNvPr id="42" name="Picture 678" descr="logo-małe"/>
              <p:cNvPicPr>
                <a:picLocks noChangeAspect="1" noChangeArrowheads="1"/>
              </p:cNvPicPr>
              <p:nvPr/>
            </p:nvPicPr>
            <p:blipFill>
              <a:blip r:embed="rId4" cstate="print"/>
              <a:srcRect/>
              <a:stretch>
                <a:fillRect/>
              </a:stretch>
            </p:blipFill>
            <p:spPr bwMode="auto">
              <a:xfrm>
                <a:off x="2290" y="3067"/>
                <a:ext cx="144" cy="216"/>
              </a:xfrm>
              <a:prstGeom prst="rect">
                <a:avLst/>
              </a:prstGeom>
              <a:noFill/>
              <a:ln w="9525">
                <a:noFill/>
                <a:miter lim="800000"/>
                <a:headEnd/>
                <a:tailEnd/>
              </a:ln>
            </p:spPr>
          </p:pic>
          <p:pic>
            <p:nvPicPr>
              <p:cNvPr id="43" name="Picture 679" descr="logo-małe"/>
              <p:cNvPicPr>
                <a:picLocks noChangeAspect="1" noChangeArrowheads="1"/>
              </p:cNvPicPr>
              <p:nvPr/>
            </p:nvPicPr>
            <p:blipFill>
              <a:blip r:embed="rId4" cstate="print"/>
              <a:srcRect/>
              <a:stretch>
                <a:fillRect/>
              </a:stretch>
            </p:blipFill>
            <p:spPr bwMode="auto">
              <a:xfrm>
                <a:off x="2471" y="3067"/>
                <a:ext cx="144" cy="216"/>
              </a:xfrm>
              <a:prstGeom prst="rect">
                <a:avLst/>
              </a:prstGeom>
              <a:noFill/>
              <a:ln w="9525">
                <a:noFill/>
                <a:miter lim="800000"/>
                <a:headEnd/>
                <a:tailEnd/>
              </a:ln>
            </p:spPr>
          </p:pic>
          <p:pic>
            <p:nvPicPr>
              <p:cNvPr id="44" name="Picture 680" descr="logo-małe"/>
              <p:cNvPicPr>
                <a:picLocks noChangeAspect="1" noChangeArrowheads="1"/>
              </p:cNvPicPr>
              <p:nvPr/>
            </p:nvPicPr>
            <p:blipFill>
              <a:blip r:embed="rId4" cstate="print"/>
              <a:srcRect/>
              <a:stretch>
                <a:fillRect/>
              </a:stretch>
            </p:blipFill>
            <p:spPr bwMode="auto">
              <a:xfrm>
                <a:off x="2237" y="3748"/>
                <a:ext cx="144" cy="216"/>
              </a:xfrm>
              <a:prstGeom prst="rect">
                <a:avLst/>
              </a:prstGeom>
              <a:noFill/>
              <a:ln w="9525">
                <a:noFill/>
                <a:miter lim="800000"/>
                <a:headEnd/>
                <a:tailEnd/>
              </a:ln>
            </p:spPr>
          </p:pic>
        </p:grpSp>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170531198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914400" y="762000"/>
            <a:ext cx="8229600" cy="1143000"/>
          </a:xfrm>
        </p:spPr>
        <p:txBody>
          <a:bodyPr/>
          <a:lstStyle/>
          <a:p>
            <a:pPr defTabSz="912813" eaLnBrk="1" hangingPunct="1"/>
            <a:r>
              <a:rPr lang="pl-PL" dirty="0"/>
              <a:t>Sprawy inne</a:t>
            </a:r>
          </a:p>
        </p:txBody>
      </p:sp>
      <p:sp>
        <p:nvSpPr>
          <p:cNvPr id="22533" name="Text Box 9"/>
          <p:cNvSpPr txBox="1">
            <a:spLocks noChangeArrowheads="1"/>
          </p:cNvSpPr>
          <p:nvPr/>
        </p:nvSpPr>
        <p:spPr bwMode="auto">
          <a:xfrm>
            <a:off x="4407024" y="2492896"/>
            <a:ext cx="3621360" cy="304698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Przykładowe sprawy:</a:t>
            </a:r>
          </a:p>
          <a:p>
            <a:pPr marL="90488" indent="-90488" defTabSz="912813">
              <a:spcBef>
                <a:spcPct val="50000"/>
              </a:spcBef>
              <a:buFontTx/>
              <a:buChar char="•"/>
            </a:pPr>
            <a:r>
              <a:rPr lang="pl-PL" sz="1200" dirty="0">
                <a:latin typeface="Arial" charset="0"/>
              </a:rPr>
              <a:t>prawo kanoniczne (szczególnie małżeńskie);</a:t>
            </a:r>
          </a:p>
          <a:p>
            <a:pPr marL="90488" indent="-90488" defTabSz="912813">
              <a:spcBef>
                <a:spcPct val="50000"/>
              </a:spcBef>
              <a:buFontTx/>
              <a:buChar char="•"/>
            </a:pPr>
            <a:r>
              <a:rPr lang="pl-PL" sz="1200" dirty="0">
                <a:latin typeface="Arial" charset="0"/>
              </a:rPr>
              <a:t>hałas a prawa człowieka;</a:t>
            </a:r>
          </a:p>
          <a:p>
            <a:pPr marL="90488" indent="-90488" defTabSz="912813">
              <a:spcBef>
                <a:spcPct val="50000"/>
              </a:spcBef>
              <a:buFontTx/>
              <a:buChar char="•"/>
            </a:pPr>
            <a:r>
              <a:rPr lang="pl-PL" sz="1200" dirty="0">
                <a:latin typeface="Arial" charset="0"/>
              </a:rPr>
              <a:t>prawa zwierząt (adopcje, zaniedbania);</a:t>
            </a:r>
          </a:p>
          <a:p>
            <a:pPr marL="90488" indent="-90488" defTabSz="912813">
              <a:spcBef>
                <a:spcPct val="50000"/>
              </a:spcBef>
              <a:buFontTx/>
              <a:buChar char="•"/>
            </a:pPr>
            <a:r>
              <a:rPr lang="pl-PL" sz="1200" dirty="0">
                <a:latin typeface="Arial" charset="0"/>
              </a:rPr>
              <a:t>skargi do </a:t>
            </a:r>
            <a:r>
              <a:rPr lang="pl-PL" sz="1200" dirty="0" err="1">
                <a:latin typeface="Arial" charset="0"/>
              </a:rPr>
              <a:t>ETPCz</a:t>
            </a:r>
            <a:r>
              <a:rPr lang="pl-PL" sz="1200" dirty="0">
                <a:latin typeface="Arial" charset="0"/>
              </a:rPr>
              <a:t>;</a:t>
            </a:r>
          </a:p>
          <a:p>
            <a:pPr marL="90488" indent="-90488" defTabSz="912813">
              <a:spcBef>
                <a:spcPct val="50000"/>
              </a:spcBef>
              <a:buFontTx/>
              <a:buChar char="•"/>
            </a:pPr>
            <a:r>
              <a:rPr lang="pl-PL" sz="1200" dirty="0">
                <a:latin typeface="Arial" charset="0"/>
              </a:rPr>
              <a:t>prawo gospodarcze (mediacje, zagadnienia wykonywania działalności gospodarczej, reklama wykonywana przez przedsiębiorców, rejestracja spółki z o.o.);</a:t>
            </a:r>
          </a:p>
          <a:p>
            <a:pPr marL="90488" indent="-90488" defTabSz="912813">
              <a:spcBef>
                <a:spcPct val="50000"/>
              </a:spcBef>
              <a:buFontTx/>
              <a:buChar char="•"/>
            </a:pPr>
            <a:r>
              <a:rPr lang="pl-PL" sz="1200" dirty="0">
                <a:latin typeface="Arial" charset="0"/>
              </a:rPr>
              <a:t>prawo unijne oraz prawo innych krajów (np. w sprawie odwołania od decyzji organu niemieckiego, ochrona prawna na gruncie prawa zagranicznego).</a:t>
            </a:r>
          </a:p>
        </p:txBody>
      </p:sp>
      <p:graphicFrame>
        <p:nvGraphicFramePr>
          <p:cNvPr id="7" name="Object 11"/>
          <p:cNvGraphicFramePr>
            <a:graphicFrameLocks noChangeAspect="1"/>
          </p:cNvGraphicFramePr>
          <p:nvPr>
            <p:extLst>
              <p:ext uri="{D42A27DB-BD31-4B8C-83A1-F6EECF244321}">
                <p14:modId xmlns:p14="http://schemas.microsoft.com/office/powerpoint/2010/main" val="2485344526"/>
              </p:ext>
            </p:extLst>
          </p:nvPr>
        </p:nvGraphicFramePr>
        <p:xfrm>
          <a:off x="683568" y="2276872"/>
          <a:ext cx="3960000" cy="276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7"/>
          <p:cNvGraphicFramePr>
            <a:graphicFrameLocks/>
          </p:cNvGraphicFramePr>
          <p:nvPr>
            <p:extLst>
              <p:ext uri="{D42A27DB-BD31-4B8C-83A1-F6EECF244321}">
                <p14:modId xmlns:p14="http://schemas.microsoft.com/office/powerpoint/2010/main" val="654324157"/>
              </p:ext>
            </p:extLst>
          </p:nvPr>
        </p:nvGraphicFramePr>
        <p:xfrm>
          <a:off x="377080" y="4941188"/>
          <a:ext cx="3960813" cy="15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3"/>
          <p:cNvSpPr txBox="1">
            <a:spLocks noChangeArrowheads="1"/>
          </p:cNvSpPr>
          <p:nvPr/>
        </p:nvSpPr>
        <p:spPr bwMode="auto">
          <a:xfrm>
            <a:off x="971600" y="6254751"/>
            <a:ext cx="2771775" cy="396875"/>
          </a:xfrm>
          <a:prstGeom prst="rect">
            <a:avLst/>
          </a:prstGeom>
          <a:noFill/>
          <a:ln w="9525">
            <a:noFill/>
            <a:miter lim="800000"/>
            <a:headEnd/>
            <a:tailEnd/>
          </a:ln>
        </p:spPr>
        <p:txBody>
          <a:bodyPr>
            <a:spAutoFit/>
          </a:bodyPr>
          <a:lstStyle/>
          <a:p>
            <a:pPr algn="ctr" defTabSz="912813">
              <a:spcBef>
                <a:spcPct val="50000"/>
              </a:spcBef>
            </a:pPr>
            <a:r>
              <a:rPr lang="pl-PL" sz="1000" dirty="0">
                <a:latin typeface="Arial" charset="0"/>
              </a:rPr>
              <a:t>Podział spraw ze względu na płeć klientów (dane za rok akademicki 2019/2020)</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210"/>
          <p:cNvGrpSpPr>
            <a:grpSpLocks/>
          </p:cNvGrpSpPr>
          <p:nvPr/>
        </p:nvGrpSpPr>
        <p:grpSpPr bwMode="auto">
          <a:xfrm>
            <a:off x="745678" y="2684288"/>
            <a:ext cx="8251825" cy="4129088"/>
            <a:chOff x="470" y="1738"/>
            <a:chExt cx="5198" cy="2601"/>
          </a:xfrm>
        </p:grpSpPr>
        <p:sp useBgFill="1">
          <p:nvSpPr>
            <p:cNvPr id="54" name="Text Box 517"/>
            <p:cNvSpPr txBox="1">
              <a:spLocks noChangeArrowheads="1"/>
            </p:cNvSpPr>
            <p:nvPr/>
          </p:nvSpPr>
          <p:spPr bwMode="auto">
            <a:xfrm>
              <a:off x="3536" y="2771"/>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2019/2020</a:t>
              </a:r>
            </a:p>
            <a:p>
              <a:pPr defTabSz="912813">
                <a:spcBef>
                  <a:spcPct val="50000"/>
                </a:spcBef>
              </a:pPr>
              <a:r>
                <a:rPr lang="pl-PL" sz="2000" dirty="0">
                  <a:solidFill>
                    <a:srgbClr val="003366"/>
                  </a:solidFill>
                  <a:latin typeface="Arial" charset="0"/>
                </a:rPr>
                <a:t>27 poradni w 17 miastach</a:t>
              </a:r>
            </a:p>
          </p:txBody>
        </p:sp>
        <p:graphicFrame>
          <p:nvGraphicFramePr>
            <p:cNvPr id="55" name="Object 518"/>
            <p:cNvGraphicFramePr>
              <a:graphicFrameLocks noChangeAspect="1"/>
            </p:cNvGraphicFramePr>
            <p:nvPr>
              <p:extLst>
                <p:ext uri="{D42A27DB-BD31-4B8C-83A1-F6EECF244321}">
                  <p14:modId xmlns:p14="http://schemas.microsoft.com/office/powerpoint/2010/main" val="1172824079"/>
                </p:ext>
              </p:extLst>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Obraz - mapa bitowa" r:id="rId2" imgW="4352381" imgH="4200000" progId="PBrush">
                    <p:embed/>
                  </p:oleObj>
                </mc:Choice>
                <mc:Fallback>
                  <p:oleObj name="Obraz - mapa bitowa" r:id="rId2" imgW="4352381" imgH="4200000" progId="PBrush">
                    <p:embed/>
                    <p:pic>
                      <p:nvPicPr>
                        <p:cNvPr id="5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6" name="Picture 519" descr="logo-małe"/>
            <p:cNvPicPr>
              <a:picLocks noChangeAspect="1" noChangeArrowheads="1"/>
            </p:cNvPicPr>
            <p:nvPr/>
          </p:nvPicPr>
          <p:blipFill>
            <a:blip r:embed="rId4" cstate="print"/>
            <a:srcRect/>
            <a:stretch>
              <a:fillRect/>
            </a:stretch>
          </p:blipFill>
          <p:spPr bwMode="auto">
            <a:xfrm>
              <a:off x="1168" y="2662"/>
              <a:ext cx="144" cy="216"/>
            </a:xfrm>
            <a:prstGeom prst="rect">
              <a:avLst/>
            </a:prstGeom>
            <a:noFill/>
            <a:ln w="9525">
              <a:noFill/>
              <a:miter lim="800000"/>
              <a:headEnd/>
              <a:tailEnd/>
            </a:ln>
          </p:spPr>
        </p:pic>
        <p:pic>
          <p:nvPicPr>
            <p:cNvPr id="57" name="Picture 520" descr="logo-małe"/>
            <p:cNvPicPr>
              <a:picLocks noChangeAspect="1" noChangeArrowheads="1"/>
            </p:cNvPicPr>
            <p:nvPr/>
          </p:nvPicPr>
          <p:blipFill>
            <a:blip r:embed="rId4" cstate="print"/>
            <a:srcRect/>
            <a:stretch>
              <a:fillRect/>
            </a:stretch>
          </p:blipFill>
          <p:spPr bwMode="auto">
            <a:xfrm>
              <a:off x="606" y="2341"/>
              <a:ext cx="145" cy="216"/>
            </a:xfrm>
            <a:prstGeom prst="rect">
              <a:avLst/>
            </a:prstGeom>
            <a:noFill/>
            <a:ln w="9525">
              <a:noFill/>
              <a:miter lim="800000"/>
              <a:headEnd/>
              <a:tailEnd/>
            </a:ln>
          </p:spPr>
        </p:pic>
        <p:pic>
          <p:nvPicPr>
            <p:cNvPr id="58" name="Picture 521" descr="logo-małe"/>
            <p:cNvPicPr>
              <a:picLocks noChangeAspect="1" noChangeArrowheads="1"/>
            </p:cNvPicPr>
            <p:nvPr/>
          </p:nvPicPr>
          <p:blipFill>
            <a:blip r:embed="rId4" cstate="print"/>
            <a:srcRect/>
            <a:stretch>
              <a:fillRect/>
            </a:stretch>
          </p:blipFill>
          <p:spPr bwMode="auto">
            <a:xfrm>
              <a:off x="1792" y="1935"/>
              <a:ext cx="145" cy="217"/>
            </a:xfrm>
            <a:prstGeom prst="rect">
              <a:avLst/>
            </a:prstGeom>
            <a:noFill/>
            <a:ln w="9525">
              <a:noFill/>
              <a:miter lim="800000"/>
              <a:headEnd/>
              <a:tailEnd/>
            </a:ln>
          </p:spPr>
        </p:pic>
        <p:pic>
          <p:nvPicPr>
            <p:cNvPr id="59" name="Picture 522" descr="logo-małe"/>
            <p:cNvPicPr>
              <a:picLocks noChangeAspect="1" noChangeArrowheads="1"/>
            </p:cNvPicPr>
            <p:nvPr/>
          </p:nvPicPr>
          <p:blipFill>
            <a:blip r:embed="rId4" cstate="print"/>
            <a:srcRect/>
            <a:stretch>
              <a:fillRect/>
            </a:stretch>
          </p:blipFill>
          <p:spPr bwMode="auto">
            <a:xfrm>
              <a:off x="1709" y="2478"/>
              <a:ext cx="145" cy="216"/>
            </a:xfrm>
            <a:prstGeom prst="rect">
              <a:avLst/>
            </a:prstGeom>
            <a:noFill/>
            <a:ln w="9525">
              <a:noFill/>
              <a:miter lim="800000"/>
              <a:headEnd/>
              <a:tailEnd/>
            </a:ln>
          </p:spPr>
        </p:pic>
        <p:pic>
          <p:nvPicPr>
            <p:cNvPr id="60" name="Picture 523" descr="logo-małe"/>
            <p:cNvPicPr>
              <a:picLocks noChangeAspect="1" noChangeArrowheads="1"/>
            </p:cNvPicPr>
            <p:nvPr/>
          </p:nvPicPr>
          <p:blipFill>
            <a:blip r:embed="rId4" cstate="print"/>
            <a:srcRect/>
            <a:stretch>
              <a:fillRect/>
            </a:stretch>
          </p:blipFill>
          <p:spPr bwMode="auto">
            <a:xfrm>
              <a:off x="2822" y="2354"/>
              <a:ext cx="144" cy="216"/>
            </a:xfrm>
            <a:prstGeom prst="rect">
              <a:avLst/>
            </a:prstGeom>
            <a:noFill/>
            <a:ln w="9525">
              <a:noFill/>
              <a:miter lim="800000"/>
              <a:headEnd/>
              <a:tailEnd/>
            </a:ln>
          </p:spPr>
        </p:pic>
        <p:pic>
          <p:nvPicPr>
            <p:cNvPr id="61" name="Picture 525" descr="logo-małe"/>
            <p:cNvPicPr>
              <a:picLocks noChangeAspect="1" noChangeArrowheads="1"/>
            </p:cNvPicPr>
            <p:nvPr/>
          </p:nvPicPr>
          <p:blipFill>
            <a:blip r:embed="rId4" cstate="print"/>
            <a:srcRect/>
            <a:stretch>
              <a:fillRect/>
            </a:stretch>
          </p:blipFill>
          <p:spPr bwMode="auto">
            <a:xfrm>
              <a:off x="2813" y="3258"/>
              <a:ext cx="144" cy="217"/>
            </a:xfrm>
            <a:prstGeom prst="rect">
              <a:avLst/>
            </a:prstGeom>
            <a:noFill/>
            <a:ln w="9525">
              <a:noFill/>
              <a:miter lim="800000"/>
              <a:headEnd/>
              <a:tailEnd/>
            </a:ln>
          </p:spPr>
        </p:pic>
        <p:pic>
          <p:nvPicPr>
            <p:cNvPr id="62" name="Picture 527" descr="logo-małe"/>
            <p:cNvPicPr>
              <a:picLocks noChangeAspect="1" noChangeArrowheads="1"/>
            </p:cNvPicPr>
            <p:nvPr/>
          </p:nvPicPr>
          <p:blipFill>
            <a:blip r:embed="rId4" cstate="print"/>
            <a:srcRect/>
            <a:stretch>
              <a:fillRect/>
            </a:stretch>
          </p:blipFill>
          <p:spPr bwMode="auto">
            <a:xfrm>
              <a:off x="2237" y="3731"/>
              <a:ext cx="144" cy="216"/>
            </a:xfrm>
            <a:prstGeom prst="rect">
              <a:avLst/>
            </a:prstGeom>
            <a:noFill/>
            <a:ln w="9525">
              <a:noFill/>
              <a:miter lim="800000"/>
              <a:headEnd/>
              <a:tailEnd/>
            </a:ln>
          </p:spPr>
        </p:pic>
        <p:pic>
          <p:nvPicPr>
            <p:cNvPr id="63" name="Picture 528" descr="logo-małe"/>
            <p:cNvPicPr>
              <a:picLocks noChangeAspect="1" noChangeArrowheads="1"/>
            </p:cNvPicPr>
            <p:nvPr/>
          </p:nvPicPr>
          <p:blipFill>
            <a:blip r:embed="rId4" cstate="print"/>
            <a:srcRect/>
            <a:stretch>
              <a:fillRect/>
            </a:stretch>
          </p:blipFill>
          <p:spPr bwMode="auto">
            <a:xfrm>
              <a:off x="1754" y="3626"/>
              <a:ext cx="144" cy="216"/>
            </a:xfrm>
            <a:prstGeom prst="rect">
              <a:avLst/>
            </a:prstGeom>
            <a:noFill/>
            <a:ln w="9525">
              <a:noFill/>
              <a:miter lim="800000"/>
              <a:headEnd/>
              <a:tailEnd/>
            </a:ln>
          </p:spPr>
        </p:pic>
        <p:pic>
          <p:nvPicPr>
            <p:cNvPr id="64" name="Picture 529" descr="logo-małe"/>
            <p:cNvPicPr>
              <a:picLocks noChangeAspect="1" noChangeArrowheads="1"/>
            </p:cNvPicPr>
            <p:nvPr/>
          </p:nvPicPr>
          <p:blipFill>
            <a:blip r:embed="rId4" cstate="print"/>
            <a:srcRect/>
            <a:stretch>
              <a:fillRect/>
            </a:stretch>
          </p:blipFill>
          <p:spPr bwMode="auto">
            <a:xfrm>
              <a:off x="1489" y="3424"/>
              <a:ext cx="144" cy="216"/>
            </a:xfrm>
            <a:prstGeom prst="rect">
              <a:avLst/>
            </a:prstGeom>
            <a:noFill/>
            <a:ln w="9525">
              <a:noFill/>
              <a:miter lim="800000"/>
              <a:headEnd/>
              <a:tailEnd/>
            </a:ln>
          </p:spPr>
        </p:pic>
        <p:pic>
          <p:nvPicPr>
            <p:cNvPr id="65" name="Picture 530" descr="logo-małe"/>
            <p:cNvPicPr>
              <a:picLocks noChangeAspect="1" noChangeArrowheads="1"/>
            </p:cNvPicPr>
            <p:nvPr/>
          </p:nvPicPr>
          <p:blipFill>
            <a:blip r:embed="rId4" cstate="print"/>
            <a:srcRect/>
            <a:stretch>
              <a:fillRect/>
            </a:stretch>
          </p:blipFill>
          <p:spPr bwMode="auto">
            <a:xfrm>
              <a:off x="1886" y="3075"/>
              <a:ext cx="144" cy="216"/>
            </a:xfrm>
            <a:prstGeom prst="rect">
              <a:avLst/>
            </a:prstGeom>
            <a:noFill/>
            <a:ln w="9525">
              <a:noFill/>
              <a:miter lim="800000"/>
              <a:headEnd/>
              <a:tailEnd/>
            </a:ln>
          </p:spPr>
        </p:pic>
        <p:pic>
          <p:nvPicPr>
            <p:cNvPr id="66" name="Picture 531" descr="logo-małe"/>
            <p:cNvPicPr>
              <a:picLocks noChangeAspect="1" noChangeArrowheads="1"/>
            </p:cNvPicPr>
            <p:nvPr/>
          </p:nvPicPr>
          <p:blipFill>
            <a:blip r:embed="rId4" cstate="print"/>
            <a:srcRect/>
            <a:stretch>
              <a:fillRect/>
            </a:stretch>
          </p:blipFill>
          <p:spPr bwMode="auto">
            <a:xfrm>
              <a:off x="1092" y="3256"/>
              <a:ext cx="144" cy="216"/>
            </a:xfrm>
            <a:prstGeom prst="rect">
              <a:avLst/>
            </a:prstGeom>
            <a:noFill/>
            <a:ln w="9525">
              <a:noFill/>
              <a:miter lim="800000"/>
              <a:headEnd/>
              <a:tailEnd/>
            </a:ln>
          </p:spPr>
        </p:pic>
        <p:pic>
          <p:nvPicPr>
            <p:cNvPr id="67" name="Picture 532" descr="logo-małe"/>
            <p:cNvPicPr>
              <a:picLocks noChangeAspect="1" noChangeArrowheads="1"/>
            </p:cNvPicPr>
            <p:nvPr/>
          </p:nvPicPr>
          <p:blipFill>
            <a:blip r:embed="rId4" cstate="print"/>
            <a:srcRect/>
            <a:stretch>
              <a:fillRect/>
            </a:stretch>
          </p:blipFill>
          <p:spPr bwMode="auto">
            <a:xfrm>
              <a:off x="2989" y="3258"/>
              <a:ext cx="145" cy="217"/>
            </a:xfrm>
            <a:prstGeom prst="rect">
              <a:avLst/>
            </a:prstGeom>
            <a:noFill/>
            <a:ln w="9525">
              <a:noFill/>
              <a:miter lim="800000"/>
              <a:headEnd/>
              <a:tailEnd/>
            </a:ln>
          </p:spPr>
        </p:pic>
        <p:pic>
          <p:nvPicPr>
            <p:cNvPr id="68" name="Picture 533" descr="logo-małe"/>
            <p:cNvPicPr>
              <a:picLocks noChangeAspect="1" noChangeArrowheads="1"/>
            </p:cNvPicPr>
            <p:nvPr/>
          </p:nvPicPr>
          <p:blipFill>
            <a:blip r:embed="rId4" cstate="print"/>
            <a:srcRect/>
            <a:stretch>
              <a:fillRect/>
            </a:stretch>
          </p:blipFill>
          <p:spPr bwMode="auto">
            <a:xfrm>
              <a:off x="695" y="2800"/>
              <a:ext cx="144" cy="216"/>
            </a:xfrm>
            <a:prstGeom prst="rect">
              <a:avLst/>
            </a:prstGeom>
            <a:noFill/>
            <a:ln w="9525">
              <a:noFill/>
              <a:miter lim="800000"/>
              <a:headEnd/>
              <a:tailEnd/>
            </a:ln>
          </p:spPr>
        </p:pic>
        <p:sp>
          <p:nvSpPr>
            <p:cNvPr id="69" name="Text Box 534"/>
            <p:cNvSpPr txBox="1">
              <a:spLocks noChangeArrowheads="1"/>
            </p:cNvSpPr>
            <p:nvPr/>
          </p:nvSpPr>
          <p:spPr bwMode="auto">
            <a:xfrm>
              <a:off x="2582" y="253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Białystok</a:t>
              </a:r>
            </a:p>
          </p:txBody>
        </p:sp>
        <p:sp>
          <p:nvSpPr>
            <p:cNvPr id="70" name="Text Box 535"/>
            <p:cNvSpPr txBox="1">
              <a:spLocks noChangeArrowheads="1"/>
            </p:cNvSpPr>
            <p:nvPr/>
          </p:nvSpPr>
          <p:spPr bwMode="auto">
            <a:xfrm>
              <a:off x="2150" y="293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71" name="Text Box 536"/>
            <p:cNvSpPr txBox="1">
              <a:spLocks noChangeArrowheads="1"/>
            </p:cNvSpPr>
            <p:nvPr/>
          </p:nvSpPr>
          <p:spPr bwMode="auto">
            <a:xfrm>
              <a:off x="2630" y="34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72" name="Text Box 537"/>
            <p:cNvSpPr txBox="1">
              <a:spLocks noChangeArrowheads="1"/>
            </p:cNvSpPr>
            <p:nvPr/>
          </p:nvSpPr>
          <p:spPr bwMode="auto">
            <a:xfrm>
              <a:off x="2279" y="396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Rzeszów</a:t>
              </a:r>
            </a:p>
          </p:txBody>
        </p:sp>
        <p:sp>
          <p:nvSpPr>
            <p:cNvPr id="73" name="Text Box 538"/>
            <p:cNvSpPr txBox="1">
              <a:spLocks noChangeArrowheads="1"/>
            </p:cNvSpPr>
            <p:nvPr/>
          </p:nvSpPr>
          <p:spPr bwMode="auto">
            <a:xfrm>
              <a:off x="1862" y="39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74" name="Text Box 539"/>
            <p:cNvSpPr txBox="1">
              <a:spLocks noChangeArrowheads="1"/>
            </p:cNvSpPr>
            <p:nvPr/>
          </p:nvSpPr>
          <p:spPr bwMode="auto">
            <a:xfrm>
              <a:off x="1526" y="3784"/>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75" name="Text Box 540"/>
            <p:cNvSpPr txBox="1">
              <a:spLocks noChangeArrowheads="1"/>
            </p:cNvSpPr>
            <p:nvPr/>
          </p:nvSpPr>
          <p:spPr bwMode="auto">
            <a:xfrm>
              <a:off x="1190" y="359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76" name="Text Box 541"/>
            <p:cNvSpPr txBox="1">
              <a:spLocks noChangeArrowheads="1"/>
            </p:cNvSpPr>
            <p:nvPr/>
          </p:nvSpPr>
          <p:spPr bwMode="auto">
            <a:xfrm>
              <a:off x="854" y="341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77" name="Text Box 542"/>
            <p:cNvSpPr txBox="1">
              <a:spLocks noChangeArrowheads="1"/>
            </p:cNvSpPr>
            <p:nvPr/>
          </p:nvSpPr>
          <p:spPr bwMode="auto">
            <a:xfrm>
              <a:off x="1622" y="32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78" name="Text Box 543"/>
            <p:cNvSpPr txBox="1">
              <a:spLocks noChangeArrowheads="1"/>
            </p:cNvSpPr>
            <p:nvPr/>
          </p:nvSpPr>
          <p:spPr bwMode="auto">
            <a:xfrm>
              <a:off x="902" y="282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Poznań</a:t>
              </a:r>
            </a:p>
          </p:txBody>
        </p:sp>
        <p:sp>
          <p:nvSpPr>
            <p:cNvPr id="79" name="Text Box 544"/>
            <p:cNvSpPr txBox="1">
              <a:spLocks noChangeArrowheads="1"/>
            </p:cNvSpPr>
            <p:nvPr/>
          </p:nvSpPr>
          <p:spPr bwMode="auto">
            <a:xfrm>
              <a:off x="1430" y="265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80" name="Text Box 545"/>
            <p:cNvSpPr txBox="1">
              <a:spLocks noChangeArrowheads="1"/>
            </p:cNvSpPr>
            <p:nvPr/>
          </p:nvSpPr>
          <p:spPr bwMode="auto">
            <a:xfrm>
              <a:off x="1430" y="2104"/>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Gdańsk</a:t>
              </a:r>
            </a:p>
          </p:txBody>
        </p:sp>
        <p:sp>
          <p:nvSpPr>
            <p:cNvPr id="81" name="Text Box 546"/>
            <p:cNvSpPr txBox="1">
              <a:spLocks noChangeArrowheads="1"/>
            </p:cNvSpPr>
            <p:nvPr/>
          </p:nvSpPr>
          <p:spPr bwMode="auto">
            <a:xfrm>
              <a:off x="470" y="250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82" name="Text Box 547"/>
            <p:cNvSpPr txBox="1">
              <a:spLocks noChangeArrowheads="1"/>
            </p:cNvSpPr>
            <p:nvPr/>
          </p:nvSpPr>
          <p:spPr bwMode="auto">
            <a:xfrm>
              <a:off x="566" y="2987"/>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83" name="Picture 548" descr="logo-małe"/>
            <p:cNvPicPr>
              <a:picLocks noChangeAspect="1" noChangeArrowheads="1"/>
            </p:cNvPicPr>
            <p:nvPr/>
          </p:nvPicPr>
          <p:blipFill>
            <a:blip r:embed="rId4" cstate="print"/>
            <a:srcRect/>
            <a:stretch>
              <a:fillRect/>
            </a:stretch>
          </p:blipFill>
          <p:spPr bwMode="auto">
            <a:xfrm>
              <a:off x="2359" y="2069"/>
              <a:ext cx="144" cy="216"/>
            </a:xfrm>
            <a:prstGeom prst="rect">
              <a:avLst/>
            </a:prstGeom>
            <a:noFill/>
            <a:ln w="9525">
              <a:noFill/>
              <a:miter lim="800000"/>
              <a:headEnd/>
              <a:tailEnd/>
            </a:ln>
          </p:spPr>
        </p:pic>
        <p:sp>
          <p:nvSpPr>
            <p:cNvPr id="84" name="Text Box 550"/>
            <p:cNvSpPr txBox="1">
              <a:spLocks noChangeArrowheads="1"/>
            </p:cNvSpPr>
            <p:nvPr/>
          </p:nvSpPr>
          <p:spPr bwMode="auto">
            <a:xfrm>
              <a:off x="2110" y="2299"/>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85" name="Picture 551" descr="logo-małe"/>
            <p:cNvPicPr>
              <a:picLocks noChangeAspect="1" noChangeArrowheads="1"/>
            </p:cNvPicPr>
            <p:nvPr/>
          </p:nvPicPr>
          <p:blipFill>
            <a:blip r:embed="rId4" cstate="print"/>
            <a:srcRect/>
            <a:stretch>
              <a:fillRect/>
            </a:stretch>
          </p:blipFill>
          <p:spPr bwMode="auto">
            <a:xfrm>
              <a:off x="1602" y="1935"/>
              <a:ext cx="144" cy="216"/>
            </a:xfrm>
            <a:prstGeom prst="rect">
              <a:avLst/>
            </a:prstGeom>
            <a:noFill/>
            <a:ln w="9525">
              <a:noFill/>
              <a:miter lim="800000"/>
              <a:headEnd/>
              <a:tailEnd/>
            </a:ln>
          </p:spPr>
        </p:pic>
        <p:pic>
          <p:nvPicPr>
            <p:cNvPr id="86" name="Picture 552" descr="logo-małe"/>
            <p:cNvPicPr>
              <a:picLocks noChangeAspect="1" noChangeArrowheads="1"/>
            </p:cNvPicPr>
            <p:nvPr/>
          </p:nvPicPr>
          <p:blipFill>
            <a:blip r:embed="rId4" cstate="print"/>
            <a:srcRect/>
            <a:stretch>
              <a:fillRect/>
            </a:stretch>
          </p:blipFill>
          <p:spPr bwMode="auto">
            <a:xfrm>
              <a:off x="2600" y="3103"/>
              <a:ext cx="144" cy="216"/>
            </a:xfrm>
            <a:prstGeom prst="rect">
              <a:avLst/>
            </a:prstGeom>
            <a:noFill/>
            <a:ln w="9525">
              <a:noFill/>
              <a:miter lim="800000"/>
              <a:headEnd/>
              <a:tailEnd/>
            </a:ln>
          </p:spPr>
        </p:pic>
        <p:pic>
          <p:nvPicPr>
            <p:cNvPr id="87" name="Picture 553" descr="logo-małe"/>
            <p:cNvPicPr>
              <a:picLocks noChangeAspect="1" noChangeArrowheads="1"/>
            </p:cNvPicPr>
            <p:nvPr/>
          </p:nvPicPr>
          <p:blipFill>
            <a:blip r:embed="rId4" cstate="print"/>
            <a:srcRect/>
            <a:stretch>
              <a:fillRect/>
            </a:stretch>
          </p:blipFill>
          <p:spPr bwMode="auto">
            <a:xfrm>
              <a:off x="2427" y="3103"/>
              <a:ext cx="144" cy="216"/>
            </a:xfrm>
            <a:prstGeom prst="rect">
              <a:avLst/>
            </a:prstGeom>
            <a:noFill/>
            <a:ln w="9525">
              <a:noFill/>
              <a:miter lim="800000"/>
              <a:headEnd/>
              <a:tailEnd/>
            </a:ln>
          </p:spPr>
        </p:pic>
        <p:pic>
          <p:nvPicPr>
            <p:cNvPr id="88" name="Picture 554" descr="logo-małe"/>
            <p:cNvPicPr>
              <a:picLocks noChangeAspect="1" noChangeArrowheads="1"/>
            </p:cNvPicPr>
            <p:nvPr/>
          </p:nvPicPr>
          <p:blipFill>
            <a:blip r:embed="rId4" cstate="print"/>
            <a:srcRect/>
            <a:stretch>
              <a:fillRect/>
            </a:stretch>
          </p:blipFill>
          <p:spPr bwMode="auto">
            <a:xfrm>
              <a:off x="2245" y="3103"/>
              <a:ext cx="144" cy="216"/>
            </a:xfrm>
            <a:prstGeom prst="rect">
              <a:avLst/>
            </a:prstGeom>
            <a:noFill/>
            <a:ln w="9525">
              <a:noFill/>
              <a:miter lim="800000"/>
              <a:headEnd/>
              <a:tailEnd/>
            </a:ln>
          </p:spPr>
        </p:pic>
        <p:pic>
          <p:nvPicPr>
            <p:cNvPr id="89" name="Picture 555" descr="logo-małe"/>
            <p:cNvPicPr>
              <a:picLocks noChangeAspect="1" noChangeArrowheads="1"/>
            </p:cNvPicPr>
            <p:nvPr/>
          </p:nvPicPr>
          <p:blipFill>
            <a:blip r:embed="rId4" cstate="print"/>
            <a:srcRect/>
            <a:stretch>
              <a:fillRect/>
            </a:stretch>
          </p:blipFill>
          <p:spPr bwMode="auto">
            <a:xfrm>
              <a:off x="2154" y="2762"/>
              <a:ext cx="144" cy="216"/>
            </a:xfrm>
            <a:prstGeom prst="rect">
              <a:avLst/>
            </a:prstGeom>
            <a:noFill/>
            <a:ln w="9525">
              <a:noFill/>
              <a:miter lim="800000"/>
              <a:headEnd/>
              <a:tailEnd/>
            </a:ln>
          </p:spPr>
        </p:pic>
        <p:pic>
          <p:nvPicPr>
            <p:cNvPr id="90" name="Picture 556" descr="logo-małe"/>
            <p:cNvPicPr>
              <a:picLocks noChangeAspect="1" noChangeArrowheads="1"/>
            </p:cNvPicPr>
            <p:nvPr/>
          </p:nvPicPr>
          <p:blipFill>
            <a:blip r:embed="rId4" cstate="print"/>
            <a:srcRect/>
            <a:stretch>
              <a:fillRect/>
            </a:stretch>
          </p:blipFill>
          <p:spPr bwMode="auto">
            <a:xfrm>
              <a:off x="2328" y="2762"/>
              <a:ext cx="144" cy="216"/>
            </a:xfrm>
            <a:prstGeom prst="rect">
              <a:avLst/>
            </a:prstGeom>
            <a:noFill/>
            <a:ln w="9525">
              <a:noFill/>
              <a:miter lim="800000"/>
              <a:headEnd/>
              <a:tailEnd/>
            </a:ln>
          </p:spPr>
        </p:pic>
        <p:pic>
          <p:nvPicPr>
            <p:cNvPr id="91" name="Picture 557" descr="logo-małe"/>
            <p:cNvPicPr>
              <a:picLocks noChangeAspect="1" noChangeArrowheads="1"/>
            </p:cNvPicPr>
            <p:nvPr/>
          </p:nvPicPr>
          <p:blipFill>
            <a:blip r:embed="rId4" cstate="print"/>
            <a:srcRect/>
            <a:stretch>
              <a:fillRect/>
            </a:stretch>
          </p:blipFill>
          <p:spPr bwMode="auto">
            <a:xfrm>
              <a:off x="2509" y="2762"/>
              <a:ext cx="144" cy="216"/>
            </a:xfrm>
            <a:prstGeom prst="rect">
              <a:avLst/>
            </a:prstGeom>
            <a:noFill/>
            <a:ln w="9525">
              <a:noFill/>
              <a:miter lim="800000"/>
              <a:headEnd/>
              <a:tailEnd/>
            </a:ln>
          </p:spPr>
        </p:pic>
        <p:pic>
          <p:nvPicPr>
            <p:cNvPr id="92" name="Picture 558" descr="logo-małe"/>
            <p:cNvPicPr>
              <a:picLocks noChangeAspect="1" noChangeArrowheads="1"/>
            </p:cNvPicPr>
            <p:nvPr/>
          </p:nvPicPr>
          <p:blipFill>
            <a:blip r:embed="rId4" cstate="print"/>
            <a:srcRect/>
            <a:stretch>
              <a:fillRect/>
            </a:stretch>
          </p:blipFill>
          <p:spPr bwMode="auto">
            <a:xfrm>
              <a:off x="2691" y="2762"/>
              <a:ext cx="144" cy="216"/>
            </a:xfrm>
            <a:prstGeom prst="rect">
              <a:avLst/>
            </a:prstGeom>
            <a:noFill/>
            <a:ln w="9525">
              <a:noFill/>
              <a:miter lim="800000"/>
              <a:headEnd/>
              <a:tailEnd/>
            </a:ln>
          </p:spPr>
        </p:pic>
        <p:pic>
          <p:nvPicPr>
            <p:cNvPr id="93" name="Picture 526" descr="logo-małe"/>
            <p:cNvPicPr>
              <a:picLocks noChangeAspect="1" noChangeArrowheads="1"/>
            </p:cNvPicPr>
            <p:nvPr/>
          </p:nvPicPr>
          <p:blipFill>
            <a:blip r:embed="rId4" cstate="print"/>
            <a:srcRect/>
            <a:stretch>
              <a:fillRect/>
            </a:stretch>
          </p:blipFill>
          <p:spPr bwMode="auto">
            <a:xfrm>
              <a:off x="2618" y="3797"/>
              <a:ext cx="144" cy="216"/>
            </a:xfrm>
            <a:prstGeom prst="rect">
              <a:avLst/>
            </a:prstGeom>
            <a:noFill/>
            <a:ln w="9525">
              <a:noFill/>
              <a:miter lim="800000"/>
              <a:headEnd/>
              <a:tailEnd/>
            </a:ln>
          </p:spPr>
        </p:pic>
        <p:pic>
          <p:nvPicPr>
            <p:cNvPr id="94" name="Picture 526" descr="logo-małe"/>
            <p:cNvPicPr>
              <a:picLocks noChangeAspect="1" noChangeArrowheads="1"/>
            </p:cNvPicPr>
            <p:nvPr/>
          </p:nvPicPr>
          <p:blipFill>
            <a:blip r:embed="rId4" cstate="print"/>
            <a:srcRect/>
            <a:stretch>
              <a:fillRect/>
            </a:stretch>
          </p:blipFill>
          <p:spPr bwMode="auto">
            <a:xfrm>
              <a:off x="2467" y="3789"/>
              <a:ext cx="144" cy="216"/>
            </a:xfrm>
            <a:prstGeom prst="rect">
              <a:avLst/>
            </a:prstGeom>
            <a:noFill/>
            <a:ln w="9525">
              <a:noFill/>
              <a:miter lim="800000"/>
              <a:headEnd/>
              <a:tailEnd/>
            </a:ln>
          </p:spPr>
        </p:pic>
        <p:pic>
          <p:nvPicPr>
            <p:cNvPr id="95" name="Picture 527" descr="logo-małe"/>
            <p:cNvPicPr>
              <a:picLocks noChangeAspect="1" noChangeArrowheads="1"/>
            </p:cNvPicPr>
            <p:nvPr/>
          </p:nvPicPr>
          <p:blipFill>
            <a:blip r:embed="rId4" cstate="print"/>
            <a:srcRect/>
            <a:stretch>
              <a:fillRect/>
            </a:stretch>
          </p:blipFill>
          <p:spPr bwMode="auto">
            <a:xfrm>
              <a:off x="2059" y="3731"/>
              <a:ext cx="144" cy="216"/>
            </a:xfrm>
            <a:prstGeom prst="rect">
              <a:avLst/>
            </a:prstGeom>
            <a:noFill/>
            <a:ln w="9525">
              <a:noFill/>
              <a:miter lim="800000"/>
              <a:headEnd/>
              <a:tailEnd/>
            </a:ln>
          </p:spPr>
        </p:pic>
      </p:grpSp>
      <p:sp>
        <p:nvSpPr>
          <p:cNvPr id="97" name="Text Box 545"/>
          <p:cNvSpPr txBox="1">
            <a:spLocks noChangeArrowheads="1"/>
          </p:cNvSpPr>
          <p:nvPr/>
        </p:nvSpPr>
        <p:spPr bwMode="auto">
          <a:xfrm>
            <a:off x="1691680" y="3154362"/>
            <a:ext cx="1066800" cy="274638"/>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Gdynia</a:t>
            </a:r>
          </a:p>
        </p:txBody>
      </p:sp>
      <p:pic>
        <p:nvPicPr>
          <p:cNvPr id="98" name="Picture 551" descr="logo-małe"/>
          <p:cNvPicPr>
            <a:picLocks noChangeAspect="1" noChangeArrowheads="1"/>
          </p:cNvPicPr>
          <p:nvPr/>
        </p:nvPicPr>
        <p:blipFill>
          <a:blip r:embed="rId4" cstate="print"/>
          <a:srcRect/>
          <a:stretch>
            <a:fillRect/>
          </a:stretch>
        </p:blipFill>
        <p:spPr bwMode="auto">
          <a:xfrm>
            <a:off x="2183160" y="2886075"/>
            <a:ext cx="228600" cy="342900"/>
          </a:xfrm>
          <a:prstGeom prst="rect">
            <a:avLst/>
          </a:prstGeom>
          <a:noFill/>
          <a:ln w="9525">
            <a:noFill/>
            <a:miter lim="800000"/>
            <a:headEnd/>
            <a:tailEnd/>
          </a:ln>
        </p:spPr>
      </p:pic>
      <p:pic>
        <p:nvPicPr>
          <p:cNvPr id="99" name="Picture 554" descr="logo-małe"/>
          <p:cNvPicPr>
            <a:picLocks noChangeAspect="1" noChangeArrowheads="1"/>
          </p:cNvPicPr>
          <p:nvPr/>
        </p:nvPicPr>
        <p:blipFill>
          <a:blip r:embed="rId4" cstate="print"/>
          <a:srcRect/>
          <a:stretch>
            <a:fillRect/>
          </a:stretch>
        </p:blipFill>
        <p:spPr bwMode="auto">
          <a:xfrm>
            <a:off x="3131840" y="4310236"/>
            <a:ext cx="228600" cy="342900"/>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a:t>Poradnie w Polsce – przegląd spraw</a:t>
            </a:r>
          </a:p>
        </p:txBody>
      </p:sp>
    </p:spTree>
    <p:extLst>
      <p:ext uri="{BB962C8B-B14F-4D97-AF65-F5344CB8AC3E}">
        <p14:creationId xmlns:p14="http://schemas.microsoft.com/office/powerpoint/2010/main" val="72536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692696"/>
            <a:ext cx="8001000" cy="1143000"/>
          </a:xfrm>
        </p:spPr>
        <p:txBody>
          <a:bodyPr/>
          <a:lstStyle/>
          <a:p>
            <a:pPr defTabSz="912813" eaLnBrk="1" hangingPunct="1"/>
            <a:r>
              <a:rPr lang="pl-PL" sz="2800" dirty="0"/>
              <a:t>Studencka Poradnia Prawna – Pracownia Wydziału Prawa Uniwersytetu w Białymstoku</a:t>
            </a:r>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3234885005"/>
              </p:ext>
            </p:extLst>
          </p:nvPr>
        </p:nvGraphicFramePr>
        <p:xfrm>
          <a:off x="838200" y="2501900"/>
          <a:ext cx="81534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7086600" y="1700808"/>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141</a:t>
            </a:r>
          </a:p>
          <a:p>
            <a:pPr algn="r" defTabSz="912813">
              <a:spcBef>
                <a:spcPct val="50000"/>
              </a:spcBef>
            </a:pPr>
            <a:r>
              <a:rPr lang="pl-PL" sz="1400" b="1" dirty="0">
                <a:solidFill>
                  <a:schemeClr val="tx2"/>
                </a:solidFill>
                <a:latin typeface="Arial" charset="0"/>
              </a:rPr>
              <a:t>Studentów: 50</a:t>
            </a:r>
          </a:p>
          <a:p>
            <a:pPr algn="r" defTabSz="912813">
              <a:spcBef>
                <a:spcPct val="50000"/>
              </a:spcBef>
            </a:pPr>
            <a:r>
              <a:rPr lang="pl-PL" sz="1400" b="1" dirty="0">
                <a:solidFill>
                  <a:schemeClr val="tx2"/>
                </a:solidFill>
                <a:latin typeface="Arial" charset="0"/>
              </a:rPr>
              <a:t>Opiekunów: 12</a:t>
            </a:r>
          </a:p>
        </p:txBody>
      </p:sp>
      <p:sp>
        <p:nvSpPr>
          <p:cNvPr id="5" name="Text Box 10"/>
          <p:cNvSpPr txBox="1">
            <a:spLocks noChangeArrowheads="1"/>
          </p:cNvSpPr>
          <p:nvPr/>
        </p:nvSpPr>
        <p:spPr bwMode="auto">
          <a:xfrm>
            <a:off x="2843808" y="2843808"/>
            <a:ext cx="5832995" cy="2123658"/>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solidFill>
                  <a:srgbClr val="003366"/>
                </a:solidFill>
                <a:latin typeface="+mn-lt"/>
                <a:cs typeface="Times New Roman" pitchFamily="18" charset="0"/>
              </a:rPr>
              <a:t>udział w międzynarodowej konferencji „</a:t>
            </a:r>
            <a:r>
              <a:rPr lang="pl-PL" sz="1200" dirty="0" err="1">
                <a:solidFill>
                  <a:srgbClr val="003366"/>
                </a:solidFill>
                <a:latin typeface="+mn-lt"/>
                <a:cs typeface="Times New Roman" pitchFamily="18" charset="0"/>
              </a:rPr>
              <a:t>Legal</a:t>
            </a:r>
            <a:r>
              <a:rPr lang="pl-PL" sz="1200" dirty="0">
                <a:solidFill>
                  <a:srgbClr val="003366"/>
                </a:solidFill>
                <a:latin typeface="+mn-lt"/>
                <a:cs typeface="Times New Roman" pitchFamily="18" charset="0"/>
              </a:rPr>
              <a:t> </a:t>
            </a:r>
            <a:r>
              <a:rPr lang="pl-PL" sz="1200" dirty="0" err="1">
                <a:solidFill>
                  <a:srgbClr val="003366"/>
                </a:solidFill>
                <a:latin typeface="+mn-lt"/>
                <a:cs typeface="Times New Roman" pitchFamily="18" charset="0"/>
              </a:rPr>
              <a:t>Clinics</a:t>
            </a:r>
            <a:r>
              <a:rPr lang="pl-PL" sz="1200" dirty="0">
                <a:solidFill>
                  <a:srgbClr val="003366"/>
                </a:solidFill>
                <a:latin typeface="+mn-lt"/>
                <a:cs typeface="Times New Roman" pitchFamily="18" charset="0"/>
              </a:rPr>
              <a:t> </a:t>
            </a:r>
            <a:r>
              <a:rPr lang="pl-PL" sz="1200" dirty="0" err="1">
                <a:solidFill>
                  <a:srgbClr val="003366"/>
                </a:solidFill>
                <a:latin typeface="+mn-lt"/>
                <a:cs typeface="Times New Roman" pitchFamily="18" charset="0"/>
              </a:rPr>
              <a:t>sight</a:t>
            </a:r>
            <a:r>
              <a:rPr lang="pl-PL" sz="1200" dirty="0">
                <a:solidFill>
                  <a:srgbClr val="003366"/>
                </a:solidFill>
                <a:latin typeface="+mn-lt"/>
                <a:cs typeface="Times New Roman" pitchFamily="18" charset="0"/>
              </a:rPr>
              <a:t> </a:t>
            </a:r>
            <a:r>
              <a:rPr lang="pl-PL" sz="1200" dirty="0" err="1">
                <a:solidFill>
                  <a:srgbClr val="003366"/>
                </a:solidFill>
                <a:latin typeface="+mn-lt"/>
                <a:cs typeface="Times New Roman" pitchFamily="18" charset="0"/>
              </a:rPr>
              <a:t>into</a:t>
            </a:r>
            <a:r>
              <a:rPr lang="pl-PL" sz="1200" dirty="0">
                <a:solidFill>
                  <a:srgbClr val="003366"/>
                </a:solidFill>
                <a:latin typeface="+mn-lt"/>
                <a:cs typeface="Times New Roman" pitchFamily="18" charset="0"/>
              </a:rPr>
              <a:t> the </a:t>
            </a:r>
            <a:r>
              <a:rPr lang="pl-PL" sz="1200" dirty="0" err="1">
                <a:solidFill>
                  <a:srgbClr val="003366"/>
                </a:solidFill>
                <a:latin typeface="+mn-lt"/>
                <a:cs typeface="Times New Roman" pitchFamily="18" charset="0"/>
              </a:rPr>
              <a:t>future</a:t>
            </a:r>
            <a:r>
              <a:rPr lang="pl-PL" sz="1200" dirty="0">
                <a:solidFill>
                  <a:srgbClr val="003366"/>
                </a:solidFill>
                <a:latin typeface="+mn-lt"/>
                <a:cs typeface="Times New Roman" pitchFamily="18" charset="0"/>
              </a:rPr>
              <a:t>” w Połocku i wizyta studyjna na </a:t>
            </a:r>
            <a:r>
              <a:rPr lang="pl-PL" sz="1200" dirty="0" err="1">
                <a:solidFill>
                  <a:srgbClr val="003366"/>
                </a:solidFill>
                <a:latin typeface="+mn-lt"/>
                <a:cs typeface="Times New Roman" pitchFamily="18" charset="0"/>
              </a:rPr>
              <a:t>temtejszej</a:t>
            </a:r>
            <a:r>
              <a:rPr lang="pl-PL" sz="1200" dirty="0">
                <a:solidFill>
                  <a:srgbClr val="003366"/>
                </a:solidFill>
                <a:latin typeface="+mn-lt"/>
                <a:cs typeface="Times New Roman" pitchFamily="18" charset="0"/>
              </a:rPr>
              <a:t> uczelni – działania wspólne z </a:t>
            </a:r>
            <a:r>
              <a:rPr lang="pl-PL" sz="1200" dirty="0" err="1">
                <a:latin typeface="+mn-lt"/>
              </a:rPr>
              <a:t>Raoul</a:t>
            </a:r>
            <a:r>
              <a:rPr lang="pl-PL" sz="1200" dirty="0">
                <a:latin typeface="+mn-lt"/>
              </a:rPr>
              <a:t> Wallenberg </a:t>
            </a:r>
            <a:r>
              <a:rPr lang="pl-PL" sz="1200" dirty="0" err="1">
                <a:latin typeface="+mn-lt"/>
              </a:rPr>
              <a:t>Institute</a:t>
            </a:r>
            <a:r>
              <a:rPr lang="pl-PL" sz="1200" dirty="0">
                <a:latin typeface="+mn-lt"/>
              </a:rPr>
              <a:t> of Human </a:t>
            </a:r>
            <a:r>
              <a:rPr lang="pl-PL" sz="1200" dirty="0" err="1">
                <a:latin typeface="+mn-lt"/>
              </a:rPr>
              <a:t>Rights</a:t>
            </a:r>
            <a:r>
              <a:rPr lang="pl-PL" sz="1200" dirty="0">
                <a:latin typeface="+mn-lt"/>
              </a:rPr>
              <a:t> and </a:t>
            </a:r>
            <a:r>
              <a:rPr lang="pl-PL" sz="1200" dirty="0" err="1">
                <a:latin typeface="+mn-lt"/>
              </a:rPr>
              <a:t>Humanitarian</a:t>
            </a:r>
            <a:r>
              <a:rPr lang="pl-PL" sz="1200" dirty="0">
                <a:latin typeface="+mn-lt"/>
              </a:rPr>
              <a:t> Law (Szwecja),</a:t>
            </a:r>
            <a:endParaRPr lang="pl-PL" sz="1200" dirty="0">
              <a:solidFill>
                <a:srgbClr val="003366"/>
              </a:solidFill>
              <a:latin typeface="+mn-lt"/>
              <a:cs typeface="Times New Roman" pitchFamily="18" charset="0"/>
            </a:endParaRPr>
          </a:p>
          <a:p>
            <a:pPr marL="171450" indent="-171450" defTabSz="912813">
              <a:spcBef>
                <a:spcPct val="50000"/>
              </a:spcBef>
              <a:buFontTx/>
              <a:buChar char="-"/>
              <a:defRPr/>
            </a:pPr>
            <a:r>
              <a:rPr lang="pl-PL" sz="1200" dirty="0">
                <a:solidFill>
                  <a:srgbClr val="003366"/>
                </a:solidFill>
                <a:latin typeface="+mn-lt"/>
                <a:cs typeface="Times New Roman" pitchFamily="18" charset="0"/>
              </a:rPr>
              <a:t>nawiązanie współpracy z Miejskim Rzecznikiem Konsumentów w Białymstoku (możliwość odbywania staży i praktyk w biurze rzecznika), </a:t>
            </a:r>
          </a:p>
          <a:p>
            <a:pPr marL="171450" indent="-171450" defTabSz="912813">
              <a:spcBef>
                <a:spcPct val="50000"/>
              </a:spcBef>
              <a:buFontTx/>
              <a:buChar char="-"/>
              <a:defRPr/>
            </a:pPr>
            <a:r>
              <a:rPr lang="pl-PL" sz="1200" dirty="0">
                <a:solidFill>
                  <a:srgbClr val="003366"/>
                </a:solidFill>
                <a:latin typeface="+mn-lt"/>
                <a:cs typeface="Times New Roman" pitchFamily="18" charset="0"/>
              </a:rPr>
              <a:t>udział w VII Tygodniu Konstytucyjnym odbywającym się w białostockich szkołach, </a:t>
            </a:r>
          </a:p>
          <a:p>
            <a:pPr marL="171450" indent="-171450" defTabSz="912813">
              <a:spcBef>
                <a:spcPct val="50000"/>
              </a:spcBef>
              <a:buFontTx/>
              <a:buChar char="-"/>
              <a:defRPr/>
            </a:pPr>
            <a:r>
              <a:rPr lang="pl-PL" sz="1200" dirty="0">
                <a:solidFill>
                  <a:srgbClr val="003366"/>
                </a:solidFill>
                <a:latin typeface="+mn-lt"/>
                <a:cs typeface="Times New Roman" pitchFamily="18" charset="0"/>
              </a:rPr>
              <a:t>obecność w mediach (Radio 5 z Suwałk, Radio </a:t>
            </a:r>
            <a:r>
              <a:rPr lang="pl-PL" sz="1200" dirty="0" err="1">
                <a:solidFill>
                  <a:srgbClr val="003366"/>
                </a:solidFill>
                <a:latin typeface="+mn-lt"/>
                <a:cs typeface="Times New Roman" pitchFamily="18" charset="0"/>
              </a:rPr>
              <a:t>Akadera</a:t>
            </a:r>
            <a:r>
              <a:rPr lang="pl-PL" sz="1200" dirty="0">
                <a:solidFill>
                  <a:srgbClr val="003366"/>
                </a:solidFill>
                <a:latin typeface="+mn-lt"/>
                <a:cs typeface="Times New Roman" pitchFamily="18" charset="0"/>
              </a:rPr>
              <a:t> z Białegostoku).</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defTabSz="912813" eaLnBrk="1" hangingPunct="1"/>
            <a:r>
              <a:rPr lang="pl-PL" sz="2800" dirty="0"/>
              <a:t>Studencka Poradnia Prawna – Pracownia Wydziału Prawa (</a:t>
            </a:r>
            <a:r>
              <a:rPr lang="pl-PL" sz="2800" dirty="0" err="1"/>
              <a:t>UwB</a:t>
            </a:r>
            <a:r>
              <a:rPr lang="pl-PL" sz="2800" dirty="0"/>
              <a:t>) 2003-2020</a:t>
            </a:r>
          </a:p>
        </p:txBody>
      </p:sp>
      <p:graphicFrame>
        <p:nvGraphicFramePr>
          <p:cNvPr id="9" name="Object 8"/>
          <p:cNvGraphicFramePr>
            <a:graphicFrameLocks noChangeAspect="1"/>
          </p:cNvGraphicFramePr>
          <p:nvPr>
            <p:extLst>
              <p:ext uri="{D42A27DB-BD31-4B8C-83A1-F6EECF244321}">
                <p14:modId xmlns:p14="http://schemas.microsoft.com/office/powerpoint/2010/main" val="509577569"/>
              </p:ext>
            </p:extLst>
          </p:nvPr>
        </p:nvGraphicFramePr>
        <p:xfrm>
          <a:off x="823913" y="2582863"/>
          <a:ext cx="3430587" cy="3046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317837562"/>
              </p:ext>
            </p:extLst>
          </p:nvPr>
        </p:nvGraphicFramePr>
        <p:xfrm>
          <a:off x="4960938" y="2522538"/>
          <a:ext cx="3931542" cy="2941637"/>
        </p:xfrm>
        <a:graphic>
          <a:graphicData uri="http://schemas.openxmlformats.org/drawingml/2006/chart">
            <c:chart xmlns:c="http://schemas.openxmlformats.org/drawingml/2006/chart" xmlns:r="http://schemas.openxmlformats.org/officeDocument/2006/relationships" r:id="rId3"/>
          </a:graphicData>
        </a:graphic>
      </p:graphicFrame>
      <p:sp>
        <p:nvSpPr>
          <p:cNvPr id="24581" name="Text Box 13"/>
          <p:cNvSpPr txBox="1">
            <a:spLocks noChangeArrowheads="1"/>
          </p:cNvSpPr>
          <p:nvPr/>
        </p:nvSpPr>
        <p:spPr bwMode="auto">
          <a:xfrm>
            <a:off x="1115616" y="56610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24582" name="Text Box 14"/>
          <p:cNvSpPr txBox="1">
            <a:spLocks noChangeArrowheads="1"/>
          </p:cNvSpPr>
          <p:nvPr/>
        </p:nvSpPr>
        <p:spPr bwMode="auto">
          <a:xfrm>
            <a:off x="5435624" y="56472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
        <p:nvSpPr>
          <p:cNvPr id="24583" name="Text Box 15"/>
          <p:cNvSpPr txBox="1">
            <a:spLocks noChangeArrowheads="1"/>
          </p:cNvSpPr>
          <p:nvPr/>
        </p:nvSpPr>
        <p:spPr bwMode="auto">
          <a:xfrm>
            <a:off x="5940152" y="270892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24584" name="Text Box 16"/>
          <p:cNvSpPr txBox="1">
            <a:spLocks noChangeArrowheads="1"/>
          </p:cNvSpPr>
          <p:nvPr/>
        </p:nvSpPr>
        <p:spPr bwMode="auto">
          <a:xfrm>
            <a:off x="7380312" y="378904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3786852609"/>
              </p:ext>
            </p:extLst>
          </p:nvPr>
        </p:nvGraphicFramePr>
        <p:xfrm>
          <a:off x="763588" y="2624138"/>
          <a:ext cx="8343900" cy="408146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p:cNvSpPr>
            <a:spLocks noGrp="1" noChangeArrowheads="1"/>
          </p:cNvSpPr>
          <p:nvPr>
            <p:ph type="title"/>
          </p:nvPr>
        </p:nvSpPr>
        <p:spPr/>
        <p:txBody>
          <a:bodyPr/>
          <a:lstStyle/>
          <a:p>
            <a:pPr defTabSz="912813" eaLnBrk="1" hangingPunct="1"/>
            <a:r>
              <a:rPr lang="pl-PL" dirty="0"/>
              <a:t>Studencka Uniwersytecka Poradnia Prawna w Gdańsku</a:t>
            </a:r>
          </a:p>
        </p:txBody>
      </p:sp>
      <p:sp>
        <p:nvSpPr>
          <p:cNvPr id="27652" name="Text Box 5"/>
          <p:cNvSpPr txBox="1">
            <a:spLocks noChangeArrowheads="1"/>
          </p:cNvSpPr>
          <p:nvPr/>
        </p:nvSpPr>
        <p:spPr bwMode="auto">
          <a:xfrm>
            <a:off x="7086600" y="1628775"/>
            <a:ext cx="2057400" cy="95410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60</a:t>
            </a:r>
          </a:p>
          <a:p>
            <a:pPr algn="r" defTabSz="912813">
              <a:spcBef>
                <a:spcPct val="50000"/>
              </a:spcBef>
            </a:pPr>
            <a:r>
              <a:rPr lang="pl-PL" sz="1400" b="1" dirty="0">
                <a:solidFill>
                  <a:schemeClr val="tx2"/>
                </a:solidFill>
                <a:latin typeface="Arial" charset="0"/>
              </a:rPr>
              <a:t>Studentów: 44</a:t>
            </a:r>
          </a:p>
          <a:p>
            <a:pPr algn="r" defTabSz="912813">
              <a:spcBef>
                <a:spcPct val="50000"/>
              </a:spcBef>
            </a:pPr>
            <a:r>
              <a:rPr lang="pl-PL" sz="1400" b="1" dirty="0">
                <a:solidFill>
                  <a:schemeClr val="tx2"/>
                </a:solidFill>
                <a:latin typeface="Arial" charset="0"/>
              </a:rPr>
              <a:t>Opiekunów: 10</a:t>
            </a:r>
          </a:p>
        </p:txBody>
      </p:sp>
      <p:sp>
        <p:nvSpPr>
          <p:cNvPr id="25605" name="Text Box 10"/>
          <p:cNvSpPr txBox="1">
            <a:spLocks noChangeArrowheads="1"/>
          </p:cNvSpPr>
          <p:nvPr/>
        </p:nvSpPr>
        <p:spPr bwMode="auto">
          <a:xfrm>
            <a:off x="2411760" y="3299108"/>
            <a:ext cx="5832995" cy="1292662"/>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solidFill>
                  <a:srgbClr val="003366"/>
                </a:solidFill>
                <a:latin typeface="+mn-lt"/>
                <a:cs typeface="Times New Roman" pitchFamily="18" charset="0"/>
              </a:rPr>
              <a:t>współorganizacja konferencji naukowej „Dowód (nie)legalny w procesie karnym”,</a:t>
            </a:r>
          </a:p>
          <a:p>
            <a:pPr marL="171450" indent="-171450" defTabSz="912813">
              <a:spcBef>
                <a:spcPct val="50000"/>
              </a:spcBef>
              <a:buFontTx/>
              <a:buChar char="-"/>
              <a:defRPr/>
            </a:pPr>
            <a:r>
              <a:rPr lang="pl-PL" sz="1200" dirty="0">
                <a:solidFill>
                  <a:srgbClr val="003366"/>
                </a:solidFill>
                <a:latin typeface="+mn-lt"/>
                <a:cs typeface="Times New Roman" pitchFamily="18" charset="0"/>
              </a:rPr>
              <a:t>kontynuacja programu </a:t>
            </a:r>
            <a:r>
              <a:rPr lang="pl-PL" sz="1200" dirty="0" err="1">
                <a:solidFill>
                  <a:srgbClr val="003366"/>
                </a:solidFill>
                <a:latin typeface="+mn-lt"/>
                <a:cs typeface="Times New Roman" pitchFamily="18" charset="0"/>
              </a:rPr>
              <a:t>Street</a:t>
            </a:r>
            <a:r>
              <a:rPr lang="pl-PL" sz="1200" dirty="0">
                <a:solidFill>
                  <a:srgbClr val="003366"/>
                </a:solidFill>
                <a:latin typeface="+mn-lt"/>
                <a:cs typeface="Times New Roman" pitchFamily="18" charset="0"/>
              </a:rPr>
              <a:t> Law (11 lekcji w trójmiejskich szkołach),</a:t>
            </a:r>
          </a:p>
          <a:p>
            <a:pPr marL="171450" indent="-171450" defTabSz="912813">
              <a:spcBef>
                <a:spcPct val="50000"/>
              </a:spcBef>
              <a:buFontTx/>
              <a:buChar char="-"/>
              <a:defRPr/>
            </a:pPr>
            <a:r>
              <a:rPr lang="pl-PL" sz="1200" dirty="0">
                <a:solidFill>
                  <a:srgbClr val="003366"/>
                </a:solidFill>
                <a:latin typeface="+mn-lt"/>
                <a:cs typeface="Times New Roman" pitchFamily="18" charset="0"/>
              </a:rPr>
              <a:t>przygotowanie nowych plakatów i ulotek promujących Poradnię oraz rozpoczęcie procesu tworzenia nowego, elektronicznego systemu obsługi spraw.</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p:txBody>
          <a:bodyPr/>
          <a:lstStyle/>
          <a:p>
            <a:pPr defTabSz="912813" eaLnBrk="1" hangingPunct="1"/>
            <a:r>
              <a:rPr lang="pl-PL" dirty="0"/>
              <a:t>Studencka Uniwersytecka Poradnia Prawna w Gdańsku</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1823673852"/>
              </p:ext>
            </p:extLst>
          </p:nvPr>
        </p:nvGraphicFramePr>
        <p:xfrm>
          <a:off x="823913" y="2582863"/>
          <a:ext cx="3336925" cy="3316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195183810"/>
              </p:ext>
            </p:extLst>
          </p:nvPr>
        </p:nvGraphicFramePr>
        <p:xfrm>
          <a:off x="4860032" y="2492896"/>
          <a:ext cx="378777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 Box 11"/>
          <p:cNvSpPr txBox="1">
            <a:spLocks noChangeArrowheads="1"/>
          </p:cNvSpPr>
          <p:nvPr/>
        </p:nvSpPr>
        <p:spPr bwMode="auto">
          <a:xfrm>
            <a:off x="5868144" y="3284984"/>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28678" name="Text Box 12"/>
          <p:cNvSpPr txBox="1">
            <a:spLocks noChangeArrowheads="1"/>
          </p:cNvSpPr>
          <p:nvPr/>
        </p:nvSpPr>
        <p:spPr bwMode="auto">
          <a:xfrm>
            <a:off x="6840537" y="4392303"/>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28679" name="Text Box 17"/>
          <p:cNvSpPr txBox="1">
            <a:spLocks noChangeArrowheads="1"/>
          </p:cNvSpPr>
          <p:nvPr/>
        </p:nvSpPr>
        <p:spPr bwMode="auto">
          <a:xfrm>
            <a:off x="1043608" y="61309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28680"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971600" y="620688"/>
            <a:ext cx="8066087" cy="1143000"/>
          </a:xfrm>
          <a:noFill/>
        </p:spPr>
        <p:txBody>
          <a:bodyPr/>
          <a:lstStyle/>
          <a:p>
            <a:pPr defTabSz="912813" eaLnBrk="1" hangingPunct="1"/>
            <a:r>
              <a:rPr lang="pl-PL" sz="3000" dirty="0"/>
              <a:t>Studencka Poradnia Prawna</a:t>
            </a:r>
            <a:br>
              <a:rPr lang="pl-PL" sz="3000" dirty="0"/>
            </a:br>
            <a:r>
              <a:rPr lang="pl-PL" sz="3000" dirty="0"/>
              <a:t>Wyższej Szkoły Bankowej w Gdańsku</a:t>
            </a:r>
          </a:p>
        </p:txBody>
      </p:sp>
      <p:graphicFrame>
        <p:nvGraphicFramePr>
          <p:cNvPr id="5" name="Object 8"/>
          <p:cNvGraphicFramePr>
            <a:graphicFrameLocks noGrp="1" noChangeAspect="1"/>
          </p:cNvGraphicFramePr>
          <p:nvPr>
            <p:extLst>
              <p:ext uri="{D42A27DB-BD31-4B8C-83A1-F6EECF244321}">
                <p14:modId xmlns:p14="http://schemas.microsoft.com/office/powerpoint/2010/main" val="2793484034"/>
              </p:ext>
            </p:extLst>
          </p:nvPr>
        </p:nvGraphicFramePr>
        <p:xfrm>
          <a:off x="749300" y="2543175"/>
          <a:ext cx="8185150" cy="4003675"/>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Text Box 5"/>
          <p:cNvSpPr txBox="1">
            <a:spLocks noChangeArrowheads="1"/>
          </p:cNvSpPr>
          <p:nvPr/>
        </p:nvSpPr>
        <p:spPr bwMode="auto">
          <a:xfrm>
            <a:off x="7067789"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2</a:t>
            </a:r>
          </a:p>
          <a:p>
            <a:pPr algn="r" defTabSz="912813">
              <a:spcBef>
                <a:spcPct val="50000"/>
              </a:spcBef>
            </a:pPr>
            <a:r>
              <a:rPr lang="pl-PL" sz="1400" b="1" dirty="0">
                <a:solidFill>
                  <a:schemeClr val="tx2"/>
                </a:solidFill>
                <a:latin typeface="Arial" charset="0"/>
              </a:rPr>
              <a:t>Studentów: 6</a:t>
            </a:r>
          </a:p>
          <a:p>
            <a:pPr algn="r" defTabSz="912813">
              <a:spcBef>
                <a:spcPct val="50000"/>
              </a:spcBef>
            </a:pPr>
            <a:r>
              <a:rPr lang="pl-PL" sz="1400" b="1" dirty="0">
                <a:solidFill>
                  <a:schemeClr val="tx2"/>
                </a:solidFill>
                <a:latin typeface="Arial" charset="0"/>
              </a:rPr>
              <a:t>Opiekunów: 1</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type="title"/>
          </p:nvPr>
        </p:nvSpPr>
        <p:spPr>
          <a:xfrm>
            <a:off x="755576" y="620688"/>
            <a:ext cx="8388423" cy="1143000"/>
          </a:xfrm>
        </p:spPr>
        <p:txBody>
          <a:bodyPr/>
          <a:lstStyle/>
          <a:p>
            <a:pPr defTabSz="912813" eaLnBrk="1" hangingPunct="1"/>
            <a:r>
              <a:rPr lang="pl-PL" sz="2800" dirty="0"/>
              <a:t>Studencka Poradnia Prawna przy</a:t>
            </a:r>
            <a:br>
              <a:rPr lang="pl-PL" sz="2800" dirty="0"/>
            </a:br>
            <a:r>
              <a:rPr lang="pl-PL" sz="2800" dirty="0"/>
              <a:t>Wyższej Szkole Bankowej w Gdańsku 2011-2020</a:t>
            </a:r>
            <a:endParaRPr lang="pl-PL" sz="2400" dirty="0"/>
          </a:p>
        </p:txBody>
      </p:sp>
      <p:graphicFrame>
        <p:nvGraphicFramePr>
          <p:cNvPr id="9" name="Object 7"/>
          <p:cNvGraphicFramePr>
            <a:graphicFrameLocks noChangeAspect="1"/>
          </p:cNvGraphicFramePr>
          <p:nvPr>
            <p:extLst>
              <p:ext uri="{D42A27DB-BD31-4B8C-83A1-F6EECF244321}">
                <p14:modId xmlns:p14="http://schemas.microsoft.com/office/powerpoint/2010/main" val="4204688207"/>
              </p:ext>
            </p:extLst>
          </p:nvPr>
        </p:nvGraphicFramePr>
        <p:xfrm>
          <a:off x="823913" y="2582863"/>
          <a:ext cx="3336925" cy="3316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247757815"/>
              </p:ext>
            </p:extLst>
          </p:nvPr>
        </p:nvGraphicFramePr>
        <p:xfrm>
          <a:off x="4694238" y="2400300"/>
          <a:ext cx="378777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Text Box 11"/>
          <p:cNvSpPr txBox="1">
            <a:spLocks noChangeArrowheads="1"/>
          </p:cNvSpPr>
          <p:nvPr/>
        </p:nvSpPr>
        <p:spPr bwMode="auto">
          <a:xfrm>
            <a:off x="7237413" y="2738315"/>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0726" name="Text Box 12"/>
          <p:cNvSpPr txBox="1">
            <a:spLocks noChangeArrowheads="1"/>
          </p:cNvSpPr>
          <p:nvPr/>
        </p:nvSpPr>
        <p:spPr bwMode="auto">
          <a:xfrm>
            <a:off x="6294386" y="414133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0727" name="Text Box 17"/>
          <p:cNvSpPr txBox="1">
            <a:spLocks noChangeArrowheads="1"/>
          </p:cNvSpPr>
          <p:nvPr/>
        </p:nvSpPr>
        <p:spPr bwMode="auto">
          <a:xfrm>
            <a:off x="1115616" y="602138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2011-2020</a:t>
            </a:r>
          </a:p>
        </p:txBody>
      </p:sp>
      <p:sp>
        <p:nvSpPr>
          <p:cNvPr id="30728"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2011-2020</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971600" y="620688"/>
            <a:ext cx="8066087" cy="1143000"/>
          </a:xfrm>
          <a:noFill/>
        </p:spPr>
        <p:txBody>
          <a:bodyPr/>
          <a:lstStyle/>
          <a:p>
            <a:pPr defTabSz="912813" eaLnBrk="1" hangingPunct="1"/>
            <a:r>
              <a:rPr lang="pl-PL" sz="3000" dirty="0"/>
              <a:t>Studencka Poradnia Prawna </a:t>
            </a:r>
            <a:br>
              <a:rPr lang="pl-PL" sz="3000" dirty="0"/>
            </a:br>
            <a:r>
              <a:rPr lang="pl-PL" sz="3000" dirty="0"/>
              <a:t>przy </a:t>
            </a:r>
            <a:r>
              <a:rPr lang="pl-PL" sz="3000" dirty="0" err="1"/>
              <a:t>WSAiB</a:t>
            </a:r>
            <a:r>
              <a:rPr lang="pl-PL" sz="3000" dirty="0"/>
              <a:t> w Gdyni</a:t>
            </a:r>
          </a:p>
        </p:txBody>
      </p:sp>
      <p:graphicFrame>
        <p:nvGraphicFramePr>
          <p:cNvPr id="5" name="Object 8"/>
          <p:cNvGraphicFramePr>
            <a:graphicFrameLocks noGrp="1" noChangeAspect="1"/>
          </p:cNvGraphicFramePr>
          <p:nvPr>
            <p:extLst>
              <p:ext uri="{D42A27DB-BD31-4B8C-83A1-F6EECF244321}">
                <p14:modId xmlns:p14="http://schemas.microsoft.com/office/powerpoint/2010/main" val="1823290727"/>
              </p:ext>
            </p:extLst>
          </p:nvPr>
        </p:nvGraphicFramePr>
        <p:xfrm>
          <a:off x="749300" y="2543175"/>
          <a:ext cx="8185150" cy="4003675"/>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Text Box 5"/>
          <p:cNvSpPr txBox="1">
            <a:spLocks noChangeArrowheads="1"/>
          </p:cNvSpPr>
          <p:nvPr/>
        </p:nvSpPr>
        <p:spPr bwMode="auto">
          <a:xfrm>
            <a:off x="7067789"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21</a:t>
            </a:r>
          </a:p>
          <a:p>
            <a:pPr algn="r" defTabSz="912813">
              <a:spcBef>
                <a:spcPct val="50000"/>
              </a:spcBef>
            </a:pPr>
            <a:r>
              <a:rPr lang="pl-PL" sz="1400" b="1" dirty="0">
                <a:solidFill>
                  <a:schemeClr val="tx2"/>
                </a:solidFill>
                <a:latin typeface="Arial" charset="0"/>
              </a:rPr>
              <a:t>Studentów: 12 </a:t>
            </a:r>
          </a:p>
          <a:p>
            <a:pPr algn="r" defTabSz="912813">
              <a:spcBef>
                <a:spcPct val="50000"/>
              </a:spcBef>
            </a:pPr>
            <a:r>
              <a:rPr lang="pl-PL" sz="1400" b="1" dirty="0">
                <a:solidFill>
                  <a:schemeClr val="tx2"/>
                </a:solidFill>
                <a:latin typeface="Arial" charset="0"/>
              </a:rPr>
              <a:t>Opiekunów: 3</a:t>
            </a:r>
          </a:p>
        </p:txBody>
      </p:sp>
      <p:sp>
        <p:nvSpPr>
          <p:cNvPr id="6" name="Text Box 11"/>
          <p:cNvSpPr txBox="1">
            <a:spLocks noChangeArrowheads="1"/>
          </p:cNvSpPr>
          <p:nvPr/>
        </p:nvSpPr>
        <p:spPr bwMode="auto">
          <a:xfrm>
            <a:off x="3275856" y="3601800"/>
            <a:ext cx="4895850" cy="738664"/>
          </a:xfrm>
          <a:prstGeom prst="rect">
            <a:avLst/>
          </a:prstGeom>
          <a:noFill/>
          <a:ln w="9525">
            <a:noFill/>
            <a:miter lim="800000"/>
            <a:headEnd/>
            <a:tailEnd/>
          </a:ln>
        </p:spPr>
        <p:txBody>
          <a:bodyPr>
            <a:spAutoFit/>
          </a:bodyPr>
          <a:lstStyle/>
          <a:p>
            <a:pPr defTabSz="912813">
              <a:spcBef>
                <a:spcPct val="50000"/>
              </a:spcBef>
              <a:defRPr/>
            </a:pPr>
            <a:r>
              <a:rPr lang="pl-PL" sz="1200" b="1" dirty="0">
                <a:solidFill>
                  <a:srgbClr val="003366"/>
                </a:solidFill>
                <a:latin typeface="+mj-lt"/>
              </a:rPr>
              <a:t>N</a:t>
            </a:r>
            <a:r>
              <a:rPr lang="pl-PL" sz="1200" b="1" dirty="0">
                <a:solidFill>
                  <a:srgbClr val="003366"/>
                </a:solidFill>
                <a:latin typeface="+mj-lt"/>
                <a:cs typeface="Times New Roman" pitchFamily="18" charset="0"/>
              </a:rPr>
              <a:t>ajwa</a:t>
            </a:r>
            <a:r>
              <a:rPr lang="pl-PL" sz="1200" b="1" dirty="0">
                <a:solidFill>
                  <a:srgbClr val="003366"/>
                </a:solidFill>
                <a:latin typeface="+mj-lt"/>
              </a:rPr>
              <a:t>ż</a:t>
            </a:r>
            <a:r>
              <a:rPr lang="pl-PL" sz="1200" b="1" dirty="0">
                <a:solidFill>
                  <a:srgbClr val="003366"/>
                </a:solidFill>
                <a:latin typeface="+mj-lt"/>
                <a:cs typeface="Times New Roman" pitchFamily="18" charset="0"/>
              </a:rPr>
              <a:t>niejsze osi</a:t>
            </a:r>
            <a:r>
              <a:rPr lang="pl-PL" sz="1200" b="1" dirty="0">
                <a:solidFill>
                  <a:srgbClr val="003366"/>
                </a:solidFill>
                <a:latin typeface="+mj-lt"/>
              </a:rPr>
              <a:t>ą</a:t>
            </a:r>
            <a:r>
              <a:rPr lang="pl-PL" sz="1200" b="1" dirty="0">
                <a:solidFill>
                  <a:srgbClr val="003366"/>
                </a:solidFill>
                <a:latin typeface="+mj-lt"/>
                <a:cs typeface="Times New Roman" pitchFamily="18" charset="0"/>
              </a:rPr>
              <a:t>gni</a:t>
            </a:r>
            <a:r>
              <a:rPr lang="pl-PL" sz="1200" b="1" dirty="0">
                <a:solidFill>
                  <a:srgbClr val="003366"/>
                </a:solidFill>
                <a:latin typeface="+mj-lt"/>
              </a:rPr>
              <a:t>ę</a:t>
            </a:r>
            <a:r>
              <a:rPr lang="pl-PL" sz="1200" b="1" dirty="0">
                <a:solidFill>
                  <a:srgbClr val="003366"/>
                </a:solidFill>
                <a:latin typeface="+mj-lt"/>
                <a:cs typeface="Times New Roman" pitchFamily="18" charset="0"/>
              </a:rPr>
              <a:t>cia i sukcesy poradni:</a:t>
            </a:r>
          </a:p>
          <a:p>
            <a:pPr marL="171450" indent="-171450" defTabSz="912813">
              <a:spcBef>
                <a:spcPct val="50000"/>
              </a:spcBef>
              <a:buFontTx/>
              <a:buChar char="-"/>
              <a:defRPr/>
            </a:pPr>
            <a:r>
              <a:rPr lang="pl-PL" sz="1200" dirty="0">
                <a:latin typeface="+mj-lt"/>
              </a:rPr>
              <a:t>otwarcie nowej filii Poradni w budynku Wyższej Szkoły Administracji i Biznesu w Gdyni.</a:t>
            </a:r>
          </a:p>
        </p:txBody>
      </p:sp>
    </p:spTree>
    <p:extLst>
      <p:ext uri="{BB962C8B-B14F-4D97-AF65-F5344CB8AC3E}">
        <p14:creationId xmlns:p14="http://schemas.microsoft.com/office/powerpoint/2010/main" val="338646237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1655030258"/>
              </p:ext>
            </p:extLst>
          </p:nvPr>
        </p:nvGraphicFramePr>
        <p:xfrm>
          <a:off x="823913" y="2582863"/>
          <a:ext cx="3336925" cy="3316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592809255"/>
              </p:ext>
            </p:extLst>
          </p:nvPr>
        </p:nvGraphicFramePr>
        <p:xfrm>
          <a:off x="4694238" y="2400300"/>
          <a:ext cx="378777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Text Box 11"/>
          <p:cNvSpPr txBox="1">
            <a:spLocks noChangeArrowheads="1"/>
          </p:cNvSpPr>
          <p:nvPr/>
        </p:nvSpPr>
        <p:spPr bwMode="auto">
          <a:xfrm>
            <a:off x="5718918" y="3504717"/>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0726" name="Text Box 12"/>
          <p:cNvSpPr txBox="1">
            <a:spLocks noChangeArrowheads="1"/>
          </p:cNvSpPr>
          <p:nvPr/>
        </p:nvSpPr>
        <p:spPr bwMode="auto">
          <a:xfrm>
            <a:off x="7812881" y="4160726"/>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0727" name="Text Box 17"/>
          <p:cNvSpPr txBox="1">
            <a:spLocks noChangeArrowheads="1"/>
          </p:cNvSpPr>
          <p:nvPr/>
        </p:nvSpPr>
        <p:spPr bwMode="auto">
          <a:xfrm>
            <a:off x="1115616" y="602138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2016-2020</a:t>
            </a:r>
          </a:p>
        </p:txBody>
      </p:sp>
      <p:sp>
        <p:nvSpPr>
          <p:cNvPr id="30728"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2016-2020</a:t>
            </a:r>
          </a:p>
        </p:txBody>
      </p:sp>
      <p:sp>
        <p:nvSpPr>
          <p:cNvPr id="11" name="Rectangle 10"/>
          <p:cNvSpPr txBox="1">
            <a:spLocks noChangeArrowheads="1"/>
          </p:cNvSpPr>
          <p:nvPr/>
        </p:nvSpPr>
        <p:spPr bwMode="auto">
          <a:xfrm>
            <a:off x="971600" y="620688"/>
            <a:ext cx="80660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sz="3000" kern="0" dirty="0"/>
              <a:t>Studencka Poradnia Prawna </a:t>
            </a:r>
            <a:br>
              <a:rPr lang="pl-PL" sz="3000" kern="0" dirty="0"/>
            </a:br>
            <a:r>
              <a:rPr lang="pl-PL" sz="3000" kern="0" dirty="0"/>
              <a:t>przy </a:t>
            </a:r>
            <a:r>
              <a:rPr lang="pl-PL" sz="3000" kern="0" dirty="0" err="1"/>
              <a:t>WSAiB</a:t>
            </a:r>
            <a:r>
              <a:rPr lang="pl-PL" sz="3000" kern="0" dirty="0"/>
              <a:t> w Gdyni 2016-2020</a:t>
            </a:r>
          </a:p>
        </p:txBody>
      </p:sp>
    </p:spTree>
    <p:extLst>
      <p:ext uri="{BB962C8B-B14F-4D97-AF65-F5344CB8AC3E}">
        <p14:creationId xmlns:p14="http://schemas.microsoft.com/office/powerpoint/2010/main" val="1691379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1"/>
          <p:cNvGrpSpPr>
            <a:grpSpLocks/>
          </p:cNvGrpSpPr>
          <p:nvPr/>
        </p:nvGrpSpPr>
        <p:grpSpPr bwMode="auto">
          <a:xfrm>
            <a:off x="755650" y="2670175"/>
            <a:ext cx="8578850" cy="4194175"/>
            <a:chOff x="470" y="1682"/>
            <a:chExt cx="5404" cy="2642"/>
          </a:xfrm>
        </p:grpSpPr>
        <p:sp useBgFill="1">
          <p:nvSpPr>
            <p:cNvPr id="3" name="Text Box 682"/>
            <p:cNvSpPr txBox="1">
              <a:spLocks noChangeArrowheads="1"/>
            </p:cNvSpPr>
            <p:nvPr/>
          </p:nvSpPr>
          <p:spPr bwMode="auto">
            <a:xfrm>
              <a:off x="3742" y="2714"/>
              <a:ext cx="2132" cy="806"/>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2006/2007</a:t>
              </a:r>
            </a:p>
            <a:p>
              <a:pPr defTabSz="912813">
                <a:spcBef>
                  <a:spcPct val="50000"/>
                </a:spcBef>
              </a:pPr>
              <a:r>
                <a:rPr lang="pl-PL" sz="2000" dirty="0">
                  <a:solidFill>
                    <a:srgbClr val="003366"/>
                  </a:solidFill>
                  <a:latin typeface="Arial" charset="0"/>
                </a:rPr>
                <a:t>24 poradnie w 15 miastach</a:t>
              </a:r>
            </a:p>
          </p:txBody>
        </p:sp>
        <p:graphicFrame>
          <p:nvGraphicFramePr>
            <p:cNvPr id="5" name="Object 684"/>
            <p:cNvGraphicFramePr>
              <a:graphicFrameLocks noChangeAspect="1"/>
            </p:cNvGraphicFramePr>
            <p:nvPr/>
          </p:nvGraphicFramePr>
          <p:xfrm>
            <a:off x="518" y="1682"/>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6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682"/>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85" descr="logo-małe"/>
            <p:cNvPicPr>
              <a:picLocks noChangeAspect="1" noChangeArrowheads="1"/>
            </p:cNvPicPr>
            <p:nvPr/>
          </p:nvPicPr>
          <p:blipFill>
            <a:blip r:embed="rId4" cstate="print"/>
            <a:srcRect/>
            <a:stretch>
              <a:fillRect/>
            </a:stretch>
          </p:blipFill>
          <p:spPr bwMode="auto">
            <a:xfrm>
              <a:off x="1168" y="2626"/>
              <a:ext cx="144" cy="216"/>
            </a:xfrm>
            <a:prstGeom prst="rect">
              <a:avLst/>
            </a:prstGeom>
            <a:noFill/>
            <a:ln w="9525">
              <a:noFill/>
              <a:miter lim="800000"/>
              <a:headEnd/>
              <a:tailEnd/>
            </a:ln>
          </p:spPr>
        </p:pic>
        <p:pic>
          <p:nvPicPr>
            <p:cNvPr id="7" name="Picture 686" descr="logo-małe"/>
            <p:cNvPicPr>
              <a:picLocks noChangeAspect="1" noChangeArrowheads="1"/>
            </p:cNvPicPr>
            <p:nvPr/>
          </p:nvPicPr>
          <p:blipFill>
            <a:blip r:embed="rId4" cstate="print"/>
            <a:srcRect/>
            <a:stretch>
              <a:fillRect/>
            </a:stretch>
          </p:blipFill>
          <p:spPr bwMode="auto">
            <a:xfrm>
              <a:off x="606" y="2305"/>
              <a:ext cx="145" cy="216"/>
            </a:xfrm>
            <a:prstGeom prst="rect">
              <a:avLst/>
            </a:prstGeom>
            <a:noFill/>
            <a:ln w="9525">
              <a:noFill/>
              <a:miter lim="800000"/>
              <a:headEnd/>
              <a:tailEnd/>
            </a:ln>
          </p:spPr>
        </p:pic>
        <p:pic>
          <p:nvPicPr>
            <p:cNvPr id="8" name="Picture 687" descr="logo-małe"/>
            <p:cNvPicPr>
              <a:picLocks noChangeAspect="1" noChangeArrowheads="1"/>
            </p:cNvPicPr>
            <p:nvPr/>
          </p:nvPicPr>
          <p:blipFill>
            <a:blip r:embed="rId4" cstate="print"/>
            <a:srcRect/>
            <a:stretch>
              <a:fillRect/>
            </a:stretch>
          </p:blipFill>
          <p:spPr bwMode="auto">
            <a:xfrm>
              <a:off x="1665" y="1891"/>
              <a:ext cx="145" cy="217"/>
            </a:xfrm>
            <a:prstGeom prst="rect">
              <a:avLst/>
            </a:prstGeom>
            <a:noFill/>
            <a:ln w="9525">
              <a:noFill/>
              <a:miter lim="800000"/>
              <a:headEnd/>
              <a:tailEnd/>
            </a:ln>
          </p:spPr>
        </p:pic>
        <p:pic>
          <p:nvPicPr>
            <p:cNvPr id="9" name="Picture 688" descr="logo-małe"/>
            <p:cNvPicPr>
              <a:picLocks noChangeAspect="1" noChangeArrowheads="1"/>
            </p:cNvPicPr>
            <p:nvPr/>
          </p:nvPicPr>
          <p:blipFill>
            <a:blip r:embed="rId4" cstate="print"/>
            <a:srcRect/>
            <a:stretch>
              <a:fillRect/>
            </a:stretch>
          </p:blipFill>
          <p:spPr bwMode="auto">
            <a:xfrm>
              <a:off x="1709" y="2442"/>
              <a:ext cx="145" cy="216"/>
            </a:xfrm>
            <a:prstGeom prst="rect">
              <a:avLst/>
            </a:prstGeom>
            <a:noFill/>
            <a:ln w="9525">
              <a:noFill/>
              <a:miter lim="800000"/>
              <a:headEnd/>
              <a:tailEnd/>
            </a:ln>
          </p:spPr>
        </p:pic>
        <p:pic>
          <p:nvPicPr>
            <p:cNvPr id="10" name="Picture 689" descr="logo-małe"/>
            <p:cNvPicPr>
              <a:picLocks noChangeAspect="1" noChangeArrowheads="1"/>
            </p:cNvPicPr>
            <p:nvPr/>
          </p:nvPicPr>
          <p:blipFill>
            <a:blip r:embed="rId4" cstate="print"/>
            <a:srcRect/>
            <a:stretch>
              <a:fillRect/>
            </a:stretch>
          </p:blipFill>
          <p:spPr bwMode="auto">
            <a:xfrm>
              <a:off x="2945" y="2318"/>
              <a:ext cx="144" cy="216"/>
            </a:xfrm>
            <a:prstGeom prst="rect">
              <a:avLst/>
            </a:prstGeom>
            <a:noFill/>
            <a:ln w="9525">
              <a:noFill/>
              <a:miter lim="800000"/>
              <a:headEnd/>
              <a:tailEnd/>
            </a:ln>
          </p:spPr>
        </p:pic>
        <p:pic>
          <p:nvPicPr>
            <p:cNvPr id="11" name="Picture 690" descr="logo-małe"/>
            <p:cNvPicPr>
              <a:picLocks noChangeAspect="1" noChangeArrowheads="1"/>
            </p:cNvPicPr>
            <p:nvPr/>
          </p:nvPicPr>
          <p:blipFill>
            <a:blip r:embed="rId4" cstate="print"/>
            <a:srcRect/>
            <a:stretch>
              <a:fillRect/>
            </a:stretch>
          </p:blipFill>
          <p:spPr bwMode="auto">
            <a:xfrm>
              <a:off x="2769" y="2318"/>
              <a:ext cx="144" cy="216"/>
            </a:xfrm>
            <a:prstGeom prst="rect">
              <a:avLst/>
            </a:prstGeom>
            <a:noFill/>
            <a:ln w="9525">
              <a:noFill/>
              <a:miter lim="800000"/>
              <a:headEnd/>
              <a:tailEnd/>
            </a:ln>
          </p:spPr>
        </p:pic>
        <p:pic>
          <p:nvPicPr>
            <p:cNvPr id="12" name="Picture 691" descr="logo-małe"/>
            <p:cNvPicPr>
              <a:picLocks noChangeAspect="1" noChangeArrowheads="1"/>
            </p:cNvPicPr>
            <p:nvPr/>
          </p:nvPicPr>
          <p:blipFill>
            <a:blip r:embed="rId4" cstate="print"/>
            <a:srcRect/>
            <a:stretch>
              <a:fillRect/>
            </a:stretch>
          </p:blipFill>
          <p:spPr bwMode="auto">
            <a:xfrm>
              <a:off x="2813" y="3222"/>
              <a:ext cx="144" cy="217"/>
            </a:xfrm>
            <a:prstGeom prst="rect">
              <a:avLst/>
            </a:prstGeom>
            <a:noFill/>
            <a:ln w="9525">
              <a:noFill/>
              <a:miter lim="800000"/>
              <a:headEnd/>
              <a:tailEnd/>
            </a:ln>
          </p:spPr>
        </p:pic>
        <p:pic>
          <p:nvPicPr>
            <p:cNvPr id="13" name="Picture 692" descr="logo-małe"/>
            <p:cNvPicPr>
              <a:picLocks noChangeAspect="1" noChangeArrowheads="1"/>
            </p:cNvPicPr>
            <p:nvPr/>
          </p:nvPicPr>
          <p:blipFill>
            <a:blip r:embed="rId4" cstate="print"/>
            <a:srcRect/>
            <a:stretch>
              <a:fillRect/>
            </a:stretch>
          </p:blipFill>
          <p:spPr bwMode="auto">
            <a:xfrm>
              <a:off x="2630" y="3748"/>
              <a:ext cx="144" cy="216"/>
            </a:xfrm>
            <a:prstGeom prst="rect">
              <a:avLst/>
            </a:prstGeom>
            <a:noFill/>
            <a:ln w="9525">
              <a:noFill/>
              <a:miter lim="800000"/>
              <a:headEnd/>
              <a:tailEnd/>
            </a:ln>
          </p:spPr>
        </p:pic>
        <p:pic>
          <p:nvPicPr>
            <p:cNvPr id="14" name="Picture 693" descr="logo-małe"/>
            <p:cNvPicPr>
              <a:picLocks noChangeAspect="1" noChangeArrowheads="1"/>
            </p:cNvPicPr>
            <p:nvPr/>
          </p:nvPicPr>
          <p:blipFill>
            <a:blip r:embed="rId4" cstate="print"/>
            <a:srcRect/>
            <a:stretch>
              <a:fillRect/>
            </a:stretch>
          </p:blipFill>
          <p:spPr bwMode="auto">
            <a:xfrm>
              <a:off x="2105" y="3748"/>
              <a:ext cx="144" cy="216"/>
            </a:xfrm>
            <a:prstGeom prst="rect">
              <a:avLst/>
            </a:prstGeom>
            <a:noFill/>
            <a:ln w="9525">
              <a:noFill/>
              <a:miter lim="800000"/>
              <a:headEnd/>
              <a:tailEnd/>
            </a:ln>
          </p:spPr>
        </p:pic>
        <p:pic>
          <p:nvPicPr>
            <p:cNvPr id="15" name="Picture 694" descr="logo-małe"/>
            <p:cNvPicPr>
              <a:picLocks noChangeAspect="1" noChangeArrowheads="1"/>
            </p:cNvPicPr>
            <p:nvPr/>
          </p:nvPicPr>
          <p:blipFill>
            <a:blip r:embed="rId4" cstate="print"/>
            <a:srcRect/>
            <a:stretch>
              <a:fillRect/>
            </a:stretch>
          </p:blipFill>
          <p:spPr bwMode="auto">
            <a:xfrm>
              <a:off x="1754" y="3590"/>
              <a:ext cx="144" cy="216"/>
            </a:xfrm>
            <a:prstGeom prst="rect">
              <a:avLst/>
            </a:prstGeom>
            <a:noFill/>
            <a:ln w="9525">
              <a:noFill/>
              <a:miter lim="800000"/>
              <a:headEnd/>
              <a:tailEnd/>
            </a:ln>
          </p:spPr>
        </p:pic>
        <p:pic>
          <p:nvPicPr>
            <p:cNvPr id="16" name="Picture 695" descr="logo-małe"/>
            <p:cNvPicPr>
              <a:picLocks noChangeAspect="1" noChangeArrowheads="1"/>
            </p:cNvPicPr>
            <p:nvPr/>
          </p:nvPicPr>
          <p:blipFill>
            <a:blip r:embed="rId4" cstate="print"/>
            <a:srcRect/>
            <a:stretch>
              <a:fillRect/>
            </a:stretch>
          </p:blipFill>
          <p:spPr bwMode="auto">
            <a:xfrm>
              <a:off x="1489" y="3388"/>
              <a:ext cx="144" cy="216"/>
            </a:xfrm>
            <a:prstGeom prst="rect">
              <a:avLst/>
            </a:prstGeom>
            <a:noFill/>
            <a:ln w="9525">
              <a:noFill/>
              <a:miter lim="800000"/>
              <a:headEnd/>
              <a:tailEnd/>
            </a:ln>
          </p:spPr>
        </p:pic>
        <p:pic>
          <p:nvPicPr>
            <p:cNvPr id="17" name="Picture 696" descr="logo-małe"/>
            <p:cNvPicPr>
              <a:picLocks noChangeAspect="1" noChangeArrowheads="1"/>
            </p:cNvPicPr>
            <p:nvPr/>
          </p:nvPicPr>
          <p:blipFill>
            <a:blip r:embed="rId4" cstate="print"/>
            <a:srcRect/>
            <a:stretch>
              <a:fillRect/>
            </a:stretch>
          </p:blipFill>
          <p:spPr bwMode="auto">
            <a:xfrm>
              <a:off x="1886" y="3039"/>
              <a:ext cx="144" cy="216"/>
            </a:xfrm>
            <a:prstGeom prst="rect">
              <a:avLst/>
            </a:prstGeom>
            <a:noFill/>
            <a:ln w="9525">
              <a:noFill/>
              <a:miter lim="800000"/>
              <a:headEnd/>
              <a:tailEnd/>
            </a:ln>
          </p:spPr>
        </p:pic>
        <p:pic>
          <p:nvPicPr>
            <p:cNvPr id="18" name="Picture 697" descr="logo-małe"/>
            <p:cNvPicPr>
              <a:picLocks noChangeAspect="1" noChangeArrowheads="1"/>
            </p:cNvPicPr>
            <p:nvPr/>
          </p:nvPicPr>
          <p:blipFill>
            <a:blip r:embed="rId4" cstate="print"/>
            <a:srcRect/>
            <a:stretch>
              <a:fillRect/>
            </a:stretch>
          </p:blipFill>
          <p:spPr bwMode="auto">
            <a:xfrm>
              <a:off x="1092" y="3220"/>
              <a:ext cx="144" cy="216"/>
            </a:xfrm>
            <a:prstGeom prst="rect">
              <a:avLst/>
            </a:prstGeom>
            <a:noFill/>
            <a:ln w="9525">
              <a:noFill/>
              <a:miter lim="800000"/>
              <a:headEnd/>
              <a:tailEnd/>
            </a:ln>
          </p:spPr>
        </p:pic>
        <p:pic>
          <p:nvPicPr>
            <p:cNvPr id="19" name="Picture 698" descr="logo-małe"/>
            <p:cNvPicPr>
              <a:picLocks noChangeAspect="1" noChangeArrowheads="1"/>
            </p:cNvPicPr>
            <p:nvPr/>
          </p:nvPicPr>
          <p:blipFill>
            <a:blip r:embed="rId4" cstate="print"/>
            <a:srcRect/>
            <a:stretch>
              <a:fillRect/>
            </a:stretch>
          </p:blipFill>
          <p:spPr bwMode="auto">
            <a:xfrm>
              <a:off x="2989" y="3222"/>
              <a:ext cx="145" cy="217"/>
            </a:xfrm>
            <a:prstGeom prst="rect">
              <a:avLst/>
            </a:prstGeom>
            <a:noFill/>
            <a:ln w="9525">
              <a:noFill/>
              <a:miter lim="800000"/>
              <a:headEnd/>
              <a:tailEnd/>
            </a:ln>
          </p:spPr>
        </p:pic>
        <p:pic>
          <p:nvPicPr>
            <p:cNvPr id="20" name="Picture 699" descr="logo-małe"/>
            <p:cNvPicPr>
              <a:picLocks noChangeAspect="1" noChangeArrowheads="1"/>
            </p:cNvPicPr>
            <p:nvPr/>
          </p:nvPicPr>
          <p:blipFill>
            <a:blip r:embed="rId4" cstate="print"/>
            <a:srcRect/>
            <a:stretch>
              <a:fillRect/>
            </a:stretch>
          </p:blipFill>
          <p:spPr bwMode="auto">
            <a:xfrm>
              <a:off x="695" y="2764"/>
              <a:ext cx="144" cy="216"/>
            </a:xfrm>
            <a:prstGeom prst="rect">
              <a:avLst/>
            </a:prstGeom>
            <a:noFill/>
            <a:ln w="9525">
              <a:noFill/>
              <a:miter lim="800000"/>
              <a:headEnd/>
              <a:tailEnd/>
            </a:ln>
          </p:spPr>
        </p:pic>
        <p:sp>
          <p:nvSpPr>
            <p:cNvPr id="21" name="Text Box 700"/>
            <p:cNvSpPr txBox="1">
              <a:spLocks noChangeArrowheads="1"/>
            </p:cNvSpPr>
            <p:nvPr/>
          </p:nvSpPr>
          <p:spPr bwMode="auto">
            <a:xfrm>
              <a:off x="2582" y="250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701"/>
            <p:cNvSpPr txBox="1">
              <a:spLocks noChangeArrowheads="1"/>
            </p:cNvSpPr>
            <p:nvPr/>
          </p:nvSpPr>
          <p:spPr bwMode="auto">
            <a:xfrm>
              <a:off x="2150" y="29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702"/>
            <p:cNvSpPr txBox="1">
              <a:spLocks noChangeArrowheads="1"/>
            </p:cNvSpPr>
            <p:nvPr/>
          </p:nvSpPr>
          <p:spPr bwMode="auto">
            <a:xfrm>
              <a:off x="2630" y="3412"/>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703"/>
            <p:cNvSpPr txBox="1">
              <a:spLocks noChangeArrowheads="1"/>
            </p:cNvSpPr>
            <p:nvPr/>
          </p:nvSpPr>
          <p:spPr bwMode="auto">
            <a:xfrm>
              <a:off x="234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704"/>
            <p:cNvSpPr txBox="1">
              <a:spLocks noChangeArrowheads="1"/>
            </p:cNvSpPr>
            <p:nvPr/>
          </p:nvSpPr>
          <p:spPr bwMode="auto">
            <a:xfrm>
              <a:off x="1862" y="391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705"/>
            <p:cNvSpPr txBox="1">
              <a:spLocks noChangeArrowheads="1"/>
            </p:cNvSpPr>
            <p:nvPr/>
          </p:nvSpPr>
          <p:spPr bwMode="auto">
            <a:xfrm>
              <a:off x="1526" y="374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706"/>
            <p:cNvSpPr txBox="1">
              <a:spLocks noChangeArrowheads="1"/>
            </p:cNvSpPr>
            <p:nvPr/>
          </p:nvSpPr>
          <p:spPr bwMode="auto">
            <a:xfrm>
              <a:off x="1190" y="355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707"/>
            <p:cNvSpPr txBox="1">
              <a:spLocks noChangeArrowheads="1"/>
            </p:cNvSpPr>
            <p:nvPr/>
          </p:nvSpPr>
          <p:spPr bwMode="auto">
            <a:xfrm>
              <a:off x="854" y="33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708"/>
            <p:cNvSpPr txBox="1">
              <a:spLocks noChangeArrowheads="1"/>
            </p:cNvSpPr>
            <p:nvPr/>
          </p:nvSpPr>
          <p:spPr bwMode="auto">
            <a:xfrm>
              <a:off x="1622" y="322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709"/>
            <p:cNvSpPr txBox="1">
              <a:spLocks noChangeArrowheads="1"/>
            </p:cNvSpPr>
            <p:nvPr/>
          </p:nvSpPr>
          <p:spPr bwMode="auto">
            <a:xfrm>
              <a:off x="902" y="278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710"/>
            <p:cNvSpPr txBox="1">
              <a:spLocks noChangeArrowheads="1"/>
            </p:cNvSpPr>
            <p:nvPr/>
          </p:nvSpPr>
          <p:spPr bwMode="auto">
            <a:xfrm>
              <a:off x="1430" y="261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711"/>
            <p:cNvSpPr txBox="1">
              <a:spLocks noChangeArrowheads="1"/>
            </p:cNvSpPr>
            <p:nvPr/>
          </p:nvSpPr>
          <p:spPr bwMode="auto">
            <a:xfrm>
              <a:off x="1430" y="206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712"/>
            <p:cNvSpPr txBox="1">
              <a:spLocks noChangeArrowheads="1"/>
            </p:cNvSpPr>
            <p:nvPr/>
          </p:nvSpPr>
          <p:spPr bwMode="auto">
            <a:xfrm>
              <a:off x="470" y="247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713"/>
            <p:cNvSpPr txBox="1">
              <a:spLocks noChangeArrowheads="1"/>
            </p:cNvSpPr>
            <p:nvPr/>
          </p:nvSpPr>
          <p:spPr bwMode="auto">
            <a:xfrm>
              <a:off x="566" y="2951"/>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714" descr="logo-małe"/>
            <p:cNvPicPr>
              <a:picLocks noChangeAspect="1" noChangeArrowheads="1"/>
            </p:cNvPicPr>
            <p:nvPr/>
          </p:nvPicPr>
          <p:blipFill>
            <a:blip r:embed="rId4" cstate="print"/>
            <a:srcRect/>
            <a:stretch>
              <a:fillRect/>
            </a:stretch>
          </p:blipFill>
          <p:spPr bwMode="auto">
            <a:xfrm>
              <a:off x="2473" y="2081"/>
              <a:ext cx="144" cy="216"/>
            </a:xfrm>
            <a:prstGeom prst="rect">
              <a:avLst/>
            </a:prstGeom>
            <a:noFill/>
            <a:ln w="9525">
              <a:noFill/>
              <a:miter lim="800000"/>
              <a:headEnd/>
              <a:tailEnd/>
            </a:ln>
          </p:spPr>
        </p:pic>
        <p:pic>
          <p:nvPicPr>
            <p:cNvPr id="36" name="Picture 715" descr="logo-małe"/>
            <p:cNvPicPr>
              <a:picLocks noChangeAspect="1" noChangeArrowheads="1"/>
            </p:cNvPicPr>
            <p:nvPr/>
          </p:nvPicPr>
          <p:blipFill>
            <a:blip r:embed="rId4" cstate="print"/>
            <a:srcRect/>
            <a:stretch>
              <a:fillRect/>
            </a:stretch>
          </p:blipFill>
          <p:spPr bwMode="auto">
            <a:xfrm>
              <a:off x="2297" y="2081"/>
              <a:ext cx="144" cy="216"/>
            </a:xfrm>
            <a:prstGeom prst="rect">
              <a:avLst/>
            </a:prstGeom>
            <a:noFill/>
            <a:ln w="9525">
              <a:noFill/>
              <a:miter lim="800000"/>
              <a:headEnd/>
              <a:tailEnd/>
            </a:ln>
          </p:spPr>
        </p:pic>
        <p:sp>
          <p:nvSpPr>
            <p:cNvPr id="37" name="Text Box 716"/>
            <p:cNvSpPr txBox="1">
              <a:spLocks noChangeArrowheads="1"/>
            </p:cNvSpPr>
            <p:nvPr/>
          </p:nvSpPr>
          <p:spPr bwMode="auto">
            <a:xfrm>
              <a:off x="2110" y="226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717" descr="logo-małe"/>
            <p:cNvPicPr>
              <a:picLocks noChangeAspect="1" noChangeArrowheads="1"/>
            </p:cNvPicPr>
            <p:nvPr/>
          </p:nvPicPr>
          <p:blipFill>
            <a:blip r:embed="rId4" cstate="print"/>
            <a:srcRect/>
            <a:stretch>
              <a:fillRect/>
            </a:stretch>
          </p:blipFill>
          <p:spPr bwMode="auto">
            <a:xfrm>
              <a:off x="2593" y="2715"/>
              <a:ext cx="144" cy="216"/>
            </a:xfrm>
            <a:prstGeom prst="rect">
              <a:avLst/>
            </a:prstGeom>
            <a:noFill/>
            <a:ln w="9525">
              <a:noFill/>
              <a:miter lim="800000"/>
              <a:headEnd/>
              <a:tailEnd/>
            </a:ln>
          </p:spPr>
        </p:pic>
        <p:pic>
          <p:nvPicPr>
            <p:cNvPr id="39" name="Picture 718" descr="logo-małe"/>
            <p:cNvPicPr>
              <a:picLocks noChangeAspect="1" noChangeArrowheads="1"/>
            </p:cNvPicPr>
            <p:nvPr/>
          </p:nvPicPr>
          <p:blipFill>
            <a:blip r:embed="rId4" cstate="print"/>
            <a:srcRect/>
            <a:stretch>
              <a:fillRect/>
            </a:stretch>
          </p:blipFill>
          <p:spPr bwMode="auto">
            <a:xfrm>
              <a:off x="2420" y="2715"/>
              <a:ext cx="144" cy="216"/>
            </a:xfrm>
            <a:prstGeom prst="rect">
              <a:avLst/>
            </a:prstGeom>
            <a:noFill/>
            <a:ln w="9525">
              <a:noFill/>
              <a:miter lim="800000"/>
              <a:headEnd/>
              <a:tailEnd/>
            </a:ln>
          </p:spPr>
        </p:pic>
        <p:pic>
          <p:nvPicPr>
            <p:cNvPr id="40" name="Picture 719" descr="logo-małe"/>
            <p:cNvPicPr>
              <a:picLocks noChangeAspect="1" noChangeArrowheads="1"/>
            </p:cNvPicPr>
            <p:nvPr/>
          </p:nvPicPr>
          <p:blipFill>
            <a:blip r:embed="rId4" cstate="print"/>
            <a:srcRect/>
            <a:stretch>
              <a:fillRect/>
            </a:stretch>
          </p:blipFill>
          <p:spPr bwMode="auto">
            <a:xfrm>
              <a:off x="2238" y="2715"/>
              <a:ext cx="144" cy="216"/>
            </a:xfrm>
            <a:prstGeom prst="rect">
              <a:avLst/>
            </a:prstGeom>
            <a:noFill/>
            <a:ln w="9525">
              <a:noFill/>
              <a:miter lim="800000"/>
              <a:headEnd/>
              <a:tailEnd/>
            </a:ln>
          </p:spPr>
        </p:pic>
        <p:pic>
          <p:nvPicPr>
            <p:cNvPr id="41" name="Picture 720" descr="logo-małe"/>
            <p:cNvPicPr>
              <a:picLocks noChangeAspect="1" noChangeArrowheads="1"/>
            </p:cNvPicPr>
            <p:nvPr/>
          </p:nvPicPr>
          <p:blipFill>
            <a:blip r:embed="rId4" cstate="print"/>
            <a:srcRect/>
            <a:stretch>
              <a:fillRect/>
            </a:stretch>
          </p:blipFill>
          <p:spPr bwMode="auto">
            <a:xfrm>
              <a:off x="2275" y="3748"/>
              <a:ext cx="144" cy="216"/>
            </a:xfrm>
            <a:prstGeom prst="rect">
              <a:avLst/>
            </a:prstGeom>
            <a:noFill/>
            <a:ln w="9525">
              <a:noFill/>
              <a:miter lim="800000"/>
              <a:headEnd/>
              <a:tailEnd/>
            </a:ln>
          </p:spPr>
        </p:pic>
        <p:pic>
          <p:nvPicPr>
            <p:cNvPr id="42" name="Picture 721" descr="logo-małe"/>
            <p:cNvPicPr>
              <a:picLocks noChangeAspect="1" noChangeArrowheads="1"/>
            </p:cNvPicPr>
            <p:nvPr/>
          </p:nvPicPr>
          <p:blipFill>
            <a:blip r:embed="rId4" cstate="print"/>
            <a:srcRect/>
            <a:stretch>
              <a:fillRect/>
            </a:stretch>
          </p:blipFill>
          <p:spPr bwMode="auto">
            <a:xfrm>
              <a:off x="2600" y="3067"/>
              <a:ext cx="144" cy="216"/>
            </a:xfrm>
            <a:prstGeom prst="rect">
              <a:avLst/>
            </a:prstGeom>
            <a:noFill/>
            <a:ln w="9525">
              <a:noFill/>
              <a:miter lim="800000"/>
              <a:headEnd/>
              <a:tailEnd/>
            </a:ln>
          </p:spPr>
        </p:pic>
        <p:pic>
          <p:nvPicPr>
            <p:cNvPr id="43" name="Picture 722" descr="logo-małe"/>
            <p:cNvPicPr>
              <a:picLocks noChangeAspect="1" noChangeArrowheads="1"/>
            </p:cNvPicPr>
            <p:nvPr/>
          </p:nvPicPr>
          <p:blipFill>
            <a:blip r:embed="rId4" cstate="print"/>
            <a:srcRect/>
            <a:stretch>
              <a:fillRect/>
            </a:stretch>
          </p:blipFill>
          <p:spPr bwMode="auto">
            <a:xfrm>
              <a:off x="2427" y="3067"/>
              <a:ext cx="144" cy="216"/>
            </a:xfrm>
            <a:prstGeom prst="rect">
              <a:avLst/>
            </a:prstGeom>
            <a:noFill/>
            <a:ln w="9525">
              <a:noFill/>
              <a:miter lim="800000"/>
              <a:headEnd/>
              <a:tailEnd/>
            </a:ln>
          </p:spPr>
        </p:pic>
        <p:pic>
          <p:nvPicPr>
            <p:cNvPr id="44" name="Picture 723" descr="logo-małe"/>
            <p:cNvPicPr>
              <a:picLocks noChangeAspect="1" noChangeArrowheads="1"/>
            </p:cNvPicPr>
            <p:nvPr/>
          </p:nvPicPr>
          <p:blipFill>
            <a:blip r:embed="rId4" cstate="print"/>
            <a:srcRect/>
            <a:stretch>
              <a:fillRect/>
            </a:stretch>
          </p:blipFill>
          <p:spPr bwMode="auto">
            <a:xfrm>
              <a:off x="2245" y="3067"/>
              <a:ext cx="144" cy="216"/>
            </a:xfrm>
            <a:prstGeom prst="rect">
              <a:avLst/>
            </a:prstGeom>
            <a:noFill/>
            <a:ln w="9525">
              <a:noFill/>
              <a:miter lim="800000"/>
              <a:headEnd/>
              <a:tailEnd/>
            </a:ln>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93735011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8"/>
          <p:cNvGraphicFramePr>
            <a:graphicFrameLocks noGrp="1" noChangeAspect="1"/>
          </p:cNvGraphicFramePr>
          <p:nvPr>
            <p:ph type="chart" idx="1"/>
            <p:extLst>
              <p:ext uri="{D42A27DB-BD31-4B8C-83A1-F6EECF244321}">
                <p14:modId xmlns:p14="http://schemas.microsoft.com/office/powerpoint/2010/main" val="2069368222"/>
              </p:ext>
            </p:extLst>
          </p:nvPr>
        </p:nvGraphicFramePr>
        <p:xfrm>
          <a:off x="763588" y="2501900"/>
          <a:ext cx="8343900"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Rectangle 2"/>
          <p:cNvSpPr>
            <a:spLocks noGrp="1" noChangeArrowheads="1"/>
          </p:cNvSpPr>
          <p:nvPr>
            <p:ph type="title"/>
          </p:nvPr>
        </p:nvSpPr>
        <p:spPr/>
        <p:txBody>
          <a:bodyPr/>
          <a:lstStyle/>
          <a:p>
            <a:pPr defTabSz="912813" eaLnBrk="1" hangingPunct="1"/>
            <a:r>
              <a:rPr lang="pl-PL" dirty="0"/>
              <a:t>Studencka Poradnia Prawna </a:t>
            </a:r>
            <a:br>
              <a:rPr lang="pl-PL" dirty="0"/>
            </a:br>
            <a:r>
              <a:rPr lang="pl-PL" dirty="0"/>
              <a:t>w Katowicach</a:t>
            </a:r>
          </a:p>
        </p:txBody>
      </p:sp>
      <p:sp>
        <p:nvSpPr>
          <p:cNvPr id="31748"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203</a:t>
            </a:r>
          </a:p>
          <a:p>
            <a:pPr algn="r" defTabSz="912813">
              <a:spcBef>
                <a:spcPct val="50000"/>
              </a:spcBef>
            </a:pPr>
            <a:r>
              <a:rPr lang="pl-PL" sz="1400" b="1" dirty="0">
                <a:solidFill>
                  <a:schemeClr val="tx2"/>
                </a:solidFill>
                <a:latin typeface="Arial" charset="0"/>
              </a:rPr>
              <a:t>Studentów : 51</a:t>
            </a:r>
          </a:p>
          <a:p>
            <a:pPr algn="r" defTabSz="912813">
              <a:spcBef>
                <a:spcPct val="50000"/>
              </a:spcBef>
            </a:pPr>
            <a:r>
              <a:rPr lang="pl-PL" sz="1400" b="1" dirty="0">
                <a:solidFill>
                  <a:schemeClr val="tx2"/>
                </a:solidFill>
                <a:latin typeface="Arial" charset="0"/>
              </a:rPr>
              <a:t>Opiekunów: 11</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p:txBody>
          <a:bodyPr/>
          <a:lstStyle/>
          <a:p>
            <a:pPr defTabSz="912813" eaLnBrk="1" hangingPunct="1"/>
            <a:r>
              <a:rPr lang="pl-PL" dirty="0"/>
              <a:t>Studencka Poradnia Prawna </a:t>
            </a:r>
            <a:br>
              <a:rPr lang="pl-PL" dirty="0"/>
            </a:br>
            <a:r>
              <a:rPr lang="pl-PL" dirty="0"/>
              <a:t>w Katowicach</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1688927817"/>
              </p:ext>
            </p:extLst>
          </p:nvPr>
        </p:nvGraphicFramePr>
        <p:xfrm>
          <a:off x="823913" y="2582863"/>
          <a:ext cx="3265487"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673238512"/>
              </p:ext>
            </p:extLst>
          </p:nvPr>
        </p:nvGraphicFramePr>
        <p:xfrm>
          <a:off x="5076825" y="2422525"/>
          <a:ext cx="3548063" cy="3332163"/>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 Box 11"/>
          <p:cNvSpPr txBox="1">
            <a:spLocks noChangeArrowheads="1"/>
          </p:cNvSpPr>
          <p:nvPr/>
        </p:nvSpPr>
        <p:spPr bwMode="auto">
          <a:xfrm>
            <a:off x="7135441" y="3333191"/>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2774" name="Text Box 12"/>
          <p:cNvSpPr txBox="1">
            <a:spLocks noChangeArrowheads="1"/>
          </p:cNvSpPr>
          <p:nvPr/>
        </p:nvSpPr>
        <p:spPr bwMode="auto">
          <a:xfrm>
            <a:off x="6444208" y="417533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2775" name="Text Box 17"/>
          <p:cNvSpPr txBox="1">
            <a:spLocks noChangeArrowheads="1"/>
          </p:cNvSpPr>
          <p:nvPr/>
        </p:nvSpPr>
        <p:spPr bwMode="auto">
          <a:xfrm>
            <a:off x="1115616" y="588349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32776" name="Text Box 18"/>
          <p:cNvSpPr txBox="1">
            <a:spLocks noChangeArrowheads="1"/>
          </p:cNvSpPr>
          <p:nvPr/>
        </p:nvSpPr>
        <p:spPr bwMode="auto">
          <a:xfrm>
            <a:off x="5292725" y="592635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1"/>
          <p:cNvGraphicFramePr>
            <a:graphicFrameLocks noGrp="1" noChangeAspect="1"/>
          </p:cNvGraphicFramePr>
          <p:nvPr>
            <p:ph type="chart" idx="1"/>
            <p:extLst>
              <p:ext uri="{D42A27DB-BD31-4B8C-83A1-F6EECF244321}">
                <p14:modId xmlns:p14="http://schemas.microsoft.com/office/powerpoint/2010/main" val="1019906240"/>
              </p:ext>
            </p:extLst>
          </p:nvPr>
        </p:nvGraphicFramePr>
        <p:xfrm>
          <a:off x="836613" y="2620963"/>
          <a:ext cx="8154987" cy="4084637"/>
        </p:xfrm>
        <a:graphic>
          <a:graphicData uri="http://schemas.openxmlformats.org/drawingml/2006/chart">
            <c:chart xmlns:c="http://schemas.openxmlformats.org/drawingml/2006/chart" xmlns:r="http://schemas.openxmlformats.org/officeDocument/2006/relationships" r:id="rId2"/>
          </a:graphicData>
        </a:graphic>
      </p:graphicFrame>
      <p:sp>
        <p:nvSpPr>
          <p:cNvPr id="33795" name="Rectangle 2"/>
          <p:cNvSpPr>
            <a:spLocks noGrp="1" noChangeArrowheads="1"/>
          </p:cNvSpPr>
          <p:nvPr>
            <p:ph type="title"/>
          </p:nvPr>
        </p:nvSpPr>
        <p:spPr>
          <a:xfrm>
            <a:off x="900113" y="549275"/>
            <a:ext cx="8001000" cy="1143000"/>
          </a:xfrm>
        </p:spPr>
        <p:txBody>
          <a:bodyPr/>
          <a:lstStyle/>
          <a:p>
            <a:pPr defTabSz="912813" eaLnBrk="1" hangingPunct="1"/>
            <a:r>
              <a:rPr lang="pl-PL" sz="2800" dirty="0"/>
              <a:t>Studencka Poradnia Prawna Krakowskiej Akademii im. Andrzeja Frycza-Modrzewskiego</a:t>
            </a:r>
          </a:p>
        </p:txBody>
      </p:sp>
      <p:sp>
        <p:nvSpPr>
          <p:cNvPr id="33796" name="Text Box 6"/>
          <p:cNvSpPr txBox="1">
            <a:spLocks noChangeArrowheads="1"/>
          </p:cNvSpPr>
          <p:nvPr/>
        </p:nvSpPr>
        <p:spPr bwMode="auto">
          <a:xfrm>
            <a:off x="7020272" y="1628800"/>
            <a:ext cx="2057400" cy="95410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45</a:t>
            </a:r>
          </a:p>
          <a:p>
            <a:pPr algn="r" defTabSz="912813">
              <a:spcBef>
                <a:spcPct val="50000"/>
              </a:spcBef>
            </a:pPr>
            <a:r>
              <a:rPr lang="pl-PL" sz="1400" b="1" dirty="0">
                <a:solidFill>
                  <a:schemeClr val="tx2"/>
                </a:solidFill>
                <a:latin typeface="Arial" charset="0"/>
              </a:rPr>
              <a:t>Studentów: 45</a:t>
            </a:r>
          </a:p>
          <a:p>
            <a:pPr algn="r" defTabSz="912813">
              <a:spcBef>
                <a:spcPct val="50000"/>
              </a:spcBef>
            </a:pPr>
            <a:r>
              <a:rPr lang="pl-PL" sz="1400" b="1" dirty="0">
                <a:solidFill>
                  <a:schemeClr val="tx2"/>
                </a:solidFill>
                <a:latin typeface="Arial" charset="0"/>
              </a:rPr>
              <a:t>Opiekunów: 7</a:t>
            </a:r>
          </a:p>
        </p:txBody>
      </p:sp>
      <p:sp>
        <p:nvSpPr>
          <p:cNvPr id="6" name="Text Box 10"/>
          <p:cNvSpPr txBox="1">
            <a:spLocks noChangeArrowheads="1"/>
          </p:cNvSpPr>
          <p:nvPr/>
        </p:nvSpPr>
        <p:spPr bwMode="auto">
          <a:xfrm>
            <a:off x="2843808" y="2720815"/>
            <a:ext cx="5544616" cy="1938992"/>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endParaRPr lang="pl-PL" sz="1200" b="1" dirty="0">
              <a:solidFill>
                <a:srgbClr val="003366"/>
              </a:solidFill>
              <a:latin typeface="+mn-lt"/>
            </a:endParaRPr>
          </a:p>
          <a:p>
            <a:pPr marL="171450" indent="-171450">
              <a:buFontTx/>
              <a:buChar char="-"/>
            </a:pPr>
            <a:r>
              <a:rPr lang="pl-PL" sz="1200" dirty="0">
                <a:latin typeface="+mn-lt"/>
              </a:rPr>
              <a:t>organizacja I Central </a:t>
            </a:r>
            <a:r>
              <a:rPr lang="pl-PL" sz="1200" dirty="0" err="1">
                <a:latin typeface="+mn-lt"/>
              </a:rPr>
              <a:t>European</a:t>
            </a:r>
            <a:r>
              <a:rPr lang="pl-PL" sz="1200" dirty="0">
                <a:latin typeface="+mn-lt"/>
              </a:rPr>
              <a:t> Client </a:t>
            </a:r>
            <a:r>
              <a:rPr lang="pl-PL" sz="1200" dirty="0" err="1">
                <a:latin typeface="+mn-lt"/>
              </a:rPr>
              <a:t>Consultation</a:t>
            </a:r>
            <a:r>
              <a:rPr lang="pl-PL" sz="1200" dirty="0">
                <a:latin typeface="+mn-lt"/>
              </a:rPr>
              <a:t> </a:t>
            </a:r>
            <a:r>
              <a:rPr lang="pl-PL" sz="1200" dirty="0" err="1">
                <a:latin typeface="+mn-lt"/>
              </a:rPr>
              <a:t>Competition</a:t>
            </a:r>
            <a:r>
              <a:rPr lang="pl-PL" sz="1200" dirty="0">
                <a:latin typeface="+mn-lt"/>
              </a:rPr>
              <a:t> (z udziałem 3 drużyn z Polski i 4 z Ukrainy) i awans drużyny reprezentującej Poradnię do finału konkursu w Tampa (USA),</a:t>
            </a:r>
          </a:p>
          <a:p>
            <a:pPr marL="171450" indent="-171450">
              <a:buFontTx/>
              <a:buChar char="-"/>
            </a:pPr>
            <a:r>
              <a:rPr lang="pl-PL" sz="1200" dirty="0">
                <a:latin typeface="+mn-lt"/>
              </a:rPr>
              <a:t>organizacja konkursu symulacji rozpraw cywilnych,</a:t>
            </a:r>
          </a:p>
          <a:p>
            <a:pPr marL="171450" indent="-171450">
              <a:buFontTx/>
              <a:buChar char="-"/>
            </a:pPr>
            <a:r>
              <a:rPr lang="pl-PL" sz="1200" dirty="0">
                <a:latin typeface="+mn-lt"/>
              </a:rPr>
              <a:t>współpraca z aresztem śledczym na ul. Montelupich,</a:t>
            </a:r>
          </a:p>
          <a:p>
            <a:pPr marL="171450" indent="-171450">
              <a:buFontTx/>
              <a:buChar char="-"/>
            </a:pPr>
            <a:r>
              <a:rPr lang="pl-PL" sz="1200" dirty="0">
                <a:latin typeface="+mn-lt"/>
              </a:rPr>
              <a:t>wyjazdy do zakładów karnych,</a:t>
            </a:r>
          </a:p>
          <a:p>
            <a:pPr marL="171450" indent="-171450">
              <a:buFontTx/>
              <a:buChar char="-"/>
            </a:pPr>
            <a:r>
              <a:rPr lang="pl-PL" sz="1200" dirty="0">
                <a:latin typeface="+mn-lt"/>
              </a:rPr>
              <a:t>szkolenia dla cudzoziemców z zakresu pozwolenia na pobyt, warunków uzyskania karty stałego pobytu, ubezpieczeń i podejmowania pracy w Polsce.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title"/>
          </p:nvPr>
        </p:nvSpPr>
        <p:spPr>
          <a:xfrm>
            <a:off x="1043608" y="692150"/>
            <a:ext cx="8001000" cy="1143000"/>
          </a:xfrm>
        </p:spPr>
        <p:txBody>
          <a:bodyPr/>
          <a:lstStyle/>
          <a:p>
            <a:pPr defTabSz="912813" eaLnBrk="1" hangingPunct="1"/>
            <a:r>
              <a:rPr lang="pl-PL" sz="2500" dirty="0"/>
              <a:t>Studencka Poradnia Prawna Krakowskiej Akademii im. Andrzeja Frycza-Modrzewskiego 2009-2020</a:t>
            </a:r>
          </a:p>
        </p:txBody>
      </p:sp>
      <p:graphicFrame>
        <p:nvGraphicFramePr>
          <p:cNvPr id="9" name="Object 7"/>
          <p:cNvGraphicFramePr>
            <a:graphicFrameLocks noChangeAspect="1"/>
          </p:cNvGraphicFramePr>
          <p:nvPr>
            <p:extLst>
              <p:ext uri="{D42A27DB-BD31-4B8C-83A1-F6EECF244321}">
                <p14:modId xmlns:p14="http://schemas.microsoft.com/office/powerpoint/2010/main" val="3106293394"/>
              </p:ext>
            </p:extLst>
          </p:nvPr>
        </p:nvGraphicFramePr>
        <p:xfrm>
          <a:off x="823913" y="2582863"/>
          <a:ext cx="3265487"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32884554"/>
              </p:ext>
            </p:extLst>
          </p:nvPr>
        </p:nvGraphicFramePr>
        <p:xfrm>
          <a:off x="5229225" y="2422525"/>
          <a:ext cx="3395663" cy="3332163"/>
        </p:xfrm>
        <a:graphic>
          <a:graphicData uri="http://schemas.openxmlformats.org/drawingml/2006/chart">
            <c:chart xmlns:c="http://schemas.openxmlformats.org/drawingml/2006/chart" xmlns:r="http://schemas.openxmlformats.org/officeDocument/2006/relationships" r:id="rId3"/>
          </a:graphicData>
        </a:graphic>
      </p:graphicFrame>
      <p:sp>
        <p:nvSpPr>
          <p:cNvPr id="34821" name="Text Box 11"/>
          <p:cNvSpPr txBox="1">
            <a:spLocks noChangeArrowheads="1"/>
          </p:cNvSpPr>
          <p:nvPr/>
        </p:nvSpPr>
        <p:spPr bwMode="auto">
          <a:xfrm>
            <a:off x="6228184" y="2734017"/>
            <a:ext cx="1547664" cy="274637"/>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studenci</a:t>
            </a:r>
          </a:p>
        </p:txBody>
      </p:sp>
      <p:sp>
        <p:nvSpPr>
          <p:cNvPr id="34822" name="Text Box 12"/>
          <p:cNvSpPr txBox="1">
            <a:spLocks noChangeArrowheads="1"/>
          </p:cNvSpPr>
          <p:nvPr/>
        </p:nvSpPr>
        <p:spPr bwMode="auto">
          <a:xfrm>
            <a:off x="6403281" y="4070544"/>
            <a:ext cx="1294954" cy="274638"/>
          </a:xfrm>
          <a:prstGeom prst="rect">
            <a:avLst/>
          </a:prstGeom>
          <a:noFill/>
          <a:ln w="9525">
            <a:noFill/>
            <a:miter lim="800000"/>
            <a:headEnd/>
            <a:tailEnd/>
          </a:ln>
        </p:spPr>
        <p:txBody>
          <a:bodyPr wrap="square">
            <a:spAutoFit/>
          </a:bodyPr>
          <a:lstStyle/>
          <a:p>
            <a:pPr defTabSz="912813">
              <a:spcBef>
                <a:spcPct val="50000"/>
              </a:spcBef>
            </a:pPr>
            <a:r>
              <a:rPr lang="pl-PL" sz="1200" b="1" dirty="0">
                <a:latin typeface="Arial" charset="0"/>
              </a:rPr>
              <a:t>opiekunowie</a:t>
            </a:r>
          </a:p>
        </p:txBody>
      </p:sp>
      <p:sp>
        <p:nvSpPr>
          <p:cNvPr id="34823" name="Text Box 17"/>
          <p:cNvSpPr txBox="1">
            <a:spLocks noChangeArrowheads="1"/>
          </p:cNvSpPr>
          <p:nvPr/>
        </p:nvSpPr>
        <p:spPr bwMode="auto">
          <a:xfrm>
            <a:off x="1206751" y="6114547"/>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2009-2020</a:t>
            </a:r>
          </a:p>
        </p:txBody>
      </p:sp>
      <p:sp>
        <p:nvSpPr>
          <p:cNvPr id="34824" name="Text Box 18"/>
          <p:cNvSpPr txBox="1">
            <a:spLocks noChangeArrowheads="1"/>
          </p:cNvSpPr>
          <p:nvPr/>
        </p:nvSpPr>
        <p:spPr bwMode="auto">
          <a:xfrm>
            <a:off x="5292725" y="602138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2009-2020</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4013627214"/>
              </p:ext>
            </p:extLst>
          </p:nvPr>
        </p:nvGraphicFramePr>
        <p:xfrm>
          <a:off x="836613" y="2501900"/>
          <a:ext cx="8154987" cy="4084638"/>
        </p:xfrm>
        <a:graphic>
          <a:graphicData uri="http://schemas.openxmlformats.org/drawingml/2006/chart">
            <c:chart xmlns:c="http://schemas.openxmlformats.org/drawingml/2006/chart" xmlns:r="http://schemas.openxmlformats.org/officeDocument/2006/relationships" r:id="rId2"/>
          </a:graphicData>
        </a:graphic>
      </p:graphicFrame>
      <p:sp>
        <p:nvSpPr>
          <p:cNvPr id="35843" name="Rectangle 3"/>
          <p:cNvSpPr>
            <a:spLocks noGrp="1" noChangeArrowheads="1"/>
          </p:cNvSpPr>
          <p:nvPr>
            <p:ph type="title"/>
          </p:nvPr>
        </p:nvSpPr>
        <p:spPr/>
        <p:txBody>
          <a:bodyPr/>
          <a:lstStyle/>
          <a:p>
            <a:pPr defTabSz="912813" eaLnBrk="1" hangingPunct="1"/>
            <a:r>
              <a:rPr lang="pl-PL" dirty="0"/>
              <a:t>Studencka Poradnia Prawna UJ </a:t>
            </a:r>
            <a:br>
              <a:rPr lang="pl-PL" dirty="0"/>
            </a:br>
            <a:r>
              <a:rPr lang="pl-PL" dirty="0"/>
              <a:t>w Krakowie</a:t>
            </a:r>
          </a:p>
        </p:txBody>
      </p:sp>
      <p:sp>
        <p:nvSpPr>
          <p:cNvPr id="31748" name="Text Box 4"/>
          <p:cNvSpPr txBox="1">
            <a:spLocks noChangeArrowheads="1"/>
          </p:cNvSpPr>
          <p:nvPr/>
        </p:nvSpPr>
        <p:spPr bwMode="auto">
          <a:xfrm>
            <a:off x="3779912" y="2821320"/>
            <a:ext cx="5135488" cy="1754326"/>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solidFill>
                  <a:srgbClr val="003366"/>
                </a:solidFill>
                <a:latin typeface="+mn-lt"/>
                <a:cs typeface="Times New Roman" pitchFamily="18" charset="0"/>
              </a:rPr>
              <a:t>nawiązanie współpracy z Akademickim Inkubatorem Przedsiębiorczości UJ (problematyka zakładania i prowadzenia działalności gospodarczej),</a:t>
            </a:r>
          </a:p>
          <a:p>
            <a:pPr marL="171450" indent="-171450" defTabSz="912813">
              <a:spcBef>
                <a:spcPct val="50000"/>
              </a:spcBef>
              <a:buFontTx/>
              <a:buChar char="-"/>
              <a:defRPr/>
            </a:pPr>
            <a:r>
              <a:rPr lang="pl-PL" sz="1200" dirty="0">
                <a:solidFill>
                  <a:srgbClr val="003366"/>
                </a:solidFill>
                <a:latin typeface="+mn-lt"/>
                <a:cs typeface="Times New Roman" pitchFamily="18" charset="0"/>
              </a:rPr>
              <a:t>współpraca z Sądem Rejonowym dla Krakowa Śródmieścia (zdobywanie doświadczenia Sali sądowej przez studentów obserwujących rozprawy) i Strzeżonym Ośrodkiem dla Uchodźców w Przemyślu (doświadczenie w zakresie procedur uchodźczych).</a:t>
            </a:r>
          </a:p>
        </p:txBody>
      </p:sp>
      <p:sp>
        <p:nvSpPr>
          <p:cNvPr id="35845"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191</a:t>
            </a:r>
          </a:p>
          <a:p>
            <a:pPr algn="r" defTabSz="912813">
              <a:spcBef>
                <a:spcPct val="50000"/>
              </a:spcBef>
            </a:pPr>
            <a:r>
              <a:rPr lang="pl-PL" sz="1400" b="1" dirty="0">
                <a:solidFill>
                  <a:schemeClr val="tx2"/>
                </a:solidFill>
                <a:latin typeface="Arial" charset="0"/>
              </a:rPr>
              <a:t>Studentów: 33</a:t>
            </a:r>
          </a:p>
          <a:p>
            <a:pPr algn="r" defTabSz="912813">
              <a:spcBef>
                <a:spcPct val="50000"/>
              </a:spcBef>
            </a:pPr>
            <a:r>
              <a:rPr lang="pl-PL" sz="1400" b="1" dirty="0">
                <a:solidFill>
                  <a:schemeClr val="tx2"/>
                </a:solidFill>
                <a:latin typeface="Arial" charset="0"/>
              </a:rPr>
              <a:t>Opiekunów: 18</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8"/>
          <p:cNvGraphicFramePr>
            <a:graphicFrameLocks noChangeAspect="1"/>
          </p:cNvGraphicFramePr>
          <p:nvPr>
            <p:extLst>
              <p:ext uri="{D42A27DB-BD31-4B8C-83A1-F6EECF244321}">
                <p14:modId xmlns:p14="http://schemas.microsoft.com/office/powerpoint/2010/main" val="2521593679"/>
              </p:ext>
            </p:extLst>
          </p:nvPr>
        </p:nvGraphicFramePr>
        <p:xfrm>
          <a:off x="4766816" y="2276872"/>
          <a:ext cx="4147442" cy="3348038"/>
        </p:xfrm>
        <a:graphic>
          <a:graphicData uri="http://schemas.openxmlformats.org/drawingml/2006/chart">
            <c:chart xmlns:c="http://schemas.openxmlformats.org/drawingml/2006/chart" xmlns:r="http://schemas.openxmlformats.org/officeDocument/2006/relationships" r:id="rId2"/>
          </a:graphicData>
        </a:graphic>
      </p:graphicFrame>
      <p:sp>
        <p:nvSpPr>
          <p:cNvPr id="36868" name="Rectangle 3"/>
          <p:cNvSpPr>
            <a:spLocks noGrp="1" noChangeArrowheads="1"/>
          </p:cNvSpPr>
          <p:nvPr>
            <p:ph type="title"/>
          </p:nvPr>
        </p:nvSpPr>
        <p:spPr/>
        <p:txBody>
          <a:bodyPr/>
          <a:lstStyle/>
          <a:p>
            <a:pPr defTabSz="912813" eaLnBrk="1" hangingPunct="1"/>
            <a:r>
              <a:rPr lang="pl-PL" dirty="0"/>
              <a:t>Studencka Poradnia Prawna UJ </a:t>
            </a:r>
            <a:br>
              <a:rPr lang="pl-PL" dirty="0"/>
            </a:br>
            <a:r>
              <a:rPr lang="pl-PL" dirty="0"/>
              <a:t>w Krakowie</a:t>
            </a:r>
            <a:r>
              <a:rPr lang="pl-PL" sz="3200" dirty="0"/>
              <a:t> 2003-2020</a:t>
            </a:r>
          </a:p>
        </p:txBody>
      </p:sp>
      <p:sp>
        <p:nvSpPr>
          <p:cNvPr id="36869" name="Text Box 11"/>
          <p:cNvSpPr txBox="1">
            <a:spLocks noChangeArrowheads="1"/>
          </p:cNvSpPr>
          <p:nvPr/>
        </p:nvSpPr>
        <p:spPr bwMode="auto">
          <a:xfrm>
            <a:off x="7668344" y="2355577"/>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6870" name="Text Box 12"/>
          <p:cNvSpPr txBox="1">
            <a:spLocks noChangeArrowheads="1"/>
          </p:cNvSpPr>
          <p:nvPr/>
        </p:nvSpPr>
        <p:spPr bwMode="auto">
          <a:xfrm>
            <a:off x="7466953" y="4524525"/>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6871" name="Text Box 17"/>
          <p:cNvSpPr txBox="1">
            <a:spLocks noChangeArrowheads="1"/>
          </p:cNvSpPr>
          <p:nvPr/>
        </p:nvSpPr>
        <p:spPr bwMode="auto">
          <a:xfrm>
            <a:off x="1331640" y="5914231"/>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36872" name="Text Box 18"/>
          <p:cNvSpPr txBox="1">
            <a:spLocks noChangeArrowheads="1"/>
          </p:cNvSpPr>
          <p:nvPr/>
        </p:nvSpPr>
        <p:spPr bwMode="auto">
          <a:xfrm>
            <a:off x="5602004" y="5771491"/>
            <a:ext cx="3095625" cy="522287"/>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graphicFrame>
        <p:nvGraphicFramePr>
          <p:cNvPr id="11" name="Object 7"/>
          <p:cNvGraphicFramePr>
            <a:graphicFrameLocks noChangeAspect="1"/>
          </p:cNvGraphicFramePr>
          <p:nvPr>
            <p:extLst>
              <p:ext uri="{D42A27DB-BD31-4B8C-83A1-F6EECF244321}">
                <p14:modId xmlns:p14="http://schemas.microsoft.com/office/powerpoint/2010/main" val="2037445232"/>
              </p:ext>
            </p:extLst>
          </p:nvPr>
        </p:nvGraphicFramePr>
        <p:xfrm>
          <a:off x="874713" y="2633663"/>
          <a:ext cx="3552552" cy="32104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Grp="1" noChangeAspect="1"/>
          </p:cNvGraphicFramePr>
          <p:nvPr>
            <p:ph type="chart" idx="1"/>
            <p:extLst>
              <p:ext uri="{D42A27DB-BD31-4B8C-83A1-F6EECF244321}">
                <p14:modId xmlns:p14="http://schemas.microsoft.com/office/powerpoint/2010/main" val="804801106"/>
              </p:ext>
            </p:extLst>
          </p:nvPr>
        </p:nvGraphicFramePr>
        <p:xfrm>
          <a:off x="877888" y="2420889"/>
          <a:ext cx="8051800" cy="410215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Rectangle 2"/>
          <p:cNvSpPr>
            <a:spLocks noGrp="1" noChangeArrowheads="1"/>
          </p:cNvSpPr>
          <p:nvPr>
            <p:ph type="title"/>
          </p:nvPr>
        </p:nvSpPr>
        <p:spPr>
          <a:noFill/>
        </p:spPr>
        <p:txBody>
          <a:bodyPr/>
          <a:lstStyle/>
          <a:p>
            <a:pPr defTabSz="912813" eaLnBrk="1" hangingPunct="1"/>
            <a:r>
              <a:rPr lang="pl-PL" dirty="0"/>
              <a:t>Uniwersytecka Poradnia Prawna </a:t>
            </a:r>
            <a:br>
              <a:rPr lang="pl-PL" dirty="0"/>
            </a:br>
            <a:r>
              <a:rPr lang="pl-PL" dirty="0"/>
              <a:t>w Lublinie (KUL)</a:t>
            </a:r>
          </a:p>
        </p:txBody>
      </p:sp>
      <p:sp>
        <p:nvSpPr>
          <p:cNvPr id="37892" name="Text Box 4"/>
          <p:cNvSpPr txBox="1">
            <a:spLocks noChangeArrowheads="1"/>
          </p:cNvSpPr>
          <p:nvPr/>
        </p:nvSpPr>
        <p:spPr bwMode="auto">
          <a:xfrm>
            <a:off x="7020272"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124</a:t>
            </a:r>
          </a:p>
          <a:p>
            <a:pPr algn="r" defTabSz="912813">
              <a:spcBef>
                <a:spcPct val="50000"/>
              </a:spcBef>
            </a:pPr>
            <a:r>
              <a:rPr lang="pl-PL" sz="1400" b="1" dirty="0">
                <a:solidFill>
                  <a:schemeClr val="tx2"/>
                </a:solidFill>
                <a:latin typeface="Arial" charset="0"/>
              </a:rPr>
              <a:t>Studentów: 112</a:t>
            </a:r>
          </a:p>
          <a:p>
            <a:pPr algn="r" defTabSz="912813">
              <a:spcBef>
                <a:spcPct val="50000"/>
              </a:spcBef>
            </a:pPr>
            <a:r>
              <a:rPr lang="pl-PL" sz="1400" b="1" dirty="0">
                <a:solidFill>
                  <a:schemeClr val="tx2"/>
                </a:solidFill>
                <a:latin typeface="Arial" charset="0"/>
              </a:rPr>
              <a:t>Opiekunów: 25</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title"/>
          </p:nvPr>
        </p:nvSpPr>
        <p:spPr>
          <a:noFill/>
        </p:spPr>
        <p:txBody>
          <a:bodyPr/>
          <a:lstStyle/>
          <a:p>
            <a:pPr defTabSz="912813" eaLnBrk="1" hangingPunct="1"/>
            <a:r>
              <a:rPr lang="pl-PL" dirty="0"/>
              <a:t>Uniwersytecka Poradnia Prawna </a:t>
            </a:r>
            <a:br>
              <a:rPr lang="pl-PL" dirty="0"/>
            </a:br>
            <a:r>
              <a:rPr lang="pl-PL" dirty="0"/>
              <a:t>w Lublinie (KUL)</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590294826"/>
              </p:ext>
            </p:extLst>
          </p:nvPr>
        </p:nvGraphicFramePr>
        <p:xfrm>
          <a:off x="874713" y="2633663"/>
          <a:ext cx="3557470" cy="32148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22005867"/>
              </p:ext>
            </p:extLst>
          </p:nvPr>
        </p:nvGraphicFramePr>
        <p:xfrm>
          <a:off x="5280025" y="2473325"/>
          <a:ext cx="3417888" cy="3208338"/>
        </p:xfrm>
        <a:graphic>
          <a:graphicData uri="http://schemas.openxmlformats.org/drawingml/2006/chart">
            <c:chart xmlns:c="http://schemas.openxmlformats.org/drawingml/2006/chart" xmlns:r="http://schemas.openxmlformats.org/officeDocument/2006/relationships" r:id="rId3"/>
          </a:graphicData>
        </a:graphic>
      </p:graphicFrame>
      <p:sp>
        <p:nvSpPr>
          <p:cNvPr id="38917" name="Text Box 11"/>
          <p:cNvSpPr txBox="1">
            <a:spLocks noChangeArrowheads="1"/>
          </p:cNvSpPr>
          <p:nvPr/>
        </p:nvSpPr>
        <p:spPr bwMode="auto">
          <a:xfrm>
            <a:off x="6588224" y="3206279"/>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38918" name="Text Box 12"/>
          <p:cNvSpPr txBox="1">
            <a:spLocks noChangeArrowheads="1"/>
          </p:cNvSpPr>
          <p:nvPr/>
        </p:nvSpPr>
        <p:spPr bwMode="auto">
          <a:xfrm>
            <a:off x="7957567" y="4149080"/>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38919" name="Text Box 17"/>
          <p:cNvSpPr txBox="1">
            <a:spLocks noChangeArrowheads="1"/>
          </p:cNvSpPr>
          <p:nvPr/>
        </p:nvSpPr>
        <p:spPr bwMode="auto">
          <a:xfrm>
            <a:off x="1115616" y="5857639"/>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38920" name="Text Box 18"/>
          <p:cNvSpPr txBox="1">
            <a:spLocks noChangeArrowheads="1"/>
          </p:cNvSpPr>
          <p:nvPr/>
        </p:nvSpPr>
        <p:spPr bwMode="auto">
          <a:xfrm>
            <a:off x="5377397" y="584856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3592847224"/>
              </p:ext>
            </p:extLst>
          </p:nvPr>
        </p:nvGraphicFramePr>
        <p:xfrm>
          <a:off x="827584" y="2564904"/>
          <a:ext cx="8208912" cy="3974009"/>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2"/>
          <p:cNvSpPr>
            <a:spLocks noGrp="1" noChangeArrowheads="1"/>
          </p:cNvSpPr>
          <p:nvPr>
            <p:ph type="title"/>
          </p:nvPr>
        </p:nvSpPr>
        <p:spPr/>
        <p:txBody>
          <a:bodyPr/>
          <a:lstStyle/>
          <a:p>
            <a:pPr defTabSz="912813" eaLnBrk="1" hangingPunct="1"/>
            <a:r>
              <a:rPr lang="pl-PL" dirty="0"/>
              <a:t>Uniwersytecka Studencka Poradnia Prawna w Lublinie (UMCS)</a:t>
            </a:r>
          </a:p>
        </p:txBody>
      </p:sp>
      <p:sp>
        <p:nvSpPr>
          <p:cNvPr id="39940" name="Text Box 5"/>
          <p:cNvSpPr txBox="1">
            <a:spLocks noChangeArrowheads="1"/>
          </p:cNvSpPr>
          <p:nvPr/>
        </p:nvSpPr>
        <p:spPr bwMode="auto">
          <a:xfrm>
            <a:off x="7086600" y="1623533"/>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38</a:t>
            </a:r>
          </a:p>
          <a:p>
            <a:pPr algn="r" defTabSz="912813">
              <a:spcBef>
                <a:spcPct val="50000"/>
              </a:spcBef>
            </a:pPr>
            <a:r>
              <a:rPr lang="pl-PL" sz="1400" b="1" dirty="0">
                <a:solidFill>
                  <a:schemeClr val="tx2"/>
                </a:solidFill>
                <a:latin typeface="Arial" charset="0"/>
              </a:rPr>
              <a:t>Studentów: 23</a:t>
            </a:r>
          </a:p>
          <a:p>
            <a:pPr algn="r" defTabSz="912813">
              <a:spcBef>
                <a:spcPct val="50000"/>
              </a:spcBef>
            </a:pPr>
            <a:r>
              <a:rPr lang="pl-PL" sz="1400" b="1" dirty="0">
                <a:solidFill>
                  <a:schemeClr val="tx2"/>
                </a:solidFill>
                <a:latin typeface="Arial" charset="0"/>
              </a:rPr>
              <a:t>Opiekunów: 9</a:t>
            </a:r>
          </a:p>
        </p:txBody>
      </p:sp>
      <p:sp>
        <p:nvSpPr>
          <p:cNvPr id="35845" name="Text Box 11"/>
          <p:cNvSpPr txBox="1">
            <a:spLocks noChangeArrowheads="1"/>
          </p:cNvSpPr>
          <p:nvPr/>
        </p:nvSpPr>
        <p:spPr bwMode="auto">
          <a:xfrm>
            <a:off x="3707904" y="2420888"/>
            <a:ext cx="5135488" cy="2400657"/>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latin typeface="+mn-lt"/>
              </a:rPr>
              <a:t>udział w organizacji VI Ogólnopolskiego Konkursu z Publicznego Prawa Gospodarczego „Szafirowe Paragrafy”,</a:t>
            </a:r>
          </a:p>
          <a:p>
            <a:pPr marL="171450" indent="-171450" defTabSz="912813">
              <a:spcBef>
                <a:spcPct val="50000"/>
              </a:spcBef>
              <a:buFontTx/>
              <a:buChar char="-"/>
              <a:defRPr/>
            </a:pPr>
            <a:r>
              <a:rPr lang="pl-PL" sz="1200" dirty="0">
                <a:latin typeface="+mn-lt"/>
              </a:rPr>
              <a:t>coroczne spotkanie z mediatorem, współpraca z Pracownią Mediacji na </a:t>
            </a:r>
            <a:r>
              <a:rPr lang="pl-PL" sz="1200" dirty="0" err="1">
                <a:latin typeface="+mn-lt"/>
              </a:rPr>
              <a:t>WPiA</a:t>
            </a:r>
            <a:r>
              <a:rPr lang="pl-PL" sz="1200" dirty="0">
                <a:latin typeface="+mn-lt"/>
              </a:rPr>
              <a:t> UMCS, </a:t>
            </a:r>
          </a:p>
          <a:p>
            <a:pPr marL="171450" indent="-171450" defTabSz="912813">
              <a:spcBef>
                <a:spcPct val="50000"/>
              </a:spcBef>
              <a:buFontTx/>
              <a:buChar char="-"/>
              <a:defRPr/>
            </a:pPr>
            <a:r>
              <a:rPr lang="pl-PL" sz="1200" dirty="0">
                <a:latin typeface="+mn-lt"/>
              </a:rPr>
              <a:t>przygotowanie zdalnej symulacji postępowania mediacyjnego w sprawie rodzinnej,</a:t>
            </a:r>
          </a:p>
          <a:p>
            <a:pPr marL="171450" indent="-171450" defTabSz="912813">
              <a:spcBef>
                <a:spcPct val="50000"/>
              </a:spcBef>
              <a:buFontTx/>
              <a:buChar char="-"/>
              <a:defRPr/>
            </a:pPr>
            <a:r>
              <a:rPr lang="pl-PL" sz="1200" dirty="0">
                <a:latin typeface="+mn-lt"/>
              </a:rPr>
              <a:t>wizyty studyjne studentów poradni w: Sądzie Najwyższym oraz fundacji Dajemy Dzieciom Siłę (d. Fundacja Dzieci Niczyje),</a:t>
            </a:r>
          </a:p>
          <a:p>
            <a:pPr marL="171450" indent="-171450" defTabSz="912813">
              <a:spcBef>
                <a:spcPct val="50000"/>
              </a:spcBef>
              <a:buFontTx/>
              <a:buChar char="-"/>
              <a:defRPr/>
            </a:pPr>
            <a:r>
              <a:rPr lang="pl-PL" sz="1200" dirty="0">
                <a:latin typeface="+mn-lt"/>
              </a:rPr>
              <a:t>spotkanie z absolwentami Poradni.</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type="title"/>
          </p:nvPr>
        </p:nvSpPr>
        <p:spPr/>
        <p:txBody>
          <a:bodyPr/>
          <a:lstStyle/>
          <a:p>
            <a:pPr defTabSz="912813" eaLnBrk="1" hangingPunct="1"/>
            <a:r>
              <a:rPr lang="pl-PL" dirty="0"/>
              <a:t>Uniwersytecka Studencka Poradnia Prawna w Lublinie (UMCS)</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1182335655"/>
              </p:ext>
            </p:extLst>
          </p:nvPr>
        </p:nvGraphicFramePr>
        <p:xfrm>
          <a:off x="900113" y="2636654"/>
          <a:ext cx="3841303" cy="3443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606263406"/>
              </p:ext>
            </p:extLst>
          </p:nvPr>
        </p:nvGraphicFramePr>
        <p:xfrm>
          <a:off x="4828783" y="2557614"/>
          <a:ext cx="3909640" cy="3513287"/>
        </p:xfrm>
        <a:graphic>
          <a:graphicData uri="http://schemas.openxmlformats.org/drawingml/2006/chart">
            <c:chart xmlns:c="http://schemas.openxmlformats.org/drawingml/2006/chart" xmlns:r="http://schemas.openxmlformats.org/officeDocument/2006/relationships" r:id="rId3"/>
          </a:graphicData>
        </a:graphic>
      </p:graphicFrame>
      <p:sp>
        <p:nvSpPr>
          <p:cNvPr id="40965" name="Text Box 11"/>
          <p:cNvSpPr txBox="1">
            <a:spLocks noChangeArrowheads="1"/>
          </p:cNvSpPr>
          <p:nvPr/>
        </p:nvSpPr>
        <p:spPr bwMode="auto">
          <a:xfrm>
            <a:off x="7812360" y="2774231"/>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0966" name="Text Box 12"/>
          <p:cNvSpPr txBox="1">
            <a:spLocks noChangeArrowheads="1"/>
          </p:cNvSpPr>
          <p:nvPr/>
        </p:nvSpPr>
        <p:spPr bwMode="auto">
          <a:xfrm>
            <a:off x="5955128" y="417693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0967" name="Text Box 17"/>
          <p:cNvSpPr txBox="1">
            <a:spLocks noChangeArrowheads="1"/>
          </p:cNvSpPr>
          <p:nvPr/>
        </p:nvSpPr>
        <p:spPr bwMode="auto">
          <a:xfrm>
            <a:off x="1475656" y="6092825"/>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40968" name="Text Box 18"/>
          <p:cNvSpPr txBox="1">
            <a:spLocks noChangeArrowheads="1"/>
          </p:cNvSpPr>
          <p:nvPr/>
        </p:nvSpPr>
        <p:spPr bwMode="auto">
          <a:xfrm>
            <a:off x="5593854" y="60928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46125" y="2655889"/>
            <a:ext cx="8578850" cy="4194175"/>
            <a:chOff x="470" y="17"/>
            <a:chExt cx="5404" cy="2642"/>
          </a:xfrm>
        </p:grpSpPr>
        <p:sp useBgFill="1">
          <p:nvSpPr>
            <p:cNvPr id="4" name="Text Box 517"/>
            <p:cNvSpPr txBox="1">
              <a:spLocks noChangeArrowheads="1"/>
            </p:cNvSpPr>
            <p:nvPr/>
          </p:nvSpPr>
          <p:spPr bwMode="auto">
            <a:xfrm>
              <a:off x="3742" y="1049"/>
              <a:ext cx="2132" cy="80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a:solidFill>
                    <a:srgbClr val="003366"/>
                  </a:solidFill>
                  <a:latin typeface="Arial" charset="0"/>
                </a:rPr>
                <a:t>Rok akademicki 2007/2008</a:t>
              </a:r>
            </a:p>
            <a:p>
              <a:pPr>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extLst>
                <p:ext uri="{D42A27DB-BD31-4B8C-83A1-F6EECF244321}">
                  <p14:modId xmlns:p14="http://schemas.microsoft.com/office/powerpoint/2010/main" val="923319936"/>
                </p:ext>
              </p:extLst>
            </p:nvPr>
          </p:nvGraphicFramePr>
          <p:xfrm>
            <a:off x="518" y="17"/>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17"/>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 y="226"/>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34"/>
            <p:cNvSpPr txBox="1">
              <a:spLocks noChangeArrowheads="1"/>
            </p:cNvSpPr>
            <p:nvPr/>
          </p:nvSpPr>
          <p:spPr bwMode="auto">
            <a:xfrm>
              <a:off x="2582" y="83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 y="416"/>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4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7" y="416"/>
              <a:ext cx="144" cy="21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50"/>
            <p:cNvSpPr txBox="1">
              <a:spLocks noChangeArrowheads="1"/>
            </p:cNvSpPr>
            <p:nvPr/>
          </p:nvSpPr>
          <p:spPr bwMode="auto">
            <a:xfrm>
              <a:off x="2110" y="598"/>
              <a:ext cx="6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alt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 y="2083"/>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67415837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8"/>
          <p:cNvGraphicFramePr>
            <a:graphicFrameLocks noGrp="1" noChangeAspect="1"/>
          </p:cNvGraphicFramePr>
          <p:nvPr>
            <p:ph type="chart" idx="1"/>
            <p:extLst>
              <p:ext uri="{D42A27DB-BD31-4B8C-83A1-F6EECF244321}">
                <p14:modId xmlns:p14="http://schemas.microsoft.com/office/powerpoint/2010/main" val="1049144499"/>
              </p:ext>
            </p:extLst>
          </p:nvPr>
        </p:nvGraphicFramePr>
        <p:xfrm>
          <a:off x="889000" y="26749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Rectangle 2"/>
          <p:cNvSpPr>
            <a:spLocks noGrp="1" noChangeArrowheads="1"/>
          </p:cNvSpPr>
          <p:nvPr>
            <p:ph type="title"/>
          </p:nvPr>
        </p:nvSpPr>
        <p:spPr/>
        <p:txBody>
          <a:bodyPr/>
          <a:lstStyle/>
          <a:p>
            <a:pPr defTabSz="912813" eaLnBrk="1" hangingPunct="1"/>
            <a:r>
              <a:rPr lang="pl-PL"/>
              <a:t>Studencki Punkt Informacji Prawnej „Klinika Prawa” w Łodzi</a:t>
            </a:r>
          </a:p>
        </p:txBody>
      </p:sp>
      <p:sp>
        <p:nvSpPr>
          <p:cNvPr id="41988" name="Text Box 4"/>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85</a:t>
            </a:r>
          </a:p>
          <a:p>
            <a:pPr algn="r" defTabSz="912813">
              <a:spcBef>
                <a:spcPct val="50000"/>
              </a:spcBef>
            </a:pPr>
            <a:r>
              <a:rPr lang="pl-PL" sz="1400" b="1" dirty="0">
                <a:solidFill>
                  <a:schemeClr val="tx2"/>
                </a:solidFill>
                <a:latin typeface="Arial" charset="0"/>
              </a:rPr>
              <a:t>Studentów: 30</a:t>
            </a:r>
          </a:p>
          <a:p>
            <a:pPr algn="r" defTabSz="912813">
              <a:spcBef>
                <a:spcPct val="50000"/>
              </a:spcBef>
            </a:pPr>
            <a:r>
              <a:rPr lang="pl-PL" sz="1400" b="1" dirty="0">
                <a:solidFill>
                  <a:schemeClr val="tx2"/>
                </a:solidFill>
                <a:latin typeface="Arial" charset="0"/>
              </a:rPr>
              <a:t>Opiekunów: 5</a:t>
            </a:r>
          </a:p>
        </p:txBody>
      </p:sp>
      <p:sp>
        <p:nvSpPr>
          <p:cNvPr id="5" name="Text Box 11"/>
          <p:cNvSpPr txBox="1">
            <a:spLocks noChangeArrowheads="1"/>
          </p:cNvSpPr>
          <p:nvPr/>
        </p:nvSpPr>
        <p:spPr bwMode="auto">
          <a:xfrm>
            <a:off x="3491880" y="3284984"/>
            <a:ext cx="5135488" cy="1200329"/>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latin typeface="+mn-lt"/>
              </a:rPr>
              <a:t>utworzenie grupy mediacji – w jej ramach odbywają się szkolenia i spotkania z mediatorami,</a:t>
            </a:r>
          </a:p>
          <a:p>
            <a:pPr marL="171450" indent="-171450" defTabSz="912813">
              <a:spcBef>
                <a:spcPct val="50000"/>
              </a:spcBef>
              <a:buFontTx/>
              <a:buChar char="-"/>
              <a:defRPr/>
            </a:pPr>
            <a:r>
              <a:rPr lang="pl-PL" sz="1200" dirty="0">
                <a:latin typeface="+mn-lt"/>
              </a:rPr>
              <a:t>podpisanie porozumienia z Miejskim Rzecznikiem Konsumentów w Łodzi.</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defTabSz="912813" eaLnBrk="1" hangingPunct="1"/>
            <a:r>
              <a:rPr lang="pl-PL" dirty="0"/>
              <a:t>Studencki Punkt Informacji Prawnej „Klinika Prawa” w Łodzi</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1396483871"/>
              </p:ext>
            </p:extLst>
          </p:nvPr>
        </p:nvGraphicFramePr>
        <p:xfrm>
          <a:off x="971600" y="2477106"/>
          <a:ext cx="3960440" cy="3330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584195561"/>
              </p:ext>
            </p:extLst>
          </p:nvPr>
        </p:nvGraphicFramePr>
        <p:xfrm>
          <a:off x="5146874" y="2411678"/>
          <a:ext cx="3528392" cy="3461408"/>
        </p:xfrm>
        <a:graphic>
          <a:graphicData uri="http://schemas.openxmlformats.org/drawingml/2006/chart">
            <c:chart xmlns:c="http://schemas.openxmlformats.org/drawingml/2006/chart" xmlns:r="http://schemas.openxmlformats.org/officeDocument/2006/relationships" r:id="rId3"/>
          </a:graphicData>
        </a:graphic>
      </p:graphicFrame>
      <p:sp>
        <p:nvSpPr>
          <p:cNvPr id="43013" name="Text Box 11"/>
          <p:cNvSpPr txBox="1">
            <a:spLocks noChangeArrowheads="1"/>
          </p:cNvSpPr>
          <p:nvPr/>
        </p:nvSpPr>
        <p:spPr bwMode="auto">
          <a:xfrm>
            <a:off x="6156176" y="2655937"/>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3014" name="Text Box 12"/>
          <p:cNvSpPr txBox="1">
            <a:spLocks noChangeArrowheads="1"/>
          </p:cNvSpPr>
          <p:nvPr/>
        </p:nvSpPr>
        <p:spPr bwMode="auto">
          <a:xfrm>
            <a:off x="6156176" y="4144405"/>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3015" name="Text Box 17"/>
          <p:cNvSpPr txBox="1">
            <a:spLocks noChangeArrowheads="1"/>
          </p:cNvSpPr>
          <p:nvPr/>
        </p:nvSpPr>
        <p:spPr bwMode="auto">
          <a:xfrm>
            <a:off x="1187624" y="594995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43016" name="Text Box 18"/>
          <p:cNvSpPr txBox="1">
            <a:spLocks noChangeArrowheads="1"/>
          </p:cNvSpPr>
          <p:nvPr/>
        </p:nvSpPr>
        <p:spPr bwMode="auto">
          <a:xfrm>
            <a:off x="5399855" y="5990173"/>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7"/>
          <p:cNvGraphicFramePr>
            <a:graphicFrameLocks noGrp="1" noChangeAspect="1"/>
          </p:cNvGraphicFramePr>
          <p:nvPr>
            <p:ph type="chart" idx="1"/>
            <p:extLst>
              <p:ext uri="{D42A27DB-BD31-4B8C-83A1-F6EECF244321}">
                <p14:modId xmlns:p14="http://schemas.microsoft.com/office/powerpoint/2010/main" val="3905148218"/>
              </p:ext>
            </p:extLst>
          </p:nvPr>
        </p:nvGraphicFramePr>
        <p:xfrm>
          <a:off x="990600" y="25225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Rectangle 2"/>
          <p:cNvSpPr>
            <a:spLocks noGrp="1" noChangeArrowheads="1"/>
          </p:cNvSpPr>
          <p:nvPr>
            <p:ph type="title"/>
          </p:nvPr>
        </p:nvSpPr>
        <p:spPr/>
        <p:txBody>
          <a:bodyPr/>
          <a:lstStyle/>
          <a:p>
            <a:pPr defTabSz="912813" eaLnBrk="1" hangingPunct="1"/>
            <a:r>
              <a:rPr lang="pl-PL" dirty="0">
                <a:cs typeface="Times New Roman" pitchFamily="18" charset="0"/>
              </a:rPr>
              <a:t>Studencka Poradnia Prawna</a:t>
            </a:r>
            <a:r>
              <a:rPr lang="pl-PL" dirty="0"/>
              <a:t> </a:t>
            </a:r>
            <a:br>
              <a:rPr lang="pl-PL" dirty="0"/>
            </a:br>
            <a:r>
              <a:rPr lang="pl-PL" dirty="0">
                <a:cs typeface="Times New Roman" pitchFamily="18" charset="0"/>
              </a:rPr>
              <a:t>w Olsztynie (UW-M)</a:t>
            </a:r>
            <a:endParaRPr lang="pl-PL" dirty="0"/>
          </a:p>
        </p:txBody>
      </p:sp>
      <p:sp>
        <p:nvSpPr>
          <p:cNvPr id="44036" name="Text Box 5"/>
          <p:cNvSpPr txBox="1">
            <a:spLocks noChangeArrowheads="1"/>
          </p:cNvSpPr>
          <p:nvPr/>
        </p:nvSpPr>
        <p:spPr bwMode="auto">
          <a:xfrm>
            <a:off x="6860693" y="2492375"/>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54</a:t>
            </a:r>
          </a:p>
          <a:p>
            <a:pPr algn="r" defTabSz="912813">
              <a:spcBef>
                <a:spcPct val="50000"/>
              </a:spcBef>
            </a:pPr>
            <a:r>
              <a:rPr lang="pl-PL" sz="1400" b="1" dirty="0">
                <a:solidFill>
                  <a:schemeClr val="tx2"/>
                </a:solidFill>
                <a:latin typeface="Arial" charset="0"/>
              </a:rPr>
              <a:t>Studentów: 54</a:t>
            </a:r>
          </a:p>
          <a:p>
            <a:pPr algn="r" defTabSz="912813">
              <a:spcBef>
                <a:spcPct val="50000"/>
              </a:spcBef>
            </a:pPr>
            <a:r>
              <a:rPr lang="pl-PL" sz="1400" b="1" dirty="0">
                <a:solidFill>
                  <a:schemeClr val="tx2"/>
                </a:solidFill>
                <a:latin typeface="Arial" charset="0"/>
              </a:rPr>
              <a:t>Opiekunów: 4</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73572617"/>
              </p:ext>
            </p:extLst>
          </p:nvPr>
        </p:nvGraphicFramePr>
        <p:xfrm>
          <a:off x="874713" y="2633663"/>
          <a:ext cx="3985319" cy="319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585975801"/>
              </p:ext>
            </p:extLst>
          </p:nvPr>
        </p:nvGraphicFramePr>
        <p:xfrm>
          <a:off x="4910137" y="2400300"/>
          <a:ext cx="3908425"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Text Box 7"/>
          <p:cNvSpPr txBox="1">
            <a:spLocks noChangeArrowheads="1"/>
          </p:cNvSpPr>
          <p:nvPr/>
        </p:nvSpPr>
        <p:spPr bwMode="auto">
          <a:xfrm>
            <a:off x="6228184" y="3140968"/>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5061" name="Text Box 8"/>
          <p:cNvSpPr txBox="1">
            <a:spLocks noChangeArrowheads="1"/>
          </p:cNvSpPr>
          <p:nvPr/>
        </p:nvSpPr>
        <p:spPr bwMode="auto">
          <a:xfrm>
            <a:off x="7667625" y="4221163"/>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5062" name="Rectangle 10"/>
          <p:cNvSpPr>
            <a:spLocks noGrp="1" noChangeArrowheads="1"/>
          </p:cNvSpPr>
          <p:nvPr>
            <p:ph type="title"/>
          </p:nvPr>
        </p:nvSpPr>
        <p:spPr>
          <a:noFill/>
        </p:spPr>
        <p:txBody>
          <a:bodyPr/>
          <a:lstStyle/>
          <a:p>
            <a:pPr defTabSz="912813" eaLnBrk="1" hangingPunct="1"/>
            <a:r>
              <a:rPr lang="pl-PL" dirty="0"/>
              <a:t>Studencka Poradnia Prawna </a:t>
            </a:r>
            <a:br>
              <a:rPr lang="pl-PL" dirty="0"/>
            </a:br>
            <a:r>
              <a:rPr lang="pl-PL" dirty="0"/>
              <a:t>w Olsztynie (UW-M) 2004-2020</a:t>
            </a:r>
          </a:p>
        </p:txBody>
      </p:sp>
      <p:sp>
        <p:nvSpPr>
          <p:cNvPr id="45063" name="Text Box 13"/>
          <p:cNvSpPr txBox="1">
            <a:spLocks noChangeArrowheads="1"/>
          </p:cNvSpPr>
          <p:nvPr/>
        </p:nvSpPr>
        <p:spPr bwMode="auto">
          <a:xfrm>
            <a:off x="1259632" y="5865369"/>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2004-2020</a:t>
            </a:r>
          </a:p>
        </p:txBody>
      </p:sp>
      <p:sp>
        <p:nvSpPr>
          <p:cNvPr id="45064" name="Text Box 14"/>
          <p:cNvSpPr txBox="1">
            <a:spLocks noChangeArrowheads="1"/>
          </p:cNvSpPr>
          <p:nvPr/>
        </p:nvSpPr>
        <p:spPr bwMode="auto">
          <a:xfrm>
            <a:off x="5435600" y="5841206"/>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2004-2020</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324335507"/>
              </p:ext>
            </p:extLst>
          </p:nvPr>
        </p:nvGraphicFramePr>
        <p:xfrm>
          <a:off x="827584" y="2400300"/>
          <a:ext cx="8265616"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ctangle 2"/>
          <p:cNvSpPr>
            <a:spLocks noGrp="1" noChangeArrowheads="1"/>
          </p:cNvSpPr>
          <p:nvPr>
            <p:ph type="title"/>
          </p:nvPr>
        </p:nvSpPr>
        <p:spPr>
          <a:xfrm>
            <a:off x="827088" y="692150"/>
            <a:ext cx="8001000" cy="1143000"/>
          </a:xfrm>
        </p:spPr>
        <p:txBody>
          <a:bodyPr/>
          <a:lstStyle/>
          <a:p>
            <a:pPr defTabSz="912813" eaLnBrk="1" hangingPunct="1"/>
            <a:r>
              <a:rPr lang="pl-PL" dirty="0"/>
              <a:t>Uniwersytecka Studencka Poradnia Prawna „Klinika Prawa” w Opolu</a:t>
            </a:r>
          </a:p>
        </p:txBody>
      </p:sp>
      <p:sp>
        <p:nvSpPr>
          <p:cNvPr id="46084" name="Text Box 5"/>
          <p:cNvSpPr txBox="1">
            <a:spLocks noChangeArrowheads="1"/>
          </p:cNvSpPr>
          <p:nvPr/>
        </p:nvSpPr>
        <p:spPr bwMode="auto">
          <a:xfrm>
            <a:off x="7088832" y="1679284"/>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130</a:t>
            </a:r>
          </a:p>
          <a:p>
            <a:pPr algn="r" defTabSz="912813">
              <a:spcBef>
                <a:spcPct val="50000"/>
              </a:spcBef>
            </a:pPr>
            <a:r>
              <a:rPr lang="pl-PL" sz="1400" b="1" dirty="0">
                <a:solidFill>
                  <a:schemeClr val="tx2"/>
                </a:solidFill>
                <a:latin typeface="Arial" charset="0"/>
              </a:rPr>
              <a:t>Studentów: 111</a:t>
            </a:r>
          </a:p>
          <a:p>
            <a:pPr algn="r" defTabSz="912813">
              <a:spcBef>
                <a:spcPct val="50000"/>
              </a:spcBef>
            </a:pPr>
            <a:r>
              <a:rPr lang="pl-PL" sz="1400" b="1" dirty="0">
                <a:solidFill>
                  <a:schemeClr val="tx2"/>
                </a:solidFill>
                <a:latin typeface="Arial" charset="0"/>
              </a:rPr>
              <a:t>Opiekunów: 35</a:t>
            </a:r>
          </a:p>
        </p:txBody>
      </p:sp>
      <p:sp>
        <p:nvSpPr>
          <p:cNvPr id="54277" name="Text Box 8"/>
          <p:cNvSpPr txBox="1">
            <a:spLocks noChangeArrowheads="1"/>
          </p:cNvSpPr>
          <p:nvPr/>
        </p:nvSpPr>
        <p:spPr bwMode="auto">
          <a:xfrm>
            <a:off x="2987824" y="2633371"/>
            <a:ext cx="5976664" cy="2031325"/>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marL="171450" indent="-171450" defTabSz="912813">
              <a:spcBef>
                <a:spcPct val="50000"/>
              </a:spcBef>
              <a:buFontTx/>
              <a:buChar char="-"/>
              <a:defRPr/>
            </a:pPr>
            <a:r>
              <a:rPr lang="pl-PL" sz="1200" dirty="0">
                <a:latin typeface="Arial" charset="0"/>
              </a:rPr>
              <a:t>kontynuacja współpracy z Powiatowym Centrum Pomocy Rodzinie, Powiatowym Urzędem Pracy, Miejskim Ośrodkiem Pomocy Rodzinie, Stowarzyszeniem Uniwersytetu Trzeciego Wieku oraz Ośrodkiem Interwencji Kryzysowej – świadczenie pomocy przez studentów osobom skierowanym przez te instytucje,</a:t>
            </a:r>
          </a:p>
          <a:p>
            <a:pPr marL="171450" indent="-171450" defTabSz="912813">
              <a:spcBef>
                <a:spcPct val="50000"/>
              </a:spcBef>
              <a:buFontTx/>
              <a:buChar char="-"/>
              <a:defRPr/>
            </a:pPr>
            <a:r>
              <a:rPr lang="pl-PL" sz="1200" dirty="0">
                <a:latin typeface="Arial" charset="0"/>
              </a:rPr>
              <a:t>porozumienie z Pełnomocniczką ds. Równego Traktowania na UO – świadczenie pomocy osobom skierowanym do poradni (w tym cudzoziemcom),</a:t>
            </a:r>
          </a:p>
          <a:p>
            <a:pPr marL="171450" indent="-171450" defTabSz="912813">
              <a:spcBef>
                <a:spcPct val="50000"/>
              </a:spcBef>
              <a:buFontTx/>
              <a:buChar char="-"/>
              <a:defRPr/>
            </a:pPr>
            <a:r>
              <a:rPr lang="pl-PL" sz="1200" dirty="0">
                <a:latin typeface="Arial" charset="0"/>
              </a:rPr>
              <a:t>wizyty w zakładach karnych, w tym działania </a:t>
            </a:r>
            <a:r>
              <a:rPr lang="pl-PL" sz="1200" dirty="0" err="1">
                <a:latin typeface="Arial" charset="0"/>
              </a:rPr>
              <a:t>Street</a:t>
            </a:r>
            <a:r>
              <a:rPr lang="pl-PL" sz="1200" dirty="0">
                <a:latin typeface="Arial" charset="0"/>
              </a:rPr>
              <a:t> Law w szkołach średnich oraz „Projekt Mikołajkowy” zrealizowany w przedszkolu połączony z symulacją rozprawy.</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1654491077"/>
              </p:ext>
            </p:extLst>
          </p:nvPr>
        </p:nvGraphicFramePr>
        <p:xfrm>
          <a:off x="874713" y="2633664"/>
          <a:ext cx="3960186" cy="3459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87294025"/>
              </p:ext>
            </p:extLst>
          </p:nvPr>
        </p:nvGraphicFramePr>
        <p:xfrm>
          <a:off x="4716016" y="2597150"/>
          <a:ext cx="4248472"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7109" name="Text Box 11"/>
          <p:cNvSpPr txBox="1">
            <a:spLocks noChangeArrowheads="1"/>
          </p:cNvSpPr>
          <p:nvPr/>
        </p:nvSpPr>
        <p:spPr bwMode="auto">
          <a:xfrm>
            <a:off x="7524328" y="2852936"/>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7110" name="Text Box 12"/>
          <p:cNvSpPr txBox="1">
            <a:spLocks noChangeArrowheads="1"/>
          </p:cNvSpPr>
          <p:nvPr/>
        </p:nvSpPr>
        <p:spPr bwMode="auto">
          <a:xfrm>
            <a:off x="6732448" y="4600869"/>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7111" name="Text Box 17"/>
          <p:cNvSpPr txBox="1">
            <a:spLocks noChangeArrowheads="1"/>
          </p:cNvSpPr>
          <p:nvPr/>
        </p:nvSpPr>
        <p:spPr bwMode="auto">
          <a:xfrm>
            <a:off x="1475656" y="5949950"/>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47112" name="Text Box 18"/>
          <p:cNvSpPr txBox="1">
            <a:spLocks noChangeArrowheads="1"/>
          </p:cNvSpPr>
          <p:nvPr/>
        </p:nvSpPr>
        <p:spPr bwMode="auto">
          <a:xfrm>
            <a:off x="5472460" y="5993606"/>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
        <p:nvSpPr>
          <p:cNvPr id="11" name="Rectangle 2"/>
          <p:cNvSpPr>
            <a:spLocks noGrp="1" noChangeArrowheads="1"/>
          </p:cNvSpPr>
          <p:nvPr>
            <p:ph type="title"/>
          </p:nvPr>
        </p:nvSpPr>
        <p:spPr>
          <a:xfrm>
            <a:off x="827088" y="692150"/>
            <a:ext cx="8001000" cy="1143000"/>
          </a:xfrm>
        </p:spPr>
        <p:txBody>
          <a:bodyPr/>
          <a:lstStyle/>
          <a:p>
            <a:pPr defTabSz="912813" eaLnBrk="1" hangingPunct="1"/>
            <a:r>
              <a:rPr lang="pl-PL" sz="2900" dirty="0"/>
              <a:t>Uniwersytecka Studencka Poradnia Prawna „Klinika Prawa” w Opolu 2003-2020</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617654663"/>
              </p:ext>
            </p:extLst>
          </p:nvPr>
        </p:nvGraphicFramePr>
        <p:xfrm>
          <a:off x="735013" y="2471738"/>
          <a:ext cx="8051800" cy="3979862"/>
        </p:xfrm>
        <a:graphic>
          <a:graphicData uri="http://schemas.openxmlformats.org/drawingml/2006/chart">
            <c:chart xmlns:c="http://schemas.openxmlformats.org/drawingml/2006/chart" xmlns:r="http://schemas.openxmlformats.org/officeDocument/2006/relationships" r:id="rId2"/>
          </a:graphicData>
        </a:graphic>
      </p:graphicFrame>
      <p:sp>
        <p:nvSpPr>
          <p:cNvPr id="48131" name="Rectangle 3"/>
          <p:cNvSpPr>
            <a:spLocks noGrp="1" noChangeArrowheads="1"/>
          </p:cNvSpPr>
          <p:nvPr>
            <p:ph type="title"/>
          </p:nvPr>
        </p:nvSpPr>
        <p:spPr>
          <a:noFill/>
        </p:spPr>
        <p:txBody>
          <a:bodyPr/>
          <a:lstStyle/>
          <a:p>
            <a:pPr defTabSz="912813" eaLnBrk="1" hangingPunct="1"/>
            <a:r>
              <a:rPr lang="pl-PL" dirty="0"/>
              <a:t>Studencka Uniwersytecka Poradnia Prawna w Poznaniu</a:t>
            </a:r>
          </a:p>
        </p:txBody>
      </p:sp>
      <p:sp>
        <p:nvSpPr>
          <p:cNvPr id="48132" name="Text Box 4"/>
          <p:cNvSpPr txBox="1">
            <a:spLocks noChangeArrowheads="1"/>
          </p:cNvSpPr>
          <p:nvPr/>
        </p:nvSpPr>
        <p:spPr bwMode="auto">
          <a:xfrm>
            <a:off x="7088832" y="1610816"/>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69</a:t>
            </a:r>
          </a:p>
          <a:p>
            <a:pPr algn="r" defTabSz="912813">
              <a:spcBef>
                <a:spcPct val="50000"/>
              </a:spcBef>
            </a:pPr>
            <a:r>
              <a:rPr lang="pl-PL" sz="1400" b="1" dirty="0">
                <a:solidFill>
                  <a:schemeClr val="tx2"/>
                </a:solidFill>
                <a:latin typeface="Arial" charset="0"/>
              </a:rPr>
              <a:t>Studentów: 66</a:t>
            </a:r>
          </a:p>
          <a:p>
            <a:pPr algn="r" defTabSz="912813">
              <a:spcBef>
                <a:spcPct val="50000"/>
              </a:spcBef>
            </a:pPr>
            <a:r>
              <a:rPr lang="pl-PL" sz="1400" b="1" dirty="0">
                <a:solidFill>
                  <a:schemeClr val="tx2"/>
                </a:solidFill>
                <a:latin typeface="Arial" charset="0"/>
              </a:rPr>
              <a:t>Opiekunów: 7</a:t>
            </a:r>
          </a:p>
        </p:txBody>
      </p:sp>
      <p:sp>
        <p:nvSpPr>
          <p:cNvPr id="6" name="Text Box 8"/>
          <p:cNvSpPr txBox="1">
            <a:spLocks noChangeArrowheads="1"/>
          </p:cNvSpPr>
          <p:nvPr/>
        </p:nvSpPr>
        <p:spPr bwMode="auto">
          <a:xfrm>
            <a:off x="2378101" y="2993176"/>
            <a:ext cx="6408712" cy="1015663"/>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marL="171450" indent="-171450" defTabSz="912813">
              <a:spcBef>
                <a:spcPct val="50000"/>
              </a:spcBef>
              <a:buFontTx/>
              <a:buChar char="-"/>
              <a:defRPr/>
            </a:pPr>
            <a:r>
              <a:rPr lang="pl-PL" sz="1200" dirty="0">
                <a:latin typeface="Arial" charset="0"/>
              </a:rPr>
              <a:t>powołanie grupy udzielającej porad w języku ukraińskim,</a:t>
            </a:r>
          </a:p>
          <a:p>
            <a:pPr marL="171450" indent="-171450" defTabSz="912813">
              <a:spcBef>
                <a:spcPct val="50000"/>
              </a:spcBef>
              <a:buFontTx/>
              <a:buChar char="-"/>
              <a:defRPr/>
            </a:pPr>
            <a:r>
              <a:rPr lang="pl-PL" sz="1200" dirty="0">
                <a:latin typeface="Arial" charset="0"/>
              </a:rPr>
              <a:t>warsztaty konstytucyjne współorganizowane przez Poradnię na temat kierowania wniosków do Biura RPO.</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title"/>
          </p:nvPr>
        </p:nvSpPr>
        <p:spPr>
          <a:noFill/>
        </p:spPr>
        <p:txBody>
          <a:bodyPr/>
          <a:lstStyle/>
          <a:p>
            <a:pPr defTabSz="912813" eaLnBrk="1" hangingPunct="1"/>
            <a:r>
              <a:rPr lang="pl-PL" dirty="0"/>
              <a:t>Studencka Uniwersytecka Poradnia Prawna w Poznaniu</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931956070"/>
              </p:ext>
            </p:extLst>
          </p:nvPr>
        </p:nvGraphicFramePr>
        <p:xfrm>
          <a:off x="874712" y="2633663"/>
          <a:ext cx="4057328" cy="3265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5430364"/>
              </p:ext>
            </p:extLst>
          </p:nvPr>
        </p:nvGraphicFramePr>
        <p:xfrm>
          <a:off x="5004048" y="2569741"/>
          <a:ext cx="3863840"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Text Box 11"/>
          <p:cNvSpPr txBox="1">
            <a:spLocks noChangeArrowheads="1"/>
          </p:cNvSpPr>
          <p:nvPr/>
        </p:nvSpPr>
        <p:spPr bwMode="auto">
          <a:xfrm>
            <a:off x="6624463" y="333110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49158" name="Text Box 12"/>
          <p:cNvSpPr txBox="1">
            <a:spLocks noChangeArrowheads="1"/>
          </p:cNvSpPr>
          <p:nvPr/>
        </p:nvSpPr>
        <p:spPr bwMode="auto">
          <a:xfrm>
            <a:off x="6516216" y="4437112"/>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49159" name="Text Box 17"/>
          <p:cNvSpPr txBox="1">
            <a:spLocks noChangeArrowheads="1"/>
          </p:cNvSpPr>
          <p:nvPr/>
        </p:nvSpPr>
        <p:spPr bwMode="auto">
          <a:xfrm>
            <a:off x="1187624" y="602138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49160" name="Text Box 18"/>
          <p:cNvSpPr txBox="1">
            <a:spLocks noChangeArrowheads="1"/>
          </p:cNvSpPr>
          <p:nvPr/>
        </p:nvSpPr>
        <p:spPr bwMode="auto">
          <a:xfrm>
            <a:off x="5652120" y="6021388"/>
            <a:ext cx="3095625" cy="522287"/>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1773068249"/>
              </p:ext>
            </p:extLst>
          </p:nvPr>
        </p:nvGraphicFramePr>
        <p:xfrm>
          <a:off x="877888" y="2543175"/>
          <a:ext cx="8051800" cy="3979863"/>
        </p:xfrm>
        <a:graphic>
          <a:graphicData uri="http://schemas.openxmlformats.org/drawingml/2006/chart">
            <c:chart xmlns:c="http://schemas.openxmlformats.org/drawingml/2006/chart" xmlns:r="http://schemas.openxmlformats.org/officeDocument/2006/relationships" r:id="rId3"/>
          </a:graphicData>
        </a:graphic>
      </p:graphicFrame>
      <p:sp>
        <p:nvSpPr>
          <p:cNvPr id="70659" name="Rectangle 3"/>
          <p:cNvSpPr>
            <a:spLocks noGrp="1" noChangeArrowheads="1"/>
          </p:cNvSpPr>
          <p:nvPr>
            <p:ph type="title"/>
          </p:nvPr>
        </p:nvSpPr>
        <p:spPr>
          <a:xfrm>
            <a:off x="914400" y="846138"/>
            <a:ext cx="8001000" cy="1143000"/>
          </a:xfrm>
        </p:spPr>
        <p:txBody>
          <a:bodyPr/>
          <a:lstStyle/>
          <a:p>
            <a:r>
              <a:rPr lang="pl-PL" sz="2400" dirty="0"/>
              <a:t>Studenckie Biuro Porad Prawnych „Klinika Prawa”</a:t>
            </a:r>
            <a:br>
              <a:rPr lang="pl-PL" sz="2400" dirty="0"/>
            </a:br>
            <a:r>
              <a:rPr lang="pl-PL" sz="2400" dirty="0"/>
              <a:t>Wyższa Szkoła Prawa i Administracji</a:t>
            </a:r>
            <a:br>
              <a:rPr lang="pl-PL" sz="2400" dirty="0"/>
            </a:br>
            <a:r>
              <a:rPr lang="pl-PL" sz="2400" dirty="0"/>
              <a:t>Rzeszowska Szkoła Wyższa</a:t>
            </a:r>
          </a:p>
        </p:txBody>
      </p:sp>
      <p:sp>
        <p:nvSpPr>
          <p:cNvPr id="70660" name="Text Box 5"/>
          <p:cNvSpPr txBox="1">
            <a:spLocks noChangeArrowheads="1"/>
          </p:cNvSpPr>
          <p:nvPr/>
        </p:nvSpPr>
        <p:spPr bwMode="auto">
          <a:xfrm>
            <a:off x="709228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52</a:t>
            </a:r>
          </a:p>
          <a:p>
            <a:pPr algn="r" defTabSz="912813">
              <a:spcBef>
                <a:spcPct val="50000"/>
              </a:spcBef>
            </a:pPr>
            <a:r>
              <a:rPr lang="pl-PL" sz="1400" b="1" dirty="0">
                <a:solidFill>
                  <a:schemeClr val="tx2"/>
                </a:solidFill>
                <a:latin typeface="Arial" charset="0"/>
              </a:rPr>
              <a:t>Studentów: 37</a:t>
            </a:r>
          </a:p>
          <a:p>
            <a:pPr algn="r" defTabSz="912813">
              <a:spcBef>
                <a:spcPct val="50000"/>
              </a:spcBef>
            </a:pPr>
            <a:r>
              <a:rPr lang="pl-PL" sz="1400" b="1" dirty="0">
                <a:solidFill>
                  <a:schemeClr val="tx2"/>
                </a:solidFill>
                <a:latin typeface="Arial" charset="0"/>
              </a:rPr>
              <a:t>Opiekunów: 10</a:t>
            </a:r>
          </a:p>
        </p:txBody>
      </p:sp>
    </p:spTree>
    <p:extLst>
      <p:ext uri="{BB962C8B-B14F-4D97-AF65-F5344CB8AC3E}">
        <p14:creationId xmlns:p14="http://schemas.microsoft.com/office/powerpoint/2010/main" val="242509050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ext Box 11"/>
          <p:cNvSpPr txBox="1">
            <a:spLocks noChangeArrowheads="1"/>
          </p:cNvSpPr>
          <p:nvPr/>
        </p:nvSpPr>
        <p:spPr bwMode="auto">
          <a:xfrm>
            <a:off x="1475656" y="5962238"/>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2013-2020</a:t>
            </a:r>
          </a:p>
        </p:txBody>
      </p:sp>
      <p:sp>
        <p:nvSpPr>
          <p:cNvPr id="71688" name="Text Box 12"/>
          <p:cNvSpPr txBox="1">
            <a:spLocks noChangeArrowheads="1"/>
          </p:cNvSpPr>
          <p:nvPr/>
        </p:nvSpPr>
        <p:spPr bwMode="auto">
          <a:xfrm>
            <a:off x="5543871"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2013-2020</a:t>
            </a:r>
          </a:p>
        </p:txBody>
      </p:sp>
      <p:graphicFrame>
        <p:nvGraphicFramePr>
          <p:cNvPr id="11" name="Object 7"/>
          <p:cNvGraphicFramePr>
            <a:graphicFrameLocks noChangeAspect="1"/>
          </p:cNvGraphicFramePr>
          <p:nvPr>
            <p:extLst>
              <p:ext uri="{D42A27DB-BD31-4B8C-83A1-F6EECF244321}">
                <p14:modId xmlns:p14="http://schemas.microsoft.com/office/powerpoint/2010/main" val="3684725625"/>
              </p:ext>
            </p:extLst>
          </p:nvPr>
        </p:nvGraphicFramePr>
        <p:xfrm>
          <a:off x="874713" y="2633663"/>
          <a:ext cx="3625279"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8"/>
          <p:cNvGraphicFramePr>
            <a:graphicFrameLocks noChangeAspect="1"/>
          </p:cNvGraphicFramePr>
          <p:nvPr>
            <p:extLst>
              <p:ext uri="{D42A27DB-BD31-4B8C-83A1-F6EECF244321}">
                <p14:modId xmlns:p14="http://schemas.microsoft.com/office/powerpoint/2010/main" val="3095846326"/>
              </p:ext>
            </p:extLst>
          </p:nvPr>
        </p:nvGraphicFramePr>
        <p:xfrm>
          <a:off x="5004048" y="2721615"/>
          <a:ext cx="3854625" cy="31480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Grp="1" noChangeArrowheads="1"/>
          </p:cNvSpPr>
          <p:nvPr>
            <p:ph type="title"/>
          </p:nvPr>
        </p:nvSpPr>
        <p:spPr>
          <a:xfrm>
            <a:off x="914400" y="846138"/>
            <a:ext cx="8001000" cy="1143000"/>
          </a:xfrm>
        </p:spPr>
        <p:txBody>
          <a:bodyPr/>
          <a:lstStyle/>
          <a:p>
            <a:r>
              <a:rPr lang="pl-PL" sz="2400" dirty="0"/>
              <a:t>Studenckie Biuro Porad Prawnych „Klinika Prawa”</a:t>
            </a:r>
            <a:br>
              <a:rPr lang="pl-PL" sz="2400" dirty="0"/>
            </a:br>
            <a:r>
              <a:rPr lang="pl-PL" sz="2400" dirty="0"/>
              <a:t>Wyższa Szkoła Prawa i Administracji</a:t>
            </a:r>
            <a:br>
              <a:rPr lang="pl-PL" sz="2400" dirty="0"/>
            </a:br>
            <a:r>
              <a:rPr lang="pl-PL" sz="2400" dirty="0"/>
              <a:t>Rzeszowska Szkoła Wyższa 2013-2020</a:t>
            </a:r>
          </a:p>
        </p:txBody>
      </p:sp>
    </p:spTree>
    <p:extLst>
      <p:ext uri="{BB962C8B-B14F-4D97-AF65-F5344CB8AC3E}">
        <p14:creationId xmlns:p14="http://schemas.microsoft.com/office/powerpoint/2010/main" val="4077839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09612" y="2663033"/>
            <a:ext cx="8434388" cy="4194175"/>
            <a:chOff x="470" y="20"/>
            <a:chExt cx="5313" cy="2642"/>
          </a:xfrm>
        </p:grpSpPr>
        <p:sp useBgFill="1">
          <p:nvSpPr>
            <p:cNvPr id="4" name="Text Box 517"/>
            <p:cNvSpPr txBox="1">
              <a:spLocks noChangeArrowheads="1"/>
            </p:cNvSpPr>
            <p:nvPr/>
          </p:nvSpPr>
          <p:spPr bwMode="auto">
            <a:xfrm>
              <a:off x="3651" y="1049"/>
              <a:ext cx="2132" cy="814"/>
            </a:xfrm>
            <a:prstGeom prst="rect">
              <a:avLst/>
            </a:prstGeom>
            <a:ln w="9525">
              <a:noFill/>
              <a:miter lim="800000"/>
              <a:headEnd/>
              <a:tailEnd/>
            </a:ln>
          </p:spPr>
          <p:txBody>
            <a:bodyPr>
              <a:spAutoFit/>
            </a:bodyPr>
            <a:lstStyle/>
            <a:p>
              <a:pPr defTabSz="912813">
                <a:spcBef>
                  <a:spcPct val="50000"/>
                </a:spcBef>
              </a:pPr>
              <a:r>
                <a:rPr lang="pl-PL" dirty="0">
                  <a:solidFill>
                    <a:srgbClr val="003366"/>
                  </a:solidFill>
                  <a:latin typeface="Arial" charset="0"/>
                </a:rPr>
                <a:t>Rok akademicki 2008/2009 i 2009/2010</a:t>
              </a:r>
            </a:p>
            <a:p>
              <a:pPr defTabSz="912813">
                <a:spcBef>
                  <a:spcPct val="50000"/>
                </a:spcBef>
              </a:pPr>
              <a:r>
                <a:rPr lang="pl-PL" sz="2000" dirty="0">
                  <a:solidFill>
                    <a:srgbClr val="003366"/>
                  </a:solidFill>
                  <a:latin typeface="Arial" charset="0"/>
                </a:rPr>
                <a:t>25 poradni w 15 miastach</a:t>
              </a:r>
            </a:p>
          </p:txBody>
        </p:sp>
        <p:graphicFrame>
          <p:nvGraphicFramePr>
            <p:cNvPr id="5" name="Object 169"/>
            <p:cNvGraphicFramePr>
              <a:graphicFrameLocks noChangeAspect="1"/>
            </p:cNvGraphicFramePr>
            <p:nvPr>
              <p:extLst>
                <p:ext uri="{D42A27DB-BD31-4B8C-83A1-F6EECF244321}">
                  <p14:modId xmlns:p14="http://schemas.microsoft.com/office/powerpoint/2010/main" val="1957166085"/>
                </p:ext>
              </p:extLst>
            </p:nvPr>
          </p:nvGraphicFramePr>
          <p:xfrm>
            <a:off x="518" y="20"/>
            <a:ext cx="2736" cy="2642"/>
          </p:xfrm>
          <a:graphic>
            <a:graphicData uri="http://schemas.openxmlformats.org/presentationml/2006/ole">
              <mc:AlternateContent xmlns:mc="http://schemas.openxmlformats.org/markup-compatibility/2006">
                <mc:Choice xmlns:v="urn:schemas-microsoft-com:vml" Requires="v">
                  <p:oleObj name="Obraz - mapa bitowa" r:id="rId2" imgW="4420204" imgH="4266595" progId="PBrush">
                    <p:embed/>
                  </p:oleObj>
                </mc:Choice>
                <mc:Fallback>
                  <p:oleObj name="Obraz - mapa bitowa" r:id="rId2" imgW="4420204" imgH="4266595" progId="PBrush">
                    <p:embed/>
                    <p:pic>
                      <p:nvPicPr>
                        <p:cNvPr id="5" name="Object 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 y="20"/>
                          <a:ext cx="2736" cy="26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srcRect/>
            <a:stretch>
              <a:fillRect/>
            </a:stretch>
          </p:blipFill>
          <p:spPr bwMode="auto">
            <a:xfrm>
              <a:off x="1168" y="961"/>
              <a:ext cx="144" cy="216"/>
            </a:xfrm>
            <a:prstGeom prst="rect">
              <a:avLst/>
            </a:prstGeom>
            <a:noFill/>
            <a:ln w="9525">
              <a:noFill/>
              <a:miter lim="800000"/>
              <a:headEnd/>
              <a:tailEnd/>
            </a:ln>
          </p:spPr>
        </p:pic>
        <p:pic>
          <p:nvPicPr>
            <p:cNvPr id="7" name="Picture 520" descr="logo-małe"/>
            <p:cNvPicPr>
              <a:picLocks noChangeAspect="1" noChangeArrowheads="1"/>
            </p:cNvPicPr>
            <p:nvPr/>
          </p:nvPicPr>
          <p:blipFill>
            <a:blip r:embed="rId4" cstate="print"/>
            <a:srcRect/>
            <a:stretch>
              <a:fillRect/>
            </a:stretch>
          </p:blipFill>
          <p:spPr bwMode="auto">
            <a:xfrm>
              <a:off x="606" y="640"/>
              <a:ext cx="145" cy="216"/>
            </a:xfrm>
            <a:prstGeom prst="rect">
              <a:avLst/>
            </a:prstGeom>
            <a:noFill/>
            <a:ln w="9525">
              <a:noFill/>
              <a:miter lim="800000"/>
              <a:headEnd/>
              <a:tailEnd/>
            </a:ln>
          </p:spPr>
        </p:pic>
        <p:pic>
          <p:nvPicPr>
            <p:cNvPr id="8" name="Picture 521" descr="logo-małe"/>
            <p:cNvPicPr>
              <a:picLocks noChangeAspect="1" noChangeArrowheads="1"/>
            </p:cNvPicPr>
            <p:nvPr/>
          </p:nvPicPr>
          <p:blipFill>
            <a:blip r:embed="rId4" cstate="print"/>
            <a:srcRect/>
            <a:stretch>
              <a:fillRect/>
            </a:stretch>
          </p:blipFill>
          <p:spPr bwMode="auto">
            <a:xfrm>
              <a:off x="1665" y="226"/>
              <a:ext cx="145" cy="217"/>
            </a:xfrm>
            <a:prstGeom prst="rect">
              <a:avLst/>
            </a:prstGeom>
            <a:noFill/>
            <a:ln w="9525">
              <a:noFill/>
              <a:miter lim="800000"/>
              <a:headEnd/>
              <a:tailEnd/>
            </a:ln>
          </p:spPr>
        </p:pic>
        <p:pic>
          <p:nvPicPr>
            <p:cNvPr id="9" name="Picture 522" descr="logo-małe"/>
            <p:cNvPicPr>
              <a:picLocks noChangeAspect="1" noChangeArrowheads="1"/>
            </p:cNvPicPr>
            <p:nvPr/>
          </p:nvPicPr>
          <p:blipFill>
            <a:blip r:embed="rId4" cstate="print"/>
            <a:srcRect/>
            <a:stretch>
              <a:fillRect/>
            </a:stretch>
          </p:blipFill>
          <p:spPr bwMode="auto">
            <a:xfrm>
              <a:off x="1709" y="777"/>
              <a:ext cx="145" cy="216"/>
            </a:xfrm>
            <a:prstGeom prst="rect">
              <a:avLst/>
            </a:prstGeom>
            <a:noFill/>
            <a:ln w="9525">
              <a:noFill/>
              <a:miter lim="800000"/>
              <a:headEnd/>
              <a:tailEnd/>
            </a:ln>
          </p:spPr>
        </p:pic>
        <p:pic>
          <p:nvPicPr>
            <p:cNvPr id="10" name="Picture 523" descr="logo-małe"/>
            <p:cNvPicPr>
              <a:picLocks noChangeAspect="1" noChangeArrowheads="1"/>
            </p:cNvPicPr>
            <p:nvPr/>
          </p:nvPicPr>
          <p:blipFill>
            <a:blip r:embed="rId4" cstate="print"/>
            <a:srcRect/>
            <a:stretch>
              <a:fillRect/>
            </a:stretch>
          </p:blipFill>
          <p:spPr bwMode="auto">
            <a:xfrm>
              <a:off x="2945" y="653"/>
              <a:ext cx="144" cy="216"/>
            </a:xfrm>
            <a:prstGeom prst="rect">
              <a:avLst/>
            </a:prstGeom>
            <a:noFill/>
            <a:ln w="9525">
              <a:noFill/>
              <a:miter lim="800000"/>
              <a:headEnd/>
              <a:tailEnd/>
            </a:ln>
          </p:spPr>
        </p:pic>
        <p:pic>
          <p:nvPicPr>
            <p:cNvPr id="11" name="Picture 524" descr="logo-małe"/>
            <p:cNvPicPr>
              <a:picLocks noChangeAspect="1" noChangeArrowheads="1"/>
            </p:cNvPicPr>
            <p:nvPr/>
          </p:nvPicPr>
          <p:blipFill>
            <a:blip r:embed="rId4" cstate="print"/>
            <a:srcRect/>
            <a:stretch>
              <a:fillRect/>
            </a:stretch>
          </p:blipFill>
          <p:spPr bwMode="auto">
            <a:xfrm>
              <a:off x="2769" y="653"/>
              <a:ext cx="144" cy="216"/>
            </a:xfrm>
            <a:prstGeom prst="rect">
              <a:avLst/>
            </a:prstGeom>
            <a:noFill/>
            <a:ln w="9525">
              <a:noFill/>
              <a:miter lim="800000"/>
              <a:headEnd/>
              <a:tailEnd/>
            </a:ln>
          </p:spPr>
        </p:pic>
        <p:pic>
          <p:nvPicPr>
            <p:cNvPr id="12" name="Picture 525" descr="logo-małe"/>
            <p:cNvPicPr>
              <a:picLocks noChangeAspect="1" noChangeArrowheads="1"/>
            </p:cNvPicPr>
            <p:nvPr/>
          </p:nvPicPr>
          <p:blipFill>
            <a:blip r:embed="rId4" cstate="print"/>
            <a:srcRect/>
            <a:stretch>
              <a:fillRect/>
            </a:stretch>
          </p:blipFill>
          <p:spPr bwMode="auto">
            <a:xfrm>
              <a:off x="2813" y="1557"/>
              <a:ext cx="144" cy="217"/>
            </a:xfrm>
            <a:prstGeom prst="rect">
              <a:avLst/>
            </a:prstGeom>
            <a:noFill/>
            <a:ln w="9525">
              <a:noFill/>
              <a:miter lim="800000"/>
              <a:headEnd/>
              <a:tailEnd/>
            </a:ln>
          </p:spPr>
        </p:pic>
        <p:pic>
          <p:nvPicPr>
            <p:cNvPr id="13" name="Picture 526" descr="logo-małe"/>
            <p:cNvPicPr>
              <a:picLocks noChangeAspect="1" noChangeArrowheads="1"/>
            </p:cNvPicPr>
            <p:nvPr/>
          </p:nvPicPr>
          <p:blipFill>
            <a:blip r:embed="rId4" cstate="print"/>
            <a:srcRect/>
            <a:stretch>
              <a:fillRect/>
            </a:stretch>
          </p:blipFill>
          <p:spPr bwMode="auto">
            <a:xfrm>
              <a:off x="2630" y="2083"/>
              <a:ext cx="144" cy="216"/>
            </a:xfrm>
            <a:prstGeom prst="rect">
              <a:avLst/>
            </a:prstGeom>
            <a:noFill/>
            <a:ln w="9525">
              <a:noFill/>
              <a:miter lim="800000"/>
              <a:headEnd/>
              <a:tailEnd/>
            </a:ln>
          </p:spPr>
        </p:pic>
        <p:pic>
          <p:nvPicPr>
            <p:cNvPr id="14" name="Picture 527" descr="logo-małe"/>
            <p:cNvPicPr>
              <a:picLocks noChangeAspect="1" noChangeArrowheads="1"/>
            </p:cNvPicPr>
            <p:nvPr/>
          </p:nvPicPr>
          <p:blipFill>
            <a:blip r:embed="rId4" cstate="print"/>
            <a:srcRect/>
            <a:stretch>
              <a:fillRect/>
            </a:stretch>
          </p:blipFill>
          <p:spPr bwMode="auto">
            <a:xfrm>
              <a:off x="2105" y="2083"/>
              <a:ext cx="144" cy="216"/>
            </a:xfrm>
            <a:prstGeom prst="rect">
              <a:avLst/>
            </a:prstGeom>
            <a:noFill/>
            <a:ln w="9525">
              <a:noFill/>
              <a:miter lim="800000"/>
              <a:headEnd/>
              <a:tailEnd/>
            </a:ln>
          </p:spPr>
        </p:pic>
        <p:pic>
          <p:nvPicPr>
            <p:cNvPr id="15" name="Picture 528" descr="logo-małe"/>
            <p:cNvPicPr>
              <a:picLocks noChangeAspect="1" noChangeArrowheads="1"/>
            </p:cNvPicPr>
            <p:nvPr/>
          </p:nvPicPr>
          <p:blipFill>
            <a:blip r:embed="rId4" cstate="print"/>
            <a:srcRect/>
            <a:stretch>
              <a:fillRect/>
            </a:stretch>
          </p:blipFill>
          <p:spPr bwMode="auto">
            <a:xfrm>
              <a:off x="1754" y="1925"/>
              <a:ext cx="144" cy="216"/>
            </a:xfrm>
            <a:prstGeom prst="rect">
              <a:avLst/>
            </a:prstGeom>
            <a:noFill/>
            <a:ln w="9525">
              <a:noFill/>
              <a:miter lim="800000"/>
              <a:headEnd/>
              <a:tailEnd/>
            </a:ln>
          </p:spPr>
        </p:pic>
        <p:pic>
          <p:nvPicPr>
            <p:cNvPr id="16" name="Picture 529" descr="logo-małe"/>
            <p:cNvPicPr>
              <a:picLocks noChangeAspect="1" noChangeArrowheads="1"/>
            </p:cNvPicPr>
            <p:nvPr/>
          </p:nvPicPr>
          <p:blipFill>
            <a:blip r:embed="rId4" cstate="print"/>
            <a:srcRect/>
            <a:stretch>
              <a:fillRect/>
            </a:stretch>
          </p:blipFill>
          <p:spPr bwMode="auto">
            <a:xfrm>
              <a:off x="1489" y="1723"/>
              <a:ext cx="144" cy="216"/>
            </a:xfrm>
            <a:prstGeom prst="rect">
              <a:avLst/>
            </a:prstGeom>
            <a:noFill/>
            <a:ln w="9525">
              <a:noFill/>
              <a:miter lim="800000"/>
              <a:headEnd/>
              <a:tailEnd/>
            </a:ln>
          </p:spPr>
        </p:pic>
        <p:pic>
          <p:nvPicPr>
            <p:cNvPr id="17" name="Picture 530" descr="logo-małe"/>
            <p:cNvPicPr>
              <a:picLocks noChangeAspect="1" noChangeArrowheads="1"/>
            </p:cNvPicPr>
            <p:nvPr/>
          </p:nvPicPr>
          <p:blipFill>
            <a:blip r:embed="rId4" cstate="print"/>
            <a:srcRect/>
            <a:stretch>
              <a:fillRect/>
            </a:stretch>
          </p:blipFill>
          <p:spPr bwMode="auto">
            <a:xfrm>
              <a:off x="1886" y="1374"/>
              <a:ext cx="144" cy="216"/>
            </a:xfrm>
            <a:prstGeom prst="rect">
              <a:avLst/>
            </a:prstGeom>
            <a:noFill/>
            <a:ln w="9525">
              <a:noFill/>
              <a:miter lim="800000"/>
              <a:headEnd/>
              <a:tailEnd/>
            </a:ln>
          </p:spPr>
        </p:pic>
        <p:pic>
          <p:nvPicPr>
            <p:cNvPr id="18" name="Picture 531" descr="logo-małe"/>
            <p:cNvPicPr>
              <a:picLocks noChangeAspect="1" noChangeArrowheads="1"/>
            </p:cNvPicPr>
            <p:nvPr/>
          </p:nvPicPr>
          <p:blipFill>
            <a:blip r:embed="rId4" cstate="print"/>
            <a:srcRect/>
            <a:stretch>
              <a:fillRect/>
            </a:stretch>
          </p:blipFill>
          <p:spPr bwMode="auto">
            <a:xfrm>
              <a:off x="1092" y="1555"/>
              <a:ext cx="144" cy="216"/>
            </a:xfrm>
            <a:prstGeom prst="rect">
              <a:avLst/>
            </a:prstGeom>
            <a:noFill/>
            <a:ln w="9525">
              <a:noFill/>
              <a:miter lim="800000"/>
              <a:headEnd/>
              <a:tailEnd/>
            </a:ln>
          </p:spPr>
        </p:pic>
        <p:pic>
          <p:nvPicPr>
            <p:cNvPr id="19" name="Picture 532" descr="logo-małe"/>
            <p:cNvPicPr>
              <a:picLocks noChangeAspect="1" noChangeArrowheads="1"/>
            </p:cNvPicPr>
            <p:nvPr/>
          </p:nvPicPr>
          <p:blipFill>
            <a:blip r:embed="rId4" cstate="print"/>
            <a:srcRect/>
            <a:stretch>
              <a:fillRect/>
            </a:stretch>
          </p:blipFill>
          <p:spPr bwMode="auto">
            <a:xfrm>
              <a:off x="2989" y="1557"/>
              <a:ext cx="145" cy="217"/>
            </a:xfrm>
            <a:prstGeom prst="rect">
              <a:avLst/>
            </a:prstGeom>
            <a:noFill/>
            <a:ln w="9525">
              <a:noFill/>
              <a:miter lim="800000"/>
              <a:headEnd/>
              <a:tailEnd/>
            </a:ln>
          </p:spPr>
        </p:pic>
        <p:pic>
          <p:nvPicPr>
            <p:cNvPr id="20" name="Picture 533" descr="logo-małe"/>
            <p:cNvPicPr>
              <a:picLocks noChangeAspect="1" noChangeArrowheads="1"/>
            </p:cNvPicPr>
            <p:nvPr/>
          </p:nvPicPr>
          <p:blipFill>
            <a:blip r:embed="rId4" cstate="print"/>
            <a:srcRect/>
            <a:stretch>
              <a:fillRect/>
            </a:stretch>
          </p:blipFill>
          <p:spPr bwMode="auto">
            <a:xfrm>
              <a:off x="695" y="1099"/>
              <a:ext cx="144" cy="216"/>
            </a:xfrm>
            <a:prstGeom prst="rect">
              <a:avLst/>
            </a:prstGeom>
            <a:noFill/>
            <a:ln w="9525">
              <a:noFill/>
              <a:miter lim="800000"/>
              <a:headEnd/>
              <a:tailEnd/>
            </a:ln>
          </p:spPr>
        </p:pic>
        <p:sp>
          <p:nvSpPr>
            <p:cNvPr id="21" name="Text Box 534"/>
            <p:cNvSpPr txBox="1">
              <a:spLocks noChangeArrowheads="1"/>
            </p:cNvSpPr>
            <p:nvPr/>
          </p:nvSpPr>
          <p:spPr bwMode="auto">
            <a:xfrm>
              <a:off x="2582" y="83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w="9525">
              <a:noFill/>
              <a:miter lim="800000"/>
              <a:headEnd/>
              <a:tailEnd/>
            </a:ln>
          </p:spPr>
          <p:txBody>
            <a:bodyPr>
              <a:spAutoFit/>
            </a:bodyPr>
            <a:lstStyle/>
            <a:p>
              <a:pPr algn="ctr" defTabSz="912813">
                <a:spcBef>
                  <a:spcPct val="50000"/>
                </a:spcBef>
              </a:pPr>
              <a:r>
                <a:rPr 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srcRect/>
            <a:stretch>
              <a:fillRect/>
            </a:stretch>
          </p:blipFill>
          <p:spPr bwMode="auto">
            <a:xfrm>
              <a:off x="2473" y="416"/>
              <a:ext cx="144" cy="216"/>
            </a:xfrm>
            <a:prstGeom prst="rect">
              <a:avLst/>
            </a:prstGeom>
            <a:noFill/>
            <a:ln w="9525">
              <a:noFill/>
              <a:miter lim="800000"/>
              <a:headEnd/>
              <a:tailEnd/>
            </a:ln>
          </p:spPr>
        </p:pic>
        <p:pic>
          <p:nvPicPr>
            <p:cNvPr id="36" name="Picture 549" descr="logo-małe"/>
            <p:cNvPicPr>
              <a:picLocks noChangeAspect="1" noChangeArrowheads="1"/>
            </p:cNvPicPr>
            <p:nvPr/>
          </p:nvPicPr>
          <p:blipFill>
            <a:blip r:embed="rId4" cstate="print"/>
            <a:srcRect/>
            <a:stretch>
              <a:fillRect/>
            </a:stretch>
          </p:blipFill>
          <p:spPr bwMode="auto">
            <a:xfrm>
              <a:off x="2297" y="416"/>
              <a:ext cx="144" cy="216"/>
            </a:xfrm>
            <a:prstGeom prst="rect">
              <a:avLst/>
            </a:prstGeom>
            <a:noFill/>
            <a:ln w="9525">
              <a:noFill/>
              <a:miter lim="800000"/>
              <a:headEnd/>
              <a:tailEnd/>
            </a:ln>
          </p:spPr>
        </p:pic>
        <p:sp>
          <p:nvSpPr>
            <p:cNvPr id="37" name="Text Box 550"/>
            <p:cNvSpPr txBox="1">
              <a:spLocks noChangeArrowheads="1"/>
            </p:cNvSpPr>
            <p:nvPr/>
          </p:nvSpPr>
          <p:spPr bwMode="auto">
            <a:xfrm>
              <a:off x="2110" y="598"/>
              <a:ext cx="672" cy="173"/>
            </a:xfrm>
            <a:prstGeom prst="rect">
              <a:avLst/>
            </a:prstGeom>
            <a:noFill/>
            <a:ln w="9525">
              <a:noFill/>
              <a:miter lim="800000"/>
              <a:headEnd/>
              <a:tailEnd/>
            </a:ln>
          </p:spPr>
          <p:txBody>
            <a:bodyPr>
              <a:spAutoFit/>
            </a:bodyPr>
            <a:lstStyle/>
            <a:p>
              <a:pPr algn="ctr" defTabSz="912813">
                <a:spcBef>
                  <a:spcPct val="50000"/>
                </a:spcBef>
              </a:pPr>
              <a:r>
                <a:rPr lang="pl-PL" sz="1200" b="1">
                  <a:solidFill>
                    <a:schemeClr val="bg1"/>
                  </a:solidFill>
                  <a:latin typeface="Arial" charset="0"/>
                </a:rPr>
                <a:t>Olsztyn</a:t>
              </a:r>
            </a:p>
          </p:txBody>
        </p:sp>
        <p:pic>
          <p:nvPicPr>
            <p:cNvPr id="38" name="Picture 551" descr="logo-małe"/>
            <p:cNvPicPr>
              <a:picLocks noChangeAspect="1" noChangeArrowheads="1"/>
            </p:cNvPicPr>
            <p:nvPr/>
          </p:nvPicPr>
          <p:blipFill>
            <a:blip r:embed="rId4" cstate="print"/>
            <a:srcRect/>
            <a:stretch>
              <a:fillRect/>
            </a:stretch>
          </p:blipFill>
          <p:spPr bwMode="auto">
            <a:xfrm>
              <a:off x="2275" y="2083"/>
              <a:ext cx="144" cy="216"/>
            </a:xfrm>
            <a:prstGeom prst="rect">
              <a:avLst/>
            </a:prstGeom>
            <a:noFill/>
            <a:ln w="9525">
              <a:noFill/>
              <a:miter lim="800000"/>
              <a:headEnd/>
              <a:tailEnd/>
            </a:ln>
          </p:spPr>
        </p:pic>
        <p:pic>
          <p:nvPicPr>
            <p:cNvPr id="39" name="Picture 552" descr="logo-małe"/>
            <p:cNvPicPr>
              <a:picLocks noChangeAspect="1" noChangeArrowheads="1"/>
            </p:cNvPicPr>
            <p:nvPr/>
          </p:nvPicPr>
          <p:blipFill>
            <a:blip r:embed="rId4" cstate="print"/>
            <a:srcRect/>
            <a:stretch>
              <a:fillRect/>
            </a:stretch>
          </p:blipFill>
          <p:spPr bwMode="auto">
            <a:xfrm>
              <a:off x="2600" y="1402"/>
              <a:ext cx="144" cy="216"/>
            </a:xfrm>
            <a:prstGeom prst="rect">
              <a:avLst/>
            </a:prstGeom>
            <a:noFill/>
            <a:ln w="9525">
              <a:noFill/>
              <a:miter lim="800000"/>
              <a:headEnd/>
              <a:tailEnd/>
            </a:ln>
          </p:spPr>
        </p:pic>
        <p:pic>
          <p:nvPicPr>
            <p:cNvPr id="40" name="Picture 553" descr="logo-małe"/>
            <p:cNvPicPr>
              <a:picLocks noChangeAspect="1" noChangeArrowheads="1"/>
            </p:cNvPicPr>
            <p:nvPr/>
          </p:nvPicPr>
          <p:blipFill>
            <a:blip r:embed="rId4" cstate="print"/>
            <a:srcRect/>
            <a:stretch>
              <a:fillRect/>
            </a:stretch>
          </p:blipFill>
          <p:spPr bwMode="auto">
            <a:xfrm>
              <a:off x="2427" y="1402"/>
              <a:ext cx="144" cy="216"/>
            </a:xfrm>
            <a:prstGeom prst="rect">
              <a:avLst/>
            </a:prstGeom>
            <a:noFill/>
            <a:ln w="9525">
              <a:noFill/>
              <a:miter lim="800000"/>
              <a:headEnd/>
              <a:tailEnd/>
            </a:ln>
          </p:spPr>
        </p:pic>
        <p:pic>
          <p:nvPicPr>
            <p:cNvPr id="41" name="Picture 554" descr="logo-małe"/>
            <p:cNvPicPr>
              <a:picLocks noChangeAspect="1" noChangeArrowheads="1"/>
            </p:cNvPicPr>
            <p:nvPr/>
          </p:nvPicPr>
          <p:blipFill>
            <a:blip r:embed="rId4" cstate="print"/>
            <a:srcRect/>
            <a:stretch>
              <a:fillRect/>
            </a:stretch>
          </p:blipFill>
          <p:spPr bwMode="auto">
            <a:xfrm>
              <a:off x="2245" y="1402"/>
              <a:ext cx="144" cy="216"/>
            </a:xfrm>
            <a:prstGeom prst="rect">
              <a:avLst/>
            </a:prstGeom>
            <a:noFill/>
            <a:ln w="9525">
              <a:noFill/>
              <a:miter lim="800000"/>
              <a:headEnd/>
              <a:tailEnd/>
            </a:ln>
          </p:spPr>
        </p:pic>
        <p:pic>
          <p:nvPicPr>
            <p:cNvPr id="42" name="Picture 555" descr="logo-małe"/>
            <p:cNvPicPr>
              <a:picLocks noChangeAspect="1" noChangeArrowheads="1"/>
            </p:cNvPicPr>
            <p:nvPr/>
          </p:nvPicPr>
          <p:blipFill>
            <a:blip r:embed="rId4" cstate="print"/>
            <a:srcRect/>
            <a:stretch>
              <a:fillRect/>
            </a:stretch>
          </p:blipFill>
          <p:spPr bwMode="auto">
            <a:xfrm>
              <a:off x="2154" y="1061"/>
              <a:ext cx="144" cy="216"/>
            </a:xfrm>
            <a:prstGeom prst="rect">
              <a:avLst/>
            </a:prstGeom>
            <a:noFill/>
            <a:ln w="9525">
              <a:noFill/>
              <a:miter lim="800000"/>
              <a:headEnd/>
              <a:tailEnd/>
            </a:ln>
          </p:spPr>
        </p:pic>
        <p:pic>
          <p:nvPicPr>
            <p:cNvPr id="43" name="Picture 556" descr="logo-małe"/>
            <p:cNvPicPr>
              <a:picLocks noChangeAspect="1" noChangeArrowheads="1"/>
            </p:cNvPicPr>
            <p:nvPr/>
          </p:nvPicPr>
          <p:blipFill>
            <a:blip r:embed="rId4" cstate="print"/>
            <a:srcRect/>
            <a:stretch>
              <a:fillRect/>
            </a:stretch>
          </p:blipFill>
          <p:spPr bwMode="auto">
            <a:xfrm>
              <a:off x="2328" y="1061"/>
              <a:ext cx="144" cy="216"/>
            </a:xfrm>
            <a:prstGeom prst="rect">
              <a:avLst/>
            </a:prstGeom>
            <a:noFill/>
            <a:ln w="9525">
              <a:noFill/>
              <a:miter lim="800000"/>
              <a:headEnd/>
              <a:tailEnd/>
            </a:ln>
          </p:spPr>
        </p:pic>
        <p:pic>
          <p:nvPicPr>
            <p:cNvPr id="44" name="Picture 557" descr="logo-małe"/>
            <p:cNvPicPr>
              <a:picLocks noChangeAspect="1" noChangeArrowheads="1"/>
            </p:cNvPicPr>
            <p:nvPr/>
          </p:nvPicPr>
          <p:blipFill>
            <a:blip r:embed="rId4" cstate="print"/>
            <a:srcRect/>
            <a:stretch>
              <a:fillRect/>
            </a:stretch>
          </p:blipFill>
          <p:spPr bwMode="auto">
            <a:xfrm>
              <a:off x="2509" y="1061"/>
              <a:ext cx="144" cy="216"/>
            </a:xfrm>
            <a:prstGeom prst="rect">
              <a:avLst/>
            </a:prstGeom>
            <a:noFill/>
            <a:ln w="9525">
              <a:noFill/>
              <a:miter lim="800000"/>
              <a:headEnd/>
              <a:tailEnd/>
            </a:ln>
          </p:spPr>
        </p:pic>
        <p:pic>
          <p:nvPicPr>
            <p:cNvPr id="45" name="Picture 558" descr="logo-małe"/>
            <p:cNvPicPr>
              <a:picLocks noChangeAspect="1" noChangeArrowheads="1"/>
            </p:cNvPicPr>
            <p:nvPr/>
          </p:nvPicPr>
          <p:blipFill>
            <a:blip r:embed="rId4" cstate="print"/>
            <a:srcRect/>
            <a:stretch>
              <a:fillRect/>
            </a:stretch>
          </p:blipFill>
          <p:spPr bwMode="auto">
            <a:xfrm>
              <a:off x="2691" y="1061"/>
              <a:ext cx="144" cy="216"/>
            </a:xfrm>
            <a:prstGeom prst="rect">
              <a:avLst/>
            </a:prstGeom>
            <a:noFill/>
            <a:ln w="9525">
              <a:noFill/>
              <a:miter lim="800000"/>
              <a:headEnd/>
              <a:tailEnd/>
            </a:ln>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350144872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3564533054"/>
              </p:ext>
            </p:extLst>
          </p:nvPr>
        </p:nvGraphicFramePr>
        <p:xfrm>
          <a:off x="863600" y="2471738"/>
          <a:ext cx="8229600" cy="3983037"/>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Rectangle 2"/>
          <p:cNvSpPr>
            <a:spLocks noGrp="1" noChangeArrowheads="1"/>
          </p:cNvSpPr>
          <p:nvPr>
            <p:ph type="title"/>
          </p:nvPr>
        </p:nvSpPr>
        <p:spPr/>
        <p:txBody>
          <a:bodyPr/>
          <a:lstStyle/>
          <a:p>
            <a:pPr defTabSz="912813" eaLnBrk="1" hangingPunct="1"/>
            <a:r>
              <a:rPr lang="pl-PL" dirty="0"/>
              <a:t>Uniwersytecka Poradnia Prawna </a:t>
            </a:r>
            <a:br>
              <a:rPr lang="pl-PL" dirty="0"/>
            </a:br>
            <a:r>
              <a:rPr lang="pl-PL" dirty="0"/>
              <a:t>w Rzeszowie</a:t>
            </a:r>
          </a:p>
        </p:txBody>
      </p:sp>
      <p:sp>
        <p:nvSpPr>
          <p:cNvPr id="50180" name="Text Box 4"/>
          <p:cNvSpPr txBox="1">
            <a:spLocks noChangeArrowheads="1"/>
          </p:cNvSpPr>
          <p:nvPr/>
        </p:nvSpPr>
        <p:spPr bwMode="auto">
          <a:xfrm>
            <a:off x="7086600" y="1700808"/>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56</a:t>
            </a:r>
          </a:p>
          <a:p>
            <a:pPr algn="r" defTabSz="912813">
              <a:spcBef>
                <a:spcPct val="50000"/>
              </a:spcBef>
            </a:pPr>
            <a:r>
              <a:rPr lang="pl-PL" sz="1400" b="1" dirty="0">
                <a:solidFill>
                  <a:schemeClr val="tx2"/>
                </a:solidFill>
                <a:latin typeface="Arial" charset="0"/>
              </a:rPr>
              <a:t>Studentów: 43</a:t>
            </a:r>
          </a:p>
          <a:p>
            <a:pPr algn="r" defTabSz="912813">
              <a:spcBef>
                <a:spcPct val="50000"/>
              </a:spcBef>
            </a:pPr>
            <a:r>
              <a:rPr lang="pl-PL" sz="1400" b="1" dirty="0">
                <a:solidFill>
                  <a:schemeClr val="tx2"/>
                </a:solidFill>
                <a:latin typeface="Arial" charset="0"/>
              </a:rPr>
              <a:t>Opiekunów: 21</a:t>
            </a:r>
          </a:p>
        </p:txBody>
      </p:sp>
      <p:sp>
        <p:nvSpPr>
          <p:cNvPr id="46085" name="Text Box 8"/>
          <p:cNvSpPr txBox="1">
            <a:spLocks noChangeArrowheads="1"/>
          </p:cNvSpPr>
          <p:nvPr/>
        </p:nvSpPr>
        <p:spPr bwMode="auto">
          <a:xfrm>
            <a:off x="3491880" y="2862382"/>
            <a:ext cx="5063480" cy="1200329"/>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marL="171450" indent="-171450" defTabSz="912813">
              <a:spcBef>
                <a:spcPct val="50000"/>
              </a:spcBef>
              <a:buFontTx/>
              <a:buChar char="-"/>
              <a:defRPr/>
            </a:pPr>
            <a:r>
              <a:rPr lang="pl-PL" sz="1200" dirty="0">
                <a:latin typeface="+mj-lt"/>
              </a:rPr>
              <a:t>seminarium naukowe „Wybrane praktyczne zagadnienia prawa karnego”, warsztaty „Jak mówić, by cię słuchali”,</a:t>
            </a:r>
          </a:p>
          <a:p>
            <a:pPr marL="171450" indent="-171450" defTabSz="912813">
              <a:spcBef>
                <a:spcPct val="50000"/>
              </a:spcBef>
              <a:buFontTx/>
              <a:buChar char="-"/>
              <a:defRPr/>
            </a:pPr>
            <a:r>
              <a:rPr lang="pl-PL" sz="1200" dirty="0">
                <a:solidFill>
                  <a:srgbClr val="003366"/>
                </a:solidFill>
                <a:latin typeface="+mj-lt"/>
              </a:rPr>
              <a:t>prowadzenie programu Street Law – łącznie 8 zajęć w podkarpackich szkołach średnich (Kolbuszowa, Mielec, Rzeszów).</a:t>
            </a:r>
            <a:endParaRPr lang="pl-PL" sz="1200" dirty="0">
              <a:solidFill>
                <a:srgbClr val="003366"/>
              </a:solidFill>
              <a:latin typeface="Arial"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type="title"/>
          </p:nvPr>
        </p:nvSpPr>
        <p:spPr/>
        <p:txBody>
          <a:bodyPr/>
          <a:lstStyle/>
          <a:p>
            <a:pPr defTabSz="912813" eaLnBrk="1" hangingPunct="1"/>
            <a:r>
              <a:rPr lang="pl-PL" dirty="0"/>
              <a:t>Uniwersytecka Poradnia Prawna </a:t>
            </a:r>
            <a:br>
              <a:rPr lang="pl-PL" dirty="0"/>
            </a:br>
            <a:r>
              <a:rPr lang="pl-PL" dirty="0"/>
              <a:t>w Rzeszowie</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2225479590"/>
              </p:ext>
            </p:extLst>
          </p:nvPr>
        </p:nvGraphicFramePr>
        <p:xfrm>
          <a:off x="971550" y="2618160"/>
          <a:ext cx="3988686" cy="3657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214383528"/>
              </p:ext>
            </p:extLst>
          </p:nvPr>
        </p:nvGraphicFramePr>
        <p:xfrm>
          <a:off x="4960236" y="2473324"/>
          <a:ext cx="3932244" cy="3491047"/>
        </p:xfrm>
        <a:graphic>
          <a:graphicData uri="http://schemas.openxmlformats.org/drawingml/2006/chart">
            <c:chart xmlns:c="http://schemas.openxmlformats.org/drawingml/2006/chart" xmlns:r="http://schemas.openxmlformats.org/officeDocument/2006/relationships" r:id="rId3"/>
          </a:graphicData>
        </a:graphic>
      </p:graphicFrame>
      <p:sp>
        <p:nvSpPr>
          <p:cNvPr id="51205" name="Text Box 11"/>
          <p:cNvSpPr txBox="1">
            <a:spLocks noChangeArrowheads="1"/>
          </p:cNvSpPr>
          <p:nvPr/>
        </p:nvSpPr>
        <p:spPr bwMode="auto">
          <a:xfrm>
            <a:off x="5618150" y="280168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1206" name="Text Box 12"/>
          <p:cNvSpPr txBox="1">
            <a:spLocks noChangeArrowheads="1"/>
          </p:cNvSpPr>
          <p:nvPr/>
        </p:nvSpPr>
        <p:spPr bwMode="auto">
          <a:xfrm>
            <a:off x="6517406" y="4218847"/>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1207" name="Text Box 17"/>
          <p:cNvSpPr txBox="1">
            <a:spLocks noChangeArrowheads="1"/>
          </p:cNvSpPr>
          <p:nvPr/>
        </p:nvSpPr>
        <p:spPr bwMode="auto">
          <a:xfrm>
            <a:off x="1187624" y="5964372"/>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2003-2020</a:t>
            </a:r>
          </a:p>
        </p:txBody>
      </p:sp>
      <p:sp>
        <p:nvSpPr>
          <p:cNvPr id="51208" name="Text Box 18"/>
          <p:cNvSpPr txBox="1">
            <a:spLocks noChangeArrowheads="1"/>
          </p:cNvSpPr>
          <p:nvPr/>
        </p:nvSpPr>
        <p:spPr bwMode="auto">
          <a:xfrm>
            <a:off x="5609662" y="596437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7"/>
          <p:cNvGraphicFramePr>
            <a:graphicFrameLocks noGrp="1" noChangeAspect="1"/>
          </p:cNvGraphicFramePr>
          <p:nvPr>
            <p:ph type="chart" idx="1"/>
            <p:extLst>
              <p:ext uri="{D42A27DB-BD31-4B8C-83A1-F6EECF244321}">
                <p14:modId xmlns:p14="http://schemas.microsoft.com/office/powerpoint/2010/main" val="442549539"/>
              </p:ext>
            </p:extLst>
          </p:nvPr>
        </p:nvGraphicFramePr>
        <p:xfrm>
          <a:off x="889000" y="25527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52227" name="Rectangle 2"/>
          <p:cNvSpPr>
            <a:spLocks noGrp="1" noChangeArrowheads="1"/>
          </p:cNvSpPr>
          <p:nvPr>
            <p:ph type="title"/>
          </p:nvPr>
        </p:nvSpPr>
        <p:spPr/>
        <p:txBody>
          <a:bodyPr/>
          <a:lstStyle/>
          <a:p>
            <a:pPr defTabSz="912813" eaLnBrk="1" hangingPunct="1"/>
            <a:r>
              <a:rPr lang="pl-PL" dirty="0"/>
              <a:t>Studencka Poradnia Prawa w Słubicach</a:t>
            </a:r>
          </a:p>
        </p:txBody>
      </p:sp>
      <p:sp>
        <p:nvSpPr>
          <p:cNvPr id="52228" name="Text Box 5"/>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52</a:t>
            </a:r>
          </a:p>
          <a:p>
            <a:pPr algn="r" defTabSz="912813">
              <a:spcBef>
                <a:spcPct val="50000"/>
              </a:spcBef>
            </a:pPr>
            <a:r>
              <a:rPr lang="pl-PL" sz="1400" b="1" dirty="0">
                <a:solidFill>
                  <a:schemeClr val="tx2"/>
                </a:solidFill>
                <a:latin typeface="Arial" charset="0"/>
              </a:rPr>
              <a:t>Studentów: 21</a:t>
            </a:r>
          </a:p>
          <a:p>
            <a:pPr algn="r" defTabSz="912813">
              <a:spcBef>
                <a:spcPct val="50000"/>
              </a:spcBef>
            </a:pPr>
            <a:r>
              <a:rPr lang="pl-PL" sz="1400" b="1" dirty="0">
                <a:solidFill>
                  <a:schemeClr val="tx2"/>
                </a:solidFill>
                <a:latin typeface="Arial" charset="0"/>
              </a:rPr>
              <a:t>Opiekunów: 4</a:t>
            </a:r>
          </a:p>
        </p:txBody>
      </p:sp>
      <p:sp>
        <p:nvSpPr>
          <p:cNvPr id="17413" name="Text Box 8"/>
          <p:cNvSpPr txBox="1">
            <a:spLocks noChangeArrowheads="1"/>
          </p:cNvSpPr>
          <p:nvPr/>
        </p:nvSpPr>
        <p:spPr bwMode="auto">
          <a:xfrm>
            <a:off x="4139952" y="3323366"/>
            <a:ext cx="3633140" cy="1384995"/>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defTabSz="912813">
              <a:spcBef>
                <a:spcPct val="50000"/>
              </a:spcBef>
              <a:defRPr/>
            </a:pPr>
            <a:r>
              <a:rPr lang="pl-PL" sz="1200" dirty="0">
                <a:solidFill>
                  <a:srgbClr val="003366"/>
                </a:solidFill>
                <a:latin typeface="Arial" charset="0"/>
                <a:cs typeface="Times New Roman" pitchFamily="18" charset="0"/>
              </a:rPr>
              <a:t>- nawiązanie współpracy z lokalnymi instytucjami poradnictwa prawnego (wzajemna pomoc w sytuacji zazębiania się kompetencji),</a:t>
            </a:r>
          </a:p>
          <a:p>
            <a:pPr defTabSz="912813">
              <a:spcBef>
                <a:spcPct val="50000"/>
              </a:spcBef>
              <a:defRPr/>
            </a:pPr>
            <a:r>
              <a:rPr lang="pl-PL" sz="1200" dirty="0">
                <a:solidFill>
                  <a:srgbClr val="003366"/>
                </a:solidFill>
                <a:latin typeface="Arial" charset="0"/>
                <a:cs typeface="Times New Roman" pitchFamily="18" charset="0"/>
              </a:rPr>
              <a:t>- udział w inicjatywach charytatywnych (m.in. Szlachetna Paczka).</a:t>
            </a:r>
            <a:endParaRPr lang="pl-PL" sz="1200" dirty="0">
              <a:latin typeface="Arial"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type="title"/>
          </p:nvPr>
        </p:nvSpPr>
        <p:spPr/>
        <p:txBody>
          <a:bodyPr/>
          <a:lstStyle/>
          <a:p>
            <a:pPr defTabSz="912813" eaLnBrk="1" hangingPunct="1"/>
            <a:r>
              <a:rPr lang="pl-PL" dirty="0"/>
              <a:t>Studencka Poradnia Prawa </a:t>
            </a:r>
            <a:br>
              <a:rPr lang="pl-PL" dirty="0"/>
            </a:br>
            <a:r>
              <a:rPr lang="pl-PL" dirty="0"/>
              <a:t>w Słubicach</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720492927"/>
              </p:ext>
            </p:extLst>
          </p:nvPr>
        </p:nvGraphicFramePr>
        <p:xfrm>
          <a:off x="874713" y="2633663"/>
          <a:ext cx="4035201" cy="3462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852764246"/>
              </p:ext>
            </p:extLst>
          </p:nvPr>
        </p:nvGraphicFramePr>
        <p:xfrm>
          <a:off x="4909914" y="2473325"/>
          <a:ext cx="3910558"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53253" name="Text Box 11"/>
          <p:cNvSpPr txBox="1">
            <a:spLocks noChangeArrowheads="1"/>
          </p:cNvSpPr>
          <p:nvPr/>
        </p:nvSpPr>
        <p:spPr bwMode="auto">
          <a:xfrm>
            <a:off x="7308304" y="2636912"/>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3254" name="Text Box 12"/>
          <p:cNvSpPr txBox="1">
            <a:spLocks noChangeArrowheads="1"/>
          </p:cNvSpPr>
          <p:nvPr/>
        </p:nvSpPr>
        <p:spPr bwMode="auto">
          <a:xfrm>
            <a:off x="6948264" y="4149080"/>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3255" name="Text Box 17"/>
          <p:cNvSpPr txBox="1">
            <a:spLocks noChangeArrowheads="1"/>
          </p:cNvSpPr>
          <p:nvPr/>
        </p:nvSpPr>
        <p:spPr bwMode="auto">
          <a:xfrm>
            <a:off x="1115616" y="596462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53256" name="Text Box 18"/>
          <p:cNvSpPr txBox="1">
            <a:spLocks noChangeArrowheads="1"/>
          </p:cNvSpPr>
          <p:nvPr/>
        </p:nvSpPr>
        <p:spPr bwMode="auto">
          <a:xfrm>
            <a:off x="5219700"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Grp="1" noChangeAspect="1"/>
          </p:cNvGraphicFramePr>
          <p:nvPr>
            <p:ph type="chart" idx="1"/>
            <p:extLst>
              <p:ext uri="{D42A27DB-BD31-4B8C-83A1-F6EECF244321}">
                <p14:modId xmlns:p14="http://schemas.microsoft.com/office/powerpoint/2010/main" val="3459600259"/>
              </p:ext>
            </p:extLst>
          </p:nvPr>
        </p:nvGraphicFramePr>
        <p:xfrm>
          <a:off x="887413" y="2552700"/>
          <a:ext cx="8178800" cy="3986213"/>
        </p:xfrm>
        <a:graphic>
          <a:graphicData uri="http://schemas.openxmlformats.org/drawingml/2006/chart">
            <c:chart xmlns:c="http://schemas.openxmlformats.org/drawingml/2006/chart" xmlns:r="http://schemas.openxmlformats.org/officeDocument/2006/relationships" r:id="rId2"/>
          </a:graphicData>
        </a:graphic>
      </p:graphicFrame>
      <p:sp>
        <p:nvSpPr>
          <p:cNvPr id="54275" name="Rectangle 2"/>
          <p:cNvSpPr>
            <a:spLocks noGrp="1" noChangeArrowheads="1"/>
          </p:cNvSpPr>
          <p:nvPr>
            <p:ph type="title"/>
          </p:nvPr>
        </p:nvSpPr>
        <p:spPr>
          <a:xfrm>
            <a:off x="685800" y="762000"/>
            <a:ext cx="8207375" cy="1143000"/>
          </a:xfrm>
        </p:spPr>
        <p:txBody>
          <a:bodyPr/>
          <a:lstStyle/>
          <a:p>
            <a:pPr defTabSz="912813" eaLnBrk="1" hangingPunct="1"/>
            <a:r>
              <a:rPr lang="pl-PL" dirty="0"/>
              <a:t>Studencka Poradnia Prawna </a:t>
            </a:r>
            <a:br>
              <a:rPr lang="pl-PL" dirty="0"/>
            </a:br>
            <a:r>
              <a:rPr lang="pl-PL" dirty="0"/>
              <a:t>w Szczecinie</a:t>
            </a:r>
          </a:p>
        </p:txBody>
      </p:sp>
      <p:sp>
        <p:nvSpPr>
          <p:cNvPr id="54276" name="Text Box 5"/>
          <p:cNvSpPr txBox="1">
            <a:spLocks noChangeArrowheads="1"/>
          </p:cNvSpPr>
          <p:nvPr/>
        </p:nvSpPr>
        <p:spPr bwMode="auto">
          <a:xfrm>
            <a:off x="7086600" y="16764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25</a:t>
            </a:r>
          </a:p>
          <a:p>
            <a:pPr algn="r" defTabSz="912813">
              <a:spcBef>
                <a:spcPct val="50000"/>
              </a:spcBef>
            </a:pPr>
            <a:r>
              <a:rPr lang="pl-PL" sz="1400" b="1" dirty="0">
                <a:solidFill>
                  <a:schemeClr val="tx2"/>
                </a:solidFill>
                <a:latin typeface="Arial" charset="0"/>
              </a:rPr>
              <a:t>Studentów: 31</a:t>
            </a:r>
          </a:p>
          <a:p>
            <a:pPr algn="r" defTabSz="912813">
              <a:spcBef>
                <a:spcPct val="50000"/>
              </a:spcBef>
            </a:pPr>
            <a:r>
              <a:rPr lang="pl-PL" sz="1400" b="1" dirty="0">
                <a:solidFill>
                  <a:schemeClr val="tx2"/>
                </a:solidFill>
                <a:latin typeface="Arial" charset="0"/>
              </a:rPr>
              <a:t>Opiekunów: 4</a:t>
            </a:r>
          </a:p>
        </p:txBody>
      </p:sp>
      <p:sp>
        <p:nvSpPr>
          <p:cNvPr id="6" name="Text Box 8"/>
          <p:cNvSpPr txBox="1">
            <a:spLocks noChangeArrowheads="1"/>
          </p:cNvSpPr>
          <p:nvPr/>
        </p:nvSpPr>
        <p:spPr bwMode="auto">
          <a:xfrm>
            <a:off x="3275856" y="3068960"/>
            <a:ext cx="4425228" cy="1015663"/>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912813">
              <a:spcBef>
                <a:spcPct val="50000"/>
              </a:spcBef>
              <a:buFontTx/>
              <a:buChar char="-"/>
              <a:defRPr/>
            </a:pPr>
            <a:r>
              <a:rPr lang="pl-PL" sz="1200" dirty="0">
                <a:latin typeface="+mn-lt"/>
              </a:rPr>
              <a:t>wyróżnienie koordynatorów przez Dziekana Wydziału,</a:t>
            </a:r>
          </a:p>
          <a:p>
            <a:pPr marL="171450" indent="-171450" defTabSz="912813">
              <a:spcBef>
                <a:spcPct val="50000"/>
              </a:spcBef>
              <a:buFontTx/>
              <a:buChar char="-"/>
              <a:defRPr/>
            </a:pPr>
            <a:r>
              <a:rPr lang="pl-PL" sz="1200" dirty="0">
                <a:latin typeface="+mn-lt"/>
              </a:rPr>
              <a:t>powołanie dwóch grup badawczych (współpraca z poradnią na KUL).</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title"/>
          </p:nvPr>
        </p:nvSpPr>
        <p:spPr>
          <a:xfrm>
            <a:off x="685800" y="762000"/>
            <a:ext cx="8207375" cy="1143000"/>
          </a:xfrm>
        </p:spPr>
        <p:txBody>
          <a:bodyPr/>
          <a:lstStyle/>
          <a:p>
            <a:pPr defTabSz="912813" eaLnBrk="1" hangingPunct="1"/>
            <a:r>
              <a:rPr lang="pl-PL" dirty="0"/>
              <a:t>Studencka Poradnia Prawna </a:t>
            </a:r>
            <a:br>
              <a:rPr lang="pl-PL" dirty="0"/>
            </a:br>
            <a:r>
              <a:rPr lang="pl-PL" dirty="0"/>
              <a:t>w Szczecinie </a:t>
            </a:r>
            <a:r>
              <a:rPr lang="pl-PL" sz="3200" dirty="0"/>
              <a:t>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1724216967"/>
              </p:ext>
            </p:extLst>
          </p:nvPr>
        </p:nvGraphicFramePr>
        <p:xfrm>
          <a:off x="876299" y="2687638"/>
          <a:ext cx="4035176" cy="3040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101186926"/>
              </p:ext>
            </p:extLst>
          </p:nvPr>
        </p:nvGraphicFramePr>
        <p:xfrm>
          <a:off x="4911475" y="2473325"/>
          <a:ext cx="3836989"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55301" name="Text Box 11"/>
          <p:cNvSpPr txBox="1">
            <a:spLocks noChangeArrowheads="1"/>
          </p:cNvSpPr>
          <p:nvPr/>
        </p:nvSpPr>
        <p:spPr bwMode="auto">
          <a:xfrm>
            <a:off x="7618092" y="2687638"/>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5302" name="Text Box 12"/>
          <p:cNvSpPr txBox="1">
            <a:spLocks noChangeArrowheads="1"/>
          </p:cNvSpPr>
          <p:nvPr/>
        </p:nvSpPr>
        <p:spPr bwMode="auto">
          <a:xfrm>
            <a:off x="6192043" y="402822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5303" name="Text Box 17"/>
          <p:cNvSpPr txBox="1">
            <a:spLocks noChangeArrowheads="1"/>
          </p:cNvSpPr>
          <p:nvPr/>
        </p:nvSpPr>
        <p:spPr bwMode="auto">
          <a:xfrm>
            <a:off x="1043608" y="596790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55304" name="Text Box 18"/>
          <p:cNvSpPr txBox="1">
            <a:spLocks noChangeArrowheads="1"/>
          </p:cNvSpPr>
          <p:nvPr/>
        </p:nvSpPr>
        <p:spPr bwMode="auto">
          <a:xfrm>
            <a:off x="5219700" y="5949950"/>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3953513775"/>
              </p:ext>
            </p:extLst>
          </p:nvPr>
        </p:nvGraphicFramePr>
        <p:xfrm>
          <a:off x="889000" y="25527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56323" name="Rectangle 2"/>
          <p:cNvSpPr>
            <a:spLocks noGrp="1" noChangeArrowheads="1"/>
          </p:cNvSpPr>
          <p:nvPr>
            <p:ph type="title"/>
          </p:nvPr>
        </p:nvSpPr>
        <p:spPr>
          <a:noFill/>
        </p:spPr>
        <p:txBody>
          <a:bodyPr/>
          <a:lstStyle/>
          <a:p>
            <a:pPr defTabSz="912813" eaLnBrk="1" hangingPunct="1"/>
            <a:r>
              <a:rPr lang="pl-PL" dirty="0"/>
              <a:t>Uniwersytecka Poradnia Prawna </a:t>
            </a:r>
            <a:br>
              <a:rPr lang="pl-PL" dirty="0"/>
            </a:br>
            <a:r>
              <a:rPr lang="pl-PL" dirty="0"/>
              <a:t>w Toruniu</a:t>
            </a:r>
          </a:p>
        </p:txBody>
      </p:sp>
      <p:sp>
        <p:nvSpPr>
          <p:cNvPr id="56324" name="Text Box 5"/>
          <p:cNvSpPr txBox="1">
            <a:spLocks noChangeArrowheads="1"/>
          </p:cNvSpPr>
          <p:nvPr/>
        </p:nvSpPr>
        <p:spPr bwMode="auto">
          <a:xfrm>
            <a:off x="6979096"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6</a:t>
            </a:r>
          </a:p>
          <a:p>
            <a:pPr algn="r" defTabSz="912813">
              <a:spcBef>
                <a:spcPct val="50000"/>
              </a:spcBef>
            </a:pPr>
            <a:r>
              <a:rPr lang="pl-PL" sz="1400" b="1" dirty="0">
                <a:solidFill>
                  <a:schemeClr val="tx2"/>
                </a:solidFill>
                <a:latin typeface="Arial" charset="0"/>
              </a:rPr>
              <a:t>Studentów: 34</a:t>
            </a:r>
          </a:p>
          <a:p>
            <a:pPr algn="r" defTabSz="912813">
              <a:spcBef>
                <a:spcPct val="50000"/>
              </a:spcBef>
            </a:pPr>
            <a:r>
              <a:rPr lang="pl-PL" sz="1400" b="1" dirty="0">
                <a:solidFill>
                  <a:schemeClr val="tx2"/>
                </a:solidFill>
                <a:latin typeface="Arial" charset="0"/>
              </a:rPr>
              <a:t>Opiekunów: 18</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type="title"/>
          </p:nvPr>
        </p:nvSpPr>
        <p:spPr>
          <a:noFill/>
        </p:spPr>
        <p:txBody>
          <a:bodyPr/>
          <a:lstStyle/>
          <a:p>
            <a:pPr defTabSz="912813" eaLnBrk="1" hangingPunct="1"/>
            <a:r>
              <a:rPr lang="pl-PL" dirty="0"/>
              <a:t>Uniwersytecka Poradnia Prawna </a:t>
            </a:r>
            <a:br>
              <a:rPr lang="pl-PL" dirty="0"/>
            </a:br>
            <a:r>
              <a:rPr lang="pl-PL" dirty="0"/>
              <a:t>w Toruniu</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601351234"/>
              </p:ext>
            </p:extLst>
          </p:nvPr>
        </p:nvGraphicFramePr>
        <p:xfrm>
          <a:off x="873350" y="2455004"/>
          <a:ext cx="4093962" cy="3408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886376690"/>
              </p:ext>
            </p:extLst>
          </p:nvPr>
        </p:nvGraphicFramePr>
        <p:xfrm>
          <a:off x="4967312" y="2478023"/>
          <a:ext cx="3997176"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57349" name="Text Box 11"/>
          <p:cNvSpPr txBox="1">
            <a:spLocks noChangeArrowheads="1"/>
          </p:cNvSpPr>
          <p:nvPr/>
        </p:nvSpPr>
        <p:spPr bwMode="auto">
          <a:xfrm>
            <a:off x="6660232" y="2708920"/>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57350" name="Text Box 12"/>
          <p:cNvSpPr txBox="1">
            <a:spLocks noChangeArrowheads="1"/>
          </p:cNvSpPr>
          <p:nvPr/>
        </p:nvSpPr>
        <p:spPr bwMode="auto">
          <a:xfrm>
            <a:off x="7164288" y="4018459"/>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57351" name="Text Box 17"/>
          <p:cNvSpPr txBox="1">
            <a:spLocks noChangeArrowheads="1"/>
          </p:cNvSpPr>
          <p:nvPr/>
        </p:nvSpPr>
        <p:spPr bwMode="auto">
          <a:xfrm>
            <a:off x="1331640" y="5834659"/>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57352" name="Text Box 18"/>
          <p:cNvSpPr txBox="1">
            <a:spLocks noChangeArrowheads="1"/>
          </p:cNvSpPr>
          <p:nvPr/>
        </p:nvSpPr>
        <p:spPr bwMode="auto">
          <a:xfrm>
            <a:off x="5364088" y="5834659"/>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3325205944"/>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931862" y="548680"/>
            <a:ext cx="8212137" cy="1143000"/>
          </a:xfrm>
        </p:spPr>
        <p:txBody>
          <a:bodyPr/>
          <a:lstStyle/>
          <a:p>
            <a:pPr defTabSz="912813" eaLnBrk="1" hangingPunct="1"/>
            <a:r>
              <a:rPr lang="pl-PL" sz="3200" dirty="0"/>
              <a:t>Uniwersytecka Studencka Poradnia Prawna (UKSW </a:t>
            </a:r>
            <a:r>
              <a:rPr lang="pl-PL" sz="3200" dirty="0" err="1"/>
              <a:t>WPiA</a:t>
            </a:r>
            <a:r>
              <a:rPr lang="pl-PL" sz="3200" dirty="0"/>
              <a:t> w Warszawie)</a:t>
            </a:r>
          </a:p>
        </p:txBody>
      </p:sp>
      <p:sp>
        <p:nvSpPr>
          <p:cNvPr id="60420" name="Text Box 5"/>
          <p:cNvSpPr txBox="1">
            <a:spLocks noChangeArrowheads="1"/>
          </p:cNvSpPr>
          <p:nvPr/>
        </p:nvSpPr>
        <p:spPr bwMode="auto">
          <a:xfrm>
            <a:off x="7086600" y="1682825"/>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30</a:t>
            </a:r>
          </a:p>
          <a:p>
            <a:pPr algn="r" defTabSz="912813">
              <a:spcBef>
                <a:spcPct val="50000"/>
              </a:spcBef>
            </a:pPr>
            <a:r>
              <a:rPr lang="pl-PL" sz="1400" b="1" dirty="0">
                <a:solidFill>
                  <a:schemeClr val="tx2"/>
                </a:solidFill>
                <a:latin typeface="Arial" charset="0"/>
              </a:rPr>
              <a:t>Studentów: 30</a:t>
            </a:r>
          </a:p>
          <a:p>
            <a:pPr algn="r" defTabSz="912813">
              <a:spcBef>
                <a:spcPct val="50000"/>
              </a:spcBef>
            </a:pPr>
            <a:r>
              <a:rPr lang="pl-PL" sz="1400" b="1" dirty="0">
                <a:solidFill>
                  <a:schemeClr val="tx2"/>
                </a:solidFill>
                <a:latin typeface="Arial" charset="0"/>
              </a:rPr>
              <a:t>Opiekunów: 12</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3516667613"/>
              </p:ext>
            </p:extLst>
          </p:nvPr>
        </p:nvGraphicFramePr>
        <p:xfrm>
          <a:off x="874712" y="2633663"/>
          <a:ext cx="3193231"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141525057"/>
              </p:ext>
            </p:extLst>
          </p:nvPr>
        </p:nvGraphicFramePr>
        <p:xfrm>
          <a:off x="4932040" y="2650432"/>
          <a:ext cx="3600400" cy="3010593"/>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Text Box 11"/>
          <p:cNvSpPr txBox="1">
            <a:spLocks noChangeArrowheads="1"/>
          </p:cNvSpPr>
          <p:nvPr/>
        </p:nvSpPr>
        <p:spPr bwMode="auto">
          <a:xfrm>
            <a:off x="6702360" y="2931173"/>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1445" name="Text Box 12"/>
          <p:cNvSpPr txBox="1">
            <a:spLocks noChangeArrowheads="1"/>
          </p:cNvSpPr>
          <p:nvPr/>
        </p:nvSpPr>
        <p:spPr bwMode="auto">
          <a:xfrm>
            <a:off x="5724128" y="422744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1447" name="Text Box 17"/>
          <p:cNvSpPr txBox="1">
            <a:spLocks noChangeArrowheads="1"/>
          </p:cNvSpPr>
          <p:nvPr/>
        </p:nvSpPr>
        <p:spPr bwMode="auto">
          <a:xfrm>
            <a:off x="1115616" y="587486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2012-2020</a:t>
            </a:r>
          </a:p>
        </p:txBody>
      </p:sp>
      <p:sp>
        <p:nvSpPr>
          <p:cNvPr id="61448" name="Text Box 18"/>
          <p:cNvSpPr txBox="1">
            <a:spLocks noChangeArrowheads="1"/>
          </p:cNvSpPr>
          <p:nvPr/>
        </p:nvSpPr>
        <p:spPr bwMode="auto">
          <a:xfrm>
            <a:off x="5472906" y="5859368"/>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2012-2020</a:t>
            </a:r>
          </a:p>
        </p:txBody>
      </p:sp>
      <p:sp>
        <p:nvSpPr>
          <p:cNvPr id="11" name="Rectangle 3"/>
          <p:cNvSpPr>
            <a:spLocks noGrp="1" noChangeArrowheads="1"/>
          </p:cNvSpPr>
          <p:nvPr>
            <p:ph type="title"/>
          </p:nvPr>
        </p:nvSpPr>
        <p:spPr>
          <a:xfrm>
            <a:off x="931862" y="548680"/>
            <a:ext cx="8104633" cy="1143000"/>
          </a:xfrm>
        </p:spPr>
        <p:txBody>
          <a:bodyPr/>
          <a:lstStyle/>
          <a:p>
            <a:pPr defTabSz="912813" eaLnBrk="1" hangingPunct="1"/>
            <a:r>
              <a:rPr lang="pl-PL" sz="3000" dirty="0"/>
              <a:t>Uniwersytecka Studencka Poradnia Prawna (UKSW </a:t>
            </a:r>
            <a:r>
              <a:rPr lang="pl-PL" sz="3000" dirty="0" err="1"/>
              <a:t>WPiA</a:t>
            </a:r>
            <a:r>
              <a:rPr lang="pl-PL" sz="3000" dirty="0"/>
              <a:t> w Warszawie) 2012-2020</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5"/>
          <p:cNvGrpSpPr>
            <a:grpSpLocks/>
          </p:cNvGrpSpPr>
          <p:nvPr/>
        </p:nvGrpSpPr>
        <p:grpSpPr bwMode="auto">
          <a:xfrm>
            <a:off x="755576" y="2708920"/>
            <a:ext cx="8569325" cy="4129088"/>
            <a:chOff x="470" y="37"/>
            <a:chExt cx="5404" cy="2601"/>
          </a:xfrm>
        </p:grpSpPr>
        <p:sp useBgFill="1">
          <p:nvSpPr>
            <p:cNvPr id="4" name="Text Box 517"/>
            <p:cNvSpPr txBox="1">
              <a:spLocks noChangeArrowheads="1"/>
            </p:cNvSpPr>
            <p:nvPr/>
          </p:nvSpPr>
          <p:spPr bwMode="auto">
            <a:xfrm>
              <a:off x="3742" y="1049"/>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2010/2011</a:t>
              </a:r>
            </a:p>
            <a:p>
              <a:pPr eaLnBrk="1" hangingPunct="1">
                <a:spcBef>
                  <a:spcPct val="50000"/>
                </a:spcBef>
              </a:pPr>
              <a:r>
                <a:rPr lang="pl-PL" altLang="pl-PL" sz="2000">
                  <a:solidFill>
                    <a:srgbClr val="003366"/>
                  </a:solidFill>
                  <a:latin typeface="Arial" charset="0"/>
                </a:rPr>
                <a:t>25 poradni w 15 miastach</a:t>
              </a:r>
            </a:p>
          </p:txBody>
        </p:sp>
        <p:graphicFrame>
          <p:nvGraphicFramePr>
            <p:cNvPr id="5" name="Object 518"/>
            <p:cNvGraphicFramePr>
              <a:graphicFrameLocks noChangeAspect="1"/>
            </p:cNvGraphicFramePr>
            <p:nvPr/>
          </p:nvGraphicFramePr>
          <p:xfrm>
            <a:off x="538" y="37"/>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37"/>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9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640"/>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 y="242"/>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777"/>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65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1557"/>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208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192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172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137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155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1557"/>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109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83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123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17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224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208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189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171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1555"/>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112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950"/>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430" y="403"/>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Gdańsk</a:t>
              </a:r>
            </a:p>
          </p:txBody>
        </p:sp>
        <p:sp>
          <p:nvSpPr>
            <p:cNvPr id="33" name="Text Box 546"/>
            <p:cNvSpPr txBox="1">
              <a:spLocks noChangeArrowheads="1"/>
            </p:cNvSpPr>
            <p:nvPr/>
          </p:nvSpPr>
          <p:spPr bwMode="auto">
            <a:xfrm>
              <a:off x="470" y="80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128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368"/>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59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7" y="24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140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1061"/>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27507760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4201084842"/>
              </p:ext>
            </p:extLst>
          </p:nvPr>
        </p:nvGraphicFramePr>
        <p:xfrm>
          <a:off x="836613" y="2501900"/>
          <a:ext cx="8154987" cy="4079875"/>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Rectangle 3"/>
          <p:cNvSpPr>
            <a:spLocks noGrp="1" noChangeArrowheads="1"/>
          </p:cNvSpPr>
          <p:nvPr>
            <p:ph type="title"/>
          </p:nvPr>
        </p:nvSpPr>
        <p:spPr>
          <a:xfrm>
            <a:off x="931863" y="620688"/>
            <a:ext cx="8001000" cy="1143000"/>
          </a:xfrm>
        </p:spPr>
        <p:txBody>
          <a:bodyPr/>
          <a:lstStyle/>
          <a:p>
            <a:pPr defTabSz="912813" eaLnBrk="1" hangingPunct="1"/>
            <a:r>
              <a:rPr lang="pl-PL" sz="3400" dirty="0"/>
              <a:t>Studencka Poradnia Prawna </a:t>
            </a:r>
            <a:br>
              <a:rPr lang="pl-PL" sz="3400" dirty="0"/>
            </a:br>
            <a:r>
              <a:rPr lang="pl-PL" sz="3400" dirty="0"/>
              <a:t>(UKSW WPK w Warszawie) </a:t>
            </a:r>
          </a:p>
        </p:txBody>
      </p:sp>
      <p:sp>
        <p:nvSpPr>
          <p:cNvPr id="60420" name="Text Box 5"/>
          <p:cNvSpPr txBox="1">
            <a:spLocks noChangeArrowheads="1"/>
          </p:cNvSpPr>
          <p:nvPr/>
        </p:nvSpPr>
        <p:spPr bwMode="auto">
          <a:xfrm>
            <a:off x="7086600"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10</a:t>
            </a:r>
          </a:p>
          <a:p>
            <a:pPr algn="r" defTabSz="912813">
              <a:spcBef>
                <a:spcPct val="50000"/>
              </a:spcBef>
            </a:pPr>
            <a:r>
              <a:rPr lang="pl-PL" sz="1400" b="1" dirty="0">
                <a:solidFill>
                  <a:schemeClr val="tx2"/>
                </a:solidFill>
                <a:latin typeface="Arial" charset="0"/>
              </a:rPr>
              <a:t>Studentów: 14</a:t>
            </a:r>
          </a:p>
          <a:p>
            <a:pPr algn="r" defTabSz="912813">
              <a:spcBef>
                <a:spcPct val="50000"/>
              </a:spcBef>
            </a:pPr>
            <a:r>
              <a:rPr lang="pl-PL" sz="1400" b="1" dirty="0">
                <a:solidFill>
                  <a:schemeClr val="tx2"/>
                </a:solidFill>
                <a:latin typeface="Arial" charset="0"/>
              </a:rPr>
              <a:t>Opiekunów: 2</a:t>
            </a:r>
          </a:p>
        </p:txBody>
      </p:sp>
    </p:spTree>
    <p:extLst>
      <p:ext uri="{BB962C8B-B14F-4D97-AF65-F5344CB8AC3E}">
        <p14:creationId xmlns:p14="http://schemas.microsoft.com/office/powerpoint/2010/main" val="42842781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1586780079"/>
              </p:ext>
            </p:extLst>
          </p:nvPr>
        </p:nvGraphicFramePr>
        <p:xfrm>
          <a:off x="827088" y="2633486"/>
          <a:ext cx="3474487" cy="331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4074057568"/>
              </p:ext>
            </p:extLst>
          </p:nvPr>
        </p:nvGraphicFramePr>
        <p:xfrm>
          <a:off x="4932040" y="2650432"/>
          <a:ext cx="3945928" cy="3299518"/>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Text Box 11"/>
          <p:cNvSpPr txBox="1">
            <a:spLocks noChangeArrowheads="1"/>
          </p:cNvSpPr>
          <p:nvPr/>
        </p:nvSpPr>
        <p:spPr bwMode="auto">
          <a:xfrm>
            <a:off x="7596336" y="314096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1445" name="Text Box 12"/>
          <p:cNvSpPr txBox="1">
            <a:spLocks noChangeArrowheads="1"/>
          </p:cNvSpPr>
          <p:nvPr/>
        </p:nvSpPr>
        <p:spPr bwMode="auto">
          <a:xfrm>
            <a:off x="5364088" y="4856836"/>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1447" name="Text Box 17"/>
          <p:cNvSpPr txBox="1">
            <a:spLocks noChangeArrowheads="1"/>
          </p:cNvSpPr>
          <p:nvPr/>
        </p:nvSpPr>
        <p:spPr bwMode="auto">
          <a:xfrm>
            <a:off x="1043608" y="5949950"/>
            <a:ext cx="3095625" cy="304800"/>
          </a:xfrm>
          <a:prstGeom prst="rect">
            <a:avLst/>
          </a:prstGeom>
          <a:noFill/>
          <a:ln w="9525">
            <a:noFill/>
            <a:miter lim="800000"/>
            <a:headEnd/>
            <a:tailEnd/>
          </a:ln>
        </p:spPr>
        <p:txBody>
          <a:bodyPr>
            <a:spAutoFit/>
          </a:bodyPr>
          <a:lstStyle/>
          <a:p>
            <a:pPr defTabSz="912813">
              <a:spcBef>
                <a:spcPct val="50000"/>
              </a:spcBef>
            </a:pPr>
            <a:r>
              <a:rPr lang="pl-PL" sz="1400" b="1" dirty="0">
                <a:latin typeface="Arial" charset="0"/>
              </a:rPr>
              <a:t>Liczba spraw w latach 2006-2020</a:t>
            </a:r>
          </a:p>
        </p:txBody>
      </p:sp>
      <p:sp>
        <p:nvSpPr>
          <p:cNvPr id="61448" name="Text Box 18"/>
          <p:cNvSpPr txBox="1">
            <a:spLocks noChangeArrowheads="1"/>
          </p:cNvSpPr>
          <p:nvPr/>
        </p:nvSpPr>
        <p:spPr bwMode="auto">
          <a:xfrm>
            <a:off x="5472906" y="5840412"/>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2006-2020</a:t>
            </a:r>
          </a:p>
        </p:txBody>
      </p:sp>
      <p:sp>
        <p:nvSpPr>
          <p:cNvPr id="11" name="Rectangle 3"/>
          <p:cNvSpPr>
            <a:spLocks noGrp="1" noChangeArrowheads="1"/>
          </p:cNvSpPr>
          <p:nvPr>
            <p:ph type="title"/>
          </p:nvPr>
        </p:nvSpPr>
        <p:spPr>
          <a:xfrm>
            <a:off x="931863" y="620688"/>
            <a:ext cx="8001000" cy="1143000"/>
          </a:xfrm>
        </p:spPr>
        <p:txBody>
          <a:bodyPr/>
          <a:lstStyle/>
          <a:p>
            <a:pPr defTabSz="912813" eaLnBrk="1" hangingPunct="1"/>
            <a:r>
              <a:rPr lang="pl-PL" sz="3400" dirty="0"/>
              <a:t>Studencka Poradnia Prawna </a:t>
            </a:r>
            <a:br>
              <a:rPr lang="pl-PL" sz="3400" dirty="0"/>
            </a:br>
            <a:r>
              <a:rPr lang="pl-PL" sz="3400" dirty="0"/>
              <a:t>(UKSW WPK w Warszawie) 2006-2020</a:t>
            </a:r>
          </a:p>
        </p:txBody>
      </p:sp>
    </p:spTree>
    <p:extLst>
      <p:ext uri="{BB962C8B-B14F-4D97-AF65-F5344CB8AC3E}">
        <p14:creationId xmlns:p14="http://schemas.microsoft.com/office/powerpoint/2010/main" val="225194404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type="chart" idx="1"/>
            <p:extLst>
              <p:ext uri="{D42A27DB-BD31-4B8C-83A1-F6EECF244321}">
                <p14:modId xmlns:p14="http://schemas.microsoft.com/office/powerpoint/2010/main" val="1140239445"/>
              </p:ext>
            </p:extLst>
          </p:nvPr>
        </p:nvGraphicFramePr>
        <p:xfrm>
          <a:off x="806450" y="2543175"/>
          <a:ext cx="8053388"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2467" name="Rectangle 3"/>
          <p:cNvSpPr>
            <a:spLocks noGrp="1" noChangeArrowheads="1"/>
          </p:cNvSpPr>
          <p:nvPr>
            <p:ph type="title"/>
          </p:nvPr>
        </p:nvSpPr>
        <p:spPr>
          <a:xfrm>
            <a:off x="899592" y="692696"/>
            <a:ext cx="8001000" cy="1143000"/>
          </a:xfrm>
        </p:spPr>
        <p:txBody>
          <a:bodyPr/>
          <a:lstStyle/>
          <a:p>
            <a:pPr defTabSz="912813" eaLnBrk="1" hangingPunct="1"/>
            <a:r>
              <a:rPr lang="pl-PL" dirty="0"/>
              <a:t>Klinika Prawa, Studencki Ośrodek Pomocy Prawnej w Warszawie (UW)</a:t>
            </a:r>
          </a:p>
        </p:txBody>
      </p:sp>
      <p:sp>
        <p:nvSpPr>
          <p:cNvPr id="62468" name="Text Box 5"/>
          <p:cNvSpPr txBox="1">
            <a:spLocks noChangeArrowheads="1"/>
          </p:cNvSpPr>
          <p:nvPr/>
        </p:nvSpPr>
        <p:spPr bwMode="auto">
          <a:xfrm>
            <a:off x="7051104" y="1700808"/>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273</a:t>
            </a:r>
          </a:p>
          <a:p>
            <a:pPr algn="r" defTabSz="912813">
              <a:spcBef>
                <a:spcPct val="50000"/>
              </a:spcBef>
            </a:pPr>
            <a:r>
              <a:rPr lang="pl-PL" sz="1400" b="1" dirty="0">
                <a:solidFill>
                  <a:schemeClr val="tx2"/>
                </a:solidFill>
                <a:latin typeface="Arial" charset="0"/>
              </a:rPr>
              <a:t>Studentów: 86</a:t>
            </a:r>
          </a:p>
          <a:p>
            <a:pPr algn="r" defTabSz="912813">
              <a:spcBef>
                <a:spcPct val="50000"/>
              </a:spcBef>
            </a:pPr>
            <a:r>
              <a:rPr lang="pl-PL" sz="1400" b="1" dirty="0">
                <a:solidFill>
                  <a:schemeClr val="tx2"/>
                </a:solidFill>
                <a:latin typeface="Arial" charset="0"/>
              </a:rPr>
              <a:t>Opiekunów: 18</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defTabSz="912813" eaLnBrk="1" hangingPunct="1"/>
            <a:r>
              <a:rPr lang="pl-PL" sz="3200" dirty="0"/>
              <a:t>Klinika Prawa, Studencki Ośrodek Pomocy Prawnej w Warszawie</a:t>
            </a:r>
            <a:r>
              <a:rPr lang="pl-PL" sz="2800" dirty="0"/>
              <a:t> 2003-2020</a:t>
            </a:r>
          </a:p>
        </p:txBody>
      </p:sp>
      <p:graphicFrame>
        <p:nvGraphicFramePr>
          <p:cNvPr id="9" name="Object 3"/>
          <p:cNvGraphicFramePr>
            <a:graphicFrameLocks noChangeAspect="1"/>
          </p:cNvGraphicFramePr>
          <p:nvPr>
            <p:extLst>
              <p:ext uri="{D42A27DB-BD31-4B8C-83A1-F6EECF244321}">
                <p14:modId xmlns:p14="http://schemas.microsoft.com/office/powerpoint/2010/main" val="431857334"/>
              </p:ext>
            </p:extLst>
          </p:nvPr>
        </p:nvGraphicFramePr>
        <p:xfrm>
          <a:off x="576511" y="2633663"/>
          <a:ext cx="4241489" cy="3472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688299085"/>
              </p:ext>
            </p:extLst>
          </p:nvPr>
        </p:nvGraphicFramePr>
        <p:xfrm>
          <a:off x="4818000" y="2580406"/>
          <a:ext cx="4097400"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63493" name="Text Box 5"/>
          <p:cNvSpPr txBox="1">
            <a:spLocks noChangeArrowheads="1"/>
          </p:cNvSpPr>
          <p:nvPr/>
        </p:nvSpPr>
        <p:spPr bwMode="auto">
          <a:xfrm>
            <a:off x="5724128" y="2855043"/>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3494" name="Text Box 6"/>
          <p:cNvSpPr txBox="1">
            <a:spLocks noChangeArrowheads="1"/>
          </p:cNvSpPr>
          <p:nvPr/>
        </p:nvSpPr>
        <p:spPr bwMode="auto">
          <a:xfrm>
            <a:off x="6588952" y="4221087"/>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3495" name="Text Box 11"/>
          <p:cNvSpPr txBox="1">
            <a:spLocks noChangeArrowheads="1"/>
          </p:cNvSpPr>
          <p:nvPr/>
        </p:nvSpPr>
        <p:spPr bwMode="auto">
          <a:xfrm>
            <a:off x="1403648" y="5929333"/>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63496" name="Text Box 12"/>
          <p:cNvSpPr txBox="1">
            <a:spLocks noChangeArrowheads="1"/>
          </p:cNvSpPr>
          <p:nvPr/>
        </p:nvSpPr>
        <p:spPr bwMode="auto">
          <a:xfrm>
            <a:off x="5471864" y="5917158"/>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p:cNvGraphicFramePr>
            <a:graphicFrameLocks noGrp="1" noChangeAspect="1"/>
          </p:cNvGraphicFramePr>
          <p:nvPr>
            <p:ph type="chart" idx="1"/>
            <p:extLst>
              <p:ext uri="{D42A27DB-BD31-4B8C-83A1-F6EECF244321}">
                <p14:modId xmlns:p14="http://schemas.microsoft.com/office/powerpoint/2010/main" val="2925086388"/>
              </p:ext>
            </p:extLst>
          </p:nvPr>
        </p:nvGraphicFramePr>
        <p:xfrm>
          <a:off x="879476" y="2506261"/>
          <a:ext cx="8053387"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Rectangle 2"/>
          <p:cNvSpPr>
            <a:spLocks noGrp="1" noChangeArrowheads="1"/>
          </p:cNvSpPr>
          <p:nvPr>
            <p:ph type="title"/>
          </p:nvPr>
        </p:nvSpPr>
        <p:spPr>
          <a:xfrm>
            <a:off x="914400" y="620688"/>
            <a:ext cx="8001000" cy="1143000"/>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a:t>
            </a:r>
          </a:p>
        </p:txBody>
      </p:sp>
      <p:sp>
        <p:nvSpPr>
          <p:cNvPr id="64516" name="Text Box 5"/>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543</a:t>
            </a:r>
          </a:p>
          <a:p>
            <a:pPr algn="r" defTabSz="912813">
              <a:spcBef>
                <a:spcPct val="50000"/>
              </a:spcBef>
            </a:pPr>
            <a:r>
              <a:rPr lang="pl-PL" sz="1400" b="1" dirty="0">
                <a:solidFill>
                  <a:schemeClr val="tx2"/>
                </a:solidFill>
                <a:latin typeface="Arial" charset="0"/>
              </a:rPr>
              <a:t>Studentów: 109</a:t>
            </a:r>
          </a:p>
          <a:p>
            <a:pPr algn="r" defTabSz="912813">
              <a:spcBef>
                <a:spcPct val="50000"/>
              </a:spcBef>
            </a:pPr>
            <a:r>
              <a:rPr lang="pl-PL" sz="1400" b="1" dirty="0">
                <a:solidFill>
                  <a:schemeClr val="tx2"/>
                </a:solidFill>
                <a:latin typeface="Arial" charset="0"/>
              </a:rPr>
              <a:t>Opiekunów: 20</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7"/>
          <p:cNvGraphicFramePr>
            <a:graphicFrameLocks noChangeAspect="1"/>
          </p:cNvGraphicFramePr>
          <p:nvPr>
            <p:extLst>
              <p:ext uri="{D42A27DB-BD31-4B8C-83A1-F6EECF244321}">
                <p14:modId xmlns:p14="http://schemas.microsoft.com/office/powerpoint/2010/main" val="2322142279"/>
              </p:ext>
            </p:extLst>
          </p:nvPr>
        </p:nvGraphicFramePr>
        <p:xfrm>
          <a:off x="611560" y="2633662"/>
          <a:ext cx="4392488" cy="3419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524058084"/>
              </p:ext>
            </p:extLst>
          </p:nvPr>
        </p:nvGraphicFramePr>
        <p:xfrm>
          <a:off x="4751513" y="2538212"/>
          <a:ext cx="4392488" cy="3337643"/>
        </p:xfrm>
        <a:graphic>
          <a:graphicData uri="http://schemas.openxmlformats.org/drawingml/2006/chart">
            <c:chart xmlns:c="http://schemas.openxmlformats.org/drawingml/2006/chart" xmlns:r="http://schemas.openxmlformats.org/officeDocument/2006/relationships" r:id="rId3"/>
          </a:graphicData>
        </a:graphic>
      </p:graphicFrame>
      <p:sp>
        <p:nvSpPr>
          <p:cNvPr id="65541" name="Text Box 11"/>
          <p:cNvSpPr txBox="1">
            <a:spLocks noChangeArrowheads="1"/>
          </p:cNvSpPr>
          <p:nvPr/>
        </p:nvSpPr>
        <p:spPr bwMode="auto">
          <a:xfrm>
            <a:off x="7740299" y="2582588"/>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5542" name="Text Box 12"/>
          <p:cNvSpPr txBox="1">
            <a:spLocks noChangeArrowheads="1"/>
          </p:cNvSpPr>
          <p:nvPr/>
        </p:nvSpPr>
        <p:spPr bwMode="auto">
          <a:xfrm>
            <a:off x="6295012" y="4092575"/>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5543" name="Text Box 17"/>
          <p:cNvSpPr txBox="1">
            <a:spLocks noChangeArrowheads="1"/>
          </p:cNvSpPr>
          <p:nvPr/>
        </p:nvSpPr>
        <p:spPr bwMode="auto">
          <a:xfrm>
            <a:off x="1403648" y="5951516"/>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65544" name="Text Box 18"/>
          <p:cNvSpPr txBox="1">
            <a:spLocks noChangeArrowheads="1"/>
          </p:cNvSpPr>
          <p:nvPr/>
        </p:nvSpPr>
        <p:spPr bwMode="auto">
          <a:xfrm>
            <a:off x="5220143" y="5842772"/>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
        <p:nvSpPr>
          <p:cNvPr id="11" name="Rectangle 2"/>
          <p:cNvSpPr>
            <a:spLocks noGrp="1" noChangeArrowheads="1"/>
          </p:cNvSpPr>
          <p:nvPr>
            <p:ph type="title"/>
          </p:nvPr>
        </p:nvSpPr>
        <p:spPr>
          <a:xfrm>
            <a:off x="914400" y="620688"/>
            <a:ext cx="8001000" cy="1143000"/>
          </a:xfrm>
        </p:spPr>
        <p:txBody>
          <a:bodyPr/>
          <a:lstStyle/>
          <a:p>
            <a:pPr defTabSz="912813" eaLnBrk="1" hangingPunct="1"/>
            <a:r>
              <a:rPr lang="pl-PL" sz="3200" dirty="0"/>
              <a:t>Fundacja </a:t>
            </a:r>
            <a:r>
              <a:rPr lang="pl-PL" sz="3200" dirty="0" err="1"/>
              <a:t>Academia</a:t>
            </a:r>
            <a:r>
              <a:rPr lang="pl-PL" sz="3200" dirty="0"/>
              <a:t> Iuris </a:t>
            </a:r>
            <a:br>
              <a:rPr lang="pl-PL" sz="3200" dirty="0"/>
            </a:br>
            <a:r>
              <a:rPr lang="pl-PL" sz="3200" dirty="0"/>
              <a:t>im. Macieja Bednarkiewicza 2003-2020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3425304066"/>
              </p:ext>
            </p:extLst>
          </p:nvPr>
        </p:nvGraphicFramePr>
        <p:xfrm>
          <a:off x="806450" y="2543175"/>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66563" name="Rectangle 3"/>
          <p:cNvSpPr>
            <a:spLocks noGrp="1" noChangeArrowheads="1"/>
          </p:cNvSpPr>
          <p:nvPr>
            <p:ph type="title"/>
          </p:nvPr>
        </p:nvSpPr>
        <p:spPr>
          <a:xfrm>
            <a:off x="899592" y="692696"/>
            <a:ext cx="8001000" cy="1143000"/>
          </a:xfrm>
          <a:noFill/>
        </p:spPr>
        <p:txBody>
          <a:bodyPr/>
          <a:lstStyle/>
          <a:p>
            <a:pPr defTabSz="912813" eaLnBrk="1" hangingPunct="1"/>
            <a:r>
              <a:rPr lang="pl-PL" sz="3000" dirty="0"/>
              <a:t>Studencka Poradnia Prawna przy Akademii </a:t>
            </a:r>
            <a:br>
              <a:rPr lang="pl-PL" sz="3000" dirty="0"/>
            </a:br>
            <a:r>
              <a:rPr lang="pl-PL" sz="3000" dirty="0"/>
              <a:t>Leona Koźmińskiego w Warszawie</a:t>
            </a:r>
          </a:p>
        </p:txBody>
      </p:sp>
      <p:sp>
        <p:nvSpPr>
          <p:cNvPr id="66564" name="Text Box 5"/>
          <p:cNvSpPr txBox="1">
            <a:spLocks noChangeArrowheads="1"/>
          </p:cNvSpPr>
          <p:nvPr/>
        </p:nvSpPr>
        <p:spPr bwMode="auto">
          <a:xfrm>
            <a:off x="7086600" y="1628800"/>
            <a:ext cx="2057400" cy="954087"/>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96</a:t>
            </a:r>
          </a:p>
          <a:p>
            <a:pPr algn="r" defTabSz="912813">
              <a:spcBef>
                <a:spcPct val="50000"/>
              </a:spcBef>
            </a:pPr>
            <a:r>
              <a:rPr lang="pl-PL" sz="1400" b="1" dirty="0">
                <a:solidFill>
                  <a:schemeClr val="tx2"/>
                </a:solidFill>
                <a:latin typeface="Arial" charset="0"/>
              </a:rPr>
              <a:t>Studentów: 31</a:t>
            </a:r>
          </a:p>
          <a:p>
            <a:pPr algn="r" defTabSz="912813">
              <a:spcBef>
                <a:spcPct val="50000"/>
              </a:spcBef>
            </a:pPr>
            <a:r>
              <a:rPr lang="pl-PL" sz="1400" b="1" dirty="0">
                <a:solidFill>
                  <a:schemeClr val="tx2"/>
                </a:solidFill>
                <a:latin typeface="Arial" charset="0"/>
              </a:rPr>
              <a:t>Opiekunów: 9</a:t>
            </a:r>
          </a:p>
        </p:txBody>
      </p:sp>
      <p:sp>
        <p:nvSpPr>
          <p:cNvPr id="31749" name="Text Box 10"/>
          <p:cNvSpPr txBox="1">
            <a:spLocks noChangeArrowheads="1"/>
          </p:cNvSpPr>
          <p:nvPr/>
        </p:nvSpPr>
        <p:spPr bwMode="auto">
          <a:xfrm>
            <a:off x="2521576" y="2636912"/>
            <a:ext cx="6408712" cy="1938992"/>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Arial" charset="0"/>
              </a:rPr>
              <a:t>N</a:t>
            </a:r>
            <a:r>
              <a:rPr lang="pl-PL" sz="1200" b="1" dirty="0">
                <a:solidFill>
                  <a:srgbClr val="003366"/>
                </a:solidFill>
                <a:latin typeface="Arial" charset="0"/>
                <a:cs typeface="Times New Roman" pitchFamily="18" charset="0"/>
              </a:rPr>
              <a:t>ajwa</a:t>
            </a:r>
            <a:r>
              <a:rPr lang="pl-PL" sz="1200" b="1" dirty="0">
                <a:solidFill>
                  <a:srgbClr val="003366"/>
                </a:solidFill>
                <a:latin typeface="Arial" charset="0"/>
              </a:rPr>
              <a:t>ż</a:t>
            </a:r>
            <a:r>
              <a:rPr lang="pl-PL" sz="1200" b="1" dirty="0">
                <a:solidFill>
                  <a:srgbClr val="003366"/>
                </a:solidFill>
                <a:latin typeface="Arial" charset="0"/>
                <a:cs typeface="Times New Roman" pitchFamily="18" charset="0"/>
              </a:rPr>
              <a:t>niejsze osi</a:t>
            </a:r>
            <a:r>
              <a:rPr lang="pl-PL" sz="1200" b="1" dirty="0">
                <a:solidFill>
                  <a:srgbClr val="003366"/>
                </a:solidFill>
                <a:latin typeface="Arial" charset="0"/>
              </a:rPr>
              <a:t>ą</a:t>
            </a:r>
            <a:r>
              <a:rPr lang="pl-PL" sz="1200" b="1" dirty="0">
                <a:solidFill>
                  <a:srgbClr val="003366"/>
                </a:solidFill>
                <a:latin typeface="Arial" charset="0"/>
                <a:cs typeface="Times New Roman" pitchFamily="18" charset="0"/>
              </a:rPr>
              <a:t>gni</a:t>
            </a:r>
            <a:r>
              <a:rPr lang="pl-PL" sz="1200" b="1" dirty="0">
                <a:solidFill>
                  <a:srgbClr val="003366"/>
                </a:solidFill>
                <a:latin typeface="Arial" charset="0"/>
              </a:rPr>
              <a:t>ę</a:t>
            </a:r>
            <a:r>
              <a:rPr lang="pl-PL" sz="1200" b="1" dirty="0">
                <a:solidFill>
                  <a:srgbClr val="003366"/>
                </a:solidFill>
                <a:latin typeface="Arial" charset="0"/>
                <a:cs typeface="Times New Roman" pitchFamily="18" charset="0"/>
              </a:rPr>
              <a:t>cia i sukcesy poradni:</a:t>
            </a:r>
          </a:p>
          <a:p>
            <a:pPr marL="171450" indent="-171450" defTabSz="912813">
              <a:spcBef>
                <a:spcPct val="50000"/>
              </a:spcBef>
              <a:buFontTx/>
              <a:buChar char="-"/>
              <a:defRPr/>
            </a:pPr>
            <a:r>
              <a:rPr lang="pl-PL" sz="1200" dirty="0">
                <a:latin typeface="+mn-lt"/>
                <a:ea typeface="Times New Roman" panose="02020603050405020304" pitchFamily="18" charset="0"/>
              </a:rPr>
              <a:t>organizacja ogólnopolskiej konferencji naukowej „Ochrona danych osobowych w zbiorowym prawie pracy” pod honorowym patronatem Prezesa UODO</a:t>
            </a:r>
          </a:p>
          <a:p>
            <a:pPr marL="171450" indent="-171450" defTabSz="912813">
              <a:spcBef>
                <a:spcPct val="50000"/>
              </a:spcBef>
              <a:buFontTx/>
              <a:buChar char="-"/>
              <a:defRPr/>
            </a:pPr>
            <a:r>
              <a:rPr lang="pl-PL" sz="1200" dirty="0">
                <a:latin typeface="+mn-lt"/>
                <a:ea typeface="Times New Roman" panose="02020603050405020304" pitchFamily="18" charset="0"/>
              </a:rPr>
              <a:t>współpraca zagraniczna – wizyta studentów z Rosji,</a:t>
            </a:r>
          </a:p>
          <a:p>
            <a:pPr marL="171450" indent="-171450" defTabSz="912813">
              <a:spcBef>
                <a:spcPct val="50000"/>
              </a:spcBef>
              <a:buFontTx/>
              <a:buChar char="-"/>
              <a:defRPr/>
            </a:pPr>
            <a:r>
              <a:rPr lang="pl-PL" sz="1200" dirty="0">
                <a:latin typeface="+mn-lt"/>
                <a:ea typeface="Times New Roman" panose="02020603050405020304" pitchFamily="18" charset="0"/>
              </a:rPr>
              <a:t>organizacja dwóch symulacji rozpraw karnych dla licealistów (w sumie udział wzięło 120 licealistów),</a:t>
            </a:r>
          </a:p>
          <a:p>
            <a:pPr marL="171450" indent="-171450" defTabSz="912813">
              <a:spcBef>
                <a:spcPct val="50000"/>
              </a:spcBef>
              <a:buFontTx/>
              <a:buChar char="-"/>
              <a:defRPr/>
            </a:pPr>
            <a:r>
              <a:rPr lang="pl-PL" sz="1200" dirty="0">
                <a:latin typeface="+mn-lt"/>
                <a:ea typeface="Times New Roman" panose="02020603050405020304" pitchFamily="18" charset="0"/>
              </a:rPr>
              <a:t>kontynuacja programu </a:t>
            </a:r>
            <a:r>
              <a:rPr lang="pl-PL" sz="1200" dirty="0" err="1">
                <a:latin typeface="+mn-lt"/>
                <a:ea typeface="Times New Roman" panose="02020603050405020304" pitchFamily="18" charset="0"/>
              </a:rPr>
              <a:t>Street</a:t>
            </a:r>
            <a:r>
              <a:rPr lang="pl-PL" sz="1200" dirty="0">
                <a:latin typeface="+mn-lt"/>
                <a:ea typeface="Times New Roman" panose="02020603050405020304" pitchFamily="18" charset="0"/>
              </a:rPr>
              <a:t> Law – także cykle spotkań online dla uczniów szkół ponadpodstawowych,</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4"/>
          <p:cNvGraphicFramePr>
            <a:graphicFrameLocks noChangeAspect="1"/>
          </p:cNvGraphicFramePr>
          <p:nvPr>
            <p:extLst>
              <p:ext uri="{D42A27DB-BD31-4B8C-83A1-F6EECF244321}">
                <p14:modId xmlns:p14="http://schemas.microsoft.com/office/powerpoint/2010/main" val="2913776269"/>
              </p:ext>
            </p:extLst>
          </p:nvPr>
        </p:nvGraphicFramePr>
        <p:xfrm>
          <a:off x="4716016" y="2580629"/>
          <a:ext cx="4203317" cy="3552965"/>
        </p:xfrm>
        <a:graphic>
          <a:graphicData uri="http://schemas.openxmlformats.org/drawingml/2006/chart">
            <c:chart xmlns:c="http://schemas.openxmlformats.org/drawingml/2006/chart" xmlns:r="http://schemas.openxmlformats.org/officeDocument/2006/relationships" r:id="rId2"/>
          </a:graphicData>
        </a:graphic>
      </p:graphicFrame>
      <p:sp>
        <p:nvSpPr>
          <p:cNvPr id="67588" name="Text Box 7"/>
          <p:cNvSpPr txBox="1">
            <a:spLocks noChangeArrowheads="1"/>
          </p:cNvSpPr>
          <p:nvPr/>
        </p:nvSpPr>
        <p:spPr bwMode="auto">
          <a:xfrm>
            <a:off x="6874941" y="2708919"/>
            <a:ext cx="1150938" cy="274637"/>
          </a:xfrm>
          <a:prstGeom prst="rect">
            <a:avLst/>
          </a:prstGeom>
          <a:noFill/>
          <a:ln w="9525">
            <a:noFill/>
            <a:miter lim="800000"/>
            <a:headEnd/>
            <a:tailEnd/>
          </a:ln>
        </p:spPr>
        <p:txBody>
          <a:bodyPr>
            <a:spAutoFit/>
          </a:bodyPr>
          <a:lstStyle/>
          <a:p>
            <a:pPr algn="ctr" defTabSz="912813">
              <a:spcBef>
                <a:spcPct val="50000"/>
              </a:spcBef>
            </a:pPr>
            <a:r>
              <a:rPr lang="pl-PL" sz="1200" b="1" dirty="0">
                <a:latin typeface="Arial" charset="0"/>
              </a:rPr>
              <a:t>studenci</a:t>
            </a:r>
          </a:p>
        </p:txBody>
      </p:sp>
      <p:sp>
        <p:nvSpPr>
          <p:cNvPr id="67589" name="Text Box 8"/>
          <p:cNvSpPr txBox="1">
            <a:spLocks noChangeArrowheads="1"/>
          </p:cNvSpPr>
          <p:nvPr/>
        </p:nvSpPr>
        <p:spPr bwMode="auto">
          <a:xfrm>
            <a:off x="7236296" y="4149080"/>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7590" name="Rectangle 10"/>
          <p:cNvSpPr>
            <a:spLocks noGrp="1" noChangeArrowheads="1"/>
          </p:cNvSpPr>
          <p:nvPr>
            <p:ph type="title"/>
          </p:nvPr>
        </p:nvSpPr>
        <p:spPr>
          <a:xfrm>
            <a:off x="914400" y="846138"/>
            <a:ext cx="8001000" cy="1143000"/>
          </a:xfrm>
          <a:noFill/>
        </p:spPr>
        <p:txBody>
          <a:bodyPr/>
          <a:lstStyle/>
          <a:p>
            <a:pPr defTabSz="912813" eaLnBrk="1" hangingPunct="1"/>
            <a:r>
              <a:rPr lang="pl-PL" sz="3000" dirty="0"/>
              <a:t>Studencka Poradnia Prawna przy Akademii </a:t>
            </a:r>
            <a:br>
              <a:rPr lang="pl-PL" sz="3000" dirty="0"/>
            </a:br>
            <a:r>
              <a:rPr lang="pl-PL" sz="3000" dirty="0"/>
              <a:t>Leona Koźmińskiego 2004-2020</a:t>
            </a:r>
          </a:p>
        </p:txBody>
      </p:sp>
      <p:sp>
        <p:nvSpPr>
          <p:cNvPr id="67591" name="Text Box 11"/>
          <p:cNvSpPr txBox="1">
            <a:spLocks noChangeArrowheads="1"/>
          </p:cNvSpPr>
          <p:nvPr/>
        </p:nvSpPr>
        <p:spPr bwMode="auto">
          <a:xfrm>
            <a:off x="1187624" y="5876925"/>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2004-2020</a:t>
            </a:r>
          </a:p>
        </p:txBody>
      </p:sp>
      <p:sp>
        <p:nvSpPr>
          <p:cNvPr id="67592" name="Text Box 12"/>
          <p:cNvSpPr txBox="1">
            <a:spLocks noChangeArrowheads="1"/>
          </p:cNvSpPr>
          <p:nvPr/>
        </p:nvSpPr>
        <p:spPr bwMode="auto">
          <a:xfrm>
            <a:off x="5291609" y="5863689"/>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2004-2020</a:t>
            </a:r>
          </a:p>
        </p:txBody>
      </p:sp>
      <p:graphicFrame>
        <p:nvGraphicFramePr>
          <p:cNvPr id="11" name="Object 7"/>
          <p:cNvGraphicFramePr>
            <a:graphicFrameLocks noChangeAspect="1"/>
          </p:cNvGraphicFramePr>
          <p:nvPr>
            <p:extLst>
              <p:ext uri="{D42A27DB-BD31-4B8C-83A1-F6EECF244321}">
                <p14:modId xmlns:p14="http://schemas.microsoft.com/office/powerpoint/2010/main" val="2345047463"/>
              </p:ext>
            </p:extLst>
          </p:nvPr>
        </p:nvGraphicFramePr>
        <p:xfrm>
          <a:off x="572876" y="2633662"/>
          <a:ext cx="3999124" cy="34530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1453058548"/>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914400" y="846138"/>
            <a:ext cx="8001000" cy="1143000"/>
          </a:xfrm>
        </p:spPr>
        <p:txBody>
          <a:bodyPr/>
          <a:lstStyle/>
          <a:p>
            <a:pPr defTabSz="912813" eaLnBrk="1" hangingPunct="1"/>
            <a:r>
              <a:rPr lang="pl-PL" sz="3000" dirty="0"/>
              <a:t>Studencka Poradnia Prawna przy</a:t>
            </a:r>
            <a:br>
              <a:rPr lang="pl-PL" sz="3000" dirty="0"/>
            </a:br>
            <a:r>
              <a:rPr lang="pl-PL" sz="3000" dirty="0"/>
              <a:t>Uczelni Łazarskiego w Warszawie</a:t>
            </a:r>
          </a:p>
        </p:txBody>
      </p:sp>
      <p:sp>
        <p:nvSpPr>
          <p:cNvPr id="62468" name="Text Box 4"/>
          <p:cNvSpPr txBox="1">
            <a:spLocks noChangeArrowheads="1"/>
          </p:cNvSpPr>
          <p:nvPr/>
        </p:nvSpPr>
        <p:spPr bwMode="auto">
          <a:xfrm>
            <a:off x="2267744" y="2781712"/>
            <a:ext cx="6537424" cy="2585323"/>
          </a:xfrm>
          <a:prstGeom prst="rect">
            <a:avLst/>
          </a:prstGeom>
          <a:noFill/>
          <a:ln w="9525">
            <a:noFill/>
            <a:miter lim="800000"/>
            <a:headEnd/>
            <a:tailEnd/>
          </a:ln>
        </p:spPr>
        <p:txBody>
          <a:bodyPr wrap="square">
            <a:spAutoFit/>
          </a:bodyPr>
          <a:lstStyle/>
          <a:p>
            <a:pPr defTabSz="1811338">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1811338">
              <a:spcBef>
                <a:spcPct val="50000"/>
              </a:spcBef>
              <a:buFontTx/>
              <a:buChar char="-"/>
              <a:defRPr/>
            </a:pPr>
            <a:r>
              <a:rPr lang="pl-PL" sz="1200" dirty="0">
                <a:latin typeface="+mn-lt"/>
              </a:rPr>
              <a:t>funkcjonowanie platformy do zdalnej obsługi klientów,</a:t>
            </a:r>
          </a:p>
          <a:p>
            <a:pPr marL="171450" indent="-171450" defTabSz="1811338">
              <a:spcBef>
                <a:spcPct val="50000"/>
              </a:spcBef>
              <a:buFontTx/>
              <a:buChar char="-"/>
              <a:defRPr/>
            </a:pPr>
            <a:r>
              <a:rPr lang="pl-PL" sz="1200" dirty="0">
                <a:latin typeface="+mn-lt"/>
              </a:rPr>
              <a:t>współpraca w organizacji I Central </a:t>
            </a:r>
            <a:r>
              <a:rPr lang="pl-PL" sz="1200" dirty="0" err="1">
                <a:latin typeface="+mn-lt"/>
              </a:rPr>
              <a:t>European</a:t>
            </a:r>
            <a:r>
              <a:rPr lang="pl-PL" sz="1200" dirty="0">
                <a:latin typeface="+mn-lt"/>
              </a:rPr>
              <a:t> Client </a:t>
            </a:r>
            <a:r>
              <a:rPr lang="pl-PL" sz="1200" dirty="0" err="1">
                <a:latin typeface="+mn-lt"/>
              </a:rPr>
              <a:t>Consultation</a:t>
            </a:r>
            <a:r>
              <a:rPr lang="pl-PL" sz="1200" dirty="0">
                <a:latin typeface="+mn-lt"/>
              </a:rPr>
              <a:t> </a:t>
            </a:r>
            <a:r>
              <a:rPr lang="pl-PL" sz="1200" dirty="0" err="1">
                <a:latin typeface="+mn-lt"/>
              </a:rPr>
              <a:t>Competition</a:t>
            </a:r>
            <a:r>
              <a:rPr lang="pl-PL" sz="1200" dirty="0">
                <a:latin typeface="+mn-lt"/>
              </a:rPr>
              <a:t> (wraz z klinika na KAAFM),</a:t>
            </a:r>
          </a:p>
          <a:p>
            <a:pPr marL="171450" indent="-171450" defTabSz="1811338">
              <a:spcBef>
                <a:spcPct val="50000"/>
              </a:spcBef>
              <a:buFontTx/>
              <a:buChar char="-"/>
              <a:defRPr/>
            </a:pPr>
            <a:r>
              <a:rPr lang="pl-PL" sz="1200" dirty="0">
                <a:latin typeface="+mn-lt"/>
              </a:rPr>
              <a:t>prowadzenie na Uczelni przedmiotu w języku angielskim - </a:t>
            </a:r>
            <a:r>
              <a:rPr lang="pl-PL" sz="1200" dirty="0" err="1">
                <a:latin typeface="+mn-lt"/>
              </a:rPr>
              <a:t>Legal</a:t>
            </a:r>
            <a:r>
              <a:rPr lang="pl-PL" sz="1200" dirty="0">
                <a:latin typeface="+mn-lt"/>
              </a:rPr>
              <a:t> </a:t>
            </a:r>
            <a:r>
              <a:rPr lang="pl-PL" sz="1200" dirty="0" err="1">
                <a:latin typeface="+mn-lt"/>
              </a:rPr>
              <a:t>Clinic</a:t>
            </a:r>
            <a:r>
              <a:rPr lang="pl-PL" sz="1200" dirty="0">
                <a:latin typeface="+mn-lt"/>
              </a:rPr>
              <a:t> - </a:t>
            </a:r>
            <a:r>
              <a:rPr lang="pl-PL" sz="1200" dirty="0" err="1">
                <a:latin typeface="+mn-lt"/>
              </a:rPr>
              <a:t>Moot</a:t>
            </a:r>
            <a:r>
              <a:rPr lang="pl-PL" sz="1200" dirty="0">
                <a:latin typeface="+mn-lt"/>
              </a:rPr>
              <a:t> Court </a:t>
            </a:r>
            <a:r>
              <a:rPr lang="pl-PL" sz="1200" dirty="0" err="1">
                <a:latin typeface="+mn-lt"/>
              </a:rPr>
              <a:t>Preparatory</a:t>
            </a:r>
            <a:r>
              <a:rPr lang="pl-PL" sz="1200" dirty="0">
                <a:latin typeface="+mn-lt"/>
              </a:rPr>
              <a:t> Course, </a:t>
            </a:r>
          </a:p>
          <a:p>
            <a:pPr marL="171450" indent="-171450" defTabSz="1811338">
              <a:spcBef>
                <a:spcPct val="50000"/>
              </a:spcBef>
              <a:buFontTx/>
              <a:buChar char="-"/>
              <a:defRPr/>
            </a:pPr>
            <a:r>
              <a:rPr lang="pl-PL" sz="1200" dirty="0">
                <a:latin typeface="+mn-lt"/>
              </a:rPr>
              <a:t>szkolne kliniki prawa – edukacja prawna dla szkół podstawowych,</a:t>
            </a:r>
          </a:p>
          <a:p>
            <a:pPr marL="171450" indent="-171450" defTabSz="1811338">
              <a:spcBef>
                <a:spcPct val="50000"/>
              </a:spcBef>
              <a:buFontTx/>
              <a:buChar char="-"/>
              <a:defRPr/>
            </a:pPr>
            <a:r>
              <a:rPr lang="pl-PL" sz="1200" dirty="0">
                <a:latin typeface="+mn-lt"/>
              </a:rPr>
              <a:t>otwarcie Sekcji Praw Zwierząt,</a:t>
            </a:r>
          </a:p>
          <a:p>
            <a:pPr marL="171450" indent="-171450" defTabSz="1811338">
              <a:spcBef>
                <a:spcPct val="50000"/>
              </a:spcBef>
              <a:buFontTx/>
              <a:buChar char="-"/>
              <a:defRPr/>
            </a:pPr>
            <a:r>
              <a:rPr lang="pl-PL" sz="1200" dirty="0">
                <a:latin typeface="+mn-lt"/>
              </a:rPr>
              <a:t>udział w </a:t>
            </a:r>
            <a:r>
              <a:rPr lang="pl-PL" sz="1200" dirty="0" err="1">
                <a:latin typeface="+mn-lt"/>
              </a:rPr>
              <a:t>Willem</a:t>
            </a:r>
            <a:r>
              <a:rPr lang="pl-PL" sz="1200" dirty="0">
                <a:latin typeface="+mn-lt"/>
              </a:rPr>
              <a:t> C. Vis International Commercial </a:t>
            </a:r>
            <a:r>
              <a:rPr lang="pl-PL" sz="1200" dirty="0" err="1">
                <a:latin typeface="+mn-lt"/>
              </a:rPr>
              <a:t>Arbitration</a:t>
            </a:r>
            <a:r>
              <a:rPr lang="pl-PL" sz="1200" dirty="0">
                <a:latin typeface="+mn-lt"/>
              </a:rPr>
              <a:t> </a:t>
            </a:r>
            <a:r>
              <a:rPr lang="pl-PL" sz="1200" dirty="0" err="1">
                <a:latin typeface="+mn-lt"/>
              </a:rPr>
              <a:t>Moot</a:t>
            </a:r>
            <a:r>
              <a:rPr lang="pl-PL" sz="1200" dirty="0">
                <a:latin typeface="+mn-lt"/>
              </a:rPr>
              <a:t> Court w Wiedniu,</a:t>
            </a:r>
          </a:p>
          <a:p>
            <a:pPr marL="171450" indent="-171450" defTabSz="1811338">
              <a:spcBef>
                <a:spcPct val="50000"/>
              </a:spcBef>
              <a:buFontTx/>
              <a:buChar char="-"/>
              <a:defRPr/>
            </a:pPr>
            <a:r>
              <a:rPr lang="pl-PL" sz="1200" dirty="0">
                <a:latin typeface="+mn-lt"/>
              </a:rPr>
              <a:t>udział w akcji charytatywnej dla osób bezdomnych.</a:t>
            </a:r>
          </a:p>
        </p:txBody>
      </p:sp>
      <p:sp>
        <p:nvSpPr>
          <p:cNvPr id="68613" name="Text Box 5"/>
          <p:cNvSpPr txBox="1">
            <a:spLocks noChangeArrowheads="1"/>
          </p:cNvSpPr>
          <p:nvPr/>
        </p:nvSpPr>
        <p:spPr bwMode="auto">
          <a:xfrm>
            <a:off x="7101573"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103</a:t>
            </a:r>
          </a:p>
          <a:p>
            <a:pPr algn="r" defTabSz="912813">
              <a:spcBef>
                <a:spcPct val="50000"/>
              </a:spcBef>
            </a:pPr>
            <a:r>
              <a:rPr lang="pl-PL" sz="1400" b="1" dirty="0">
                <a:solidFill>
                  <a:schemeClr val="tx2"/>
                </a:solidFill>
                <a:latin typeface="Arial" charset="0"/>
              </a:rPr>
              <a:t>Studentów: 25</a:t>
            </a:r>
          </a:p>
          <a:p>
            <a:pPr algn="r" defTabSz="912813">
              <a:spcBef>
                <a:spcPct val="50000"/>
              </a:spcBef>
            </a:pPr>
            <a:r>
              <a:rPr lang="pl-PL" sz="1400" b="1" dirty="0">
                <a:solidFill>
                  <a:schemeClr val="tx2"/>
                </a:solidFill>
                <a:latin typeface="Arial" charset="0"/>
              </a:rPr>
              <a:t>Opiekunów: 8</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547720632"/>
              </p:ext>
            </p:extLst>
          </p:nvPr>
        </p:nvGraphicFramePr>
        <p:xfrm>
          <a:off x="683569" y="2633663"/>
          <a:ext cx="4104456" cy="3273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22188402"/>
              </p:ext>
            </p:extLst>
          </p:nvPr>
        </p:nvGraphicFramePr>
        <p:xfrm>
          <a:off x="4642670" y="2473324"/>
          <a:ext cx="4104455" cy="3592421"/>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7"/>
          <p:cNvSpPr txBox="1">
            <a:spLocks noChangeArrowheads="1"/>
          </p:cNvSpPr>
          <p:nvPr/>
        </p:nvSpPr>
        <p:spPr bwMode="auto">
          <a:xfrm>
            <a:off x="7667625" y="3141663"/>
            <a:ext cx="1150938" cy="274637"/>
          </a:xfrm>
          <a:prstGeom prst="rect">
            <a:avLst/>
          </a:prstGeom>
          <a:noFill/>
          <a:ln w="9525">
            <a:noFill/>
            <a:miter lim="800000"/>
            <a:headEnd/>
            <a:tailEnd/>
          </a:ln>
        </p:spPr>
        <p:txBody>
          <a:bodyPr>
            <a:spAutoFit/>
          </a:bodyPr>
          <a:lstStyle/>
          <a:p>
            <a:pPr defTabSz="912813">
              <a:spcBef>
                <a:spcPct val="50000"/>
              </a:spcBef>
            </a:pPr>
            <a:r>
              <a:rPr lang="pl-PL" sz="1200" b="1">
                <a:latin typeface="Arial" charset="0"/>
              </a:rPr>
              <a:t>studenci</a:t>
            </a:r>
          </a:p>
        </p:txBody>
      </p:sp>
      <p:sp>
        <p:nvSpPr>
          <p:cNvPr id="69637" name="Text Box 8"/>
          <p:cNvSpPr txBox="1">
            <a:spLocks noChangeArrowheads="1"/>
          </p:cNvSpPr>
          <p:nvPr/>
        </p:nvSpPr>
        <p:spPr bwMode="auto">
          <a:xfrm>
            <a:off x="5724128" y="4532720"/>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9638" name="Rectangle 10"/>
          <p:cNvSpPr>
            <a:spLocks noGrp="1" noChangeArrowheads="1"/>
          </p:cNvSpPr>
          <p:nvPr>
            <p:ph type="title"/>
          </p:nvPr>
        </p:nvSpPr>
        <p:spPr>
          <a:xfrm>
            <a:off x="914400" y="846138"/>
            <a:ext cx="8122096" cy="1143000"/>
          </a:xfrm>
          <a:noFill/>
        </p:spPr>
        <p:txBody>
          <a:bodyPr/>
          <a:lstStyle/>
          <a:p>
            <a:pPr defTabSz="912813" eaLnBrk="1" hangingPunct="1"/>
            <a:r>
              <a:rPr lang="pl-PL" sz="3000" dirty="0"/>
              <a:t>Studencka Poradnia Prawna przy</a:t>
            </a:r>
            <a:br>
              <a:rPr lang="pl-PL" sz="3000" dirty="0"/>
            </a:br>
            <a:r>
              <a:rPr lang="pl-PL" sz="3000" dirty="0"/>
              <a:t>Uczelni Łazarskiego w Warszawie </a:t>
            </a:r>
            <a:r>
              <a:rPr lang="pl-PL" sz="2800" dirty="0"/>
              <a:t>2004-2020</a:t>
            </a:r>
          </a:p>
        </p:txBody>
      </p:sp>
      <p:sp>
        <p:nvSpPr>
          <p:cNvPr id="69639" name="Text Box 11"/>
          <p:cNvSpPr txBox="1">
            <a:spLocks noChangeArrowheads="1"/>
          </p:cNvSpPr>
          <p:nvPr/>
        </p:nvSpPr>
        <p:spPr bwMode="auto">
          <a:xfrm>
            <a:off x="1115616" y="5876924"/>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2004-2020</a:t>
            </a:r>
          </a:p>
        </p:txBody>
      </p:sp>
      <p:sp>
        <p:nvSpPr>
          <p:cNvPr id="69640" name="Text Box 12"/>
          <p:cNvSpPr txBox="1">
            <a:spLocks noChangeArrowheads="1"/>
          </p:cNvSpPr>
          <p:nvPr/>
        </p:nvSpPr>
        <p:spPr bwMode="auto">
          <a:xfrm>
            <a:off x="5452231" y="58769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2004-2020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0"/>
          <p:cNvGrpSpPr>
            <a:grpSpLocks/>
          </p:cNvGrpSpPr>
          <p:nvPr/>
        </p:nvGrpSpPr>
        <p:grpSpPr bwMode="auto">
          <a:xfrm>
            <a:off x="755576" y="2655888"/>
            <a:ext cx="8578850" cy="4129088"/>
            <a:chOff x="470" y="1738"/>
            <a:chExt cx="5404" cy="2601"/>
          </a:xfrm>
        </p:grpSpPr>
        <p:sp useBgFill="1">
          <p:nvSpPr>
            <p:cNvPr id="4" name="Text Box 517"/>
            <p:cNvSpPr txBox="1">
              <a:spLocks noChangeArrowheads="1"/>
            </p:cNvSpPr>
            <p:nvPr/>
          </p:nvSpPr>
          <p:spPr bwMode="auto">
            <a:xfrm>
              <a:off x="3742" y="2750"/>
              <a:ext cx="2132" cy="80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l-PL" altLang="pl-PL">
                  <a:solidFill>
                    <a:srgbClr val="003366"/>
                  </a:solidFill>
                  <a:latin typeface="Arial" charset="0"/>
                </a:rPr>
                <a:t>Rok akademicki 2011/2012</a:t>
              </a:r>
            </a:p>
            <a:p>
              <a:pPr eaLnBrk="1" hangingPunct="1">
                <a:spcBef>
                  <a:spcPct val="50000"/>
                </a:spcBef>
              </a:pPr>
              <a:r>
                <a:rPr lang="pl-PL" altLang="pl-PL" sz="2000">
                  <a:solidFill>
                    <a:srgbClr val="003366"/>
                  </a:solidFill>
                  <a:latin typeface="Arial" charset="0"/>
                </a:rPr>
                <a:t>25 poradni w 16 miastach</a:t>
              </a:r>
            </a:p>
          </p:txBody>
        </p:sp>
        <p:graphicFrame>
          <p:nvGraphicFramePr>
            <p:cNvPr id="5" name="Object 518"/>
            <p:cNvGraphicFramePr>
              <a:graphicFrameLocks noChangeAspect="1"/>
            </p:cNvGraphicFramePr>
            <p:nvPr/>
          </p:nvGraphicFramePr>
          <p:xfrm>
            <a:off x="538" y="1738"/>
            <a:ext cx="2695" cy="2601"/>
          </p:xfrm>
          <a:graphic>
            <a:graphicData uri="http://schemas.openxmlformats.org/presentationml/2006/ole">
              <mc:AlternateContent xmlns:mc="http://schemas.openxmlformats.org/markup-compatibility/2006">
                <mc:Choice xmlns:v="urn:schemas-microsoft-com:vml" Requires="v">
                  <p:oleObj name="Bitmap Image" r:id="rId2" imgW="4352381" imgH="4200000" progId="PBrush">
                    <p:embed/>
                  </p:oleObj>
                </mc:Choice>
                <mc:Fallback>
                  <p:oleObj name="Bitmap Image" r:id="rId2" imgW="4352381" imgH="4200000" progId="PBrush">
                    <p:embed/>
                    <p:pic>
                      <p:nvPicPr>
                        <p:cNvPr id="5" name="Object 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738"/>
                          <a:ext cx="2695" cy="260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1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 y="26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 y="2341"/>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 y="1943"/>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2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 y="2478"/>
              <a:ext cx="1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2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 y="235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 y="3258"/>
              <a:ext cx="14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 y="378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2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 y="362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29"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 y="3424"/>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0"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 y="3075"/>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3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 y="3256"/>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9" y="3258"/>
              <a:ext cx="14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 y="2800"/>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34"/>
            <p:cNvSpPr txBox="1">
              <a:spLocks noChangeArrowheads="1"/>
            </p:cNvSpPr>
            <p:nvPr/>
          </p:nvSpPr>
          <p:spPr bwMode="auto">
            <a:xfrm>
              <a:off x="2582" y="253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Białystok</a:t>
              </a:r>
            </a:p>
          </p:txBody>
        </p:sp>
        <p:sp>
          <p:nvSpPr>
            <p:cNvPr id="22" name="Text Box 535"/>
            <p:cNvSpPr txBox="1">
              <a:spLocks noChangeArrowheads="1"/>
            </p:cNvSpPr>
            <p:nvPr/>
          </p:nvSpPr>
          <p:spPr bwMode="auto">
            <a:xfrm>
              <a:off x="2150" y="293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Warszawa</a:t>
              </a:r>
            </a:p>
          </p:txBody>
        </p:sp>
        <p:sp>
          <p:nvSpPr>
            <p:cNvPr id="23" name="Text Box 536"/>
            <p:cNvSpPr txBox="1">
              <a:spLocks noChangeArrowheads="1"/>
            </p:cNvSpPr>
            <p:nvPr/>
          </p:nvSpPr>
          <p:spPr bwMode="auto">
            <a:xfrm>
              <a:off x="2630" y="3448"/>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Lublin</a:t>
              </a:r>
            </a:p>
          </p:txBody>
        </p:sp>
        <p:sp>
          <p:nvSpPr>
            <p:cNvPr id="24" name="Text Box 537"/>
            <p:cNvSpPr txBox="1">
              <a:spLocks noChangeArrowheads="1"/>
            </p:cNvSpPr>
            <p:nvPr/>
          </p:nvSpPr>
          <p:spPr bwMode="auto">
            <a:xfrm>
              <a:off x="234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Rzeszów</a:t>
              </a:r>
            </a:p>
          </p:txBody>
        </p:sp>
        <p:sp>
          <p:nvSpPr>
            <p:cNvPr id="25" name="Text Box 538"/>
            <p:cNvSpPr txBox="1">
              <a:spLocks noChangeArrowheads="1"/>
            </p:cNvSpPr>
            <p:nvPr/>
          </p:nvSpPr>
          <p:spPr bwMode="auto">
            <a:xfrm>
              <a:off x="1862" y="394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Kraków</a:t>
              </a:r>
            </a:p>
          </p:txBody>
        </p:sp>
        <p:sp>
          <p:nvSpPr>
            <p:cNvPr id="26" name="Text Box 539"/>
            <p:cNvSpPr txBox="1">
              <a:spLocks noChangeArrowheads="1"/>
            </p:cNvSpPr>
            <p:nvPr/>
          </p:nvSpPr>
          <p:spPr bwMode="auto">
            <a:xfrm>
              <a:off x="1526" y="378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Katowice</a:t>
              </a:r>
            </a:p>
          </p:txBody>
        </p:sp>
        <p:sp>
          <p:nvSpPr>
            <p:cNvPr id="27" name="Text Box 540"/>
            <p:cNvSpPr txBox="1">
              <a:spLocks noChangeArrowheads="1"/>
            </p:cNvSpPr>
            <p:nvPr/>
          </p:nvSpPr>
          <p:spPr bwMode="auto">
            <a:xfrm>
              <a:off x="1190" y="3592"/>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Opole</a:t>
              </a:r>
            </a:p>
          </p:txBody>
        </p:sp>
        <p:sp>
          <p:nvSpPr>
            <p:cNvPr id="28" name="Text Box 541"/>
            <p:cNvSpPr txBox="1">
              <a:spLocks noChangeArrowheads="1"/>
            </p:cNvSpPr>
            <p:nvPr/>
          </p:nvSpPr>
          <p:spPr bwMode="auto">
            <a:xfrm>
              <a:off x="854" y="341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Wrocław</a:t>
              </a:r>
            </a:p>
          </p:txBody>
        </p:sp>
        <p:sp>
          <p:nvSpPr>
            <p:cNvPr id="29" name="Text Box 542"/>
            <p:cNvSpPr txBox="1">
              <a:spLocks noChangeArrowheads="1"/>
            </p:cNvSpPr>
            <p:nvPr/>
          </p:nvSpPr>
          <p:spPr bwMode="auto">
            <a:xfrm>
              <a:off x="1622" y="3256"/>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Łódź</a:t>
              </a:r>
            </a:p>
          </p:txBody>
        </p:sp>
        <p:sp>
          <p:nvSpPr>
            <p:cNvPr id="30" name="Text Box 543"/>
            <p:cNvSpPr txBox="1">
              <a:spLocks noChangeArrowheads="1"/>
            </p:cNvSpPr>
            <p:nvPr/>
          </p:nvSpPr>
          <p:spPr bwMode="auto">
            <a:xfrm>
              <a:off x="902" y="2824"/>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Poznań</a:t>
              </a:r>
            </a:p>
          </p:txBody>
        </p:sp>
        <p:sp>
          <p:nvSpPr>
            <p:cNvPr id="31" name="Text Box 544"/>
            <p:cNvSpPr txBox="1">
              <a:spLocks noChangeArrowheads="1"/>
            </p:cNvSpPr>
            <p:nvPr/>
          </p:nvSpPr>
          <p:spPr bwMode="auto">
            <a:xfrm>
              <a:off x="1430" y="265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Toruń</a:t>
              </a:r>
            </a:p>
          </p:txBody>
        </p:sp>
        <p:sp>
          <p:nvSpPr>
            <p:cNvPr id="32" name="Text Box 545"/>
            <p:cNvSpPr txBox="1">
              <a:spLocks noChangeArrowheads="1"/>
            </p:cNvSpPr>
            <p:nvPr/>
          </p:nvSpPr>
          <p:spPr bwMode="auto">
            <a:xfrm>
              <a:off x="1312" y="2111"/>
              <a:ext cx="8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Gdynia Gdańsk</a:t>
              </a:r>
            </a:p>
          </p:txBody>
        </p:sp>
        <p:sp>
          <p:nvSpPr>
            <p:cNvPr id="33" name="Text Box 546"/>
            <p:cNvSpPr txBox="1">
              <a:spLocks noChangeArrowheads="1"/>
            </p:cNvSpPr>
            <p:nvPr/>
          </p:nvSpPr>
          <p:spPr bwMode="auto">
            <a:xfrm>
              <a:off x="470" y="250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Szczecin</a:t>
              </a:r>
            </a:p>
          </p:txBody>
        </p:sp>
        <p:sp>
          <p:nvSpPr>
            <p:cNvPr id="34" name="Text Box 547"/>
            <p:cNvSpPr txBox="1">
              <a:spLocks noChangeArrowheads="1"/>
            </p:cNvSpPr>
            <p:nvPr/>
          </p:nvSpPr>
          <p:spPr bwMode="auto">
            <a:xfrm>
              <a:off x="566" y="2987"/>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dirty="0">
                  <a:solidFill>
                    <a:schemeClr val="bg1"/>
                  </a:solidFill>
                  <a:latin typeface="Arial" charset="0"/>
                </a:rPr>
                <a:t>Słubice</a:t>
              </a:r>
            </a:p>
          </p:txBody>
        </p:sp>
        <p:pic>
          <p:nvPicPr>
            <p:cNvPr id="35" name="Picture 54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 y="2069"/>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0"/>
            <p:cNvSpPr txBox="1">
              <a:spLocks noChangeArrowheads="1"/>
            </p:cNvSpPr>
            <p:nvPr/>
          </p:nvSpPr>
          <p:spPr bwMode="auto">
            <a:xfrm>
              <a:off x="2110" y="2299"/>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l-PL" altLang="pl-PL" sz="1200" b="1">
                  <a:solidFill>
                    <a:schemeClr val="bg1"/>
                  </a:solidFill>
                  <a:latin typeface="Arial" charset="0"/>
                </a:rPr>
                <a:t>Olsztyn</a:t>
              </a:r>
            </a:p>
          </p:txBody>
        </p:sp>
        <p:pic>
          <p:nvPicPr>
            <p:cNvPr id="37" name="Picture 551"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2" y="193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52"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53"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54"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 y="3103"/>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55"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56"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57"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9"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58" descr="logo-mał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1" y="2762"/>
              <a:ext cx="14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560"/>
          <p:cNvSpPr txBox="1">
            <a:spLocks noChangeArrowheads="1"/>
          </p:cNvSpPr>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defTabSz="912813" eaLnBrk="1" hangingPunct="1"/>
            <a:r>
              <a:rPr lang="pl-PL" kern="0" dirty="0"/>
              <a:t>Poradnie w Polsce 2003-2020</a:t>
            </a:r>
          </a:p>
        </p:txBody>
      </p:sp>
    </p:spTree>
    <p:extLst>
      <p:ext uri="{BB962C8B-B14F-4D97-AF65-F5344CB8AC3E}">
        <p14:creationId xmlns:p14="http://schemas.microsoft.com/office/powerpoint/2010/main" val="150316075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524729937"/>
              </p:ext>
            </p:extLst>
          </p:nvPr>
        </p:nvGraphicFramePr>
        <p:xfrm>
          <a:off x="755576" y="2543175"/>
          <a:ext cx="8337624" cy="4081463"/>
        </p:xfrm>
        <a:graphic>
          <a:graphicData uri="http://schemas.openxmlformats.org/drawingml/2006/chart">
            <c:chart xmlns:c="http://schemas.openxmlformats.org/drawingml/2006/chart" xmlns:r="http://schemas.openxmlformats.org/officeDocument/2006/relationships" r:id="rId2"/>
          </a:graphicData>
        </a:graphic>
      </p:graphicFrame>
      <p:sp>
        <p:nvSpPr>
          <p:cNvPr id="68611" name="Rectangle 3"/>
          <p:cNvSpPr>
            <a:spLocks noGrp="1" noChangeArrowheads="1"/>
          </p:cNvSpPr>
          <p:nvPr>
            <p:ph type="title"/>
          </p:nvPr>
        </p:nvSpPr>
        <p:spPr>
          <a:xfrm>
            <a:off x="914400" y="917848"/>
            <a:ext cx="8001000" cy="1143000"/>
          </a:xfrm>
          <a:noFill/>
        </p:spPr>
        <p:txBody>
          <a:bodyPr/>
          <a:lstStyle/>
          <a:p>
            <a:pPr defTabSz="912813" eaLnBrk="1" hangingPunct="1"/>
            <a:r>
              <a:rPr lang="pl-PL" sz="3000" dirty="0"/>
              <a:t>Studencka Poradnia Prawna </a:t>
            </a:r>
            <a:br>
              <a:rPr lang="pl-PL" sz="3000" dirty="0"/>
            </a:br>
            <a:r>
              <a:rPr lang="pl-PL" sz="3000" dirty="0"/>
              <a:t>przy SWPS Uniwersytecie Humanistycznospołecznym</a:t>
            </a:r>
          </a:p>
        </p:txBody>
      </p:sp>
      <p:sp>
        <p:nvSpPr>
          <p:cNvPr id="68613" name="Text Box 5"/>
          <p:cNvSpPr txBox="1">
            <a:spLocks noChangeArrowheads="1"/>
          </p:cNvSpPr>
          <p:nvPr/>
        </p:nvSpPr>
        <p:spPr bwMode="auto">
          <a:xfrm>
            <a:off x="7071899" y="1573773"/>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45</a:t>
            </a:r>
          </a:p>
          <a:p>
            <a:pPr algn="r" defTabSz="912813">
              <a:spcBef>
                <a:spcPct val="50000"/>
              </a:spcBef>
            </a:pPr>
            <a:r>
              <a:rPr lang="pl-PL" sz="1400" b="1" dirty="0">
                <a:solidFill>
                  <a:schemeClr val="tx2"/>
                </a:solidFill>
                <a:latin typeface="Arial" charset="0"/>
              </a:rPr>
              <a:t>Studentów: 24</a:t>
            </a:r>
          </a:p>
          <a:p>
            <a:pPr algn="r" defTabSz="912813">
              <a:spcBef>
                <a:spcPct val="50000"/>
              </a:spcBef>
            </a:pPr>
            <a:r>
              <a:rPr lang="pl-PL" sz="1400" b="1" dirty="0">
                <a:solidFill>
                  <a:schemeClr val="tx2"/>
                </a:solidFill>
                <a:latin typeface="Arial" charset="0"/>
              </a:rPr>
              <a:t>Opiekunów: 8</a:t>
            </a:r>
          </a:p>
        </p:txBody>
      </p:sp>
      <p:sp>
        <p:nvSpPr>
          <p:cNvPr id="5" name="Text Box 10"/>
          <p:cNvSpPr txBox="1">
            <a:spLocks noChangeArrowheads="1"/>
          </p:cNvSpPr>
          <p:nvPr/>
        </p:nvSpPr>
        <p:spPr bwMode="auto">
          <a:xfrm>
            <a:off x="3995936" y="3183786"/>
            <a:ext cx="4731940" cy="1384995"/>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a:buFontTx/>
              <a:buChar char="-"/>
              <a:defRPr/>
            </a:pPr>
            <a:r>
              <a:rPr lang="pl-PL" sz="1200" dirty="0">
                <a:latin typeface="+mn-lt"/>
              </a:rPr>
              <a:t>wprowadzenie elektronicznego formularza zgłoszenia do udzielania porad, praca nad standardami udzielania porad online – współpraca w tym zakresie z The </a:t>
            </a:r>
            <a:r>
              <a:rPr lang="pl-PL" sz="1200" dirty="0" err="1">
                <a:latin typeface="+mn-lt"/>
              </a:rPr>
              <a:t>Assotiation</a:t>
            </a:r>
            <a:r>
              <a:rPr lang="pl-PL" sz="1200" dirty="0">
                <a:latin typeface="+mn-lt"/>
              </a:rPr>
              <a:t> of Law </a:t>
            </a:r>
            <a:r>
              <a:rPr lang="pl-PL" sz="1200" dirty="0" err="1">
                <a:latin typeface="+mn-lt"/>
              </a:rPr>
              <a:t>Teachers</a:t>
            </a:r>
            <a:r>
              <a:rPr lang="pl-PL" sz="1200" dirty="0">
                <a:latin typeface="+mn-lt"/>
              </a:rPr>
              <a:t>,</a:t>
            </a:r>
          </a:p>
          <a:p>
            <a:pPr marL="171450" indent="-171450">
              <a:buFontTx/>
              <a:buChar char="-"/>
              <a:defRPr/>
            </a:pPr>
            <a:r>
              <a:rPr lang="pl-PL" sz="1200" dirty="0">
                <a:latin typeface="+mn-lt"/>
              </a:rPr>
              <a:t>nawiązanie współpracy ze Stowarzyszeniem Przymierze Rodzin,</a:t>
            </a:r>
          </a:p>
          <a:p>
            <a:pPr marL="171450" indent="-171450">
              <a:buFontTx/>
              <a:buChar char="-"/>
              <a:defRPr/>
            </a:pPr>
            <a:r>
              <a:rPr lang="pl-PL" sz="1200" dirty="0">
                <a:latin typeface="+mn-lt"/>
              </a:rPr>
              <a:t>doskonalenie metody nauki przez </a:t>
            </a:r>
            <a:r>
              <a:rPr lang="pl-PL" sz="1200" i="1" dirty="0" err="1">
                <a:latin typeface="+mn-lt"/>
              </a:rPr>
              <a:t>peer</a:t>
            </a:r>
            <a:r>
              <a:rPr lang="pl-PL" sz="1200" i="1" dirty="0">
                <a:latin typeface="+mn-lt"/>
              </a:rPr>
              <a:t> </a:t>
            </a:r>
            <a:r>
              <a:rPr lang="pl-PL" sz="1200" i="1" dirty="0" err="1">
                <a:latin typeface="+mn-lt"/>
              </a:rPr>
              <a:t>tutoring</a:t>
            </a:r>
            <a:r>
              <a:rPr lang="pl-PL" sz="1200" dirty="0">
                <a:latin typeface="+mn-lt"/>
              </a:rPr>
              <a:t>, (nauka młodszych studentów przez starszych).</a:t>
            </a:r>
          </a:p>
        </p:txBody>
      </p:sp>
    </p:spTree>
    <p:extLst>
      <p:ext uri="{BB962C8B-B14F-4D97-AF65-F5344CB8AC3E}">
        <p14:creationId xmlns:p14="http://schemas.microsoft.com/office/powerpoint/2010/main" val="85871756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453878520"/>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74156109"/>
              </p:ext>
            </p:extLst>
          </p:nvPr>
        </p:nvGraphicFramePr>
        <p:xfrm>
          <a:off x="5076056" y="2473325"/>
          <a:ext cx="3671069"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7"/>
          <p:cNvSpPr txBox="1">
            <a:spLocks noChangeArrowheads="1"/>
          </p:cNvSpPr>
          <p:nvPr/>
        </p:nvSpPr>
        <p:spPr bwMode="auto">
          <a:xfrm>
            <a:off x="7164288" y="2505333"/>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9637" name="Text Box 8"/>
          <p:cNvSpPr txBox="1">
            <a:spLocks noChangeArrowheads="1"/>
          </p:cNvSpPr>
          <p:nvPr/>
        </p:nvSpPr>
        <p:spPr bwMode="auto">
          <a:xfrm>
            <a:off x="6228184" y="3931722"/>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9639" name="Text Box 11"/>
          <p:cNvSpPr txBox="1">
            <a:spLocks noChangeArrowheads="1"/>
          </p:cNvSpPr>
          <p:nvPr/>
        </p:nvSpPr>
        <p:spPr bwMode="auto">
          <a:xfrm>
            <a:off x="1115616" y="5876924"/>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2014-2020</a:t>
            </a:r>
          </a:p>
        </p:txBody>
      </p:sp>
      <p:sp>
        <p:nvSpPr>
          <p:cNvPr id="69640" name="Text Box 12"/>
          <p:cNvSpPr txBox="1">
            <a:spLocks noChangeArrowheads="1"/>
          </p:cNvSpPr>
          <p:nvPr/>
        </p:nvSpPr>
        <p:spPr bwMode="auto">
          <a:xfrm>
            <a:off x="5452231" y="58769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2014-2020</a:t>
            </a:r>
          </a:p>
        </p:txBody>
      </p:sp>
      <p:sp>
        <p:nvSpPr>
          <p:cNvPr id="12" name="Rectangle 3"/>
          <p:cNvSpPr>
            <a:spLocks noGrp="1" noChangeArrowheads="1"/>
          </p:cNvSpPr>
          <p:nvPr>
            <p:ph type="title"/>
          </p:nvPr>
        </p:nvSpPr>
        <p:spPr>
          <a:xfrm>
            <a:off x="914400" y="917848"/>
            <a:ext cx="8001000" cy="1143000"/>
          </a:xfrm>
        </p:spPr>
        <p:txBody>
          <a:bodyPr/>
          <a:lstStyle/>
          <a:p>
            <a:pPr defTabSz="912813" eaLnBrk="1" hangingPunct="1"/>
            <a:r>
              <a:rPr lang="pl-PL" sz="3000" dirty="0"/>
              <a:t>Studencka Poradnia Prawna </a:t>
            </a:r>
            <a:br>
              <a:rPr lang="pl-PL" sz="3000" dirty="0"/>
            </a:br>
            <a:r>
              <a:rPr lang="pl-PL" sz="3000" dirty="0"/>
              <a:t>przy SWPS Uniwersytecie Humanistycznospołecznym 2014-2020</a:t>
            </a:r>
          </a:p>
        </p:txBody>
      </p:sp>
    </p:spTree>
    <p:extLst>
      <p:ext uri="{BB962C8B-B14F-4D97-AF65-F5344CB8AC3E}">
        <p14:creationId xmlns:p14="http://schemas.microsoft.com/office/powerpoint/2010/main" val="367371968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defTabSz="912813" eaLnBrk="1" hangingPunct="1"/>
            <a:r>
              <a:rPr lang="pl-PL" sz="3200" dirty="0"/>
              <a:t>Klinika Prawa – Klinika Praw Dziecka przy AEH w Warszawie</a:t>
            </a:r>
          </a:p>
        </p:txBody>
      </p:sp>
      <p:sp>
        <p:nvSpPr>
          <p:cNvPr id="72708" name="Text Box 7"/>
          <p:cNvSpPr txBox="1">
            <a:spLocks noChangeArrowheads="1"/>
          </p:cNvSpPr>
          <p:nvPr/>
        </p:nvSpPr>
        <p:spPr bwMode="auto">
          <a:xfrm>
            <a:off x="7086600" y="1682824"/>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0</a:t>
            </a:r>
          </a:p>
          <a:p>
            <a:pPr algn="r" defTabSz="912813">
              <a:spcBef>
                <a:spcPct val="50000"/>
              </a:spcBef>
            </a:pPr>
            <a:r>
              <a:rPr lang="pl-PL" sz="1400" b="1" dirty="0">
                <a:solidFill>
                  <a:schemeClr val="tx2"/>
                </a:solidFill>
                <a:latin typeface="Arial" charset="0"/>
              </a:rPr>
              <a:t>Studentów: 39</a:t>
            </a:r>
          </a:p>
          <a:p>
            <a:pPr algn="r" defTabSz="912813">
              <a:spcBef>
                <a:spcPct val="50000"/>
              </a:spcBef>
            </a:pPr>
            <a:r>
              <a:rPr lang="pl-PL" sz="1400" b="1" dirty="0">
                <a:solidFill>
                  <a:schemeClr val="tx2"/>
                </a:solidFill>
                <a:latin typeface="Arial" charset="0"/>
              </a:rPr>
              <a:t>Opiekunów: 8</a:t>
            </a:r>
          </a:p>
        </p:txBody>
      </p:sp>
      <p:sp>
        <p:nvSpPr>
          <p:cNvPr id="5" name="Text Box 4"/>
          <p:cNvSpPr txBox="1">
            <a:spLocks noChangeArrowheads="1"/>
          </p:cNvSpPr>
          <p:nvPr/>
        </p:nvSpPr>
        <p:spPr bwMode="auto">
          <a:xfrm>
            <a:off x="3393500" y="3068960"/>
            <a:ext cx="3692212" cy="2492990"/>
          </a:xfrm>
          <a:prstGeom prst="rect">
            <a:avLst/>
          </a:prstGeom>
          <a:noFill/>
          <a:ln w="9525">
            <a:noFill/>
            <a:miter lim="800000"/>
            <a:headEnd/>
            <a:tailEnd/>
          </a:ln>
        </p:spPr>
        <p:txBody>
          <a:bodyPr wrap="square">
            <a:spAutoFit/>
          </a:bodyPr>
          <a:lstStyle/>
          <a:p>
            <a:pPr defTabSz="1811338">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defTabSz="1811338">
              <a:spcBef>
                <a:spcPct val="50000"/>
              </a:spcBef>
              <a:buFontTx/>
              <a:buChar char="-"/>
              <a:defRPr/>
            </a:pPr>
            <a:r>
              <a:rPr lang="pl-PL" sz="1200" dirty="0">
                <a:latin typeface="+mn-lt"/>
              </a:rPr>
              <a:t>organizacja III Międzynarodowej Konferencji Naukowej „W trosce o rozwój i bezpieczeństwo dziecka – aspekty społeczno-prawne” w formacie wirtualnym w czterech językach,</a:t>
            </a:r>
          </a:p>
          <a:p>
            <a:pPr marL="171450" indent="-171450" defTabSz="1811338">
              <a:spcBef>
                <a:spcPct val="50000"/>
              </a:spcBef>
              <a:buFontTx/>
              <a:buChar char="-"/>
              <a:defRPr/>
            </a:pPr>
            <a:r>
              <a:rPr lang="pl-PL" sz="1200" dirty="0">
                <a:latin typeface="+mn-lt"/>
              </a:rPr>
              <a:t>współpraca z Zarządem Głównym Towarzystwa Przyjaciół Dziecka im. Janusza Korczaka,</a:t>
            </a:r>
          </a:p>
          <a:p>
            <a:pPr marL="171450" indent="-171450" defTabSz="1811338">
              <a:spcBef>
                <a:spcPct val="50000"/>
              </a:spcBef>
              <a:buFontTx/>
              <a:buChar char="-"/>
              <a:defRPr/>
            </a:pPr>
            <a:r>
              <a:rPr lang="pl-PL" sz="1200" dirty="0">
                <a:latin typeface="+mn-lt"/>
              </a:rPr>
              <a:t>przeniesienie do nowej siedziby z profesjonalną salą rozpraw i wyposażeniem (przeprowadzenie 4 symulacji rozpraw),</a:t>
            </a:r>
          </a:p>
          <a:p>
            <a:pPr marL="171450" indent="-171450" defTabSz="1811338">
              <a:spcBef>
                <a:spcPct val="50000"/>
              </a:spcBef>
              <a:buFontTx/>
              <a:buChar char="-"/>
              <a:defRPr/>
            </a:pPr>
            <a:r>
              <a:rPr lang="pl-PL" sz="1200" dirty="0">
                <a:latin typeface="+mn-lt"/>
              </a:rPr>
              <a:t>prowadzenie programu </a:t>
            </a:r>
            <a:r>
              <a:rPr lang="pl-PL" sz="1200" dirty="0" err="1">
                <a:latin typeface="+mn-lt"/>
              </a:rPr>
              <a:t>Street</a:t>
            </a:r>
            <a:r>
              <a:rPr lang="pl-PL" sz="1200" dirty="0">
                <a:latin typeface="+mn-lt"/>
              </a:rPr>
              <a:t> Law.</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812179997"/>
              </p:ext>
            </p:extLst>
          </p:nvPr>
        </p:nvGraphicFramePr>
        <p:xfrm>
          <a:off x="874713" y="2633663"/>
          <a:ext cx="3409255" cy="312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565265412"/>
              </p:ext>
            </p:extLst>
          </p:nvPr>
        </p:nvGraphicFramePr>
        <p:xfrm>
          <a:off x="5076056" y="2473325"/>
          <a:ext cx="3671069" cy="321310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7"/>
          <p:cNvSpPr txBox="1">
            <a:spLocks noChangeArrowheads="1"/>
          </p:cNvSpPr>
          <p:nvPr/>
        </p:nvSpPr>
        <p:spPr bwMode="auto">
          <a:xfrm>
            <a:off x="6228184" y="3107485"/>
            <a:ext cx="1150938"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69637" name="Text Box 8"/>
          <p:cNvSpPr txBox="1">
            <a:spLocks noChangeArrowheads="1"/>
          </p:cNvSpPr>
          <p:nvPr/>
        </p:nvSpPr>
        <p:spPr bwMode="auto">
          <a:xfrm>
            <a:off x="6660232" y="4148214"/>
            <a:ext cx="1150937" cy="274637"/>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69639" name="Text Box 11"/>
          <p:cNvSpPr txBox="1">
            <a:spLocks noChangeArrowheads="1"/>
          </p:cNvSpPr>
          <p:nvPr/>
        </p:nvSpPr>
        <p:spPr bwMode="auto">
          <a:xfrm>
            <a:off x="1115616" y="5876924"/>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2017-2020</a:t>
            </a:r>
          </a:p>
        </p:txBody>
      </p:sp>
      <p:sp>
        <p:nvSpPr>
          <p:cNvPr id="69640" name="Text Box 12"/>
          <p:cNvSpPr txBox="1">
            <a:spLocks noChangeArrowheads="1"/>
          </p:cNvSpPr>
          <p:nvPr/>
        </p:nvSpPr>
        <p:spPr bwMode="auto">
          <a:xfrm>
            <a:off x="5452231" y="5876924"/>
            <a:ext cx="3095625" cy="523875"/>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2017-2020</a:t>
            </a:r>
          </a:p>
        </p:txBody>
      </p:sp>
      <p:sp>
        <p:nvSpPr>
          <p:cNvPr id="12" name="Rectangle 2"/>
          <p:cNvSpPr>
            <a:spLocks noGrp="1" noChangeArrowheads="1"/>
          </p:cNvSpPr>
          <p:nvPr>
            <p:ph type="title"/>
          </p:nvPr>
        </p:nvSpPr>
        <p:spPr>
          <a:xfrm>
            <a:off x="914400" y="762000"/>
            <a:ext cx="8001000" cy="1143000"/>
          </a:xfrm>
        </p:spPr>
        <p:txBody>
          <a:bodyPr/>
          <a:lstStyle/>
          <a:p>
            <a:pPr defTabSz="912813" eaLnBrk="1" hangingPunct="1"/>
            <a:r>
              <a:rPr lang="pl-PL" sz="3200" dirty="0"/>
              <a:t>Klinika Prawa – Klinika Praw Dziecka przy AEH w Warszawie 2017-2020</a:t>
            </a:r>
          </a:p>
        </p:txBody>
      </p:sp>
    </p:spTree>
    <p:extLst>
      <p:ext uri="{BB962C8B-B14F-4D97-AF65-F5344CB8AC3E}">
        <p14:creationId xmlns:p14="http://schemas.microsoft.com/office/powerpoint/2010/main" val="128744224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1"/>
          <p:cNvGraphicFramePr>
            <a:graphicFrameLocks noGrp="1" noChangeAspect="1"/>
          </p:cNvGraphicFramePr>
          <p:nvPr>
            <p:ph type="chart" idx="1"/>
            <p:extLst>
              <p:ext uri="{D42A27DB-BD31-4B8C-83A1-F6EECF244321}">
                <p14:modId xmlns:p14="http://schemas.microsoft.com/office/powerpoint/2010/main" val="4019953342"/>
              </p:ext>
            </p:extLst>
          </p:nvPr>
        </p:nvGraphicFramePr>
        <p:xfrm>
          <a:off x="1041400" y="2616200"/>
          <a:ext cx="8051800" cy="3979863"/>
        </p:xfrm>
        <a:graphic>
          <a:graphicData uri="http://schemas.openxmlformats.org/drawingml/2006/chart">
            <c:chart xmlns:c="http://schemas.openxmlformats.org/drawingml/2006/chart" xmlns:r="http://schemas.openxmlformats.org/officeDocument/2006/relationships" r:id="rId2"/>
          </a:graphicData>
        </a:graphic>
      </p:graphicFrame>
      <p:sp>
        <p:nvSpPr>
          <p:cNvPr id="72707" name="Rectangle 2"/>
          <p:cNvSpPr>
            <a:spLocks noGrp="1" noChangeArrowheads="1"/>
          </p:cNvSpPr>
          <p:nvPr>
            <p:ph type="title"/>
          </p:nvPr>
        </p:nvSpPr>
        <p:spPr/>
        <p:txBody>
          <a:bodyPr/>
          <a:lstStyle/>
          <a:p>
            <a:pPr defTabSz="912813" eaLnBrk="1" hangingPunct="1"/>
            <a:r>
              <a:rPr lang="pl-PL" dirty="0"/>
              <a:t>Uniwersytecka Poradnia Prawna  we Wrocławiu</a:t>
            </a:r>
          </a:p>
        </p:txBody>
      </p:sp>
      <p:sp>
        <p:nvSpPr>
          <p:cNvPr id="72708" name="Text Box 7"/>
          <p:cNvSpPr txBox="1">
            <a:spLocks noChangeArrowheads="1"/>
          </p:cNvSpPr>
          <p:nvPr/>
        </p:nvSpPr>
        <p:spPr bwMode="auto">
          <a:xfrm>
            <a:off x="7086600" y="1628800"/>
            <a:ext cx="2057400" cy="954088"/>
          </a:xfrm>
          <a:prstGeom prst="rect">
            <a:avLst/>
          </a:prstGeom>
          <a:noFill/>
          <a:ln w="9525">
            <a:noFill/>
            <a:miter lim="800000"/>
            <a:headEnd/>
            <a:tailEnd/>
          </a:ln>
        </p:spPr>
        <p:txBody>
          <a:bodyPr>
            <a:spAutoFit/>
          </a:bodyPr>
          <a:lstStyle/>
          <a:p>
            <a:pPr algn="r" defTabSz="912813">
              <a:spcBef>
                <a:spcPct val="50000"/>
              </a:spcBef>
            </a:pPr>
            <a:r>
              <a:rPr lang="pl-PL" sz="1400" b="1" dirty="0">
                <a:solidFill>
                  <a:schemeClr val="tx2"/>
                </a:solidFill>
                <a:latin typeface="Arial" charset="0"/>
              </a:rPr>
              <a:t>Spraw łącznie: 93</a:t>
            </a:r>
          </a:p>
          <a:p>
            <a:pPr algn="r" defTabSz="912813">
              <a:spcBef>
                <a:spcPct val="50000"/>
              </a:spcBef>
            </a:pPr>
            <a:r>
              <a:rPr lang="pl-PL" sz="1400" b="1" dirty="0">
                <a:solidFill>
                  <a:schemeClr val="tx2"/>
                </a:solidFill>
                <a:latin typeface="Arial" charset="0"/>
              </a:rPr>
              <a:t>Studentów: 58</a:t>
            </a:r>
          </a:p>
          <a:p>
            <a:pPr algn="r" defTabSz="912813">
              <a:spcBef>
                <a:spcPct val="50000"/>
              </a:spcBef>
            </a:pPr>
            <a:r>
              <a:rPr lang="pl-PL" sz="1400" b="1" dirty="0">
                <a:solidFill>
                  <a:schemeClr val="tx2"/>
                </a:solidFill>
                <a:latin typeface="Arial" charset="0"/>
              </a:rPr>
              <a:t>Opiekunów: 29</a:t>
            </a:r>
          </a:p>
        </p:txBody>
      </p:sp>
      <p:sp>
        <p:nvSpPr>
          <p:cNvPr id="66565" name="Text Box 10"/>
          <p:cNvSpPr txBox="1">
            <a:spLocks noChangeArrowheads="1"/>
          </p:cNvSpPr>
          <p:nvPr/>
        </p:nvSpPr>
        <p:spPr bwMode="auto">
          <a:xfrm>
            <a:off x="2843808" y="2996952"/>
            <a:ext cx="5884068" cy="1384995"/>
          </a:xfrm>
          <a:prstGeom prst="rect">
            <a:avLst/>
          </a:prstGeom>
          <a:noFill/>
          <a:ln w="9525">
            <a:noFill/>
            <a:miter lim="800000"/>
            <a:headEnd/>
            <a:tailEnd/>
          </a:ln>
        </p:spPr>
        <p:txBody>
          <a:bodyPr wrap="square">
            <a:spAutoFit/>
          </a:bodyPr>
          <a:lstStyle/>
          <a:p>
            <a:pPr defTabSz="912813">
              <a:spcBef>
                <a:spcPct val="50000"/>
              </a:spcBef>
              <a:defRPr/>
            </a:pPr>
            <a:r>
              <a:rPr lang="pl-PL" sz="1200" b="1" dirty="0">
                <a:solidFill>
                  <a:srgbClr val="003366"/>
                </a:solidFill>
                <a:latin typeface="+mn-lt"/>
              </a:rPr>
              <a:t>N</a:t>
            </a:r>
            <a:r>
              <a:rPr lang="pl-PL" sz="1200" b="1" dirty="0">
                <a:solidFill>
                  <a:srgbClr val="003366"/>
                </a:solidFill>
                <a:latin typeface="+mn-lt"/>
                <a:cs typeface="Times New Roman" pitchFamily="18" charset="0"/>
              </a:rPr>
              <a:t>ajwa</a:t>
            </a:r>
            <a:r>
              <a:rPr lang="pl-PL" sz="1200" b="1" dirty="0">
                <a:solidFill>
                  <a:srgbClr val="003366"/>
                </a:solidFill>
                <a:latin typeface="+mn-lt"/>
              </a:rPr>
              <a:t>ż</a:t>
            </a:r>
            <a:r>
              <a:rPr lang="pl-PL" sz="1200" b="1" dirty="0">
                <a:solidFill>
                  <a:srgbClr val="003366"/>
                </a:solidFill>
                <a:latin typeface="+mn-lt"/>
                <a:cs typeface="Times New Roman" pitchFamily="18" charset="0"/>
              </a:rPr>
              <a:t>niejsze osi</a:t>
            </a:r>
            <a:r>
              <a:rPr lang="pl-PL" sz="1200" b="1" dirty="0">
                <a:solidFill>
                  <a:srgbClr val="003366"/>
                </a:solidFill>
                <a:latin typeface="+mn-lt"/>
              </a:rPr>
              <a:t>ą</a:t>
            </a:r>
            <a:r>
              <a:rPr lang="pl-PL" sz="1200" b="1" dirty="0">
                <a:solidFill>
                  <a:srgbClr val="003366"/>
                </a:solidFill>
                <a:latin typeface="+mn-lt"/>
                <a:cs typeface="Times New Roman" pitchFamily="18" charset="0"/>
              </a:rPr>
              <a:t>gni</a:t>
            </a:r>
            <a:r>
              <a:rPr lang="pl-PL" sz="1200" b="1" dirty="0">
                <a:solidFill>
                  <a:srgbClr val="003366"/>
                </a:solidFill>
                <a:latin typeface="+mn-lt"/>
              </a:rPr>
              <a:t>ę</a:t>
            </a:r>
            <a:r>
              <a:rPr lang="pl-PL" sz="1200" b="1" dirty="0">
                <a:solidFill>
                  <a:srgbClr val="003366"/>
                </a:solidFill>
                <a:latin typeface="+mn-lt"/>
                <a:cs typeface="Times New Roman" pitchFamily="18" charset="0"/>
              </a:rPr>
              <a:t>cia i sukcesy poradni:</a:t>
            </a:r>
          </a:p>
          <a:p>
            <a:pPr marL="171450" indent="-171450">
              <a:buFontTx/>
              <a:buChar char="-"/>
              <a:defRPr/>
            </a:pPr>
            <a:r>
              <a:rPr lang="pl-PL" sz="1200" dirty="0">
                <a:latin typeface="+mn-lt"/>
              </a:rPr>
              <a:t>kontynuacja współpracy z biurem Powiatowego Rzecznika Konsumentów (udzielania porad w biurze rzecznika) a także Zakładem Karnym we Wrocławiu (udzielania porad osadzonym w ramach programu </a:t>
            </a:r>
            <a:r>
              <a:rPr lang="pl-PL" sz="1200" dirty="0" err="1">
                <a:latin typeface="+mn-lt"/>
              </a:rPr>
              <a:t>Street</a:t>
            </a:r>
            <a:r>
              <a:rPr lang="pl-PL" sz="1200" dirty="0">
                <a:latin typeface="+mn-lt"/>
              </a:rPr>
              <a:t> Law),</a:t>
            </a:r>
          </a:p>
          <a:p>
            <a:pPr marL="171450" indent="-171450">
              <a:buFontTx/>
              <a:buChar char="-"/>
              <a:defRPr/>
            </a:pPr>
            <a:r>
              <a:rPr lang="pl-PL" sz="1200" dirty="0">
                <a:latin typeface="+mn-lt"/>
              </a:rPr>
              <a:t>prelekcja w ramach programu </a:t>
            </a:r>
            <a:r>
              <a:rPr lang="pl-PL" sz="1200" dirty="0" err="1">
                <a:latin typeface="+mn-lt"/>
              </a:rPr>
              <a:t>Street</a:t>
            </a:r>
            <a:r>
              <a:rPr lang="pl-PL" sz="1200" dirty="0">
                <a:latin typeface="+mn-lt"/>
              </a:rPr>
              <a:t> Law,</a:t>
            </a:r>
          </a:p>
          <a:p>
            <a:pPr marL="171450" indent="-171450">
              <a:buFontTx/>
              <a:buChar char="-"/>
              <a:defRPr/>
            </a:pPr>
            <a:r>
              <a:rPr lang="pl-PL" sz="1200" dirty="0">
                <a:latin typeface="+mn-lt"/>
              </a:rPr>
              <a:t>udział w uczelnianej giełdzie kół naukowych,</a:t>
            </a:r>
          </a:p>
          <a:p>
            <a:pPr marL="171450" indent="-171450">
              <a:buFontTx/>
              <a:buChar char="-"/>
              <a:defRPr/>
            </a:pPr>
            <a:r>
              <a:rPr lang="pl-PL" sz="1200" dirty="0">
                <a:latin typeface="+mn-lt"/>
              </a:rPr>
              <a:t>organizacja symulacji rozprawy sądowej podczas Dni Otwartych Wydziału.</a:t>
            </a:r>
          </a:p>
        </p:txBody>
      </p:sp>
    </p:spTree>
    <p:extLst>
      <p:ext uri="{BB962C8B-B14F-4D97-AF65-F5344CB8AC3E}">
        <p14:creationId xmlns:p14="http://schemas.microsoft.com/office/powerpoint/2010/main" val="69222498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title"/>
          </p:nvPr>
        </p:nvSpPr>
        <p:spPr/>
        <p:txBody>
          <a:bodyPr/>
          <a:lstStyle/>
          <a:p>
            <a:pPr defTabSz="912813" eaLnBrk="1" hangingPunct="1"/>
            <a:r>
              <a:rPr lang="pl-PL" dirty="0"/>
              <a:t>Uniwersytecka Poradnia Prawna  we Wrocławiu</a:t>
            </a:r>
            <a:r>
              <a:rPr lang="pl-PL" sz="3200" dirty="0"/>
              <a:t> 2003-2020</a:t>
            </a:r>
          </a:p>
        </p:txBody>
      </p:sp>
      <p:graphicFrame>
        <p:nvGraphicFramePr>
          <p:cNvPr id="9" name="Object 7"/>
          <p:cNvGraphicFramePr>
            <a:graphicFrameLocks noChangeAspect="1"/>
          </p:cNvGraphicFramePr>
          <p:nvPr>
            <p:extLst>
              <p:ext uri="{D42A27DB-BD31-4B8C-83A1-F6EECF244321}">
                <p14:modId xmlns:p14="http://schemas.microsoft.com/office/powerpoint/2010/main" val="2450446431"/>
              </p:ext>
            </p:extLst>
          </p:nvPr>
        </p:nvGraphicFramePr>
        <p:xfrm>
          <a:off x="645369" y="2492896"/>
          <a:ext cx="3854624" cy="3318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2994740331"/>
              </p:ext>
            </p:extLst>
          </p:nvPr>
        </p:nvGraphicFramePr>
        <p:xfrm>
          <a:off x="4644010" y="2721615"/>
          <a:ext cx="4214664" cy="3442050"/>
        </p:xfrm>
        <a:graphic>
          <a:graphicData uri="http://schemas.openxmlformats.org/drawingml/2006/chart">
            <c:chart xmlns:c="http://schemas.openxmlformats.org/drawingml/2006/chart" xmlns:r="http://schemas.openxmlformats.org/officeDocument/2006/relationships" r:id="rId3"/>
          </a:graphicData>
        </a:graphic>
      </p:graphicFrame>
      <p:sp>
        <p:nvSpPr>
          <p:cNvPr id="73733" name="Text Box 11"/>
          <p:cNvSpPr txBox="1">
            <a:spLocks noChangeArrowheads="1"/>
          </p:cNvSpPr>
          <p:nvPr/>
        </p:nvSpPr>
        <p:spPr bwMode="auto">
          <a:xfrm>
            <a:off x="5436096" y="3238134"/>
            <a:ext cx="1150937"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studenci</a:t>
            </a:r>
          </a:p>
        </p:txBody>
      </p:sp>
      <p:sp>
        <p:nvSpPr>
          <p:cNvPr id="73734" name="Text Box 12"/>
          <p:cNvSpPr txBox="1">
            <a:spLocks noChangeArrowheads="1"/>
          </p:cNvSpPr>
          <p:nvPr/>
        </p:nvSpPr>
        <p:spPr bwMode="auto">
          <a:xfrm>
            <a:off x="6156176" y="4303929"/>
            <a:ext cx="1150938" cy="274638"/>
          </a:xfrm>
          <a:prstGeom prst="rect">
            <a:avLst/>
          </a:prstGeom>
          <a:noFill/>
          <a:ln w="9525">
            <a:noFill/>
            <a:miter lim="800000"/>
            <a:headEnd/>
            <a:tailEnd/>
          </a:ln>
        </p:spPr>
        <p:txBody>
          <a:bodyPr>
            <a:spAutoFit/>
          </a:bodyPr>
          <a:lstStyle/>
          <a:p>
            <a:pPr defTabSz="912813">
              <a:spcBef>
                <a:spcPct val="50000"/>
              </a:spcBef>
            </a:pPr>
            <a:r>
              <a:rPr lang="pl-PL" sz="1200" b="1" dirty="0">
                <a:latin typeface="Arial" charset="0"/>
              </a:rPr>
              <a:t>opiekunowie</a:t>
            </a:r>
          </a:p>
        </p:txBody>
      </p:sp>
      <p:sp>
        <p:nvSpPr>
          <p:cNvPr id="73735" name="Text Box 17"/>
          <p:cNvSpPr txBox="1">
            <a:spLocks noChangeArrowheads="1"/>
          </p:cNvSpPr>
          <p:nvPr/>
        </p:nvSpPr>
        <p:spPr bwMode="auto">
          <a:xfrm>
            <a:off x="1331640" y="5833960"/>
            <a:ext cx="3095625" cy="304800"/>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spraw w latach 2003-2020</a:t>
            </a:r>
          </a:p>
        </p:txBody>
      </p:sp>
      <p:sp>
        <p:nvSpPr>
          <p:cNvPr id="73736" name="Text Box 18"/>
          <p:cNvSpPr txBox="1">
            <a:spLocks noChangeArrowheads="1"/>
          </p:cNvSpPr>
          <p:nvPr/>
        </p:nvSpPr>
        <p:spPr bwMode="auto">
          <a:xfrm>
            <a:off x="5652120" y="5760244"/>
            <a:ext cx="3095625" cy="522288"/>
          </a:xfrm>
          <a:prstGeom prst="rect">
            <a:avLst/>
          </a:prstGeom>
          <a:noFill/>
          <a:ln w="9525">
            <a:noFill/>
            <a:miter lim="800000"/>
            <a:headEnd/>
            <a:tailEnd/>
          </a:ln>
        </p:spPr>
        <p:txBody>
          <a:bodyPr>
            <a:spAutoFit/>
          </a:bodyPr>
          <a:lstStyle/>
          <a:p>
            <a:pPr algn="ctr" defTabSz="912813">
              <a:spcBef>
                <a:spcPct val="50000"/>
              </a:spcBef>
            </a:pPr>
            <a:r>
              <a:rPr lang="pl-PL" sz="1400" b="1" dirty="0">
                <a:latin typeface="Arial" charset="0"/>
              </a:rPr>
              <a:t>Liczba studentów i </a:t>
            </a:r>
            <a:r>
              <a:rPr lang="pl-PL" sz="1400" b="1" dirty="0">
                <a:solidFill>
                  <a:schemeClr val="bg2"/>
                </a:solidFill>
                <a:latin typeface="Arial" charset="0"/>
              </a:rPr>
              <a:t>personelu naukowego</a:t>
            </a:r>
            <a:r>
              <a:rPr lang="pl-PL" sz="1400" b="1" dirty="0">
                <a:latin typeface="Arial" charset="0"/>
              </a:rPr>
              <a:t> w latach 2003-2020</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defTabSz="912813" eaLnBrk="1" hangingPunct="1"/>
            <a:r>
              <a:rPr lang="pl-PL"/>
              <a:t>Czas załatwiania spraw klientów poradni</a:t>
            </a:r>
          </a:p>
        </p:txBody>
      </p:sp>
      <p:graphicFrame>
        <p:nvGraphicFramePr>
          <p:cNvPr id="4" name="Object 4"/>
          <p:cNvGraphicFramePr>
            <a:graphicFrameLocks noChangeAspect="1"/>
          </p:cNvGraphicFramePr>
          <p:nvPr>
            <p:extLst>
              <p:ext uri="{D42A27DB-BD31-4B8C-83A1-F6EECF244321}">
                <p14:modId xmlns:p14="http://schemas.microsoft.com/office/powerpoint/2010/main" val="4161496306"/>
              </p:ext>
            </p:extLst>
          </p:nvPr>
        </p:nvGraphicFramePr>
        <p:xfrm>
          <a:off x="1691680" y="2276872"/>
          <a:ext cx="6303963" cy="4185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93372"/>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899592" y="762000"/>
            <a:ext cx="8015808" cy="1143000"/>
          </a:xfrm>
          <a:noFill/>
        </p:spPr>
        <p:txBody>
          <a:bodyPr/>
          <a:lstStyle/>
          <a:p>
            <a:pPr defTabSz="912813" eaLnBrk="1" hangingPunct="1"/>
            <a:r>
              <a:rPr lang="pl-PL" dirty="0"/>
              <a:t>Źródła wiedzy o poradniach</a:t>
            </a:r>
            <a:endParaRPr lang="pl-PL" dirty="0">
              <a:solidFill>
                <a:schemeClr val="accent1">
                  <a:lumMod val="75000"/>
                </a:schemeClr>
              </a:solidFill>
            </a:endParaRPr>
          </a:p>
        </p:txBody>
      </p:sp>
      <p:graphicFrame>
        <p:nvGraphicFramePr>
          <p:cNvPr id="4" name="Wykres 5"/>
          <p:cNvGraphicFramePr>
            <a:graphicFrameLocks/>
          </p:cNvGraphicFramePr>
          <p:nvPr>
            <p:extLst>
              <p:ext uri="{D42A27DB-BD31-4B8C-83A1-F6EECF244321}">
                <p14:modId xmlns:p14="http://schemas.microsoft.com/office/powerpoint/2010/main" val="1269932541"/>
              </p:ext>
            </p:extLst>
          </p:nvPr>
        </p:nvGraphicFramePr>
        <p:xfrm>
          <a:off x="1619672" y="26369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7845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defTabSz="912813" eaLnBrk="1" hangingPunct="1"/>
            <a:r>
              <a:rPr lang="pl-PL" sz="3200"/>
              <a:t>Czy klienci poradni korzystali wcześniej z profesjonalnej pomocy prawnej?</a:t>
            </a:r>
            <a:endParaRPr lang="pl-PL"/>
          </a:p>
        </p:txBody>
      </p:sp>
      <p:sp>
        <p:nvSpPr>
          <p:cNvPr id="76805" name="Text Box 11"/>
          <p:cNvSpPr txBox="1">
            <a:spLocks noChangeArrowheads="1"/>
          </p:cNvSpPr>
          <p:nvPr/>
        </p:nvSpPr>
        <p:spPr bwMode="auto">
          <a:xfrm>
            <a:off x="1676400" y="2514600"/>
            <a:ext cx="29718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Kobiety</a:t>
            </a:r>
          </a:p>
        </p:txBody>
      </p:sp>
      <p:sp>
        <p:nvSpPr>
          <p:cNvPr id="76806" name="Text Box 12"/>
          <p:cNvSpPr txBox="1">
            <a:spLocks noChangeArrowheads="1"/>
          </p:cNvSpPr>
          <p:nvPr/>
        </p:nvSpPr>
        <p:spPr bwMode="auto">
          <a:xfrm>
            <a:off x="5105400" y="2514600"/>
            <a:ext cx="2667000" cy="457200"/>
          </a:xfrm>
          <a:prstGeom prst="rect">
            <a:avLst/>
          </a:prstGeom>
          <a:noFill/>
          <a:ln w="9525">
            <a:noFill/>
            <a:miter lim="800000"/>
            <a:headEnd/>
            <a:tailEnd/>
          </a:ln>
        </p:spPr>
        <p:txBody>
          <a:bodyPr>
            <a:spAutoFit/>
          </a:bodyPr>
          <a:lstStyle/>
          <a:p>
            <a:pPr algn="ctr" defTabSz="912813">
              <a:spcBef>
                <a:spcPct val="50000"/>
              </a:spcBef>
            </a:pPr>
            <a:r>
              <a:rPr lang="pl-PL">
                <a:latin typeface="Arial" charset="0"/>
              </a:rPr>
              <a:t>Mężczyźni</a:t>
            </a:r>
          </a:p>
        </p:txBody>
      </p:sp>
      <p:graphicFrame>
        <p:nvGraphicFramePr>
          <p:cNvPr id="7" name="Wykres 7"/>
          <p:cNvGraphicFramePr>
            <a:graphicFrameLocks/>
          </p:cNvGraphicFramePr>
          <p:nvPr>
            <p:extLst>
              <p:ext uri="{D42A27DB-BD31-4B8C-83A1-F6EECF244321}">
                <p14:modId xmlns:p14="http://schemas.microsoft.com/office/powerpoint/2010/main" val="3619082526"/>
              </p:ext>
            </p:extLst>
          </p:nvPr>
        </p:nvGraphicFramePr>
        <p:xfrm>
          <a:off x="900113" y="3284538"/>
          <a:ext cx="3671887" cy="331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Wykres 9"/>
          <p:cNvGraphicFramePr>
            <a:graphicFrameLocks/>
          </p:cNvGraphicFramePr>
          <p:nvPr>
            <p:extLst>
              <p:ext uri="{D42A27DB-BD31-4B8C-83A1-F6EECF244321}">
                <p14:modId xmlns:p14="http://schemas.microsoft.com/office/powerpoint/2010/main" val="1882887593"/>
              </p:ext>
            </p:extLst>
          </p:nvPr>
        </p:nvGraphicFramePr>
        <p:xfrm>
          <a:off x="4644008" y="3284984"/>
          <a:ext cx="3744912" cy="3313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31633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noFill/>
        </p:spPr>
        <p:txBody>
          <a:bodyPr/>
          <a:lstStyle/>
          <a:p>
            <a:pPr defTabSz="912813" eaLnBrk="1" hangingPunct="1"/>
            <a:r>
              <a:rPr lang="pl-PL" sz="3200" dirty="0"/>
              <a:t>Problemy i „luki” prawne zaobserwowane przez poradnie 1/2 </a:t>
            </a:r>
          </a:p>
        </p:txBody>
      </p:sp>
      <p:sp>
        <p:nvSpPr>
          <p:cNvPr id="87043" name="Text Box 5"/>
          <p:cNvSpPr txBox="1">
            <a:spLocks noChangeArrowheads="1"/>
          </p:cNvSpPr>
          <p:nvPr/>
        </p:nvSpPr>
        <p:spPr bwMode="auto">
          <a:xfrm>
            <a:off x="1331912" y="2306638"/>
            <a:ext cx="7344543" cy="4339650"/>
          </a:xfrm>
          <a:prstGeom prst="rect">
            <a:avLst/>
          </a:prstGeom>
          <a:noFill/>
          <a:ln w="9525">
            <a:noFill/>
            <a:miter lim="800000"/>
            <a:headEnd/>
            <a:tailEnd/>
          </a:ln>
        </p:spPr>
        <p:txBody>
          <a:bodyPr wrap="square">
            <a:spAutoFit/>
          </a:bodyPr>
          <a:lstStyle/>
          <a:p>
            <a:r>
              <a:rPr lang="pl-PL" sz="1200" dirty="0">
                <a:latin typeface="+mn-lt"/>
              </a:rPr>
              <a:t>Klientka jednej z poradni była spadkobierczynią na podstawie odwołanego testamentu. Testator rok przed śmiercią ustanowił dziedzicem inna osobę, która się nim opiekowała. Klientka poradni twierdzi, że została beneficjentem prawa do grobu. </a:t>
            </a:r>
          </a:p>
          <a:p>
            <a:r>
              <a:rPr lang="pl-PL" sz="1200" dirty="0">
                <a:latin typeface="+mn-lt"/>
              </a:rPr>
              <a:t>Właściwe byłoby przemyślenie zmiany stosowania prawa przez sądy i odrzucenie poglądu o mieszanym charakterze prawnym </a:t>
            </a:r>
            <a:r>
              <a:rPr lang="pl-PL" sz="1200" b="1" dirty="0">
                <a:latin typeface="+mn-lt"/>
              </a:rPr>
              <a:t>prawa do grobu </a:t>
            </a:r>
            <a:r>
              <a:rPr lang="pl-PL" sz="1200" dirty="0">
                <a:latin typeface="+mn-lt"/>
              </a:rPr>
              <a:t>i uznanie go za prawo majątkowe dziedziczne.</a:t>
            </a:r>
          </a:p>
          <a:p>
            <a:r>
              <a:rPr lang="pl-PL" sz="1200" dirty="0">
                <a:latin typeface="+mn-lt"/>
              </a:rPr>
              <a:t> </a:t>
            </a:r>
          </a:p>
          <a:p>
            <a:r>
              <a:rPr lang="pl-PL" sz="1200" dirty="0">
                <a:latin typeface="+mn-lt"/>
              </a:rPr>
              <a:t>Kliniki odnotowują trwającą praktykę polegającą na </a:t>
            </a:r>
            <a:r>
              <a:rPr lang="pl-PL" sz="1200" b="1" dirty="0">
                <a:latin typeface="+mn-lt"/>
              </a:rPr>
              <a:t>zatrudnianiu pracowników na podstawie umowy zlecenia w sytuacjach, gdy przepisy prawa pracy wymagają zawarcia umowy o pracę</a:t>
            </a:r>
            <a:r>
              <a:rPr lang="pl-PL" sz="1200" dirty="0">
                <a:latin typeface="+mn-lt"/>
              </a:rPr>
              <a:t>. Mimo zawarcia umowy cywilnoprawnej zatrudnienie przybiera charakter pracowniczy. </a:t>
            </a:r>
          </a:p>
          <a:p>
            <a:r>
              <a:rPr lang="pl-PL" sz="1200" dirty="0">
                <a:latin typeface="+mn-lt"/>
              </a:rPr>
              <a:t>Być może właściwa byłaby zmiana przepisów regulujących koszty zatrudnienia cywilnoprawnego i pracowniczego polegająca na ich zrównaniu</a:t>
            </a:r>
          </a:p>
          <a:p>
            <a:endParaRPr lang="pl-PL" sz="1200" dirty="0">
              <a:latin typeface="+mn-lt"/>
            </a:endParaRPr>
          </a:p>
          <a:p>
            <a:r>
              <a:rPr lang="pl-PL" sz="1200" dirty="0">
                <a:latin typeface="+mn-lt"/>
              </a:rPr>
              <a:t>Art. 9a </a:t>
            </a:r>
            <a:r>
              <a:rPr lang="pl-PL" sz="1200" b="1" dirty="0">
                <a:latin typeface="+mn-lt"/>
              </a:rPr>
              <a:t>ustawy o przekształceniu prawa użytkowania wieczystego gruntów zabudowanych na cele mieszkaniowe w prawo własności </a:t>
            </a:r>
            <a:r>
              <a:rPr lang="pl-PL" sz="1200" dirty="0">
                <a:latin typeface="+mn-lt"/>
              </a:rPr>
              <a:t>tych gruntów z dnia 20 lipca 2018 r., który wszedł w życie 16 lipca 2019 r., z mocą od 1 stycznia 2019 r., wprowadził nową kategorię bonifikaty, m.in. dla rodzin wielodzietnych czy dla osób z orzeczoną niepełnosprawnością. Przepis ma moc wsteczną, co umożliwia  skorzystanie z jego dobrodziejstwa również podmiotom, których nieruchomość została przekształcona wcześniej niż weszła w życie nowa norma. Nowa regulacja w żaden sposób nie reguluje jednak zwrotu nadpłaty, w sytuacji w której strona wpłaciła już całość „opłaty </a:t>
            </a:r>
            <a:r>
              <a:rPr lang="pl-PL" sz="1200" dirty="0" err="1">
                <a:latin typeface="+mn-lt"/>
              </a:rPr>
              <a:t>przekształceniowej</a:t>
            </a:r>
            <a:r>
              <a:rPr lang="pl-PL" sz="1200" dirty="0">
                <a:latin typeface="+mn-lt"/>
              </a:rPr>
              <a:t>”, a według art. 9a może wnosić o przyznanie bonifikaty.</a:t>
            </a:r>
          </a:p>
          <a:p>
            <a:r>
              <a:rPr lang="pl-PL" sz="1200" dirty="0">
                <a:latin typeface="+mn-lt"/>
              </a:rPr>
              <a:t>Brak regulacji powoduje chaos administracyjny czego przejawem jest fakt, że pracownicy Urzędu Miasta Krakowa podają sprzeczne ze sobą informację dotyczące procedury zwrotu nadpłaty, co może skutkować brakiem jednolitej praktyki załatwiania tego typu spraw. </a:t>
            </a:r>
          </a:p>
        </p:txBody>
      </p:sp>
    </p:spTree>
    <p:extLst>
      <p:ext uri="{BB962C8B-B14F-4D97-AF65-F5344CB8AC3E}">
        <p14:creationId xmlns:p14="http://schemas.microsoft.com/office/powerpoint/2010/main" val="2760032956"/>
      </p:ext>
    </p:extLst>
  </p:cSld>
  <p:clrMapOvr>
    <a:masterClrMapping/>
  </p:clrMapOvr>
  <p:transition/>
</p:sld>
</file>

<file path=ppt/theme/theme1.xml><?xml version="1.0" encoding="utf-8"?>
<a:theme xmlns:a="http://schemas.openxmlformats.org/drawingml/2006/main" name="Kapsułki">
  <a:themeElements>
    <a:clrScheme name="">
      <a:dk1>
        <a:srgbClr val="003366"/>
      </a:dk1>
      <a:lt1>
        <a:srgbClr val="FFFFFF"/>
      </a:lt1>
      <a:dk2>
        <a:srgbClr val="3366CC"/>
      </a:dk2>
      <a:lt2>
        <a:srgbClr val="003366"/>
      </a:lt2>
      <a:accent1>
        <a:srgbClr val="6699FF"/>
      </a:accent1>
      <a:accent2>
        <a:srgbClr val="99CCFF"/>
      </a:accent2>
      <a:accent3>
        <a:srgbClr val="FFFFFF"/>
      </a:accent3>
      <a:accent4>
        <a:srgbClr val="002A56"/>
      </a:accent4>
      <a:accent5>
        <a:srgbClr val="B8CAFF"/>
      </a:accent5>
      <a:accent6>
        <a:srgbClr val="8AB9E7"/>
      </a:accent6>
      <a:hlink>
        <a:srgbClr val="0000FF"/>
      </a:hlink>
      <a:folHlink>
        <a:srgbClr val="99CCFF"/>
      </a:folHlink>
    </a:clrScheme>
    <a:fontScheme name="Kapsułki">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psułki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Kapsułki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Kapsułki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Kapsułki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37016</TotalTime>
  <Words>6427</Words>
  <Application>Microsoft Office PowerPoint</Application>
  <PresentationFormat>Pokaz na ekranie (4:3)</PresentationFormat>
  <Paragraphs>944</Paragraphs>
  <Slides>107</Slides>
  <Notes>3</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107</vt:i4>
      </vt:variant>
    </vt:vector>
  </HeadingPairs>
  <TitlesOfParts>
    <vt:vector size="114" baseType="lpstr">
      <vt:lpstr>Arial</vt:lpstr>
      <vt:lpstr>Calibri</vt:lpstr>
      <vt:lpstr>Times New Roman</vt:lpstr>
      <vt:lpstr>Wingdings</vt:lpstr>
      <vt:lpstr>Kapsułki</vt:lpstr>
      <vt:lpstr>Obraz - mapa bitowa</vt:lpstr>
      <vt:lpstr>Bitmap Image</vt:lpstr>
      <vt:lpstr>Studenckie Poradnie Prawne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Poradnie w Polsce</vt:lpstr>
      <vt:lpstr>Poradnie spełniające standardy</vt:lpstr>
      <vt:lpstr>Rok akademicki 2019/2020 działalności poradni w liczbach</vt:lpstr>
      <vt:lpstr>W porównaniu z poprzednim rokiem akademickim…</vt:lpstr>
      <vt:lpstr>W porównaniu z poprzednimi latami…</vt:lpstr>
      <vt:lpstr>Ile spraw  zostało przyjętych przez poradnie?</vt:lpstr>
      <vt:lpstr>Ilu studentów  działało w poradniach?</vt:lpstr>
      <vt:lpstr>Ilu pracowników naukowych  działało w poradniach?</vt:lpstr>
      <vt:lpstr>Rodzaje spraw rozpatrywanych przez poradnie</vt:lpstr>
      <vt:lpstr>Podział spraw ze względu na rodzaje</vt:lpstr>
      <vt:lpstr>Sprawy karne</vt:lpstr>
      <vt:lpstr>Sprawy z zakresu ogólnej problematyki prawa cywilnego</vt:lpstr>
      <vt:lpstr>Sprawy rodzinne</vt:lpstr>
      <vt:lpstr>Sprawy spadkowe</vt:lpstr>
      <vt:lpstr>Sprawy związane z pracą, ubezpiecze-niami społecznymi i bezrobociem</vt:lpstr>
      <vt:lpstr>Prezentacja programu PowerPoint</vt:lpstr>
      <vt:lpstr>Sprawy z zakresu prawa  i postępowania administracyjnego</vt:lpstr>
      <vt:lpstr>Sprawy z zakresu prawa lokalowego i spółdzielczego</vt:lpstr>
      <vt:lpstr>Sprawy finansowe</vt:lpstr>
      <vt:lpstr>Sprawy związane z przemocą wobec kobiet</vt:lpstr>
      <vt:lpstr>Sprawy związane z prawami uchodźców i cudzoziemców</vt:lpstr>
      <vt:lpstr>Sprawy związane z prawami osób niepełnosprawnych</vt:lpstr>
      <vt:lpstr>Sprawy związane ze służbą zdrowia</vt:lpstr>
      <vt:lpstr>Sprawy związane z pomocą organizacjom pozarządowym (NGO)</vt:lpstr>
      <vt:lpstr>Sprawy inne</vt:lpstr>
      <vt:lpstr>Poradnie w Polsce – przegląd spraw</vt:lpstr>
      <vt:lpstr>Studencka Poradnia Prawna – Pracownia Wydziału Prawa Uniwersytetu w Białymstoku</vt:lpstr>
      <vt:lpstr>Studencka Poradnia Prawna – Pracownia Wydziału Prawa (UwB) 2003-2020</vt:lpstr>
      <vt:lpstr>Studencka Uniwersytecka Poradnia Prawna w Gdańsku</vt:lpstr>
      <vt:lpstr>Studencka Uniwersytecka Poradnia Prawna w Gdańsku 2003-2020</vt:lpstr>
      <vt:lpstr>Studencka Poradnia Prawna Wyższej Szkoły Bankowej w Gdańsku</vt:lpstr>
      <vt:lpstr>Studencka Poradnia Prawna przy Wyższej Szkole Bankowej w Gdańsku 2011-2020</vt:lpstr>
      <vt:lpstr>Studencka Poradnia Prawna  przy WSAiB w Gdyni</vt:lpstr>
      <vt:lpstr>Prezentacja programu PowerPoint</vt:lpstr>
      <vt:lpstr>Studencka Poradnia Prawna  w Katowicach</vt:lpstr>
      <vt:lpstr>Studencka Poradnia Prawna  w Katowicach 2003-2020</vt:lpstr>
      <vt:lpstr>Studencka Poradnia Prawna Krakowskiej Akademii im. Andrzeja Frycza-Modrzewskiego</vt:lpstr>
      <vt:lpstr>Studencka Poradnia Prawna Krakowskiej Akademii im. Andrzeja Frycza-Modrzewskiego 2009-2020</vt:lpstr>
      <vt:lpstr>Studencka Poradnia Prawna UJ  w Krakowie</vt:lpstr>
      <vt:lpstr>Studencka Poradnia Prawna UJ  w Krakowie 2003-2020</vt:lpstr>
      <vt:lpstr>Uniwersytecka Poradnia Prawna  w Lublinie (KUL)</vt:lpstr>
      <vt:lpstr>Uniwersytecka Poradnia Prawna  w Lublinie (KUL) 2003-2020</vt:lpstr>
      <vt:lpstr>Uniwersytecka Studencka Poradnia Prawna w Lublinie (UMCS)</vt:lpstr>
      <vt:lpstr>Uniwersytecka Studencka Poradnia Prawna w Lublinie (UMCS) 2003-2020</vt:lpstr>
      <vt:lpstr>Studencki Punkt Informacji Prawnej „Klinika Prawa” w Łodzi</vt:lpstr>
      <vt:lpstr>Studencki Punkt Informacji Prawnej „Klinika Prawa” w Łodzi 2003-2020</vt:lpstr>
      <vt:lpstr>Studencka Poradnia Prawna  w Olsztynie (UW-M)</vt:lpstr>
      <vt:lpstr>Studencka Poradnia Prawna  w Olsztynie (UW-M) 2004-2020</vt:lpstr>
      <vt:lpstr>Uniwersytecka Studencka Poradnia Prawna „Klinika Prawa” w Opolu</vt:lpstr>
      <vt:lpstr>Uniwersytecka Studencka Poradnia Prawna „Klinika Prawa” w Opolu 2003-2020</vt:lpstr>
      <vt:lpstr>Studencka Uniwersytecka Poradnia Prawna w Poznaniu</vt:lpstr>
      <vt:lpstr>Studencka Uniwersytecka Poradnia Prawna w Poznaniu 2003-2020</vt:lpstr>
      <vt:lpstr>Studenckie Biuro Porad Prawnych „Klinika Prawa” Wyższa Szkoła Prawa i Administracji Rzeszowska Szkoła Wyższa</vt:lpstr>
      <vt:lpstr>Studenckie Biuro Porad Prawnych „Klinika Prawa” Wyższa Szkoła Prawa i Administracji Rzeszowska Szkoła Wyższa 2013-2020</vt:lpstr>
      <vt:lpstr>Uniwersytecka Poradnia Prawna  w Rzeszowie</vt:lpstr>
      <vt:lpstr>Uniwersytecka Poradnia Prawna  w Rzeszowie 2003-2020</vt:lpstr>
      <vt:lpstr>Studencka Poradnia Prawa w Słubicach</vt:lpstr>
      <vt:lpstr>Studencka Poradnia Prawa  w Słubicach 2003-2020</vt:lpstr>
      <vt:lpstr>Studencka Poradnia Prawna  w Szczecinie</vt:lpstr>
      <vt:lpstr>Studencka Poradnia Prawna  w Szczecinie 2003-2020</vt:lpstr>
      <vt:lpstr>Uniwersytecka Poradnia Prawna  w Toruniu</vt:lpstr>
      <vt:lpstr>Uniwersytecka Poradnia Prawna  w Toruniu 2003-2020</vt:lpstr>
      <vt:lpstr>Uniwersytecka Studencka Poradnia Prawna (UKSW WPiA w Warszawie)</vt:lpstr>
      <vt:lpstr>Uniwersytecka Studencka Poradnia Prawna (UKSW WPiA w Warszawie) 2012-2020</vt:lpstr>
      <vt:lpstr>Studencka Poradnia Prawna  (UKSW WPK w Warszawie) </vt:lpstr>
      <vt:lpstr>Studencka Poradnia Prawna  (UKSW WPK w Warszawie) 2006-2020</vt:lpstr>
      <vt:lpstr>Klinika Prawa, Studencki Ośrodek Pomocy Prawnej w Warszawie (UW)</vt:lpstr>
      <vt:lpstr>Klinika Prawa, Studencki Ośrodek Pomocy Prawnej w Warszawie 2003-2020</vt:lpstr>
      <vt:lpstr>Fundacja Academia Iuris  im. Macieja Bednarkiewicza</vt:lpstr>
      <vt:lpstr>Fundacja Academia Iuris  im. Macieja Bednarkiewicza 2003-2020 </vt:lpstr>
      <vt:lpstr>Studencka Poradnia Prawna przy Akademii  Leona Koźmińskiego w Warszawie</vt:lpstr>
      <vt:lpstr>Studencka Poradnia Prawna przy Akademii  Leona Koźmińskiego 2004-2020</vt:lpstr>
      <vt:lpstr>Studencka Poradnia Prawna przy Uczelni Łazarskiego w Warszawie</vt:lpstr>
      <vt:lpstr>Studencka Poradnia Prawna przy Uczelni Łazarskiego w Warszawie 2004-2020</vt:lpstr>
      <vt:lpstr>Studencka Poradnia Prawna  przy SWPS Uniwersytecie Humanistycznospołecznym</vt:lpstr>
      <vt:lpstr>Studencka Poradnia Prawna  przy SWPS Uniwersytecie Humanistycznospołecznym 2014-2020</vt:lpstr>
      <vt:lpstr>Klinika Prawa – Klinika Praw Dziecka przy AEH w Warszawie</vt:lpstr>
      <vt:lpstr>Klinika Prawa – Klinika Praw Dziecka przy AEH w Warszawie 2017-2020</vt:lpstr>
      <vt:lpstr>Uniwersytecka Poradnia Prawna  we Wrocławiu</vt:lpstr>
      <vt:lpstr>Uniwersytecka Poradnia Prawna  we Wrocławiu 2003-2020</vt:lpstr>
      <vt:lpstr>Czas załatwiania spraw klientów poradni</vt:lpstr>
      <vt:lpstr>Źródła wiedzy o poradniach</vt:lpstr>
      <vt:lpstr>Czy klienci poradni korzystali wcześniej z profesjonalnej pomocy prawnej?</vt:lpstr>
      <vt:lpstr>Problemy i „luki” prawne zaobserwowane przez poradnie 1/2 </vt:lpstr>
      <vt:lpstr>Problemy i „luki” prawne zaobserwowane przez poradnie 2/2 </vt:lpstr>
      <vt:lpstr>Czego najbardziej poradnia potrzebuje w najbliższym czasie, aby się rozwijać?</vt:lpstr>
      <vt:lpstr>Osiągnięcia Fundacji Uniwersyteckich Poradni Prawnych</vt:lpstr>
      <vt:lpstr>Osiągnięcia Fundacji Uniwersyteckich Poradni Prawnych</vt:lpstr>
      <vt:lpstr>Osiągnięcia Fundacji Uniwersyteckich Poradni Prawnych</vt:lpstr>
      <vt:lpstr>Osiągnięcia Fundacji Uniwersyteckich Poradni Prawnych</vt:lpstr>
      <vt:lpstr>Sponsorzy Fundacji Uniwersyteckich Poradni Prawnych</vt:lpstr>
      <vt:lpstr>Zapraszamy do współpracy</vt:lpstr>
    </vt:vector>
  </TitlesOfParts>
  <Company>UOKIK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Uniwersyteckie Poradnie Prawne</dc:title>
  <dc:creator>praktykant1</dc:creator>
  <cp:lastModifiedBy>Filip Czernicki</cp:lastModifiedBy>
  <cp:revision>1069</cp:revision>
  <dcterms:created xsi:type="dcterms:W3CDTF">2004-03-17T13:46:44Z</dcterms:created>
  <dcterms:modified xsi:type="dcterms:W3CDTF">2021-03-24T12:48:23Z</dcterms:modified>
</cp:coreProperties>
</file>