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Ex1.xml" ContentType="application/vnd.ms-office.chartex+xml"/>
  <Override PartName="/ppt/charts/style17.xml" ContentType="application/vnd.ms-office.chartstyle+xml"/>
  <Override PartName="/ppt/charts/colors17.xml" ContentType="application/vnd.ms-office.chartcolorstyl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5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4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5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5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5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5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5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5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6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6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6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6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drawings/drawing1.xml" ContentType="application/vnd.openxmlformats-officedocument.drawingml.chartshapes+xml"/>
  <Override PartName="/ppt/charts/chart6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6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6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drawings/drawing2.xml" ContentType="application/vnd.openxmlformats-officedocument.drawingml.chartshapes+xml"/>
  <Override PartName="/ppt/charts/chart6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6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drawings/drawing3.xml" ContentType="application/vnd.openxmlformats-officedocument.drawingml.chartshapes+xml"/>
  <Override PartName="/ppt/charts/chart6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7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7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7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7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74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7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drawings/drawing4.xml" ContentType="application/vnd.openxmlformats-officedocument.drawingml.chartshapes+xml"/>
  <Override PartName="/ppt/charts/chart7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7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7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drawings/drawing5.xml" ContentType="application/vnd.openxmlformats-officedocument.drawingml.chartshapes+xml"/>
  <Override PartName="/ppt/charts/chart7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8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81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drawings/drawing6.xml" ContentType="application/vnd.openxmlformats-officedocument.drawingml.chartshapes+xml"/>
  <Override PartName="/ppt/charts/chart82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83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84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85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86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drawings/drawing7.xml" ContentType="application/vnd.openxmlformats-officedocument.drawingml.chartshapes+xml"/>
  <Override PartName="/ppt/charts/chart87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88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89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90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drawings/drawing8.xml" ContentType="application/vnd.openxmlformats-officedocument.drawingml.chartshapes+xml"/>
  <Override PartName="/ppt/charts/chart91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92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93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94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drawings/drawing9.xml" ContentType="application/vnd.openxmlformats-officedocument.drawingml.chartshapes+xml"/>
  <Override PartName="/ppt/charts/chart95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96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97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98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drawings/drawing10.xml" ContentType="application/vnd.openxmlformats-officedocument.drawingml.chartshapes+xml"/>
  <Override PartName="/ppt/charts/chart99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100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101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102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103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104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105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106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drawings/drawing11.xml" ContentType="application/vnd.openxmlformats-officedocument.drawingml.chartshapes+xml"/>
  <Override PartName="/ppt/charts/chart107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108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109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110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drawings/drawing12.xml" ContentType="application/vnd.openxmlformats-officedocument.drawingml.chartshapes+xml"/>
  <Override PartName="/ppt/charts/chart111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12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13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14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drawings/drawing13.xml" ContentType="application/vnd.openxmlformats-officedocument.drawingml.chartshapes+xml"/>
  <Override PartName="/ppt/charts/chart115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16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17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18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drawings/drawing14.xml" ContentType="application/vnd.openxmlformats-officedocument.drawingml.chartshapes+xml"/>
  <Override PartName="/ppt/charts/chart119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20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21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charts/chart122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charts/chart123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drawings/drawing15.xml" ContentType="application/vnd.openxmlformats-officedocument.drawingml.chartshapes+xml"/>
  <Override PartName="/ppt/charts/chart124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25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charts/chart126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27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drawings/drawing16.xml" ContentType="application/vnd.openxmlformats-officedocument.drawingml.chartshapes+xml"/>
  <Override PartName="/ppt/charts/chart128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29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charts/chart130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31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drawings/drawing17.xml" ContentType="application/vnd.openxmlformats-officedocument.drawingml.chartshapes+xml"/>
  <Override PartName="/ppt/charts/chart132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charts/chart133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charts/chart134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charts/chart135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drawings/drawing18.xml" ContentType="application/vnd.openxmlformats-officedocument.drawingml.chartshapes+xml"/>
  <Override PartName="/ppt/charts/chart136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charts/chart137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charts/chart138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ppt/charts/chart139.xml" ContentType="application/vnd.openxmlformats-officedocument.drawingml.chart+xml"/>
  <Override PartName="/ppt/charts/style128.xml" ContentType="application/vnd.ms-office.chartstyle+xml"/>
  <Override PartName="/ppt/charts/colors128.xml" ContentType="application/vnd.ms-office.chartcolorstyle+xml"/>
  <Override PartName="/ppt/drawings/drawing19.xml" ContentType="application/vnd.openxmlformats-officedocument.drawingml.chartshapes+xml"/>
  <Override PartName="/ppt/charts/chart140.xml" ContentType="application/vnd.openxmlformats-officedocument.drawingml.chart+xml"/>
  <Override PartName="/ppt/charts/style129.xml" ContentType="application/vnd.ms-office.chartstyle+xml"/>
  <Override PartName="/ppt/charts/colors129.xml" ContentType="application/vnd.ms-office.chartcolorstyle+xml"/>
  <Override PartName="/ppt/charts/chart141.xml" ContentType="application/vnd.openxmlformats-officedocument.drawingml.chart+xml"/>
  <Override PartName="/ppt/charts/style130.xml" ContentType="application/vnd.ms-office.chartstyle+xml"/>
  <Override PartName="/ppt/charts/colors130.xml" ContentType="application/vnd.ms-office.chartcolorstyle+xml"/>
  <Override PartName="/ppt/charts/chart142.xml" ContentType="application/vnd.openxmlformats-officedocument.drawingml.chart+xml"/>
  <Override PartName="/ppt/charts/style131.xml" ContentType="application/vnd.ms-office.chartstyle+xml"/>
  <Override PartName="/ppt/charts/colors131.xml" ContentType="application/vnd.ms-office.chartcolorstyle+xml"/>
  <Override PartName="/ppt/charts/chart143.xml" ContentType="application/vnd.openxmlformats-officedocument.drawingml.chart+xml"/>
  <Override PartName="/ppt/charts/style132.xml" ContentType="application/vnd.ms-office.chartstyle+xml"/>
  <Override PartName="/ppt/charts/colors132.xml" ContentType="application/vnd.ms-office.chartcolorstyle+xml"/>
  <Override PartName="/ppt/drawings/drawing20.xml" ContentType="application/vnd.openxmlformats-officedocument.drawingml.chartshapes+xml"/>
  <Override PartName="/ppt/charts/chart144.xml" ContentType="application/vnd.openxmlformats-officedocument.drawingml.chart+xml"/>
  <Override PartName="/ppt/charts/style133.xml" ContentType="application/vnd.ms-office.chartstyle+xml"/>
  <Override PartName="/ppt/charts/colors133.xml" ContentType="application/vnd.ms-office.chartcolorstyle+xml"/>
  <Override PartName="/ppt/charts/chart145.xml" ContentType="application/vnd.openxmlformats-officedocument.drawingml.chart+xml"/>
  <Override PartName="/ppt/charts/style134.xml" ContentType="application/vnd.ms-office.chartstyle+xml"/>
  <Override PartName="/ppt/charts/colors134.xml" ContentType="application/vnd.ms-office.chartcolorstyle+xml"/>
  <Override PartName="/ppt/charts/chart146.xml" ContentType="application/vnd.openxmlformats-officedocument.drawingml.chart+xml"/>
  <Override PartName="/ppt/charts/style135.xml" ContentType="application/vnd.ms-office.chartstyle+xml"/>
  <Override PartName="/ppt/charts/colors135.xml" ContentType="application/vnd.ms-office.chartcolorstyle+xml"/>
  <Override PartName="/ppt/charts/chart147.xml" ContentType="application/vnd.openxmlformats-officedocument.drawingml.chart+xml"/>
  <Override PartName="/ppt/charts/style136.xml" ContentType="application/vnd.ms-office.chartstyle+xml"/>
  <Override PartName="/ppt/charts/colors136.xml" ContentType="application/vnd.ms-office.chartcolorstyle+xml"/>
  <Override PartName="/ppt/drawings/drawing21.xml" ContentType="application/vnd.openxmlformats-officedocument.drawingml.chartshapes+xml"/>
  <Override PartName="/ppt/charts/chart148.xml" ContentType="application/vnd.openxmlformats-officedocument.drawingml.chart+xml"/>
  <Override PartName="/ppt/charts/style137.xml" ContentType="application/vnd.ms-office.chartstyle+xml"/>
  <Override PartName="/ppt/charts/colors137.xml" ContentType="application/vnd.ms-office.chartcolorstyle+xml"/>
  <Override PartName="/ppt/charts/chart149.xml" ContentType="application/vnd.openxmlformats-officedocument.drawingml.chart+xml"/>
  <Override PartName="/ppt/charts/style138.xml" ContentType="application/vnd.ms-office.chartstyle+xml"/>
  <Override PartName="/ppt/charts/colors138.xml" ContentType="application/vnd.ms-office.chartcolorstyle+xml"/>
  <Override PartName="/ppt/charts/chart150.xml" ContentType="application/vnd.openxmlformats-officedocument.drawingml.chart+xml"/>
  <Override PartName="/ppt/charts/style139.xml" ContentType="application/vnd.ms-office.chartstyle+xml"/>
  <Override PartName="/ppt/charts/colors139.xml" ContentType="application/vnd.ms-office.chartcolorstyle+xml"/>
  <Override PartName="/ppt/drawings/drawing22.xml" ContentType="application/vnd.openxmlformats-officedocument.drawingml.chartshapes+xml"/>
  <Override PartName="/ppt/charts/chart151.xml" ContentType="application/vnd.openxmlformats-officedocument.drawingml.chart+xml"/>
  <Override PartName="/ppt/charts/style140.xml" ContentType="application/vnd.ms-office.chartstyle+xml"/>
  <Override PartName="/ppt/charts/colors140.xml" ContentType="application/vnd.ms-office.chartcolorstyle+xml"/>
  <Override PartName="/ppt/charts/chart152.xml" ContentType="application/vnd.openxmlformats-officedocument.drawingml.chart+xml"/>
  <Override PartName="/ppt/charts/style141.xml" ContentType="application/vnd.ms-office.chartstyle+xml"/>
  <Override PartName="/ppt/charts/colors141.xml" ContentType="application/vnd.ms-office.chartcolorstyle+xml"/>
  <Override PartName="/ppt/charts/chart153.xml" ContentType="application/vnd.openxmlformats-officedocument.drawingml.chart+xml"/>
  <Override PartName="/ppt/charts/style142.xml" ContentType="application/vnd.ms-office.chartstyle+xml"/>
  <Override PartName="/ppt/charts/colors142.xml" ContentType="application/vnd.ms-office.chartcolorstyle+xml"/>
  <Override PartName="/ppt/charts/chart154.xml" ContentType="application/vnd.openxmlformats-officedocument.drawingml.chart+xml"/>
  <Override PartName="/ppt/charts/style143.xml" ContentType="application/vnd.ms-office.chartstyle+xml"/>
  <Override PartName="/ppt/charts/colors143.xml" ContentType="application/vnd.ms-office.chartcolorstyle+xml"/>
  <Override PartName="/ppt/charts/chart155.xml" ContentType="application/vnd.openxmlformats-officedocument.drawingml.chart+xml"/>
  <Override PartName="/ppt/charts/style144.xml" ContentType="application/vnd.ms-office.chartstyle+xml"/>
  <Override PartName="/ppt/charts/colors144.xml" ContentType="application/vnd.ms-office.chartcolorstyle+xml"/>
  <Override PartName="/ppt/drawings/drawing23.xml" ContentType="application/vnd.openxmlformats-officedocument.drawingml.chartshapes+xml"/>
  <Override PartName="/ppt/charts/chart156.xml" ContentType="application/vnd.openxmlformats-officedocument.drawingml.chart+xml"/>
  <Override PartName="/ppt/charts/style145.xml" ContentType="application/vnd.ms-office.chartstyle+xml"/>
  <Override PartName="/ppt/charts/colors145.xml" ContentType="application/vnd.ms-office.chartcolorstyle+xml"/>
  <Override PartName="/ppt/charts/chart157.xml" ContentType="application/vnd.openxmlformats-officedocument.drawingml.chart+xml"/>
  <Override PartName="/ppt/charts/style146.xml" ContentType="application/vnd.ms-office.chartstyle+xml"/>
  <Override PartName="/ppt/charts/colors146.xml" ContentType="application/vnd.ms-office.chartcolorstyle+xml"/>
  <Override PartName="/ppt/charts/chart158.xml" ContentType="application/vnd.openxmlformats-officedocument.drawingml.chart+xml"/>
  <Override PartName="/ppt/charts/style147.xml" ContentType="application/vnd.ms-office.chartstyle+xml"/>
  <Override PartName="/ppt/charts/colors147.xml" ContentType="application/vnd.ms-office.chartcolorstyle+xml"/>
  <Override PartName="/ppt/charts/chart159.xml" ContentType="application/vnd.openxmlformats-officedocument.drawingml.chart+xml"/>
  <Override PartName="/ppt/charts/style148.xml" ContentType="application/vnd.ms-office.chartstyle+xml"/>
  <Override PartName="/ppt/charts/colors148.xml" ContentType="application/vnd.ms-office.chartcolorstyle+xml"/>
  <Override PartName="/ppt/drawings/drawing24.xml" ContentType="application/vnd.openxmlformats-officedocument.drawingml.chartshapes+xml"/>
  <Override PartName="/ppt/charts/chart160.xml" ContentType="application/vnd.openxmlformats-officedocument.drawingml.chart+xml"/>
  <Override PartName="/ppt/charts/style149.xml" ContentType="application/vnd.ms-office.chartstyle+xml"/>
  <Override PartName="/ppt/charts/colors149.xml" ContentType="application/vnd.ms-office.chartcolorstyle+xml"/>
  <Override PartName="/ppt/charts/chart161.xml" ContentType="application/vnd.openxmlformats-officedocument.drawingml.chart+xml"/>
  <Override PartName="/ppt/charts/style150.xml" ContentType="application/vnd.ms-office.chartstyle+xml"/>
  <Override PartName="/ppt/charts/colors150.xml" ContentType="application/vnd.ms-office.chartcolorstyle+xml"/>
  <Override PartName="/ppt/charts/chart162.xml" ContentType="application/vnd.openxmlformats-officedocument.drawingml.chart+xml"/>
  <Override PartName="/ppt/charts/style151.xml" ContentType="application/vnd.ms-office.chartstyle+xml"/>
  <Override PartName="/ppt/charts/colors151.xml" ContentType="application/vnd.ms-office.chartcolorstyle+xml"/>
  <Override PartName="/ppt/drawings/drawing25.xml" ContentType="application/vnd.openxmlformats-officedocument.drawingml.chartshapes+xml"/>
  <Override PartName="/ppt/charts/chart163.xml" ContentType="application/vnd.openxmlformats-officedocument.drawingml.chart+xml"/>
  <Override PartName="/ppt/charts/style152.xml" ContentType="application/vnd.ms-office.chartstyle+xml"/>
  <Override PartName="/ppt/charts/colors152.xml" ContentType="application/vnd.ms-office.chartcolorstyle+xml"/>
  <Override PartName="/ppt/charts/chart164.xml" ContentType="application/vnd.openxmlformats-officedocument.drawingml.chart+xml"/>
  <Override PartName="/ppt/charts/style153.xml" ContentType="application/vnd.ms-office.chartstyle+xml"/>
  <Override PartName="/ppt/charts/colors153.xml" ContentType="application/vnd.ms-office.chartcolorstyle+xml"/>
  <Override PartName="/ppt/charts/chart165.xml" ContentType="application/vnd.openxmlformats-officedocument.drawingml.chart+xml"/>
  <Override PartName="/ppt/charts/style154.xml" ContentType="application/vnd.ms-office.chartstyle+xml"/>
  <Override PartName="/ppt/charts/colors154.xml" ContentType="application/vnd.ms-office.chartcolorstyle+xml"/>
  <Override PartName="/ppt/charts/chart166.xml" ContentType="application/vnd.openxmlformats-officedocument.drawingml.chart+xml"/>
  <Override PartName="/ppt/charts/style155.xml" ContentType="application/vnd.ms-office.chartstyle+xml"/>
  <Override PartName="/ppt/charts/colors155.xml" ContentType="application/vnd.ms-office.chartcolorstyle+xml"/>
  <Override PartName="/ppt/drawings/drawing26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9"/>
  </p:notesMasterIdLst>
  <p:handoutMasterIdLst>
    <p:handoutMasterId r:id="rId150"/>
  </p:handoutMasterIdLst>
  <p:sldIdLst>
    <p:sldId id="256" r:id="rId2"/>
    <p:sldId id="375" r:id="rId3"/>
    <p:sldId id="374" r:id="rId4"/>
    <p:sldId id="373" r:id="rId5"/>
    <p:sldId id="372" r:id="rId6"/>
    <p:sldId id="377" r:id="rId7"/>
    <p:sldId id="376" r:id="rId8"/>
    <p:sldId id="380" r:id="rId9"/>
    <p:sldId id="379" r:id="rId10"/>
    <p:sldId id="371" r:id="rId11"/>
    <p:sldId id="370" r:id="rId12"/>
    <p:sldId id="394" r:id="rId13"/>
    <p:sldId id="398" r:id="rId14"/>
    <p:sldId id="403" r:id="rId15"/>
    <p:sldId id="406" r:id="rId16"/>
    <p:sldId id="408" r:id="rId17"/>
    <p:sldId id="410" r:id="rId18"/>
    <p:sldId id="326" r:id="rId19"/>
    <p:sldId id="277" r:id="rId20"/>
    <p:sldId id="258" r:id="rId21"/>
    <p:sldId id="309" r:id="rId22"/>
    <p:sldId id="344" r:id="rId23"/>
    <p:sldId id="411" r:id="rId24"/>
    <p:sldId id="412" r:id="rId25"/>
    <p:sldId id="281" r:id="rId26"/>
    <p:sldId id="278" r:id="rId27"/>
    <p:sldId id="285" r:id="rId28"/>
    <p:sldId id="286" r:id="rId29"/>
    <p:sldId id="287" r:id="rId30"/>
    <p:sldId id="288" r:id="rId31"/>
    <p:sldId id="306" r:id="rId32"/>
    <p:sldId id="300" r:id="rId33"/>
    <p:sldId id="289" r:id="rId34"/>
    <p:sldId id="305" r:id="rId35"/>
    <p:sldId id="291" r:id="rId36"/>
    <p:sldId id="292" r:id="rId37"/>
    <p:sldId id="293" r:id="rId38"/>
    <p:sldId id="294" r:id="rId39"/>
    <p:sldId id="301" r:id="rId40"/>
    <p:sldId id="297" r:id="rId41"/>
    <p:sldId id="307" r:id="rId42"/>
    <p:sldId id="308" r:id="rId43"/>
    <p:sldId id="298" r:id="rId44"/>
    <p:sldId id="299" r:id="rId45"/>
    <p:sldId id="384" r:id="rId46"/>
    <p:sldId id="385" r:id="rId47"/>
    <p:sldId id="386" r:id="rId48"/>
    <p:sldId id="404" r:id="rId49"/>
    <p:sldId id="280" r:id="rId50"/>
    <p:sldId id="443" r:id="rId51"/>
    <p:sldId id="482" r:id="rId52"/>
    <p:sldId id="327" r:id="rId53"/>
    <p:sldId id="262" r:id="rId54"/>
    <p:sldId id="483" r:id="rId55"/>
    <p:sldId id="484" r:id="rId56"/>
    <p:sldId id="359" r:id="rId57"/>
    <p:sldId id="450" r:id="rId58"/>
    <p:sldId id="395" r:id="rId59"/>
    <p:sldId id="485" r:id="rId60"/>
    <p:sldId id="486" r:id="rId61"/>
    <p:sldId id="471" r:id="rId62"/>
    <p:sldId id="487" r:id="rId63"/>
    <p:sldId id="488" r:id="rId64"/>
    <p:sldId id="494" r:id="rId65"/>
    <p:sldId id="495" r:id="rId66"/>
    <p:sldId id="358" r:id="rId67"/>
    <p:sldId id="414" r:id="rId68"/>
    <p:sldId id="467" r:id="rId69"/>
    <p:sldId id="415" r:id="rId70"/>
    <p:sldId id="496" r:id="rId71"/>
    <p:sldId id="468" r:id="rId72"/>
    <p:sldId id="417" r:id="rId73"/>
    <p:sldId id="497" r:id="rId74"/>
    <p:sldId id="470" r:id="rId75"/>
    <p:sldId id="419" r:id="rId76"/>
    <p:sldId id="474" r:id="rId77"/>
    <p:sldId id="475" r:id="rId78"/>
    <p:sldId id="421" r:id="rId79"/>
    <p:sldId id="422" r:id="rId80"/>
    <p:sldId id="477" r:id="rId81"/>
    <p:sldId id="423" r:id="rId82"/>
    <p:sldId id="478" r:id="rId83"/>
    <p:sldId id="424" r:id="rId84"/>
    <p:sldId id="498" r:id="rId85"/>
    <p:sldId id="499" r:id="rId86"/>
    <p:sldId id="454" r:id="rId87"/>
    <p:sldId id="469" r:id="rId88"/>
    <p:sldId id="426" r:id="rId89"/>
    <p:sldId id="455" r:id="rId90"/>
    <p:sldId id="465" r:id="rId91"/>
    <p:sldId id="500" r:id="rId92"/>
    <p:sldId id="428" r:id="rId93"/>
    <p:sldId id="451" r:id="rId94"/>
    <p:sldId id="476" r:id="rId95"/>
    <p:sldId id="430" r:id="rId96"/>
    <p:sldId id="453" r:id="rId97"/>
    <p:sldId id="432" r:id="rId98"/>
    <p:sldId id="464" r:id="rId99"/>
    <p:sldId id="456" r:id="rId100"/>
    <p:sldId id="501" r:id="rId101"/>
    <p:sldId id="503" r:id="rId102"/>
    <p:sldId id="434" r:id="rId103"/>
    <p:sldId id="460" r:id="rId104"/>
    <p:sldId id="504" r:id="rId105"/>
    <p:sldId id="436" r:id="rId106"/>
    <p:sldId id="437" r:id="rId107"/>
    <p:sldId id="505" r:id="rId108"/>
    <p:sldId id="368" r:id="rId109"/>
    <p:sldId id="445" r:id="rId110"/>
    <p:sldId id="352" r:id="rId111"/>
    <p:sldId id="479" r:id="rId112"/>
    <p:sldId id="444" r:id="rId113"/>
    <p:sldId id="492" r:id="rId114"/>
    <p:sldId id="351" r:id="rId115"/>
    <p:sldId id="506" r:id="rId116"/>
    <p:sldId id="502" r:id="rId117"/>
    <p:sldId id="461" r:id="rId118"/>
    <p:sldId id="275" r:id="rId119"/>
    <p:sldId id="489" r:id="rId120"/>
    <p:sldId id="462" r:id="rId121"/>
    <p:sldId id="312" r:id="rId122"/>
    <p:sldId id="490" r:id="rId123"/>
    <p:sldId id="458" r:id="rId124"/>
    <p:sldId id="438" r:id="rId125"/>
    <p:sldId id="507" r:id="rId126"/>
    <p:sldId id="466" r:id="rId127"/>
    <p:sldId id="457" r:id="rId128"/>
    <p:sldId id="439" r:id="rId129"/>
    <p:sldId id="440" r:id="rId130"/>
    <p:sldId id="508" r:id="rId131"/>
    <p:sldId id="441" r:id="rId132"/>
    <p:sldId id="276" r:id="rId133"/>
    <p:sldId id="463" r:id="rId134"/>
    <p:sldId id="480" r:id="rId135"/>
    <p:sldId id="400" r:id="rId136"/>
    <p:sldId id="459" r:id="rId137"/>
    <p:sldId id="387" r:id="rId138"/>
    <p:sldId id="418" r:id="rId139"/>
    <p:sldId id="416" r:id="rId140"/>
    <p:sldId id="413" r:id="rId141"/>
    <p:sldId id="401" r:id="rId142"/>
    <p:sldId id="388" r:id="rId143"/>
    <p:sldId id="389" r:id="rId144"/>
    <p:sldId id="393" r:id="rId145"/>
    <p:sldId id="390" r:id="rId146"/>
    <p:sldId id="391" r:id="rId147"/>
    <p:sldId id="392" r:id="rId148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a" initials="a.k." lastIdx="2" clrIdx="0"/>
  <p:cmAuthor id="1" name="Dariusz Łomowski" initials="DŁ" lastIdx="3" clrIdx="1">
    <p:extLst>
      <p:ext uri="{19B8F6BF-5375-455C-9EA6-DF929625EA0E}">
        <p15:presenceInfo xmlns:p15="http://schemas.microsoft.com/office/powerpoint/2012/main" userId="S-1-5-21-1082187097-184105820-1976642607-3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B57AA-95B8-48B0-803F-0A3F28FA73B9}" v="6" dt="2023-02-14T19:11:27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6" autoAdjust="0"/>
    <p:restoredTop sz="98577" autoAdjust="0"/>
  </p:normalViewPr>
  <p:slideViewPr>
    <p:cSldViewPr>
      <p:cViewPr varScale="1">
        <p:scale>
          <a:sx n="82" d="100"/>
          <a:sy n="82" d="100"/>
        </p:scale>
        <p:origin x="11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handoutMaster" Target="handoutMasters/handoutMaster1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commentAuthors" Target="commentAuthors.xml"/><Relationship Id="rId156" Type="http://schemas.microsoft.com/office/2016/11/relationships/changesInfo" Target="changesInfos/changesInfo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Czernicki" userId="9ae1e623-c8b9-4df1-bf79-691649363474" providerId="ADAL" clId="{C57B57AA-95B8-48B0-803F-0A3F28FA73B9}"/>
    <pc:docChg chg="custSel addSld delSld modSld">
      <pc:chgData name="Filip Czernicki" userId="9ae1e623-c8b9-4df1-bf79-691649363474" providerId="ADAL" clId="{C57B57AA-95B8-48B0-803F-0A3F28FA73B9}" dt="2023-02-14T19:16:14.938" v="13" actId="47"/>
      <pc:docMkLst>
        <pc:docMk/>
      </pc:docMkLst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0" sldId="262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0" sldId="275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0" sldId="276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0" sldId="280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0" sldId="312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0" sldId="327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0" sldId="351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0" sldId="352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0" sldId="358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0" sldId="359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4284278102" sldId="368"/>
        </pc:sldMkLst>
      </pc:sldChg>
      <pc:sldChg chg="delSp">
        <pc:chgData name="Filip Czernicki" userId="9ae1e623-c8b9-4df1-bf79-691649363474" providerId="ADAL" clId="{C57B57AA-95B8-48B0-803F-0A3F28FA73B9}" dt="2023-02-14T18:03:56.691" v="0"/>
        <pc:sldMkLst>
          <pc:docMk/>
          <pc:sldMk cId="2555316338" sldId="386"/>
        </pc:sldMkLst>
        <pc:picChg chg="del">
          <ac:chgData name="Filip Czernicki" userId="9ae1e623-c8b9-4df1-bf79-691649363474" providerId="ADAL" clId="{C57B57AA-95B8-48B0-803F-0A3F28FA73B9}" dt="2023-02-14T18:03:56.691" v="0"/>
          <ac:picMkLst>
            <pc:docMk/>
            <pc:sldMk cId="2555316338" sldId="386"/>
            <ac:picMk id="4" creationId="{5598986A-B113-F439-C636-F0AF43F4826A}"/>
          </ac:picMkLst>
        </pc:picChg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386462374" sldId="395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692224984" sldId="400"/>
        </pc:sldMkLst>
      </pc:sldChg>
      <pc:sldChg chg="addSp delSp modSp add mod">
        <pc:chgData name="Filip Czernicki" userId="9ae1e623-c8b9-4df1-bf79-691649363474" providerId="ADAL" clId="{C57B57AA-95B8-48B0-803F-0A3F28FA73B9}" dt="2023-02-14T19:11:32.525" v="12" actId="1076"/>
        <pc:sldMkLst>
          <pc:docMk/>
          <pc:sldMk cId="7253684" sldId="404"/>
        </pc:sldMkLst>
        <pc:picChg chg="add mod">
          <ac:chgData name="Filip Czernicki" userId="9ae1e623-c8b9-4df1-bf79-691649363474" providerId="ADAL" clId="{C57B57AA-95B8-48B0-803F-0A3F28FA73B9}" dt="2023-02-14T19:10:41.504" v="4" actId="1076"/>
          <ac:picMkLst>
            <pc:docMk/>
            <pc:sldMk cId="7253684" sldId="404"/>
            <ac:picMk id="3" creationId="{79FAF1F5-09BB-3A35-69D8-3B741FDAE9ED}"/>
          </ac:picMkLst>
        </pc:picChg>
        <pc:picChg chg="add mod">
          <ac:chgData name="Filip Czernicki" userId="9ae1e623-c8b9-4df1-bf79-691649363474" providerId="ADAL" clId="{C57B57AA-95B8-48B0-803F-0A3F28FA73B9}" dt="2023-02-14T19:11:00.186" v="8" actId="1076"/>
          <ac:picMkLst>
            <pc:docMk/>
            <pc:sldMk cId="7253684" sldId="404"/>
            <ac:picMk id="4" creationId="{3B78D4C0-A6F6-081D-5638-F6519373DD92}"/>
          </ac:picMkLst>
        </pc:picChg>
        <pc:picChg chg="add mod">
          <ac:chgData name="Filip Czernicki" userId="9ae1e623-c8b9-4df1-bf79-691649363474" providerId="ADAL" clId="{C57B57AA-95B8-48B0-803F-0A3F28FA73B9}" dt="2023-02-14T19:11:32.525" v="12" actId="1076"/>
          <ac:picMkLst>
            <pc:docMk/>
            <pc:sldMk cId="7253684" sldId="404"/>
            <ac:picMk id="5" creationId="{C43D9375-75D8-86CE-9A9D-D03F4A6D82C7}"/>
          </ac:picMkLst>
        </pc:picChg>
        <pc:picChg chg="del">
          <ac:chgData name="Filip Czernicki" userId="9ae1e623-c8b9-4df1-bf79-691649363474" providerId="ADAL" clId="{C57B57AA-95B8-48B0-803F-0A3F28FA73B9}" dt="2023-02-14T19:10:33.486" v="2" actId="478"/>
          <ac:picMkLst>
            <pc:docMk/>
            <pc:sldMk cId="7253684" sldId="404"/>
            <ac:picMk id="49" creationId="{C060D8F8-9607-46EC-BA24-DC8A6F9E6A92}"/>
          </ac:picMkLst>
        </pc:picChg>
        <pc:picChg chg="del">
          <ac:chgData name="Filip Czernicki" userId="9ae1e623-c8b9-4df1-bf79-691649363474" providerId="ADAL" clId="{C57B57AA-95B8-48B0-803F-0A3F28FA73B9}" dt="2023-02-14T19:11:25.007" v="10" actId="478"/>
          <ac:picMkLst>
            <pc:docMk/>
            <pc:sldMk cId="7253684" sldId="404"/>
            <ac:picMk id="50" creationId="{009AD57F-6EA6-418B-A07E-01F074286A89}"/>
          </ac:picMkLst>
        </pc:picChg>
        <pc:picChg chg="del">
          <ac:chgData name="Filip Czernicki" userId="9ae1e623-c8b9-4df1-bf79-691649363474" providerId="ADAL" clId="{C57B57AA-95B8-48B0-803F-0A3F28FA73B9}" dt="2023-02-14T19:10:46.889" v="5" actId="478"/>
          <ac:picMkLst>
            <pc:docMk/>
            <pc:sldMk cId="7253684" sldId="404"/>
            <ac:picMk id="51" creationId="{088B5FEC-873D-42E1-8B1D-77532C6D5957}"/>
          </ac:picMkLst>
        </pc:picChg>
        <pc:picChg chg="del">
          <ac:chgData name="Filip Czernicki" userId="9ae1e623-c8b9-4df1-bf79-691649363474" providerId="ADAL" clId="{C57B57AA-95B8-48B0-803F-0A3F28FA73B9}" dt="2023-02-14T19:11:19.842" v="9" actId="478"/>
          <ac:picMkLst>
            <pc:docMk/>
            <pc:sldMk cId="7253684" sldId="404"/>
            <ac:picMk id="52" creationId="{7176DC1F-5188-4878-8BB8-43CFD7532C72}"/>
          </ac:picMkLst>
        </pc:picChg>
        <pc:picChg chg="del">
          <ac:chgData name="Filip Czernicki" userId="9ae1e623-c8b9-4df1-bf79-691649363474" providerId="ADAL" clId="{C57B57AA-95B8-48B0-803F-0A3F28FA73B9}" dt="2023-02-14T19:10:52.606" v="6" actId="478"/>
          <ac:picMkLst>
            <pc:docMk/>
            <pc:sldMk cId="7253684" sldId="404"/>
            <ac:picMk id="68" creationId="{00000000-0000-0000-0000-000000000000}"/>
          </ac:picMkLst>
        </pc:picChg>
      </pc:sldChg>
      <pc:sldChg chg="del">
        <pc:chgData name="Filip Czernicki" userId="9ae1e623-c8b9-4df1-bf79-691649363474" providerId="ADAL" clId="{C57B57AA-95B8-48B0-803F-0A3F28FA73B9}" dt="2023-02-14T19:16:14.938" v="13" actId="47"/>
        <pc:sldMkLst>
          <pc:docMk/>
          <pc:sldMk cId="3683970879" sldId="407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4100203115" sldId="414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364376532" sldId="415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860959021" sldId="417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829104851" sldId="419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852312780" sldId="421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148103280" sldId="422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1438614302" sldId="423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5104588" sldId="424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500741373" sldId="426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786192635" sldId="428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1646918662" sldId="430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788172748" sldId="432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923143940" sldId="434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1935196352" sldId="436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552014235" sldId="437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4057858860" sldId="438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927659623" sldId="439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1769080862" sldId="440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156189789" sldId="441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150025390" sldId="443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4291458658" sldId="444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815317837" sldId="445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770381917" sldId="450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14596998" sldId="451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329528810" sldId="453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483023262" sldId="454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974071728" sldId="455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4015036031" sldId="456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816719213" sldId="457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287376603" sldId="458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710827419" sldId="459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11930203" sldId="460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4133798389" sldId="461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196699016" sldId="462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401293407" sldId="463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103004972" sldId="464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1951211625" sldId="465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4049358621" sldId="466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849867769" sldId="467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4134008679" sldId="468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1272553832" sldId="469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659741501" sldId="470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534056958" sldId="471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585611063" sldId="474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581764927" sldId="475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991386753" sldId="476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711816712" sldId="477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443034302" sldId="478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1682793721" sldId="479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812284779" sldId="480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1235179724" sldId="482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828270704" sldId="483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4203464992" sldId="484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131581502" sldId="485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149896222" sldId="486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606656328" sldId="487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1950685574" sldId="488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442213704" sldId="489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819034736" sldId="490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390531080" sldId="492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92854559" sldId="494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631946316" sldId="495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534562278" sldId="496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325107949" sldId="497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488419763" sldId="498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751776006" sldId="499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515310379" sldId="500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1139546086" sldId="501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1041081372" sldId="502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3374677429" sldId="503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389963657" sldId="504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905092337" sldId="505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599282935" sldId="506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645080135" sldId="507"/>
        </pc:sldMkLst>
      </pc:sldChg>
      <pc:sldChg chg="add">
        <pc:chgData name="Filip Czernicki" userId="9ae1e623-c8b9-4df1-bf79-691649363474" providerId="ADAL" clId="{C57B57AA-95B8-48B0-803F-0A3F28FA73B9}" dt="2023-02-14T18:04:01.150" v="1"/>
        <pc:sldMkLst>
          <pc:docMk/>
          <pc:sldMk cId="2546554356" sldId="50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O.xlsx" TargetMode="External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O.xlsx" TargetMode="External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O.xlsx" TargetMode="External"/><Relationship Id="rId2" Type="http://schemas.microsoft.com/office/2011/relationships/chartColorStyle" Target="colors95.xml"/><Relationship Id="rId1" Type="http://schemas.microsoft.com/office/2011/relationships/chartStyle" Target="style95.xml"/><Relationship Id="rId4" Type="http://schemas.openxmlformats.org/officeDocument/2006/relationships/chartUserShapes" Target="../drawings/drawing11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AM.xlsx" TargetMode="External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AM.xlsx" TargetMode="External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AM.xlsx" TargetMode="External"/><Relationship Id="rId2" Type="http://schemas.microsoft.com/office/2011/relationships/chartColorStyle" Target="colors99.xml"/><Relationship Id="rId1" Type="http://schemas.microsoft.com/office/2011/relationships/chartStyle" Target="style99.xml"/><Relationship Id="rId4" Type="http://schemas.openxmlformats.org/officeDocument/2006/relationships/chartUserShapes" Target="../drawings/drawing12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WSPiA_RSW.xlsx" TargetMode="External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WSPiA_RSW.xlsx" TargetMode="External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WSPiA_RSW.xlsx" TargetMode="External"/><Relationship Id="rId2" Type="http://schemas.microsoft.com/office/2011/relationships/chartColorStyle" Target="colors103.xml"/><Relationship Id="rId1" Type="http://schemas.microsoft.com/office/2011/relationships/chartStyle" Target="style103.xml"/><Relationship Id="rId4" Type="http://schemas.openxmlformats.org/officeDocument/2006/relationships/chartUserShapes" Target="../drawings/drawing13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Rz.xlsx" TargetMode="External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Rz.xlsx" TargetMode="External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Rz.xlsx" TargetMode="External"/><Relationship Id="rId2" Type="http://schemas.microsoft.com/office/2011/relationships/chartColorStyle" Target="colors107.xml"/><Relationship Id="rId1" Type="http://schemas.microsoft.com/office/2011/relationships/chartStyle" Target="style107.xml"/><Relationship Id="rId4" Type="http://schemas.openxmlformats.org/officeDocument/2006/relationships/chartUserShapes" Target="../drawings/drawing14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Rz.xlsx" TargetMode="External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Ollegium_Polonicum.xlsx" TargetMode="External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Col_Pol.xlsx" TargetMode="External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Col_Pol.xlsx" TargetMode="External"/><Relationship Id="rId2" Type="http://schemas.microsoft.com/office/2011/relationships/chartColorStyle" Target="colors112.xml"/><Relationship Id="rId1" Type="http://schemas.microsoft.com/office/2011/relationships/chartStyle" Target="style112.xml"/><Relationship Id="rId4" Type="http://schemas.openxmlformats.org/officeDocument/2006/relationships/chartUserShapes" Target="../drawings/drawing15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SZ.xlsx" TargetMode="External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SZ.xlsx" TargetMode="External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SZ.xlsx" TargetMode="External"/><Relationship Id="rId2" Type="http://schemas.microsoft.com/office/2011/relationships/chartColorStyle" Target="colors116.xml"/><Relationship Id="rId1" Type="http://schemas.microsoft.com/office/2011/relationships/chartStyle" Target="style116.xml"/><Relationship Id="rId4" Type="http://schemas.openxmlformats.org/officeDocument/2006/relationships/chartUserShapes" Target="../drawings/drawing16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MK.xlsx" TargetMode="External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MK.xlsx" TargetMode="External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MK.xlsx" TargetMode="External"/><Relationship Id="rId2" Type="http://schemas.microsoft.com/office/2011/relationships/chartColorStyle" Target="colors120.xml"/><Relationship Id="rId1" Type="http://schemas.microsoft.com/office/2011/relationships/chartStyle" Target="style120.xml"/><Relationship Id="rId4" Type="http://schemas.openxmlformats.org/officeDocument/2006/relationships/chartUserShapes" Target="../drawings/drawing17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KSW_WPiS.xlsx" TargetMode="External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KSW_WPK.xlsx" TargetMode="External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KSW_WPK.xlsx" TargetMode="External"/><Relationship Id="rId2" Type="http://schemas.microsoft.com/office/2011/relationships/chartColorStyle" Target="colors124.xml"/><Relationship Id="rId1" Type="http://schemas.microsoft.com/office/2011/relationships/chartStyle" Target="style124.xml"/><Relationship Id="rId4" Type="http://schemas.openxmlformats.org/officeDocument/2006/relationships/chartUserShapes" Target="../drawings/drawing18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KSW_WPK.xlsx" TargetMode="External"/><Relationship Id="rId2" Type="http://schemas.microsoft.com/office/2011/relationships/chartColorStyle" Target="colors125.xml"/><Relationship Id="rId1" Type="http://schemas.microsoft.com/office/2011/relationships/chartStyle" Target="style125.xm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26.xml"/><Relationship Id="rId1" Type="http://schemas.microsoft.com/office/2011/relationships/chartStyle" Target="style126.xm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KSW_WPK.xlsx" TargetMode="External"/><Relationship Id="rId2" Type="http://schemas.microsoft.com/office/2011/relationships/chartColorStyle" Target="colors127.xml"/><Relationship Id="rId1" Type="http://schemas.microsoft.com/office/2011/relationships/chartStyle" Target="style127.xm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KSW_WPK.xlsx" TargetMode="External"/><Relationship Id="rId2" Type="http://schemas.microsoft.com/office/2011/relationships/chartColorStyle" Target="colors128.xml"/><Relationship Id="rId1" Type="http://schemas.microsoft.com/office/2011/relationships/chartStyle" Target="style128.xml"/><Relationship Id="rId4" Type="http://schemas.openxmlformats.org/officeDocument/2006/relationships/chartUserShapes" Target="../drawings/drawing1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.xlsx" TargetMode="External"/><Relationship Id="rId2" Type="http://schemas.microsoft.com/office/2011/relationships/chartColorStyle" Target="colors129.xml"/><Relationship Id="rId1" Type="http://schemas.microsoft.com/office/2011/relationships/chartStyle" Target="style129.xm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30.xml"/><Relationship Id="rId1" Type="http://schemas.microsoft.com/office/2011/relationships/chartStyle" Target="style130.xm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.xlsx" TargetMode="External"/><Relationship Id="rId2" Type="http://schemas.microsoft.com/office/2011/relationships/chartColorStyle" Target="colors131.xml"/><Relationship Id="rId1" Type="http://schemas.microsoft.com/office/2011/relationships/chartStyle" Target="style131.xm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.xlsx" TargetMode="External"/><Relationship Id="rId2" Type="http://schemas.microsoft.com/office/2011/relationships/chartColorStyle" Target="colors132.xml"/><Relationship Id="rId1" Type="http://schemas.microsoft.com/office/2011/relationships/chartStyle" Target="style132.xml"/><Relationship Id="rId4" Type="http://schemas.openxmlformats.org/officeDocument/2006/relationships/chartUserShapes" Target="../drawings/drawing20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FAI.xlsx" TargetMode="External"/><Relationship Id="rId2" Type="http://schemas.microsoft.com/office/2011/relationships/chartColorStyle" Target="colors133.xml"/><Relationship Id="rId1" Type="http://schemas.microsoft.com/office/2011/relationships/chartStyle" Target="style133.xm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34.xml"/><Relationship Id="rId1" Type="http://schemas.microsoft.com/office/2011/relationships/chartStyle" Target="style134.xm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FAI.xlsx" TargetMode="External"/><Relationship Id="rId2" Type="http://schemas.microsoft.com/office/2011/relationships/chartColorStyle" Target="colors135.xml"/><Relationship Id="rId1" Type="http://schemas.microsoft.com/office/2011/relationships/chartStyle" Target="style135.xm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FAI.xlsx" TargetMode="External"/><Relationship Id="rId2" Type="http://schemas.microsoft.com/office/2011/relationships/chartColorStyle" Target="colors136.xml"/><Relationship Id="rId1" Type="http://schemas.microsoft.com/office/2011/relationships/chartStyle" Target="style136.xml"/><Relationship Id="rId4" Type="http://schemas.openxmlformats.org/officeDocument/2006/relationships/chartUserShapes" Target="../drawings/drawing21.xml"/></Relationships>
</file>

<file path=ppt/charts/_rels/chart1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ALK.xlsx" TargetMode="External"/><Relationship Id="rId2" Type="http://schemas.microsoft.com/office/2011/relationships/chartColorStyle" Target="colors137.xml"/><Relationship Id="rId1" Type="http://schemas.microsoft.com/office/2011/relationships/chartStyle" Target="style137.xml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38.xml"/><Relationship Id="rId1" Type="http://schemas.microsoft.com/office/2011/relationships/chartStyle" Target="style13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1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ALK.xlsx" TargetMode="External"/><Relationship Id="rId2" Type="http://schemas.microsoft.com/office/2011/relationships/chartColorStyle" Target="colors139.xml"/><Relationship Id="rId1" Type="http://schemas.microsoft.com/office/2011/relationships/chartStyle" Target="style139.xml"/><Relationship Id="rId4" Type="http://schemas.openxmlformats.org/officeDocument/2006/relationships/chartUserShapes" Target="../drawings/drawing22.xml"/></Relationships>
</file>

<file path=ppt/charts/_rels/chart1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ALK.xlsx" TargetMode="External"/><Relationship Id="rId2" Type="http://schemas.microsoft.com/office/2011/relationships/chartColorStyle" Target="colors140.xml"/><Relationship Id="rId1" Type="http://schemas.microsoft.com/office/2011/relationships/chartStyle" Target="style140.xml"/></Relationships>
</file>

<file path=ppt/charts/_rels/chart1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&#321;.xlsx" TargetMode="External"/><Relationship Id="rId2" Type="http://schemas.microsoft.com/office/2011/relationships/chartColorStyle" Target="colors141.xml"/><Relationship Id="rId1" Type="http://schemas.microsoft.com/office/2011/relationships/chartStyle" Target="style141.xml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42.xml"/><Relationship Id="rId1" Type="http://schemas.microsoft.com/office/2011/relationships/chartStyle" Target="style142.xml"/></Relationships>
</file>

<file path=ppt/charts/_rels/chart1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&#321;.xlsx" TargetMode="External"/><Relationship Id="rId2" Type="http://schemas.microsoft.com/office/2011/relationships/chartColorStyle" Target="colors143.xml"/><Relationship Id="rId1" Type="http://schemas.microsoft.com/office/2011/relationships/chartStyle" Target="style143.xml"/></Relationships>
</file>

<file path=ppt/charts/_rels/chart1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&#321;.xlsx" TargetMode="External"/><Relationship Id="rId2" Type="http://schemas.microsoft.com/office/2011/relationships/chartColorStyle" Target="colors144.xml"/><Relationship Id="rId1" Type="http://schemas.microsoft.com/office/2011/relationships/chartStyle" Target="style144.xml"/><Relationship Id="rId4" Type="http://schemas.openxmlformats.org/officeDocument/2006/relationships/chartUserShapes" Target="../drawings/drawing23.xml"/></Relationships>
</file>

<file path=ppt/charts/_rels/chart1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SWPS.xlsx" TargetMode="External"/><Relationship Id="rId2" Type="http://schemas.microsoft.com/office/2011/relationships/chartColorStyle" Target="colors145.xml"/><Relationship Id="rId1" Type="http://schemas.microsoft.com/office/2011/relationships/chartStyle" Target="style145.xml"/></Relationships>
</file>

<file path=ppt/charts/_rels/chart15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46.xml"/><Relationship Id="rId1" Type="http://schemas.microsoft.com/office/2011/relationships/chartStyle" Target="style146.xml"/></Relationships>
</file>

<file path=ppt/charts/_rels/chart1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SWPS.xlsx" TargetMode="External"/><Relationship Id="rId2" Type="http://schemas.microsoft.com/office/2011/relationships/chartColorStyle" Target="colors147.xml"/><Relationship Id="rId1" Type="http://schemas.microsoft.com/office/2011/relationships/chartStyle" Target="style147.xml"/></Relationships>
</file>

<file path=ppt/charts/_rels/chart1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SWPS.xlsx" TargetMode="External"/><Relationship Id="rId2" Type="http://schemas.microsoft.com/office/2011/relationships/chartColorStyle" Target="colors148.xml"/><Relationship Id="rId1" Type="http://schemas.microsoft.com/office/2011/relationships/chartStyle" Target="style148.xml"/><Relationship Id="rId4" Type="http://schemas.openxmlformats.org/officeDocument/2006/relationships/chartUserShapes" Target="../drawings/drawing2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karn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49.xml"/><Relationship Id="rId1" Type="http://schemas.microsoft.com/office/2011/relationships/chartStyle" Target="style149.xml"/></Relationships>
</file>

<file path=ppt/charts/_rels/chart1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AEH.xlsx" TargetMode="External"/><Relationship Id="rId2" Type="http://schemas.microsoft.com/office/2011/relationships/chartColorStyle" Target="colors150.xml"/><Relationship Id="rId1" Type="http://schemas.microsoft.com/office/2011/relationships/chartStyle" Target="style150.xml"/></Relationships>
</file>

<file path=ppt/charts/_rels/chart1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AEH.xlsx" TargetMode="External"/><Relationship Id="rId2" Type="http://schemas.microsoft.com/office/2011/relationships/chartColorStyle" Target="colors151.xml"/><Relationship Id="rId1" Type="http://schemas.microsoft.com/office/2011/relationships/chartStyle" Target="style151.xml"/><Relationship Id="rId4" Type="http://schemas.openxmlformats.org/officeDocument/2006/relationships/chartUserShapes" Target="../drawings/drawing25.xml"/></Relationships>
</file>

<file path=ppt/charts/_rels/chart16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r.xlsx" TargetMode="External"/><Relationship Id="rId2" Type="http://schemas.microsoft.com/office/2011/relationships/chartColorStyle" Target="colors152.xml"/><Relationship Id="rId1" Type="http://schemas.microsoft.com/office/2011/relationships/chartStyle" Target="style152.xml"/></Relationships>
</file>

<file path=ppt/charts/_rels/chart16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53.xml"/><Relationship Id="rId1" Type="http://schemas.microsoft.com/office/2011/relationships/chartStyle" Target="style153.xml"/></Relationships>
</file>

<file path=ppt/charts/_rels/chart16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r.xlsx" TargetMode="External"/><Relationship Id="rId2" Type="http://schemas.microsoft.com/office/2011/relationships/chartColorStyle" Target="colors154.xml"/><Relationship Id="rId1" Type="http://schemas.microsoft.com/office/2011/relationships/chartStyle" Target="style154.xml"/></Relationships>
</file>

<file path=ppt/charts/_rels/chart16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r.xlsx" TargetMode="External"/><Relationship Id="rId2" Type="http://schemas.microsoft.com/office/2011/relationships/chartColorStyle" Target="colors155.xml"/><Relationship Id="rId1" Type="http://schemas.microsoft.com/office/2011/relationships/chartStyle" Target="style155.xml"/><Relationship Id="rId4" Type="http://schemas.openxmlformats.org/officeDocument/2006/relationships/chartUserShapes" Target="../drawings/drawing2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1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cywilne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rodzinn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1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1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spadkow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prac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prac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prac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pomoc_spol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1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1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admin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admin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lokal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lokal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finansowe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finansowe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przemoc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przemoc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chod&#378;cy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chod&#378;cy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niepe&#322;nosprawn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niepe&#322;nosprawn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s&#322;uzba_zdrowia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s&#322;uzba_zdrowia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NGO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inne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inne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Wykresy_2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wykres_59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Wykres_60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Wykres_60a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Poszczeg&#243;lne%20kliniki\wykres_UwB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G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G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G.xlsx" TargetMode="Externa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chartUserShapes" Target="../drawings/drawing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WSB_Gdansk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WSB_Gdansk.xlsx" TargetMode="Externa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chartUserShapes" Target="../drawings/drawing2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WSAiB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WSiA_2.xlsx" TargetMode="Externa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chartUserShapes" Target="../drawings/drawing3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WSiA_2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&#346;.xlsx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&#346;.xlsx" TargetMode="External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chartUserShapes" Target="../drawings/drawing4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KA_AFM.xlsx" TargetMode="External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KA_AFM.xlsx" TargetMode="External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KA_AFM.xlsx" TargetMode="External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chartUserShapes" Target="../drawings/drawing5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J.xlsx" TargetMode="External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J.xlsx" TargetMode="External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chartUserShapes" Target="../drawings/drawing6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J.xlsx" TargetMode="External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KUL.xlsx" TargetMode="External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KUL.xlsx" TargetMode="External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KUL.xlsx" TargetMode="External"/><Relationship Id="rId2" Type="http://schemas.microsoft.com/office/2011/relationships/chartColorStyle" Target="colors75.xml"/><Relationship Id="rId1" Type="http://schemas.microsoft.com/office/2011/relationships/chartStyle" Target="style75.xml"/><Relationship Id="rId4" Type="http://schemas.openxmlformats.org/officeDocument/2006/relationships/chartUserShapes" Target="../drawings/drawing7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MCS.xlsx" TargetMode="External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MCS.xlsx" TargetMode="External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MCS.xlsx" TargetMode="External"/><Relationship Id="rId2" Type="http://schemas.microsoft.com/office/2011/relationships/chartColorStyle" Target="colors79.xml"/><Relationship Id="rId1" Type="http://schemas.microsoft.com/office/2011/relationships/chartStyle" Target="style79.xml"/><Relationship Id="rId4" Type="http://schemas.openxmlformats.org/officeDocument/2006/relationships/chartUserShapes" Target="../drawings/drawing8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&#321;.xlsx" TargetMode="External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&#321;.xlsx" TargetMode="External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&#321;.xlsx" TargetMode="External"/><Relationship Id="rId2" Type="http://schemas.microsoft.com/office/2011/relationships/chartColorStyle" Target="colors83.xml"/><Relationship Id="rId1" Type="http://schemas.microsoft.com/office/2011/relationships/chartStyle" Target="style83.xml"/><Relationship Id="rId4" Type="http://schemas.openxmlformats.org/officeDocument/2006/relationships/chartUserShapes" Target="../drawings/drawing9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Poszczeg&#243;lne%20kliniki\wykres_UMCS.xlsx" TargetMode="External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MW.xlsx" TargetMode="External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MW.xlsx" TargetMode="External"/><Relationship Id="rId2" Type="http://schemas.microsoft.com/office/2011/relationships/chartColorStyle" Target="colors87.xml"/><Relationship Id="rId1" Type="http://schemas.microsoft.com/office/2011/relationships/chartStyle" Target="style87.xml"/><Relationship Id="rId4" Type="http://schemas.openxmlformats.org/officeDocument/2006/relationships/chartUserShapes" Target="../drawings/drawing10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microsoft.com/office/2011/relationships/chartStyle" Target="style17.xml"/><Relationship Id="rId1" Type="http://schemas.openxmlformats.org/officeDocument/2006/relationships/oleObject" Target="file:///C:\Users\piotr\OneDrive\Dokumenty\FUPP\wykres_pra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0251572327045"/>
          <c:y val="7.936507936507943E-2"/>
          <c:w val="0.76729559748428455"/>
          <c:h val="0.67619047619048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9"/>
              <c:layout>
                <c:manualLayout>
                  <c:x val="0"/>
                  <c:y val="7.415750938209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2B-4407-87D6-3B1DE95A38BA}"/>
                </c:ext>
              </c:extLst>
            </c:dLbl>
            <c:dLbl>
              <c:idx val="10"/>
              <c:layout>
                <c:manualLayout>
                  <c:x val="5.9786200779951091E-3"/>
                  <c:y val="-2.966300375283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2B-4407-87D6-3B1DE95A38BA}"/>
                </c:ext>
              </c:extLst>
            </c:dLbl>
            <c:spPr>
              <a:noFill/>
              <a:ln w="25009">
                <a:noFill/>
              </a:ln>
            </c:spPr>
            <c:txPr>
              <a:bodyPr/>
              <a:lstStyle/>
              <a:p>
                <a:pPr>
                  <a:defRPr sz="8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  <c:pt idx="11">
                  <c:v>10693</c:v>
                </c:pt>
                <c:pt idx="12">
                  <c:v>8424</c:v>
                </c:pt>
                <c:pt idx="13">
                  <c:v>6531</c:v>
                </c:pt>
                <c:pt idx="14">
                  <c:v>5752</c:v>
                </c:pt>
                <c:pt idx="15">
                  <c:v>4414</c:v>
                </c:pt>
                <c:pt idx="16">
                  <c:v>2547</c:v>
                </c:pt>
                <c:pt idx="17">
                  <c:v>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2B-4407-87D6-3B1DE95A3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52152"/>
        <c:axId val="423950976"/>
      </c:barChart>
      <c:catAx>
        <c:axId val="423952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50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215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Łącznie:</a:t>
            </a:r>
            <a:r>
              <a:rPr lang="pl-PL" baseline="0" dirty="0"/>
              <a:t>  2001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76596675415574"/>
          <c:y val="0"/>
          <c:w val="0.86092585301837266"/>
          <c:h val="0.68616761446485852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77000"/>
                    <a:shade val="51000"/>
                    <a:satMod val="130000"/>
                  </a:schemeClr>
                </a:gs>
                <a:gs pos="80000">
                  <a:schemeClr val="accent1">
                    <a:tint val="77000"/>
                    <a:shade val="93000"/>
                    <a:satMod val="130000"/>
                  </a:schemeClr>
                </a:gs>
                <a:gs pos="100000">
                  <a:schemeClr val="accent1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[wykres_2.xlsx]Arkusz1!$B$5:$B$31</c:f>
              <c:strCache>
                <c:ptCount val="27"/>
                <c:pt idx="0">
                  <c:v>Warszawa (UW)</c:v>
                </c:pt>
                <c:pt idx="1">
                  <c:v>Kraków</c:v>
                </c:pt>
                <c:pt idx="2">
                  <c:v>Warszawa  (AI)</c:v>
                </c:pt>
                <c:pt idx="3">
                  <c:v>Białystok</c:v>
                </c:pt>
                <c:pt idx="4">
                  <c:v>Opole</c:v>
                </c:pt>
                <c:pt idx="5">
                  <c:v>Szczecin</c:v>
                </c:pt>
                <c:pt idx="6">
                  <c:v>Lublin (KUL)</c:v>
                </c:pt>
                <c:pt idx="7">
                  <c:v>Łódź</c:v>
                </c:pt>
                <c:pt idx="8">
                  <c:v>Katowice</c:v>
                </c:pt>
                <c:pt idx="9">
                  <c:v>Warszawa (Łazarski)</c:v>
                </c:pt>
                <c:pt idx="10">
                  <c:v>Warszawa (ALK)</c:v>
                </c:pt>
                <c:pt idx="11">
                  <c:v>Gdańsk (UG)</c:v>
                </c:pt>
                <c:pt idx="12">
                  <c:v>Kraków (KA im. AFM</c:v>
                </c:pt>
                <c:pt idx="13">
                  <c:v>Wrocław</c:v>
                </c:pt>
                <c:pt idx="14">
                  <c:v>Warszawa (UKSW - WPIA)</c:v>
                </c:pt>
                <c:pt idx="15">
                  <c:v>Warszawa (SWPS)</c:v>
                </c:pt>
                <c:pt idx="16">
                  <c:v>Poznań</c:v>
                </c:pt>
                <c:pt idx="17">
                  <c:v>Toruń</c:v>
                </c:pt>
                <c:pt idx="18">
                  <c:v>Rzeszów (WSPIA)</c:v>
                </c:pt>
                <c:pt idx="19">
                  <c:v>Lublin (UMCS)</c:v>
                </c:pt>
                <c:pt idx="20">
                  <c:v>Rzeszów (Urz)</c:v>
                </c:pt>
                <c:pt idx="21">
                  <c:v>Olsztyn (UW-M)</c:v>
                </c:pt>
                <c:pt idx="22">
                  <c:v>Słubice</c:v>
                </c:pt>
                <c:pt idx="23">
                  <c:v>Gdynia (WSAiB)</c:v>
                </c:pt>
                <c:pt idx="24">
                  <c:v>Warszawa (UKSW - WPK)</c:v>
                </c:pt>
                <c:pt idx="25">
                  <c:v>Gdańsk (WSB)</c:v>
                </c:pt>
                <c:pt idx="26">
                  <c:v>Warszawa (AEH)</c:v>
                </c:pt>
              </c:strCache>
            </c:strRef>
          </c:cat>
          <c:val>
            <c:numRef>
              <c:f>[wykres_2.xlsx]Arkusz1!$C$5:$C$31</c:f>
              <c:numCache>
                <c:formatCode>General</c:formatCode>
                <c:ptCount val="27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E-45A9-8E01-FFBA63E611F5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1">
                    <a:shade val="76000"/>
                    <a:shade val="51000"/>
                    <a:satMod val="130000"/>
                  </a:schemeClr>
                </a:gs>
                <a:gs pos="80000">
                  <a:schemeClr val="accent1">
                    <a:shade val="76000"/>
                    <a:shade val="93000"/>
                    <a:satMod val="130000"/>
                  </a:schemeClr>
                </a:gs>
                <a:gs pos="100000">
                  <a:schemeClr val="accent1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[wykres_2.xlsx]Arkusz1!$B$5:$B$31</c:f>
              <c:strCache>
                <c:ptCount val="27"/>
                <c:pt idx="0">
                  <c:v>Warszawa (UW)</c:v>
                </c:pt>
                <c:pt idx="1">
                  <c:v>Kraków</c:v>
                </c:pt>
                <c:pt idx="2">
                  <c:v>Warszawa  (AI)</c:v>
                </c:pt>
                <c:pt idx="3">
                  <c:v>Białystok</c:v>
                </c:pt>
                <c:pt idx="4">
                  <c:v>Opole</c:v>
                </c:pt>
                <c:pt idx="5">
                  <c:v>Szczecin</c:v>
                </c:pt>
                <c:pt idx="6">
                  <c:v>Lublin (KUL)</c:v>
                </c:pt>
                <c:pt idx="7">
                  <c:v>Łódź</c:v>
                </c:pt>
                <c:pt idx="8">
                  <c:v>Katowice</c:v>
                </c:pt>
                <c:pt idx="9">
                  <c:v>Warszawa (Łazarski)</c:v>
                </c:pt>
                <c:pt idx="10">
                  <c:v>Warszawa (ALK)</c:v>
                </c:pt>
                <c:pt idx="11">
                  <c:v>Gdańsk (UG)</c:v>
                </c:pt>
                <c:pt idx="12">
                  <c:v>Kraków (KA im. AFM</c:v>
                </c:pt>
                <c:pt idx="13">
                  <c:v>Wrocław</c:v>
                </c:pt>
                <c:pt idx="14">
                  <c:v>Warszawa (UKSW - WPIA)</c:v>
                </c:pt>
                <c:pt idx="15">
                  <c:v>Warszawa (SWPS)</c:v>
                </c:pt>
                <c:pt idx="16">
                  <c:v>Poznań</c:v>
                </c:pt>
                <c:pt idx="17">
                  <c:v>Toruń</c:v>
                </c:pt>
                <c:pt idx="18">
                  <c:v>Rzeszów (WSPIA)</c:v>
                </c:pt>
                <c:pt idx="19">
                  <c:v>Lublin (UMCS)</c:v>
                </c:pt>
                <c:pt idx="20">
                  <c:v>Rzeszów (Urz)</c:v>
                </c:pt>
                <c:pt idx="21">
                  <c:v>Olsztyn (UW-M)</c:v>
                </c:pt>
                <c:pt idx="22">
                  <c:v>Słubice</c:v>
                </c:pt>
                <c:pt idx="23">
                  <c:v>Gdynia (WSAiB)</c:v>
                </c:pt>
                <c:pt idx="24">
                  <c:v>Warszawa (UKSW - WPK)</c:v>
                </c:pt>
                <c:pt idx="25">
                  <c:v>Gdańsk (WSB)</c:v>
                </c:pt>
                <c:pt idx="26">
                  <c:v>Warszawa (AEH)</c:v>
                </c:pt>
              </c:strCache>
            </c:strRef>
          </c:cat>
          <c:val>
            <c:numRef>
              <c:f>[wykres_2.xlsx]Arkusz1!$D$5:$D$31</c:f>
              <c:numCache>
                <c:formatCode>General</c:formatCode>
                <c:ptCount val="27"/>
                <c:pt idx="0">
                  <c:v>253</c:v>
                </c:pt>
                <c:pt idx="1">
                  <c:v>226</c:v>
                </c:pt>
                <c:pt idx="2">
                  <c:v>200</c:v>
                </c:pt>
                <c:pt idx="3">
                  <c:v>186</c:v>
                </c:pt>
                <c:pt idx="4">
                  <c:v>185</c:v>
                </c:pt>
                <c:pt idx="5">
                  <c:v>137</c:v>
                </c:pt>
                <c:pt idx="6">
                  <c:v>105</c:v>
                </c:pt>
                <c:pt idx="7">
                  <c:v>103</c:v>
                </c:pt>
                <c:pt idx="8">
                  <c:v>89</c:v>
                </c:pt>
                <c:pt idx="9">
                  <c:v>70</c:v>
                </c:pt>
                <c:pt idx="10">
                  <c:v>57</c:v>
                </c:pt>
                <c:pt idx="11">
                  <c:v>54</c:v>
                </c:pt>
                <c:pt idx="12">
                  <c:v>53</c:v>
                </c:pt>
                <c:pt idx="13">
                  <c:v>50</c:v>
                </c:pt>
                <c:pt idx="14">
                  <c:v>50</c:v>
                </c:pt>
                <c:pt idx="15">
                  <c:v>48</c:v>
                </c:pt>
                <c:pt idx="16">
                  <c:v>36</c:v>
                </c:pt>
                <c:pt idx="17">
                  <c:v>24</c:v>
                </c:pt>
                <c:pt idx="18">
                  <c:v>21</c:v>
                </c:pt>
                <c:pt idx="19">
                  <c:v>13</c:v>
                </c:pt>
                <c:pt idx="20">
                  <c:v>13</c:v>
                </c:pt>
                <c:pt idx="21">
                  <c:v>10</c:v>
                </c:pt>
                <c:pt idx="22">
                  <c:v>10</c:v>
                </c:pt>
                <c:pt idx="23">
                  <c:v>6</c:v>
                </c:pt>
                <c:pt idx="24">
                  <c:v>2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E-45A9-8E01-FFBA63E611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6258751"/>
        <c:axId val="1346259167"/>
        <c:axId val="0"/>
      </c:bar3DChart>
      <c:catAx>
        <c:axId val="1346258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6259167"/>
        <c:crosses val="autoZero"/>
        <c:auto val="1"/>
        <c:lblAlgn val="ctr"/>
        <c:lblOffset val="100"/>
        <c:noMultiLvlLbl val="0"/>
      </c:catAx>
      <c:valAx>
        <c:axId val="13462591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6258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D84-4782-AD65-40609446BE62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55</c:v>
                </c:pt>
                <c:pt idx="1">
                  <c:v>30</c:v>
                </c:pt>
                <c:pt idx="2">
                  <c:v>44</c:v>
                </c:pt>
                <c:pt idx="3">
                  <c:v>9</c:v>
                </c:pt>
                <c:pt idx="4">
                  <c:v>21</c:v>
                </c:pt>
                <c:pt idx="5">
                  <c:v>0</c:v>
                </c:pt>
                <c:pt idx="6">
                  <c:v>0</c:v>
                </c:pt>
                <c:pt idx="7">
                  <c:v>8</c:v>
                </c:pt>
                <c:pt idx="8">
                  <c:v>7</c:v>
                </c:pt>
                <c:pt idx="9">
                  <c:v>0</c:v>
                </c:pt>
                <c:pt idx="10">
                  <c:v>11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84-4782-AD65-40609446BE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5EB-47F6-911E-318B26FC4B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12</c:v>
                </c:pt>
                <c:pt idx="5">
                  <c:v>7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B-47F6-911E-318B26FC4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5EB-47F6-911E-318B26FC4B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12</c:v>
                </c:pt>
                <c:pt idx="5">
                  <c:v>7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B-47F6-911E-318B26FC4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5EB-47F6-911E-318B26FC4B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12</c:v>
                </c:pt>
                <c:pt idx="5">
                  <c:v>7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B-47F6-911E-318B26FC4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64</c:v>
                </c:pt>
                <c:pt idx="1">
                  <c:v>65</c:v>
                </c:pt>
                <c:pt idx="2">
                  <c:v>120</c:v>
                </c:pt>
                <c:pt idx="3">
                  <c:v>121</c:v>
                </c:pt>
                <c:pt idx="4">
                  <c:v>176</c:v>
                </c:pt>
                <c:pt idx="5">
                  <c:v>191</c:v>
                </c:pt>
                <c:pt idx="6">
                  <c:v>167</c:v>
                </c:pt>
                <c:pt idx="7">
                  <c:v>307</c:v>
                </c:pt>
                <c:pt idx="8">
                  <c:v>392</c:v>
                </c:pt>
                <c:pt idx="9">
                  <c:v>428</c:v>
                </c:pt>
                <c:pt idx="10">
                  <c:v>407</c:v>
                </c:pt>
                <c:pt idx="11">
                  <c:v>364</c:v>
                </c:pt>
                <c:pt idx="12">
                  <c:v>321</c:v>
                </c:pt>
                <c:pt idx="13">
                  <c:v>251</c:v>
                </c:pt>
                <c:pt idx="14">
                  <c:v>237</c:v>
                </c:pt>
                <c:pt idx="15">
                  <c:v>174</c:v>
                </c:pt>
                <c:pt idx="16">
                  <c:v>130</c:v>
                </c:pt>
                <c:pt idx="17">
                  <c:v>142</c:v>
                </c:pt>
                <c:pt idx="18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F-4ECA-BDB4-FFE573F8A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5765168"/>
        <c:axId val="995768912"/>
      </c:barChart>
      <c:catAx>
        <c:axId val="99576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5768912"/>
        <c:crosses val="autoZero"/>
        <c:auto val="1"/>
        <c:lblAlgn val="ctr"/>
        <c:lblOffset val="100"/>
        <c:noMultiLvlLbl val="0"/>
      </c:catAx>
      <c:valAx>
        <c:axId val="99576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576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305509481263"/>
          <c:y val="5.0064847775267964E-2"/>
          <c:w val="0.86394960912092689"/>
          <c:h val="0.8118909433873008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F9-4B75-B5FA-B6A051D403D3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20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265</c:v>
                </c:pt>
                <c:pt idx="6">
                  <c:v>167</c:v>
                </c:pt>
                <c:pt idx="7">
                  <c:v>188</c:v>
                </c:pt>
                <c:pt idx="8">
                  <c:v>149</c:v>
                </c:pt>
                <c:pt idx="9">
                  <c:v>111</c:v>
                </c:pt>
                <c:pt idx="10">
                  <c:v>167</c:v>
                </c:pt>
                <c:pt idx="11">
                  <c:v>214</c:v>
                </c:pt>
                <c:pt idx="12">
                  <c:v>137</c:v>
                </c:pt>
                <c:pt idx="13">
                  <c:v>174</c:v>
                </c:pt>
                <c:pt idx="14">
                  <c:v>230</c:v>
                </c:pt>
                <c:pt idx="15">
                  <c:v>101</c:v>
                </c:pt>
                <c:pt idx="16">
                  <c:v>111</c:v>
                </c:pt>
                <c:pt idx="17">
                  <c:v>92</c:v>
                </c:pt>
                <c:pt idx="18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F9-4B75-B5FA-B6A051D403D3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8</c:v>
                </c:pt>
                <c:pt idx="11">
                  <c:v>10</c:v>
                </c:pt>
                <c:pt idx="12">
                  <c:v>9</c:v>
                </c:pt>
                <c:pt idx="13">
                  <c:v>12</c:v>
                </c:pt>
                <c:pt idx="14">
                  <c:v>16</c:v>
                </c:pt>
                <c:pt idx="15">
                  <c:v>38</c:v>
                </c:pt>
                <c:pt idx="16">
                  <c:v>35</c:v>
                </c:pt>
                <c:pt idx="17">
                  <c:v>35</c:v>
                </c:pt>
                <c:pt idx="18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F9-4B75-B5FA-B6A051D403D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750C-4E96-A26B-AD9B61CAF4C2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19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0C-4E96-A26B-AD9B61CAF4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756</c:v>
                </c:pt>
                <c:pt idx="1">
                  <c:v>493</c:v>
                </c:pt>
                <c:pt idx="2">
                  <c:v>718</c:v>
                </c:pt>
                <c:pt idx="3">
                  <c:v>329</c:v>
                </c:pt>
                <c:pt idx="4">
                  <c:v>478</c:v>
                </c:pt>
                <c:pt idx="5">
                  <c:v>786</c:v>
                </c:pt>
                <c:pt idx="6">
                  <c:v>717</c:v>
                </c:pt>
                <c:pt idx="7">
                  <c:v>734</c:v>
                </c:pt>
                <c:pt idx="8">
                  <c:v>756</c:v>
                </c:pt>
                <c:pt idx="9">
                  <c:v>468</c:v>
                </c:pt>
                <c:pt idx="10">
                  <c:v>437</c:v>
                </c:pt>
                <c:pt idx="11">
                  <c:v>290</c:v>
                </c:pt>
                <c:pt idx="12">
                  <c:v>179</c:v>
                </c:pt>
                <c:pt idx="13">
                  <c:v>73</c:v>
                </c:pt>
                <c:pt idx="14">
                  <c:v>60</c:v>
                </c:pt>
                <c:pt idx="15">
                  <c:v>73</c:v>
                </c:pt>
                <c:pt idx="16">
                  <c:v>69</c:v>
                </c:pt>
                <c:pt idx="17">
                  <c:v>30</c:v>
                </c:pt>
                <c:pt idx="18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0-43C4-B612-2166109F0A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9926207"/>
        <c:axId val="2099924959"/>
      </c:barChart>
      <c:catAx>
        <c:axId val="209992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99924959"/>
        <c:crosses val="autoZero"/>
        <c:auto val="1"/>
        <c:lblAlgn val="ctr"/>
        <c:lblOffset val="100"/>
        <c:noMultiLvlLbl val="0"/>
      </c:catAx>
      <c:valAx>
        <c:axId val="20999249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99926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0000"/>
          </a:solidFill>
        </a:defRPr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l-PL" sz="1600" b="1" dirty="0"/>
              <a:t>Łącznie: 1083</a:t>
            </a:r>
          </a:p>
        </c:rich>
      </c:tx>
      <c:layout>
        <c:manualLayout>
          <c:xMode val="edge"/>
          <c:yMode val="edge"/>
          <c:x val="0.39656100716793791"/>
          <c:y val="3.0494679584303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[wykres_3.xlsx]Arkusz1!$A$1:$A$27</c:f>
              <c:strCache>
                <c:ptCount val="27"/>
                <c:pt idx="0">
                  <c:v>Lublin (KUL)</c:v>
                </c:pt>
                <c:pt idx="1">
                  <c:v>Szczecin</c:v>
                </c:pt>
                <c:pt idx="2">
                  <c:v>Warszawa (UW)</c:v>
                </c:pt>
                <c:pt idx="3">
                  <c:v>Opole</c:v>
                </c:pt>
                <c:pt idx="4">
                  <c:v>Olszytn (UW-M)</c:v>
                </c:pt>
                <c:pt idx="5">
                  <c:v>Warszawa (AI)</c:v>
                </c:pt>
                <c:pt idx="6">
                  <c:v>Warszawa (ALK)</c:v>
                </c:pt>
                <c:pt idx="7">
                  <c:v>Katowice</c:v>
                </c:pt>
                <c:pt idx="8">
                  <c:v>Łódż</c:v>
                </c:pt>
                <c:pt idx="9">
                  <c:v>Rzeszów (Urz)</c:v>
                </c:pt>
                <c:pt idx="10">
                  <c:v>Bialystok</c:v>
                </c:pt>
                <c:pt idx="11">
                  <c:v>Rzeszów (WSPiA)</c:v>
                </c:pt>
                <c:pt idx="12">
                  <c:v>Kraków (KA im AFM)</c:v>
                </c:pt>
                <c:pt idx="13">
                  <c:v>Poznań </c:v>
                </c:pt>
                <c:pt idx="14">
                  <c:v>Toruń</c:v>
                </c:pt>
                <c:pt idx="15">
                  <c:v>Warszawa (Łazarskiego)</c:v>
                </c:pt>
                <c:pt idx="16">
                  <c:v>Wrocław</c:v>
                </c:pt>
                <c:pt idx="17">
                  <c:v>Gdańsk (UG)</c:v>
                </c:pt>
                <c:pt idx="18">
                  <c:v>Kraków (UJ)</c:v>
                </c:pt>
                <c:pt idx="19">
                  <c:v>Warszawa (UKSW - WPiA)</c:v>
                </c:pt>
                <c:pt idx="20">
                  <c:v>Warszawa (SWPS)</c:v>
                </c:pt>
                <c:pt idx="21">
                  <c:v>Lublin (UMCS)</c:v>
                </c:pt>
                <c:pt idx="22">
                  <c:v>Słubice</c:v>
                </c:pt>
                <c:pt idx="23">
                  <c:v>Gdynia (WSAiB)</c:v>
                </c:pt>
                <c:pt idx="24">
                  <c:v>Warszawa (UKSW - WPK)</c:v>
                </c:pt>
                <c:pt idx="25">
                  <c:v>Gdańsk (WSB)</c:v>
                </c:pt>
                <c:pt idx="26">
                  <c:v>Warszawa (AEH)</c:v>
                </c:pt>
              </c:strCache>
            </c:strRef>
          </c:cat>
          <c:val>
            <c:numRef>
              <c:f>[wykres_3.xlsx]Arkusz1!$B$1:$B$27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0-5B9A-459D-A4E9-43C20B171EB4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[wykres_3.xlsx]Arkusz1!$A$1:$A$27</c:f>
              <c:strCache>
                <c:ptCount val="27"/>
                <c:pt idx="0">
                  <c:v>Lublin (KUL)</c:v>
                </c:pt>
                <c:pt idx="1">
                  <c:v>Szczecin</c:v>
                </c:pt>
                <c:pt idx="2">
                  <c:v>Warszawa (UW)</c:v>
                </c:pt>
                <c:pt idx="3">
                  <c:v>Opole</c:v>
                </c:pt>
                <c:pt idx="4">
                  <c:v>Olszytn (UW-M)</c:v>
                </c:pt>
                <c:pt idx="5">
                  <c:v>Warszawa (AI)</c:v>
                </c:pt>
                <c:pt idx="6">
                  <c:v>Warszawa (ALK)</c:v>
                </c:pt>
                <c:pt idx="7">
                  <c:v>Katowice</c:v>
                </c:pt>
                <c:pt idx="8">
                  <c:v>Łódż</c:v>
                </c:pt>
                <c:pt idx="9">
                  <c:v>Rzeszów (Urz)</c:v>
                </c:pt>
                <c:pt idx="10">
                  <c:v>Bialystok</c:v>
                </c:pt>
                <c:pt idx="11">
                  <c:v>Rzeszów (WSPiA)</c:v>
                </c:pt>
                <c:pt idx="12">
                  <c:v>Kraków (KA im AFM)</c:v>
                </c:pt>
                <c:pt idx="13">
                  <c:v>Poznań </c:v>
                </c:pt>
                <c:pt idx="14">
                  <c:v>Toruń</c:v>
                </c:pt>
                <c:pt idx="15">
                  <c:v>Warszawa (Łazarskiego)</c:v>
                </c:pt>
                <c:pt idx="16">
                  <c:v>Wrocław</c:v>
                </c:pt>
                <c:pt idx="17">
                  <c:v>Gdańsk (UG)</c:v>
                </c:pt>
                <c:pt idx="18">
                  <c:v>Kraków (UJ)</c:v>
                </c:pt>
                <c:pt idx="19">
                  <c:v>Warszawa (UKSW - WPiA)</c:v>
                </c:pt>
                <c:pt idx="20">
                  <c:v>Warszawa (SWPS)</c:v>
                </c:pt>
                <c:pt idx="21">
                  <c:v>Lublin (UMCS)</c:v>
                </c:pt>
                <c:pt idx="22">
                  <c:v>Słubice</c:v>
                </c:pt>
                <c:pt idx="23">
                  <c:v>Gdynia (WSAiB)</c:v>
                </c:pt>
                <c:pt idx="24">
                  <c:v>Warszawa (UKSW - WPK)</c:v>
                </c:pt>
                <c:pt idx="25">
                  <c:v>Gdańsk (WSB)</c:v>
                </c:pt>
                <c:pt idx="26">
                  <c:v>Warszawa (AEH)</c:v>
                </c:pt>
              </c:strCache>
            </c:strRef>
          </c:cat>
          <c:val>
            <c:numRef>
              <c:f>[wykres_3.xlsx]Arkusz1!$C$1:$C$27</c:f>
              <c:numCache>
                <c:formatCode>General</c:formatCode>
                <c:ptCount val="27"/>
                <c:pt idx="0">
                  <c:v>135</c:v>
                </c:pt>
                <c:pt idx="1">
                  <c:v>130</c:v>
                </c:pt>
                <c:pt idx="2">
                  <c:v>122</c:v>
                </c:pt>
                <c:pt idx="3">
                  <c:v>69</c:v>
                </c:pt>
                <c:pt idx="4">
                  <c:v>67</c:v>
                </c:pt>
                <c:pt idx="5">
                  <c:v>51</c:v>
                </c:pt>
                <c:pt idx="6">
                  <c:v>46</c:v>
                </c:pt>
                <c:pt idx="7">
                  <c:v>44</c:v>
                </c:pt>
                <c:pt idx="8">
                  <c:v>40</c:v>
                </c:pt>
                <c:pt idx="9">
                  <c:v>40</c:v>
                </c:pt>
                <c:pt idx="10">
                  <c:v>36</c:v>
                </c:pt>
                <c:pt idx="11">
                  <c:v>35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27</c:v>
                </c:pt>
                <c:pt idx="18">
                  <c:v>25</c:v>
                </c:pt>
                <c:pt idx="19">
                  <c:v>25</c:v>
                </c:pt>
                <c:pt idx="20">
                  <c:v>16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4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A-459D-A4E9-43C20B171E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4118975"/>
        <c:axId val="1744128127"/>
        <c:axId val="0"/>
      </c:bar3DChart>
      <c:catAx>
        <c:axId val="174411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44128127"/>
        <c:crosses val="autoZero"/>
        <c:auto val="1"/>
        <c:lblAlgn val="ctr"/>
        <c:lblOffset val="100"/>
        <c:noMultiLvlLbl val="0"/>
      </c:catAx>
      <c:valAx>
        <c:axId val="17441281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411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49586777492843"/>
          <c:y val="3.144106792681807E-2"/>
          <c:w val="0.8565041322250716"/>
          <c:h val="0.8109859547550654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97-4948-81A5-71426A11B1AF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50</c:v>
                </c:pt>
                <c:pt idx="1">
                  <c:v>46</c:v>
                </c:pt>
                <c:pt idx="2">
                  <c:v>60</c:v>
                </c:pt>
                <c:pt idx="3">
                  <c:v>30</c:v>
                </c:pt>
                <c:pt idx="4">
                  <c:v>58</c:v>
                </c:pt>
                <c:pt idx="5">
                  <c:v>71</c:v>
                </c:pt>
                <c:pt idx="6">
                  <c:v>85</c:v>
                </c:pt>
                <c:pt idx="7">
                  <c:v>72</c:v>
                </c:pt>
                <c:pt idx="8">
                  <c:v>64</c:v>
                </c:pt>
                <c:pt idx="9">
                  <c:v>49</c:v>
                </c:pt>
                <c:pt idx="10">
                  <c:v>59</c:v>
                </c:pt>
                <c:pt idx="11">
                  <c:v>60</c:v>
                </c:pt>
                <c:pt idx="12">
                  <c:v>85</c:v>
                </c:pt>
                <c:pt idx="13">
                  <c:v>155</c:v>
                </c:pt>
                <c:pt idx="14">
                  <c:v>120</c:v>
                </c:pt>
                <c:pt idx="15">
                  <c:v>66</c:v>
                </c:pt>
                <c:pt idx="16">
                  <c:v>54</c:v>
                </c:pt>
                <c:pt idx="17">
                  <c:v>30</c:v>
                </c:pt>
                <c:pt idx="18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97-4948-81A5-71426A11B1AF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11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7</c:v>
                </c:pt>
                <c:pt idx="11">
                  <c:v>11</c:v>
                </c:pt>
                <c:pt idx="12">
                  <c:v>12</c:v>
                </c:pt>
                <c:pt idx="13">
                  <c:v>12</c:v>
                </c:pt>
                <c:pt idx="14">
                  <c:v>10</c:v>
                </c:pt>
                <c:pt idx="15">
                  <c:v>6</c:v>
                </c:pt>
                <c:pt idx="16">
                  <c:v>7</c:v>
                </c:pt>
                <c:pt idx="17">
                  <c:v>10</c:v>
                </c:pt>
                <c:pt idx="1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97-4948-81A5-71426A11B1A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7838-4CA0-806F-22EFF430EC1E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8-4CA0-806F-22EFF430EC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Arkusz2!$B$14:$B$22</c:f>
              <c:strCache>
                <c:ptCount val="9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  <c:pt idx="8">
                  <c:v>2021/2022</c:v>
                </c:pt>
              </c:strCache>
            </c:strRef>
          </c:cat>
          <c:val>
            <c:numRef>
              <c:f>Arkusz2!$C$14:$C$22</c:f>
              <c:numCache>
                <c:formatCode>General</c:formatCode>
                <c:ptCount val="9"/>
                <c:pt idx="0">
                  <c:v>45</c:v>
                </c:pt>
                <c:pt idx="1">
                  <c:v>160</c:v>
                </c:pt>
                <c:pt idx="2">
                  <c:v>151</c:v>
                </c:pt>
                <c:pt idx="3">
                  <c:v>88</c:v>
                </c:pt>
                <c:pt idx="4">
                  <c:v>135</c:v>
                </c:pt>
                <c:pt idx="5">
                  <c:v>98</c:v>
                </c:pt>
                <c:pt idx="6">
                  <c:v>52</c:v>
                </c:pt>
                <c:pt idx="7">
                  <c:v>27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B-453C-8F74-3D8F562CD8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7773407"/>
        <c:axId val="2107773823"/>
      </c:barChart>
      <c:catAx>
        <c:axId val="2107773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07773823"/>
        <c:crosses val="autoZero"/>
        <c:auto val="1"/>
        <c:lblAlgn val="ctr"/>
        <c:lblOffset val="100"/>
        <c:noMultiLvlLbl val="0"/>
      </c:catAx>
      <c:valAx>
        <c:axId val="21077738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7773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Arkusz3!$B$14:$B$22</c:f>
              <c:strCache>
                <c:ptCount val="9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  <c:pt idx="8">
                  <c:v>2021/2022</c:v>
                </c:pt>
              </c:strCache>
            </c:strRef>
          </c:cat>
          <c:val>
            <c:numRef>
              <c:f>Arkusz3!$C$14:$C$22</c:f>
              <c:numCache>
                <c:formatCode>General</c:formatCode>
                <c:ptCount val="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EF-4935-9B31-4AD564BC65D5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Arkusz3!$B$14:$B$22</c:f>
              <c:strCache>
                <c:ptCount val="9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  <c:pt idx="8">
                  <c:v>2021/2022</c:v>
                </c:pt>
              </c:strCache>
            </c:strRef>
          </c:cat>
          <c:val>
            <c:numRef>
              <c:f>Arkusz3!$D$14:$D$22</c:f>
              <c:numCache>
                <c:formatCode>General</c:formatCode>
                <c:ptCount val="9"/>
                <c:pt idx="0">
                  <c:v>28</c:v>
                </c:pt>
                <c:pt idx="1">
                  <c:v>38</c:v>
                </c:pt>
                <c:pt idx="2">
                  <c:v>36</c:v>
                </c:pt>
                <c:pt idx="3">
                  <c:v>28</c:v>
                </c:pt>
                <c:pt idx="4">
                  <c:v>42</c:v>
                </c:pt>
                <c:pt idx="5">
                  <c:v>40</c:v>
                </c:pt>
                <c:pt idx="6">
                  <c:v>37</c:v>
                </c:pt>
                <c:pt idx="7">
                  <c:v>37</c:v>
                </c:pt>
                <c:pt idx="8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EF-4935-9B31-4AD564BC65D5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Arkusz3!$B$14:$B$22</c:f>
              <c:strCache>
                <c:ptCount val="9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  <c:pt idx="8">
                  <c:v>2021/2022</c:v>
                </c:pt>
              </c:strCache>
            </c:strRef>
          </c:cat>
          <c:val>
            <c:numRef>
              <c:f>Arkusz3!$E$14:$E$22</c:f>
              <c:numCache>
                <c:formatCode>General</c:formatCode>
                <c:ptCount val="9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EF-4935-9B31-4AD564BC65D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6931775"/>
        <c:axId val="336932191"/>
      </c:lineChart>
      <c:catAx>
        <c:axId val="33693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6932191"/>
        <c:crosses val="autoZero"/>
        <c:auto val="1"/>
        <c:lblAlgn val="ctr"/>
        <c:lblOffset val="100"/>
        <c:noMultiLvlLbl val="0"/>
      </c:catAx>
      <c:valAx>
        <c:axId val="3369321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931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765524137164835E-2"/>
          <c:y val="0.12879999423048144"/>
          <c:w val="0.96350980159292632"/>
          <c:h val="0.6021092097742856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EA2E-4406-A90A-9072B6F7A6EE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E-4406-A90A-9072B6F7A6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Arkusz2!$B$10:$B$22</c:f>
              <c:strCache>
                <c:ptCount val="13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  <c:pt idx="12">
                  <c:v>2021/2022</c:v>
                </c:pt>
              </c:strCache>
            </c:strRef>
          </c:cat>
          <c:val>
            <c:numRef>
              <c:f>Arkusz2!$C$10:$C$22</c:f>
              <c:numCache>
                <c:formatCode>General</c:formatCode>
                <c:ptCount val="13"/>
                <c:pt idx="0">
                  <c:v>318</c:v>
                </c:pt>
                <c:pt idx="1">
                  <c:v>322</c:v>
                </c:pt>
                <c:pt idx="2">
                  <c:v>253</c:v>
                </c:pt>
                <c:pt idx="3">
                  <c:v>226</c:v>
                </c:pt>
                <c:pt idx="4">
                  <c:v>264</c:v>
                </c:pt>
                <c:pt idx="5">
                  <c:v>179</c:v>
                </c:pt>
                <c:pt idx="6">
                  <c:v>163</c:v>
                </c:pt>
                <c:pt idx="7">
                  <c:v>165</c:v>
                </c:pt>
                <c:pt idx="8">
                  <c:v>105</c:v>
                </c:pt>
                <c:pt idx="9">
                  <c:v>104</c:v>
                </c:pt>
                <c:pt idx="10">
                  <c:v>56</c:v>
                </c:pt>
                <c:pt idx="11">
                  <c:v>0</c:v>
                </c:pt>
                <c:pt idx="1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E-4A49-9F14-D29DF24525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3104784"/>
        <c:axId val="1693106864"/>
      </c:barChart>
      <c:catAx>
        <c:axId val="169310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3106864"/>
        <c:crosses val="autoZero"/>
        <c:auto val="1"/>
        <c:lblAlgn val="ctr"/>
        <c:lblOffset val="100"/>
        <c:noMultiLvlLbl val="0"/>
      </c:catAx>
      <c:valAx>
        <c:axId val="1693106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310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26-4499-8E67-1F3C185D8A7C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23</c:v>
                </c:pt>
                <c:pt idx="1">
                  <c:v>35</c:v>
                </c:pt>
                <c:pt idx="2">
                  <c:v>48</c:v>
                </c:pt>
                <c:pt idx="3">
                  <c:v>74</c:v>
                </c:pt>
                <c:pt idx="4">
                  <c:v>54</c:v>
                </c:pt>
                <c:pt idx="5">
                  <c:v>83</c:v>
                </c:pt>
                <c:pt idx="6">
                  <c:v>114</c:v>
                </c:pt>
                <c:pt idx="7">
                  <c:v>169</c:v>
                </c:pt>
                <c:pt idx="8">
                  <c:v>145</c:v>
                </c:pt>
                <c:pt idx="9">
                  <c:v>133</c:v>
                </c:pt>
                <c:pt idx="10">
                  <c:v>116</c:v>
                </c:pt>
                <c:pt idx="11">
                  <c:v>60</c:v>
                </c:pt>
                <c:pt idx="12">
                  <c:v>49</c:v>
                </c:pt>
                <c:pt idx="13">
                  <c:v>62</c:v>
                </c:pt>
                <c:pt idx="14">
                  <c:v>57</c:v>
                </c:pt>
                <c:pt idx="15">
                  <c:v>44</c:v>
                </c:pt>
                <c:pt idx="16">
                  <c:v>43</c:v>
                </c:pt>
                <c:pt idx="17">
                  <c:v>0</c:v>
                </c:pt>
                <c:pt idx="18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26-4499-8E67-1F3C185D8A7C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  <c:pt idx="7">
                  <c:v>14</c:v>
                </c:pt>
                <c:pt idx="8">
                  <c:v>14</c:v>
                </c:pt>
                <c:pt idx="9">
                  <c:v>10</c:v>
                </c:pt>
                <c:pt idx="10">
                  <c:v>16</c:v>
                </c:pt>
                <c:pt idx="11">
                  <c:v>16</c:v>
                </c:pt>
                <c:pt idx="12">
                  <c:v>15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0</c:v>
                </c:pt>
                <c:pt idx="1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26-4499-8E67-1F3C185D8A7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158</c:v>
                </c:pt>
                <c:pt idx="1">
                  <c:v>230</c:v>
                </c:pt>
                <c:pt idx="2">
                  <c:v>253</c:v>
                </c:pt>
                <c:pt idx="3">
                  <c:v>334</c:v>
                </c:pt>
                <c:pt idx="4">
                  <c:v>259</c:v>
                </c:pt>
                <c:pt idx="5">
                  <c:v>249</c:v>
                </c:pt>
                <c:pt idx="6">
                  <c:v>318</c:v>
                </c:pt>
                <c:pt idx="7">
                  <c:v>322</c:v>
                </c:pt>
                <c:pt idx="8">
                  <c:v>253</c:v>
                </c:pt>
                <c:pt idx="9">
                  <c:v>226</c:v>
                </c:pt>
                <c:pt idx="10">
                  <c:v>264</c:v>
                </c:pt>
                <c:pt idx="11">
                  <c:v>179</c:v>
                </c:pt>
                <c:pt idx="12">
                  <c:v>163</c:v>
                </c:pt>
                <c:pt idx="13">
                  <c:v>165</c:v>
                </c:pt>
                <c:pt idx="14">
                  <c:v>105</c:v>
                </c:pt>
                <c:pt idx="15">
                  <c:v>104</c:v>
                </c:pt>
                <c:pt idx="16">
                  <c:v>56</c:v>
                </c:pt>
                <c:pt idx="17">
                  <c:v>0</c:v>
                </c:pt>
                <c:pt idx="1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4-48C2-AF4E-BFD376E418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9042863"/>
        <c:axId val="839044527"/>
      </c:barChart>
      <c:catAx>
        <c:axId val="83904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9044527"/>
        <c:crosses val="autoZero"/>
        <c:auto val="1"/>
        <c:lblAlgn val="ctr"/>
        <c:lblOffset val="100"/>
        <c:noMultiLvlLbl val="0"/>
      </c:catAx>
      <c:valAx>
        <c:axId val="839044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9042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5770615882306E-2"/>
          <c:y val="0.15296803787377125"/>
          <c:w val="0.92641261498028848"/>
          <c:h val="0.598173515981731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2440"/>
        <c:axId val="425384792"/>
      </c:barChart>
      <c:catAx>
        <c:axId val="425382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4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84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5382440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B83A-4572-9884-056F1808B6CC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A-4572-9884-056F1808B6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253</c:v>
                </c:pt>
                <c:pt idx="1">
                  <c:v>350</c:v>
                </c:pt>
                <c:pt idx="2">
                  <c:v>554</c:v>
                </c:pt>
                <c:pt idx="3">
                  <c:v>454</c:v>
                </c:pt>
                <c:pt idx="4">
                  <c:v>548</c:v>
                </c:pt>
                <c:pt idx="5">
                  <c:v>597</c:v>
                </c:pt>
                <c:pt idx="6">
                  <c:v>479</c:v>
                </c:pt>
                <c:pt idx="7">
                  <c:v>367</c:v>
                </c:pt>
                <c:pt idx="8">
                  <c:v>415</c:v>
                </c:pt>
                <c:pt idx="9">
                  <c:v>117</c:v>
                </c:pt>
                <c:pt idx="10">
                  <c:v>403</c:v>
                </c:pt>
                <c:pt idx="11">
                  <c:v>306</c:v>
                </c:pt>
                <c:pt idx="12">
                  <c:v>266</c:v>
                </c:pt>
                <c:pt idx="13">
                  <c:v>192</c:v>
                </c:pt>
                <c:pt idx="14">
                  <c:v>116</c:v>
                </c:pt>
                <c:pt idx="15">
                  <c:v>96</c:v>
                </c:pt>
                <c:pt idx="16">
                  <c:v>52</c:v>
                </c:pt>
                <c:pt idx="17">
                  <c:v>0</c:v>
                </c:pt>
                <c:pt idx="1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8-4537-AF7C-20337E6CF8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7346192"/>
        <c:axId val="1467343696"/>
      </c:barChart>
      <c:catAx>
        <c:axId val="146734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67343696"/>
        <c:crosses val="autoZero"/>
        <c:auto val="1"/>
        <c:lblAlgn val="ctr"/>
        <c:lblOffset val="100"/>
        <c:noMultiLvlLbl val="0"/>
      </c:catAx>
      <c:valAx>
        <c:axId val="1467343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734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63734323963216E-2"/>
          <c:y val="4.9192106797225875E-2"/>
          <c:w val="0.86104272712943242"/>
          <c:h val="0.8151701001078740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B-404D-813A-EDD9BEE2B466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30</c:v>
                </c:pt>
                <c:pt idx="1">
                  <c:v>26</c:v>
                </c:pt>
                <c:pt idx="2">
                  <c:v>38</c:v>
                </c:pt>
                <c:pt idx="3">
                  <c:v>38</c:v>
                </c:pt>
                <c:pt idx="4">
                  <c:v>32</c:v>
                </c:pt>
                <c:pt idx="5">
                  <c:v>32</c:v>
                </c:pt>
                <c:pt idx="6">
                  <c:v>26</c:v>
                </c:pt>
                <c:pt idx="7">
                  <c:v>36</c:v>
                </c:pt>
                <c:pt idx="8">
                  <c:v>28</c:v>
                </c:pt>
                <c:pt idx="9">
                  <c:v>27</c:v>
                </c:pt>
                <c:pt idx="10">
                  <c:v>24</c:v>
                </c:pt>
                <c:pt idx="11">
                  <c:v>20</c:v>
                </c:pt>
                <c:pt idx="12">
                  <c:v>20</c:v>
                </c:pt>
                <c:pt idx="13">
                  <c:v>25</c:v>
                </c:pt>
                <c:pt idx="14">
                  <c:v>24</c:v>
                </c:pt>
                <c:pt idx="15">
                  <c:v>23</c:v>
                </c:pt>
                <c:pt idx="16">
                  <c:v>21</c:v>
                </c:pt>
                <c:pt idx="17">
                  <c:v>10</c:v>
                </c:pt>
                <c:pt idx="18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DB-404D-813A-EDD9BEE2B466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  <c:pt idx="16">
                  <c:v>4</c:v>
                </c:pt>
                <c:pt idx="17">
                  <c:v>0</c:v>
                </c:pt>
                <c:pt idx="1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DB-404D-813A-EDD9BEE2B46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B318-4C32-AE30-D57A53A18EE0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21</c:v>
                </c:pt>
                <c:pt idx="1">
                  <c:v>43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0</c:v>
                </c:pt>
                <c:pt idx="6">
                  <c:v>10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31</c:v>
                </c:pt>
                <c:pt idx="11">
                  <c:v>0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8-4C32-AE30-D57A53A18E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0000"/>
          </a:solidFill>
        </a:defRPr>
      </a:pPr>
      <a:endParaRPr lang="pl-PL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552</c:v>
                </c:pt>
                <c:pt idx="1">
                  <c:v>560</c:v>
                </c:pt>
                <c:pt idx="2">
                  <c:v>622</c:v>
                </c:pt>
                <c:pt idx="3">
                  <c:v>586</c:v>
                </c:pt>
                <c:pt idx="4">
                  <c:v>486</c:v>
                </c:pt>
                <c:pt idx="5">
                  <c:v>441</c:v>
                </c:pt>
                <c:pt idx="6">
                  <c:v>434</c:v>
                </c:pt>
                <c:pt idx="7">
                  <c:v>349</c:v>
                </c:pt>
                <c:pt idx="8">
                  <c:v>330</c:v>
                </c:pt>
                <c:pt idx="9">
                  <c:v>255</c:v>
                </c:pt>
                <c:pt idx="10">
                  <c:v>173</c:v>
                </c:pt>
                <c:pt idx="11">
                  <c:v>207</c:v>
                </c:pt>
                <c:pt idx="12">
                  <c:v>91</c:v>
                </c:pt>
                <c:pt idx="13">
                  <c:v>87</c:v>
                </c:pt>
                <c:pt idx="14">
                  <c:v>72</c:v>
                </c:pt>
                <c:pt idx="15">
                  <c:v>67</c:v>
                </c:pt>
                <c:pt idx="16">
                  <c:v>25</c:v>
                </c:pt>
                <c:pt idx="17">
                  <c:v>8</c:v>
                </c:pt>
                <c:pt idx="18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D-462E-B7BC-2C01920915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4015760"/>
        <c:axId val="804001616"/>
      </c:barChart>
      <c:catAx>
        <c:axId val="80401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04001616"/>
        <c:crosses val="autoZero"/>
        <c:auto val="1"/>
        <c:lblAlgn val="ctr"/>
        <c:lblOffset val="100"/>
        <c:noMultiLvlLbl val="0"/>
      </c:catAx>
      <c:valAx>
        <c:axId val="804001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401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0000"/>
          </a:solidFill>
        </a:defRPr>
      </a:pPr>
      <a:endParaRPr lang="pl-PL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05-45A7-82F2-F1C5B75C0B56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50</c:v>
                </c:pt>
                <c:pt idx="1">
                  <c:v>44</c:v>
                </c:pt>
                <c:pt idx="2">
                  <c:v>57</c:v>
                </c:pt>
                <c:pt idx="3">
                  <c:v>61</c:v>
                </c:pt>
                <c:pt idx="4">
                  <c:v>54</c:v>
                </c:pt>
                <c:pt idx="5">
                  <c:v>52</c:v>
                </c:pt>
                <c:pt idx="6">
                  <c:v>59</c:v>
                </c:pt>
                <c:pt idx="7">
                  <c:v>83</c:v>
                </c:pt>
                <c:pt idx="8">
                  <c:v>46</c:v>
                </c:pt>
                <c:pt idx="9">
                  <c:v>47</c:v>
                </c:pt>
                <c:pt idx="10">
                  <c:v>31</c:v>
                </c:pt>
                <c:pt idx="11">
                  <c:v>75</c:v>
                </c:pt>
                <c:pt idx="12">
                  <c:v>48</c:v>
                </c:pt>
                <c:pt idx="13">
                  <c:v>32</c:v>
                </c:pt>
                <c:pt idx="14">
                  <c:v>18</c:v>
                </c:pt>
                <c:pt idx="15">
                  <c:v>31</c:v>
                </c:pt>
                <c:pt idx="16">
                  <c:v>31</c:v>
                </c:pt>
                <c:pt idx="17">
                  <c:v>45</c:v>
                </c:pt>
                <c:pt idx="18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05-45A7-82F2-F1C5B75C0B56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10</c:v>
                </c:pt>
                <c:pt idx="9">
                  <c:v>8</c:v>
                </c:pt>
                <c:pt idx="10">
                  <c:v>6</c:v>
                </c:pt>
                <c:pt idx="11">
                  <c:v>8</c:v>
                </c:pt>
                <c:pt idx="12">
                  <c:v>8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6</c:v>
                </c:pt>
                <c:pt idx="18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05-45A7-82F2-F1C5B75C0B5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E694-4D19-A928-0831F323C4C5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2</c:v>
                </c:pt>
                <c:pt idx="1">
                  <c:v>6</c:v>
                </c:pt>
                <c:pt idx="2">
                  <c:v>1</c:v>
                </c:pt>
                <c:pt idx="3">
                  <c:v>2</c:v>
                </c:pt>
                <c:pt idx="4">
                  <c:v>7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94-4D19-A928-0831F323C4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l-PL" sz="1600" b="1" dirty="0"/>
              <a:t>Łącznie: 245</a:t>
            </a:r>
          </a:p>
        </c:rich>
      </c:tx>
      <c:layout>
        <c:manualLayout>
          <c:xMode val="edge"/>
          <c:yMode val="edge"/>
          <c:x val="0.42373643099977565"/>
          <c:y val="4.9900373881716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Arkusz1!$A$1:$A$27</c:f>
              <c:strCache>
                <c:ptCount val="27"/>
                <c:pt idx="0">
                  <c:v>Opole</c:v>
                </c:pt>
                <c:pt idx="1">
                  <c:v>Kraków (UJ)</c:v>
                </c:pt>
                <c:pt idx="2">
                  <c:v>Toruń </c:v>
                </c:pt>
                <c:pt idx="3">
                  <c:v>Wrocław</c:v>
                </c:pt>
                <c:pt idx="4">
                  <c:v>Warszawa (UW)</c:v>
                </c:pt>
                <c:pt idx="5">
                  <c:v>Lublin (KUL)</c:v>
                </c:pt>
                <c:pt idx="6">
                  <c:v>Szczecin</c:v>
                </c:pt>
                <c:pt idx="7">
                  <c:v>Białystok</c:v>
                </c:pt>
                <c:pt idx="8">
                  <c:v>Gdańsk (UG)</c:v>
                </c:pt>
                <c:pt idx="9">
                  <c:v>Poznań</c:v>
                </c:pt>
                <c:pt idx="10">
                  <c:v>Lublin (UMCS)</c:v>
                </c:pt>
                <c:pt idx="11">
                  <c:v>Rzeszów (WSPiA)</c:v>
                </c:pt>
                <c:pt idx="12">
                  <c:v>Warszawa (AI)</c:v>
                </c:pt>
                <c:pt idx="13">
                  <c:v>Warszawa (ALK)</c:v>
                </c:pt>
                <c:pt idx="14">
                  <c:v>Łódź</c:v>
                </c:pt>
                <c:pt idx="15">
                  <c:v>Katowice</c:v>
                </c:pt>
                <c:pt idx="16">
                  <c:v>Kraków (KA im. AFM)</c:v>
                </c:pt>
                <c:pt idx="17">
                  <c:v>Warszawa (Łazarskiego)</c:v>
                </c:pt>
                <c:pt idx="18">
                  <c:v>Rzeszów (Urz)</c:v>
                </c:pt>
                <c:pt idx="19">
                  <c:v>Warszawa (SWPS)</c:v>
                </c:pt>
                <c:pt idx="20">
                  <c:v>Słubice</c:v>
                </c:pt>
                <c:pt idx="21">
                  <c:v>Warszawa (UKSW- WPiA)</c:v>
                </c:pt>
                <c:pt idx="22">
                  <c:v>Warszawa (UKSW-WPK)</c:v>
                </c:pt>
                <c:pt idx="23">
                  <c:v>Gdynia (WSAiB)</c:v>
                </c:pt>
                <c:pt idx="24">
                  <c:v>Olsztyn (UW-M)</c:v>
                </c:pt>
                <c:pt idx="25">
                  <c:v>Gdynia (WSAiB)</c:v>
                </c:pt>
                <c:pt idx="26">
                  <c:v>Warszawa (AEH)</c:v>
                </c:pt>
              </c:strCache>
            </c:strRef>
          </c:cat>
          <c:val>
            <c:numRef>
              <c:f>Arkusz1!$B$1:$B$27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0-73B7-4D48-A708-E10B1B3099A4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Arkusz1!$A$1:$A$27</c:f>
              <c:strCache>
                <c:ptCount val="27"/>
                <c:pt idx="0">
                  <c:v>Opole</c:v>
                </c:pt>
                <c:pt idx="1">
                  <c:v>Kraków (UJ)</c:v>
                </c:pt>
                <c:pt idx="2">
                  <c:v>Toruń </c:v>
                </c:pt>
                <c:pt idx="3">
                  <c:v>Wrocław</c:v>
                </c:pt>
                <c:pt idx="4">
                  <c:v>Warszawa (UW)</c:v>
                </c:pt>
                <c:pt idx="5">
                  <c:v>Lublin (KUL)</c:v>
                </c:pt>
                <c:pt idx="6">
                  <c:v>Szczecin</c:v>
                </c:pt>
                <c:pt idx="7">
                  <c:v>Białystok</c:v>
                </c:pt>
                <c:pt idx="8">
                  <c:v>Gdańsk (UG)</c:v>
                </c:pt>
                <c:pt idx="9">
                  <c:v>Poznań</c:v>
                </c:pt>
                <c:pt idx="10">
                  <c:v>Lublin (UMCS)</c:v>
                </c:pt>
                <c:pt idx="11">
                  <c:v>Rzeszów (WSPiA)</c:v>
                </c:pt>
                <c:pt idx="12">
                  <c:v>Warszawa (AI)</c:v>
                </c:pt>
                <c:pt idx="13">
                  <c:v>Warszawa (ALK)</c:v>
                </c:pt>
                <c:pt idx="14">
                  <c:v>Łódź</c:v>
                </c:pt>
                <c:pt idx="15">
                  <c:v>Katowice</c:v>
                </c:pt>
                <c:pt idx="16">
                  <c:v>Kraków (KA im. AFM)</c:v>
                </c:pt>
                <c:pt idx="17">
                  <c:v>Warszawa (Łazarskiego)</c:v>
                </c:pt>
                <c:pt idx="18">
                  <c:v>Rzeszów (Urz)</c:v>
                </c:pt>
                <c:pt idx="19">
                  <c:v>Warszawa (SWPS)</c:v>
                </c:pt>
                <c:pt idx="20">
                  <c:v>Słubice</c:v>
                </c:pt>
                <c:pt idx="21">
                  <c:v>Warszawa (UKSW- WPiA)</c:v>
                </c:pt>
                <c:pt idx="22">
                  <c:v>Warszawa (UKSW-WPK)</c:v>
                </c:pt>
                <c:pt idx="23">
                  <c:v>Gdynia (WSAiB)</c:v>
                </c:pt>
                <c:pt idx="24">
                  <c:v>Olsztyn (UW-M)</c:v>
                </c:pt>
                <c:pt idx="25">
                  <c:v>Gdynia (WSAiB)</c:v>
                </c:pt>
                <c:pt idx="26">
                  <c:v>Warszawa (AEH)</c:v>
                </c:pt>
              </c:strCache>
            </c:strRef>
          </c:cat>
          <c:val>
            <c:numRef>
              <c:f>Arkusz1!$C$1:$C$27</c:f>
              <c:numCache>
                <c:formatCode>General</c:formatCode>
                <c:ptCount val="27"/>
                <c:pt idx="0">
                  <c:v>29</c:v>
                </c:pt>
                <c:pt idx="1">
                  <c:v>20</c:v>
                </c:pt>
                <c:pt idx="2">
                  <c:v>20</c:v>
                </c:pt>
                <c:pt idx="3">
                  <c:v>19</c:v>
                </c:pt>
                <c:pt idx="4">
                  <c:v>18</c:v>
                </c:pt>
                <c:pt idx="5">
                  <c:v>15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8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4</c:v>
                </c:pt>
                <c:pt idx="19">
                  <c:v>4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B7-4D48-A708-E10B1B3099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4135935"/>
        <c:axId val="894110975"/>
        <c:axId val="0"/>
      </c:bar3DChart>
      <c:catAx>
        <c:axId val="894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4110975"/>
        <c:crosses val="autoZero"/>
        <c:auto val="1"/>
        <c:lblAlgn val="ctr"/>
        <c:lblOffset val="100"/>
        <c:noMultiLvlLbl val="0"/>
      </c:catAx>
      <c:valAx>
        <c:axId val="8941109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4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1674911187814E-2"/>
          <c:y val="2.5484564155007352E-2"/>
          <c:w val="0.9376083250888122"/>
          <c:h val="0.821235564913273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147</c:v>
                </c:pt>
                <c:pt idx="1">
                  <c:v>159</c:v>
                </c:pt>
                <c:pt idx="2">
                  <c:v>155</c:v>
                </c:pt>
                <c:pt idx="3">
                  <c:v>201</c:v>
                </c:pt>
                <c:pt idx="4">
                  <c:v>145</c:v>
                </c:pt>
                <c:pt idx="5">
                  <c:v>182</c:v>
                </c:pt>
                <c:pt idx="6">
                  <c:v>163</c:v>
                </c:pt>
                <c:pt idx="7">
                  <c:v>187</c:v>
                </c:pt>
                <c:pt idx="8">
                  <c:v>212</c:v>
                </c:pt>
                <c:pt idx="9">
                  <c:v>234</c:v>
                </c:pt>
                <c:pt idx="10">
                  <c:v>249</c:v>
                </c:pt>
                <c:pt idx="11">
                  <c:v>167</c:v>
                </c:pt>
                <c:pt idx="12">
                  <c:v>173</c:v>
                </c:pt>
                <c:pt idx="13">
                  <c:v>154</c:v>
                </c:pt>
                <c:pt idx="14">
                  <c:v>112</c:v>
                </c:pt>
                <c:pt idx="15">
                  <c:v>62</c:v>
                </c:pt>
                <c:pt idx="16">
                  <c:v>6</c:v>
                </c:pt>
                <c:pt idx="17">
                  <c:v>0</c:v>
                </c:pt>
                <c:pt idx="1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2-4B78-B2CE-7D0DEAA4E8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1287456"/>
        <c:axId val="1291287872"/>
      </c:barChart>
      <c:catAx>
        <c:axId val="129128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1287872"/>
        <c:crosses val="autoZero"/>
        <c:auto val="1"/>
        <c:lblAlgn val="ctr"/>
        <c:lblOffset val="100"/>
        <c:noMultiLvlLbl val="0"/>
      </c:catAx>
      <c:valAx>
        <c:axId val="1291287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128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1F-4CD5-B4B3-78F74E25A495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36</c:v>
                </c:pt>
                <c:pt idx="1">
                  <c:v>33</c:v>
                </c:pt>
                <c:pt idx="2">
                  <c:v>36</c:v>
                </c:pt>
                <c:pt idx="3">
                  <c:v>40</c:v>
                </c:pt>
                <c:pt idx="4">
                  <c:v>33</c:v>
                </c:pt>
                <c:pt idx="5">
                  <c:v>33</c:v>
                </c:pt>
                <c:pt idx="6">
                  <c:v>41</c:v>
                </c:pt>
                <c:pt idx="7">
                  <c:v>37</c:v>
                </c:pt>
                <c:pt idx="8">
                  <c:v>48</c:v>
                </c:pt>
                <c:pt idx="9">
                  <c:v>48</c:v>
                </c:pt>
                <c:pt idx="10">
                  <c:v>52</c:v>
                </c:pt>
                <c:pt idx="11">
                  <c:v>48</c:v>
                </c:pt>
                <c:pt idx="12">
                  <c:v>41</c:v>
                </c:pt>
                <c:pt idx="13">
                  <c:v>45</c:v>
                </c:pt>
                <c:pt idx="14">
                  <c:v>45</c:v>
                </c:pt>
                <c:pt idx="15">
                  <c:v>83</c:v>
                </c:pt>
                <c:pt idx="16">
                  <c:v>34</c:v>
                </c:pt>
                <c:pt idx="17">
                  <c:v>0</c:v>
                </c:pt>
                <c:pt idx="18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1F-4CD5-B4B3-78F74E25A495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14</c:v>
                </c:pt>
                <c:pt idx="11">
                  <c:v>11</c:v>
                </c:pt>
                <c:pt idx="12">
                  <c:v>11</c:v>
                </c:pt>
                <c:pt idx="13">
                  <c:v>14</c:v>
                </c:pt>
                <c:pt idx="14">
                  <c:v>13</c:v>
                </c:pt>
                <c:pt idx="15">
                  <c:v>14</c:v>
                </c:pt>
                <c:pt idx="16">
                  <c:v>18</c:v>
                </c:pt>
                <c:pt idx="17">
                  <c:v>0</c:v>
                </c:pt>
                <c:pt idx="18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1F-4CD5-B4B3-78F74E25A49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D3FC-4369-8014-846B428663B3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18</c:v>
                </c:pt>
                <c:pt idx="1">
                  <c:v>13</c:v>
                </c:pt>
                <c:pt idx="2">
                  <c:v>8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C-4369-8014-846B428663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Arkusz2!$B$13:$B$22</c:f>
              <c:strCache>
                <c:ptCount val="10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  <c:pt idx="7">
                  <c:v>2019/2020</c:v>
                </c:pt>
                <c:pt idx="8">
                  <c:v>2020/2021</c:v>
                </c:pt>
                <c:pt idx="9">
                  <c:v>2021/2022</c:v>
                </c:pt>
              </c:strCache>
            </c:strRef>
          </c:cat>
          <c:val>
            <c:numRef>
              <c:f>Arkusz2!$C$13:$C$22</c:f>
              <c:numCache>
                <c:formatCode>General</c:formatCode>
                <c:ptCount val="10"/>
                <c:pt idx="0">
                  <c:v>233</c:v>
                </c:pt>
                <c:pt idx="1">
                  <c:v>84</c:v>
                </c:pt>
                <c:pt idx="2">
                  <c:v>357</c:v>
                </c:pt>
                <c:pt idx="3">
                  <c:v>88</c:v>
                </c:pt>
                <c:pt idx="4">
                  <c:v>53</c:v>
                </c:pt>
                <c:pt idx="5">
                  <c:v>155</c:v>
                </c:pt>
                <c:pt idx="6">
                  <c:v>68</c:v>
                </c:pt>
                <c:pt idx="7">
                  <c:v>30</c:v>
                </c:pt>
                <c:pt idx="8">
                  <c:v>12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1-40DF-B410-1C540E3432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1014671"/>
        <c:axId val="991015503"/>
      </c:barChart>
      <c:catAx>
        <c:axId val="99101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1015503"/>
        <c:crosses val="autoZero"/>
        <c:auto val="1"/>
        <c:lblAlgn val="ctr"/>
        <c:lblOffset val="100"/>
        <c:noMultiLvlLbl val="0"/>
      </c:catAx>
      <c:valAx>
        <c:axId val="9910155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101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Arkusz3!$B$13:$B$22</c:f>
              <c:strCache>
                <c:ptCount val="10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  <c:pt idx="7">
                  <c:v>2019/2020</c:v>
                </c:pt>
                <c:pt idx="8">
                  <c:v>2020/2021</c:v>
                </c:pt>
                <c:pt idx="9">
                  <c:v>2021/2022</c:v>
                </c:pt>
              </c:strCache>
            </c:strRef>
          </c:cat>
          <c:val>
            <c:numRef>
              <c:f>Arkusz3!$C$13:$C$22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01-4A07-944C-8F7D20777161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Arkusz3!$B$13:$B$22</c:f>
              <c:strCache>
                <c:ptCount val="10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  <c:pt idx="7">
                  <c:v>2019/2020</c:v>
                </c:pt>
                <c:pt idx="8">
                  <c:v>2020/2021</c:v>
                </c:pt>
                <c:pt idx="9">
                  <c:v>2021/2022</c:v>
                </c:pt>
              </c:strCache>
            </c:strRef>
          </c:cat>
          <c:val>
            <c:numRef>
              <c:f>Arkusz3!$D$13:$D$22</c:f>
              <c:numCache>
                <c:formatCode>General</c:formatCode>
                <c:ptCount val="10"/>
                <c:pt idx="0">
                  <c:v>128</c:v>
                </c:pt>
                <c:pt idx="1">
                  <c:v>86</c:v>
                </c:pt>
                <c:pt idx="2">
                  <c:v>152</c:v>
                </c:pt>
                <c:pt idx="3">
                  <c:v>57</c:v>
                </c:pt>
                <c:pt idx="4">
                  <c:v>41</c:v>
                </c:pt>
                <c:pt idx="5">
                  <c:v>60</c:v>
                </c:pt>
                <c:pt idx="6">
                  <c:v>35</c:v>
                </c:pt>
                <c:pt idx="7">
                  <c:v>30</c:v>
                </c:pt>
                <c:pt idx="8">
                  <c:v>30</c:v>
                </c:pt>
                <c:pt idx="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01-4A07-944C-8F7D20777161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Arkusz3!$B$13:$B$22</c:f>
              <c:strCache>
                <c:ptCount val="10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  <c:pt idx="7">
                  <c:v>2019/2020</c:v>
                </c:pt>
                <c:pt idx="8">
                  <c:v>2020/2021</c:v>
                </c:pt>
                <c:pt idx="9">
                  <c:v>2021/2022</c:v>
                </c:pt>
              </c:strCache>
            </c:strRef>
          </c:cat>
          <c:val>
            <c:numRef>
              <c:f>Arkusz3!$E$13:$E$22</c:f>
              <c:numCache>
                <c:formatCode>General</c:formatCode>
                <c:ptCount val="10"/>
                <c:pt idx="0">
                  <c:v>42</c:v>
                </c:pt>
                <c:pt idx="1">
                  <c:v>20</c:v>
                </c:pt>
                <c:pt idx="2">
                  <c:v>6</c:v>
                </c:pt>
                <c:pt idx="3">
                  <c:v>7</c:v>
                </c:pt>
                <c:pt idx="4">
                  <c:v>23</c:v>
                </c:pt>
                <c:pt idx="5">
                  <c:v>18</c:v>
                </c:pt>
                <c:pt idx="6">
                  <c:v>17</c:v>
                </c:pt>
                <c:pt idx="7">
                  <c:v>12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01-4A07-944C-8F7D2077716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76767039"/>
        <c:axId val="1276765375"/>
      </c:lineChart>
      <c:catAx>
        <c:axId val="12767670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76765375"/>
        <c:crosses val="autoZero"/>
        <c:auto val="1"/>
        <c:lblAlgn val="ctr"/>
        <c:lblOffset val="100"/>
        <c:noMultiLvlLbl val="0"/>
      </c:catAx>
      <c:valAx>
        <c:axId val="127676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76767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45B8-4F21-98D1-FF9353188FE0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8-4F21-98D1-FF9353188F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Arkusz2!$B$7:$B$22</c:f>
              <c:strCache>
                <c:ptCount val="16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  <c:pt idx="12">
                  <c:v>2018/2019</c:v>
                </c:pt>
                <c:pt idx="13">
                  <c:v>2019/2020</c:v>
                </c:pt>
                <c:pt idx="14">
                  <c:v>2020/2021</c:v>
                </c:pt>
                <c:pt idx="15">
                  <c:v>2021/2022</c:v>
                </c:pt>
              </c:strCache>
            </c:strRef>
          </c:cat>
          <c:val>
            <c:numRef>
              <c:f>Arkusz2!$C$7:$C$22</c:f>
              <c:numCache>
                <c:formatCode>General</c:formatCode>
                <c:ptCount val="16"/>
                <c:pt idx="0">
                  <c:v>38</c:v>
                </c:pt>
                <c:pt idx="1">
                  <c:v>68</c:v>
                </c:pt>
                <c:pt idx="2">
                  <c:v>78</c:v>
                </c:pt>
                <c:pt idx="3">
                  <c:v>53</c:v>
                </c:pt>
                <c:pt idx="4">
                  <c:v>27</c:v>
                </c:pt>
                <c:pt idx="5">
                  <c:v>83</c:v>
                </c:pt>
                <c:pt idx="6">
                  <c:v>29</c:v>
                </c:pt>
                <c:pt idx="7">
                  <c:v>11</c:v>
                </c:pt>
                <c:pt idx="8">
                  <c:v>8</c:v>
                </c:pt>
                <c:pt idx="9">
                  <c:v>15</c:v>
                </c:pt>
                <c:pt idx="10">
                  <c:v>9</c:v>
                </c:pt>
                <c:pt idx="11">
                  <c:v>5</c:v>
                </c:pt>
                <c:pt idx="12">
                  <c:v>9</c:v>
                </c:pt>
                <c:pt idx="13">
                  <c:v>10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3-4AFC-8E4F-0BA870888D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2410559"/>
        <c:axId val="2022419295"/>
      </c:barChart>
      <c:catAx>
        <c:axId val="202241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2419295"/>
        <c:crosses val="autoZero"/>
        <c:auto val="1"/>
        <c:lblAlgn val="ctr"/>
        <c:lblOffset val="100"/>
        <c:noMultiLvlLbl val="0"/>
      </c:catAx>
      <c:valAx>
        <c:axId val="20224192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2410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Arkusz3!$B$7:$B$22</c:f>
              <c:strCache>
                <c:ptCount val="16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  <c:pt idx="12">
                  <c:v>2018/2019</c:v>
                </c:pt>
                <c:pt idx="13">
                  <c:v>2019/2020</c:v>
                </c:pt>
                <c:pt idx="14">
                  <c:v>2020/2021</c:v>
                </c:pt>
                <c:pt idx="15">
                  <c:v>2021/2022</c:v>
                </c:pt>
              </c:strCache>
            </c:strRef>
          </c:cat>
          <c:val>
            <c:numRef>
              <c:f>Arkusz3!$C$7:$C$22</c:f>
              <c:numCache>
                <c:formatCode>General</c:formatCode>
                <c:ptCount val="16"/>
                <c:pt idx="0">
                  <c:v>21</c:v>
                </c:pt>
                <c:pt idx="1">
                  <c:v>27</c:v>
                </c:pt>
                <c:pt idx="2">
                  <c:v>20</c:v>
                </c:pt>
                <c:pt idx="3">
                  <c:v>35</c:v>
                </c:pt>
                <c:pt idx="4">
                  <c:v>12</c:v>
                </c:pt>
                <c:pt idx="5">
                  <c:v>40</c:v>
                </c:pt>
                <c:pt idx="6">
                  <c:v>43</c:v>
                </c:pt>
                <c:pt idx="7">
                  <c:v>31</c:v>
                </c:pt>
                <c:pt idx="8">
                  <c:v>17</c:v>
                </c:pt>
                <c:pt idx="9">
                  <c:v>13</c:v>
                </c:pt>
                <c:pt idx="10">
                  <c:v>15</c:v>
                </c:pt>
                <c:pt idx="11">
                  <c:v>13</c:v>
                </c:pt>
                <c:pt idx="12">
                  <c:v>9</c:v>
                </c:pt>
                <c:pt idx="13">
                  <c:v>14</c:v>
                </c:pt>
                <c:pt idx="14">
                  <c:v>14</c:v>
                </c:pt>
                <c:pt idx="1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65-410D-8BD2-614A586B3522}"/>
            </c:ext>
          </c:extLst>
        </c:ser>
        <c:ser>
          <c:idx val="1"/>
          <c:order val="1"/>
          <c:spPr>
            <a:ln w="28575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Arkusz3!$B$7:$B$22</c:f>
              <c:strCache>
                <c:ptCount val="16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  <c:pt idx="12">
                  <c:v>2018/2019</c:v>
                </c:pt>
                <c:pt idx="13">
                  <c:v>2019/2020</c:v>
                </c:pt>
                <c:pt idx="14">
                  <c:v>2020/2021</c:v>
                </c:pt>
                <c:pt idx="15">
                  <c:v>2021/2022</c:v>
                </c:pt>
              </c:strCache>
            </c:strRef>
          </c:cat>
          <c:val>
            <c:numRef>
              <c:f>Arkusz3!$D$7:$D$22</c:f>
              <c:numCache>
                <c:formatCode>General</c:formatCode>
                <c:ptCount val="16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</c:v>
                </c:pt>
                <c:pt idx="5">
                  <c:v>9</c:v>
                </c:pt>
                <c:pt idx="6">
                  <c:v>9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65-410D-8BD2-614A586B352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98560399"/>
        <c:axId val="2098561231"/>
      </c:lineChart>
      <c:catAx>
        <c:axId val="209856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98561231"/>
        <c:crosses val="autoZero"/>
        <c:auto val="1"/>
        <c:lblAlgn val="ctr"/>
        <c:lblOffset val="100"/>
        <c:noMultiLvlLbl val="0"/>
      </c:catAx>
      <c:valAx>
        <c:axId val="20985612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9856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 dirty="0"/>
              <a:t>Ł</a:t>
            </a:r>
            <a:r>
              <a:rPr lang="pl-PL" sz="1600" dirty="0" err="1"/>
              <a:t>ącznie</a:t>
            </a:r>
            <a:r>
              <a:rPr lang="pl-PL" sz="1600" dirty="0"/>
              <a:t> 2020/2021: 1953</a:t>
            </a: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</a:rPr>
              <a:t>Łącznie 2021/2022: 2001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Arkusz1!$F$10</c:f>
              <c:strCache>
                <c:ptCount val="1"/>
                <c:pt idx="0">
                  <c:v>20/21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Arkusz1!$D$11:$E$25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Praca i bezrobocie</c:v>
                </c:pt>
                <c:pt idx="3">
                  <c:v>Rodzinne</c:v>
                </c:pt>
                <c:pt idx="4">
                  <c:v>Uchodźcy i cudzoziemcy</c:v>
                </c:pt>
                <c:pt idx="5">
                  <c:v>Spadkowe</c:v>
                </c:pt>
                <c:pt idx="6">
                  <c:v>Administracyjne </c:v>
                </c:pt>
                <c:pt idx="7">
                  <c:v>Finansowe </c:v>
                </c:pt>
                <c:pt idx="8">
                  <c:v>Lokalowe i spółdzielcze</c:v>
                </c:pt>
                <c:pt idx="9">
                  <c:v>Osoby z niepełnosprawnością</c:v>
                </c:pt>
                <c:pt idx="10">
                  <c:v>Pomoc społeczna</c:v>
                </c:pt>
                <c:pt idx="11">
                  <c:v>Służba zdrowia</c:v>
                </c:pt>
                <c:pt idx="12">
                  <c:v>Przemoc wobec kobiet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Arkusz1!$F$11:$F$25</c:f>
              <c:numCache>
                <c:formatCode>General</c:formatCode>
                <c:ptCount val="15"/>
                <c:pt idx="0">
                  <c:v>643</c:v>
                </c:pt>
                <c:pt idx="1">
                  <c:v>480</c:v>
                </c:pt>
                <c:pt idx="2">
                  <c:v>173</c:v>
                </c:pt>
                <c:pt idx="3">
                  <c:v>149</c:v>
                </c:pt>
                <c:pt idx="4">
                  <c:v>41</c:v>
                </c:pt>
                <c:pt idx="5">
                  <c:v>129</c:v>
                </c:pt>
                <c:pt idx="6">
                  <c:v>81</c:v>
                </c:pt>
                <c:pt idx="7">
                  <c:v>79</c:v>
                </c:pt>
                <c:pt idx="8">
                  <c:v>62</c:v>
                </c:pt>
                <c:pt idx="9">
                  <c:v>7</c:v>
                </c:pt>
                <c:pt idx="10">
                  <c:v>27</c:v>
                </c:pt>
                <c:pt idx="11">
                  <c:v>9</c:v>
                </c:pt>
                <c:pt idx="12">
                  <c:v>4</c:v>
                </c:pt>
                <c:pt idx="13">
                  <c:v>1</c:v>
                </c:pt>
                <c:pt idx="1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7-493D-9D3D-2D458E53F6C0}"/>
            </c:ext>
          </c:extLst>
        </c:ser>
        <c:ser>
          <c:idx val="1"/>
          <c:order val="1"/>
          <c:tx>
            <c:strRef>
              <c:f>Arkusz1!$G$10</c:f>
              <c:strCache>
                <c:ptCount val="1"/>
                <c:pt idx="0">
                  <c:v>21/22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5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83525972845483"/>
                      <c:h val="8.66359925298045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0FC-48DA-AE08-F507890488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Arkusz1!$D$11:$E$25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Praca i bezrobocie</c:v>
                </c:pt>
                <c:pt idx="3">
                  <c:v>Rodzinne</c:v>
                </c:pt>
                <c:pt idx="4">
                  <c:v>Uchodźcy i cudzoziemcy</c:v>
                </c:pt>
                <c:pt idx="5">
                  <c:v>Spadkowe</c:v>
                </c:pt>
                <c:pt idx="6">
                  <c:v>Administracyjne </c:v>
                </c:pt>
                <c:pt idx="7">
                  <c:v>Finansowe </c:v>
                </c:pt>
                <c:pt idx="8">
                  <c:v>Lokalowe i spółdzielcze</c:v>
                </c:pt>
                <c:pt idx="9">
                  <c:v>Osoby z niepełnosprawnością</c:v>
                </c:pt>
                <c:pt idx="10">
                  <c:v>Pomoc społeczna</c:v>
                </c:pt>
                <c:pt idx="11">
                  <c:v>Służba zdrowia</c:v>
                </c:pt>
                <c:pt idx="12">
                  <c:v>Przemoc wobec kobiet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Arkusz1!$G$11:$G$25</c:f>
              <c:numCache>
                <c:formatCode>General</c:formatCode>
                <c:ptCount val="15"/>
                <c:pt idx="0">
                  <c:v>586</c:v>
                </c:pt>
                <c:pt idx="1">
                  <c:v>397</c:v>
                </c:pt>
                <c:pt idx="2">
                  <c:v>203</c:v>
                </c:pt>
                <c:pt idx="3">
                  <c:v>191</c:v>
                </c:pt>
                <c:pt idx="4">
                  <c:v>166</c:v>
                </c:pt>
                <c:pt idx="5">
                  <c:v>123</c:v>
                </c:pt>
                <c:pt idx="6">
                  <c:v>82</c:v>
                </c:pt>
                <c:pt idx="7">
                  <c:v>67</c:v>
                </c:pt>
                <c:pt idx="8">
                  <c:v>63</c:v>
                </c:pt>
                <c:pt idx="9">
                  <c:v>8</c:v>
                </c:pt>
                <c:pt idx="10">
                  <c:v>15</c:v>
                </c:pt>
                <c:pt idx="11">
                  <c:v>14</c:v>
                </c:pt>
                <c:pt idx="12">
                  <c:v>7</c:v>
                </c:pt>
                <c:pt idx="13">
                  <c:v>2</c:v>
                </c:pt>
                <c:pt idx="1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37-493D-9D3D-2D458E53F6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8661344"/>
        <c:axId val="538664256"/>
        <c:axId val="0"/>
      </c:bar3DChart>
      <c:catAx>
        <c:axId val="5386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8664256"/>
        <c:crosses val="autoZero"/>
        <c:auto val="1"/>
        <c:lblAlgn val="ctr"/>
        <c:lblOffset val="100"/>
        <c:noMultiLvlLbl val="0"/>
      </c:catAx>
      <c:valAx>
        <c:axId val="538664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86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2284-4902-85C1-7F7D7E50068B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134</c:v>
                </c:pt>
                <c:pt idx="1">
                  <c:v>30</c:v>
                </c:pt>
                <c:pt idx="2">
                  <c:v>12</c:v>
                </c:pt>
                <c:pt idx="3">
                  <c:v>16</c:v>
                </c:pt>
                <c:pt idx="4">
                  <c:v>18</c:v>
                </c:pt>
                <c:pt idx="5">
                  <c:v>0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0</c:v>
                </c:pt>
                <c:pt idx="10">
                  <c:v>14</c:v>
                </c:pt>
                <c:pt idx="11">
                  <c:v>0</c:v>
                </c:pt>
                <c:pt idx="12">
                  <c:v>4</c:v>
                </c:pt>
                <c:pt idx="13">
                  <c:v>0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84-4902-85C1-7F7D7E5006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1030</c:v>
                </c:pt>
                <c:pt idx="1">
                  <c:v>892</c:v>
                </c:pt>
                <c:pt idx="2">
                  <c:v>821</c:v>
                </c:pt>
                <c:pt idx="3">
                  <c:v>1012</c:v>
                </c:pt>
                <c:pt idx="4">
                  <c:v>1018</c:v>
                </c:pt>
                <c:pt idx="5">
                  <c:v>1159</c:v>
                </c:pt>
                <c:pt idx="6">
                  <c:v>1046</c:v>
                </c:pt>
                <c:pt idx="7">
                  <c:v>1215</c:v>
                </c:pt>
                <c:pt idx="8">
                  <c:v>1434</c:v>
                </c:pt>
                <c:pt idx="9">
                  <c:v>1101</c:v>
                </c:pt>
                <c:pt idx="10">
                  <c:v>915</c:v>
                </c:pt>
                <c:pt idx="11">
                  <c:v>964</c:v>
                </c:pt>
                <c:pt idx="12">
                  <c:v>823</c:v>
                </c:pt>
                <c:pt idx="13">
                  <c:v>684</c:v>
                </c:pt>
                <c:pt idx="14">
                  <c:v>561</c:v>
                </c:pt>
                <c:pt idx="15">
                  <c:v>453</c:v>
                </c:pt>
                <c:pt idx="16">
                  <c:v>273</c:v>
                </c:pt>
                <c:pt idx="17">
                  <c:v>228</c:v>
                </c:pt>
                <c:pt idx="18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E0-40D9-94D2-99D2E63E04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6150992"/>
        <c:axId val="1206151408"/>
      </c:barChart>
      <c:catAx>
        <c:axId val="120615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6151408"/>
        <c:crosses val="autoZero"/>
        <c:auto val="1"/>
        <c:lblAlgn val="ctr"/>
        <c:lblOffset val="100"/>
        <c:noMultiLvlLbl val="0"/>
      </c:catAx>
      <c:valAx>
        <c:axId val="1206151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615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17-404F-8DE9-FE15946ED9DC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77</c:v>
                </c:pt>
                <c:pt idx="1">
                  <c:v>79</c:v>
                </c:pt>
                <c:pt idx="2">
                  <c:v>82</c:v>
                </c:pt>
                <c:pt idx="3">
                  <c:v>85</c:v>
                </c:pt>
                <c:pt idx="4">
                  <c:v>93</c:v>
                </c:pt>
                <c:pt idx="5">
                  <c:v>118</c:v>
                </c:pt>
                <c:pt idx="6">
                  <c:v>116</c:v>
                </c:pt>
                <c:pt idx="7">
                  <c:v>150</c:v>
                </c:pt>
                <c:pt idx="8">
                  <c:v>150</c:v>
                </c:pt>
                <c:pt idx="9">
                  <c:v>128</c:v>
                </c:pt>
                <c:pt idx="10">
                  <c:v>128</c:v>
                </c:pt>
                <c:pt idx="11">
                  <c:v>130</c:v>
                </c:pt>
                <c:pt idx="12">
                  <c:v>143</c:v>
                </c:pt>
                <c:pt idx="13">
                  <c:v>112</c:v>
                </c:pt>
                <c:pt idx="14">
                  <c:v>94</c:v>
                </c:pt>
                <c:pt idx="15">
                  <c:v>96</c:v>
                </c:pt>
                <c:pt idx="16">
                  <c:v>86</c:v>
                </c:pt>
                <c:pt idx="17">
                  <c:v>112</c:v>
                </c:pt>
                <c:pt idx="18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17-404F-8DE9-FE15946ED9DC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9</c:v>
                </c:pt>
                <c:pt idx="14">
                  <c:v>23</c:v>
                </c:pt>
                <c:pt idx="15">
                  <c:v>20</c:v>
                </c:pt>
                <c:pt idx="16">
                  <c:v>18</c:v>
                </c:pt>
                <c:pt idx="17">
                  <c:v>26</c:v>
                </c:pt>
                <c:pt idx="18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17-404F-8DE9-FE15946ED9D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0000"/>
          </a:solidFill>
        </a:defRPr>
      </a:pPr>
      <a:endParaRPr lang="pl-PL"/>
    </a:p>
  </c:txPr>
  <c:externalData r:id="rId3">
    <c:autoUpdate val="0"/>
  </c:externalData>
  <c:userShapes r:id="rId4"/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B8AB-494F-9E45-499BECA664A5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12</c:v>
                </c:pt>
                <c:pt idx="1">
                  <c:v>55</c:v>
                </c:pt>
                <c:pt idx="2">
                  <c:v>22</c:v>
                </c:pt>
                <c:pt idx="3">
                  <c:v>32</c:v>
                </c:pt>
                <c:pt idx="4">
                  <c:v>16</c:v>
                </c:pt>
                <c:pt idx="5">
                  <c:v>3</c:v>
                </c:pt>
                <c:pt idx="6">
                  <c:v>4</c:v>
                </c:pt>
                <c:pt idx="7">
                  <c:v>23</c:v>
                </c:pt>
                <c:pt idx="8">
                  <c:v>14</c:v>
                </c:pt>
                <c:pt idx="9">
                  <c:v>0</c:v>
                </c:pt>
                <c:pt idx="10">
                  <c:v>3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B-494F-9E45-499BECA664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1315</c:v>
                </c:pt>
                <c:pt idx="1">
                  <c:v>1214</c:v>
                </c:pt>
                <c:pt idx="2">
                  <c:v>2284</c:v>
                </c:pt>
                <c:pt idx="3">
                  <c:v>1958</c:v>
                </c:pt>
                <c:pt idx="4">
                  <c:v>2384</c:v>
                </c:pt>
                <c:pt idx="5">
                  <c:v>2347</c:v>
                </c:pt>
                <c:pt idx="6">
                  <c:v>2664</c:v>
                </c:pt>
                <c:pt idx="7">
                  <c:v>3271</c:v>
                </c:pt>
                <c:pt idx="8">
                  <c:v>3607</c:v>
                </c:pt>
                <c:pt idx="9">
                  <c:v>3102</c:v>
                </c:pt>
                <c:pt idx="10">
                  <c:v>2989</c:v>
                </c:pt>
                <c:pt idx="11">
                  <c:v>2524</c:v>
                </c:pt>
                <c:pt idx="12">
                  <c:v>1825</c:v>
                </c:pt>
                <c:pt idx="13">
                  <c:v>1294</c:v>
                </c:pt>
                <c:pt idx="14">
                  <c:v>1074</c:v>
                </c:pt>
                <c:pt idx="15">
                  <c:v>859</c:v>
                </c:pt>
                <c:pt idx="16">
                  <c:v>543</c:v>
                </c:pt>
                <c:pt idx="17">
                  <c:v>401</c:v>
                </c:pt>
                <c:pt idx="18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0-4B87-BB1F-B277640FEE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0213567"/>
        <c:axId val="2048816719"/>
      </c:barChart>
      <c:catAx>
        <c:axId val="204021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48816719"/>
        <c:crosses val="autoZero"/>
        <c:auto val="1"/>
        <c:lblAlgn val="ctr"/>
        <c:lblOffset val="100"/>
        <c:noMultiLvlLbl val="0"/>
      </c:catAx>
      <c:valAx>
        <c:axId val="20488167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021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63-473B-B17A-D8470992D993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180</c:v>
                </c:pt>
                <c:pt idx="1">
                  <c:v>215</c:v>
                </c:pt>
                <c:pt idx="2">
                  <c:v>225</c:v>
                </c:pt>
                <c:pt idx="3">
                  <c:v>222</c:v>
                </c:pt>
                <c:pt idx="4">
                  <c:v>271</c:v>
                </c:pt>
                <c:pt idx="5">
                  <c:v>285</c:v>
                </c:pt>
                <c:pt idx="6">
                  <c:v>257</c:v>
                </c:pt>
                <c:pt idx="7">
                  <c:v>295</c:v>
                </c:pt>
                <c:pt idx="8">
                  <c:v>257</c:v>
                </c:pt>
                <c:pt idx="9">
                  <c:v>279</c:v>
                </c:pt>
                <c:pt idx="10">
                  <c:v>273</c:v>
                </c:pt>
                <c:pt idx="11">
                  <c:v>238</c:v>
                </c:pt>
                <c:pt idx="12">
                  <c:v>192</c:v>
                </c:pt>
                <c:pt idx="13">
                  <c:v>197</c:v>
                </c:pt>
                <c:pt idx="14">
                  <c:v>156</c:v>
                </c:pt>
                <c:pt idx="15">
                  <c:v>109</c:v>
                </c:pt>
                <c:pt idx="16">
                  <c:v>102</c:v>
                </c:pt>
                <c:pt idx="17">
                  <c:v>65</c:v>
                </c:pt>
                <c:pt idx="18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63-473B-B17A-D8470992D993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15</c:v>
                </c:pt>
                <c:pt idx="1">
                  <c:v>20</c:v>
                </c:pt>
                <c:pt idx="2">
                  <c:v>17</c:v>
                </c:pt>
                <c:pt idx="3">
                  <c:v>27</c:v>
                </c:pt>
                <c:pt idx="4">
                  <c:v>33</c:v>
                </c:pt>
                <c:pt idx="5">
                  <c:v>21</c:v>
                </c:pt>
                <c:pt idx="6">
                  <c:v>27</c:v>
                </c:pt>
                <c:pt idx="7">
                  <c:v>33</c:v>
                </c:pt>
                <c:pt idx="8">
                  <c:v>37</c:v>
                </c:pt>
                <c:pt idx="9">
                  <c:v>40</c:v>
                </c:pt>
                <c:pt idx="10">
                  <c:v>41</c:v>
                </c:pt>
                <c:pt idx="11">
                  <c:v>23</c:v>
                </c:pt>
                <c:pt idx="12">
                  <c:v>33</c:v>
                </c:pt>
                <c:pt idx="13">
                  <c:v>25</c:v>
                </c:pt>
                <c:pt idx="14">
                  <c:v>22</c:v>
                </c:pt>
                <c:pt idx="15">
                  <c:v>17</c:v>
                </c:pt>
                <c:pt idx="16">
                  <c:v>20</c:v>
                </c:pt>
                <c:pt idx="17">
                  <c:v>18</c:v>
                </c:pt>
                <c:pt idx="18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63-473B-B17A-D8470992D99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C289-431C-A7A7-9B0F59ADA0A0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17</c:v>
                </c:pt>
                <c:pt idx="1">
                  <c:v>17</c:v>
                </c:pt>
                <c:pt idx="2">
                  <c:v>6</c:v>
                </c:pt>
                <c:pt idx="3">
                  <c:v>0</c:v>
                </c:pt>
                <c:pt idx="4">
                  <c:v>12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89-431C-A7A7-9B0F59ADA0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4E-4E4B-923A-185F56CB4A39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4E-4E4B-923A-185F56CB4A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Arkusz1!$C$9:$C$10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Arkusz1!$D$9:$D$10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4E-4E4B-923A-185F56CB4A3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B9-40D5-B666-D59B708FFAF8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1">
                  <c:v>32</c:v>
                </c:pt>
                <c:pt idx="2">
                  <c:v>38</c:v>
                </c:pt>
                <c:pt idx="3">
                  <c:v>43</c:v>
                </c:pt>
                <c:pt idx="4">
                  <c:v>32</c:v>
                </c:pt>
                <c:pt idx="5">
                  <c:v>43</c:v>
                </c:pt>
                <c:pt idx="6">
                  <c:v>61</c:v>
                </c:pt>
                <c:pt idx="7">
                  <c:v>51</c:v>
                </c:pt>
                <c:pt idx="8">
                  <c:v>47</c:v>
                </c:pt>
                <c:pt idx="9">
                  <c:v>48</c:v>
                </c:pt>
                <c:pt idx="10">
                  <c:v>54</c:v>
                </c:pt>
                <c:pt idx="11">
                  <c:v>66</c:v>
                </c:pt>
                <c:pt idx="12">
                  <c:v>59</c:v>
                </c:pt>
                <c:pt idx="13">
                  <c:v>67</c:v>
                </c:pt>
                <c:pt idx="14">
                  <c:v>54</c:v>
                </c:pt>
                <c:pt idx="15">
                  <c:v>41</c:v>
                </c:pt>
                <c:pt idx="16">
                  <c:v>31</c:v>
                </c:pt>
                <c:pt idx="17">
                  <c:v>58</c:v>
                </c:pt>
                <c:pt idx="18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B9-40D5-B666-D59B708FFAF8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5</c:v>
                </c:pt>
                <c:pt idx="5">
                  <c:v>7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  <c:pt idx="9">
                  <c:v>8</c:v>
                </c:pt>
                <c:pt idx="10">
                  <c:v>6</c:v>
                </c:pt>
                <c:pt idx="11">
                  <c:v>7</c:v>
                </c:pt>
                <c:pt idx="12">
                  <c:v>5</c:v>
                </c:pt>
                <c:pt idx="13">
                  <c:v>7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B9-40D5-B666-D59B708FFAF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Arkusz2!$B$5:$B$22</c:f>
              <c:strCache>
                <c:ptCount val="18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  <c:pt idx="17">
                  <c:v>2021/2022</c:v>
                </c:pt>
              </c:strCache>
            </c:strRef>
          </c:cat>
          <c:val>
            <c:numRef>
              <c:f>Arkusz2!$C$5:$C$22</c:f>
              <c:numCache>
                <c:formatCode>General</c:formatCode>
                <c:ptCount val="18"/>
                <c:pt idx="0">
                  <c:v>77</c:v>
                </c:pt>
                <c:pt idx="1">
                  <c:v>100</c:v>
                </c:pt>
                <c:pt idx="2">
                  <c:v>80</c:v>
                </c:pt>
                <c:pt idx="3">
                  <c:v>68</c:v>
                </c:pt>
                <c:pt idx="4">
                  <c:v>208</c:v>
                </c:pt>
                <c:pt idx="5">
                  <c:v>218</c:v>
                </c:pt>
                <c:pt idx="6">
                  <c:v>233</c:v>
                </c:pt>
                <c:pt idx="7">
                  <c:v>276</c:v>
                </c:pt>
                <c:pt idx="8">
                  <c:v>117</c:v>
                </c:pt>
                <c:pt idx="9">
                  <c:v>110</c:v>
                </c:pt>
                <c:pt idx="10">
                  <c:v>159</c:v>
                </c:pt>
                <c:pt idx="11">
                  <c:v>142</c:v>
                </c:pt>
                <c:pt idx="12">
                  <c:v>99</c:v>
                </c:pt>
                <c:pt idx="13">
                  <c:v>59</c:v>
                </c:pt>
                <c:pt idx="14">
                  <c:v>64</c:v>
                </c:pt>
                <c:pt idx="15">
                  <c:v>96</c:v>
                </c:pt>
                <c:pt idx="16">
                  <c:v>54</c:v>
                </c:pt>
                <c:pt idx="17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0-41AF-98FF-15740F1DC9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6321184"/>
        <c:axId val="446328672"/>
      </c:barChart>
      <c:catAx>
        <c:axId val="44632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6328672"/>
        <c:crosses val="autoZero"/>
        <c:auto val="1"/>
        <c:lblAlgn val="ctr"/>
        <c:lblOffset val="100"/>
        <c:noMultiLvlLbl val="0"/>
      </c:catAx>
      <c:valAx>
        <c:axId val="446328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32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C506-4527-87E2-C3644E52C388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30</c:v>
                </c:pt>
                <c:pt idx="1">
                  <c:v>8</c:v>
                </c:pt>
                <c:pt idx="2">
                  <c:v>12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06-4527-87E2-C3644E52C3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1">
                  <c:v>33</c:v>
                </c:pt>
                <c:pt idx="2">
                  <c:v>131</c:v>
                </c:pt>
                <c:pt idx="3">
                  <c:v>205</c:v>
                </c:pt>
                <c:pt idx="4">
                  <c:v>167</c:v>
                </c:pt>
                <c:pt idx="5">
                  <c:v>200</c:v>
                </c:pt>
                <c:pt idx="6">
                  <c:v>107</c:v>
                </c:pt>
                <c:pt idx="7">
                  <c:v>119</c:v>
                </c:pt>
                <c:pt idx="8">
                  <c:v>140</c:v>
                </c:pt>
                <c:pt idx="9">
                  <c:v>209</c:v>
                </c:pt>
                <c:pt idx="10">
                  <c:v>248</c:v>
                </c:pt>
                <c:pt idx="11">
                  <c:v>271</c:v>
                </c:pt>
                <c:pt idx="12">
                  <c:v>352</c:v>
                </c:pt>
                <c:pt idx="13">
                  <c:v>215</c:v>
                </c:pt>
                <c:pt idx="14">
                  <c:v>310</c:v>
                </c:pt>
                <c:pt idx="15">
                  <c:v>113</c:v>
                </c:pt>
                <c:pt idx="16">
                  <c:v>103</c:v>
                </c:pt>
                <c:pt idx="17">
                  <c:v>73</c:v>
                </c:pt>
                <c:pt idx="18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0-418D-85B7-B9E228A4D3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2937712"/>
        <c:axId val="1992938128"/>
      </c:barChart>
      <c:catAx>
        <c:axId val="199293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2938128"/>
        <c:crosses val="autoZero"/>
        <c:auto val="1"/>
        <c:lblAlgn val="ctr"/>
        <c:lblOffset val="100"/>
        <c:noMultiLvlLbl val="0"/>
      </c:catAx>
      <c:valAx>
        <c:axId val="1992938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293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3E-4221-84A9-817FB057158A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1">
                  <c:v>36</c:v>
                </c:pt>
                <c:pt idx="2">
                  <c:v>141</c:v>
                </c:pt>
                <c:pt idx="3">
                  <c:v>117</c:v>
                </c:pt>
                <c:pt idx="4">
                  <c:v>76</c:v>
                </c:pt>
                <c:pt idx="5">
                  <c:v>59</c:v>
                </c:pt>
                <c:pt idx="6">
                  <c:v>64</c:v>
                </c:pt>
                <c:pt idx="7">
                  <c:v>87</c:v>
                </c:pt>
                <c:pt idx="8">
                  <c:v>37</c:v>
                </c:pt>
                <c:pt idx="9">
                  <c:v>32</c:v>
                </c:pt>
                <c:pt idx="10">
                  <c:v>41</c:v>
                </c:pt>
                <c:pt idx="11">
                  <c:v>33</c:v>
                </c:pt>
                <c:pt idx="12">
                  <c:v>35</c:v>
                </c:pt>
                <c:pt idx="13">
                  <c:v>32</c:v>
                </c:pt>
                <c:pt idx="14">
                  <c:v>35</c:v>
                </c:pt>
                <c:pt idx="15">
                  <c:v>27</c:v>
                </c:pt>
                <c:pt idx="16">
                  <c:v>25</c:v>
                </c:pt>
                <c:pt idx="17">
                  <c:v>30</c:v>
                </c:pt>
                <c:pt idx="18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3E-4221-84A9-817FB057158A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1">
                  <c:v>8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9</c:v>
                </c:pt>
                <c:pt idx="13">
                  <c:v>9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7</c:v>
                </c:pt>
                <c:pt idx="18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3E-4221-84A9-817FB057158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8750-448F-8067-9002918B0CED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1</c:v>
                </c:pt>
                <c:pt idx="1">
                  <c:v>13</c:v>
                </c:pt>
                <c:pt idx="2">
                  <c:v>0</c:v>
                </c:pt>
                <c:pt idx="3">
                  <c:v>4</c:v>
                </c:pt>
                <c:pt idx="4">
                  <c:v>19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50-448F-8067-9002918B0C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Arkusz2!$B$15:$B$22</c:f>
              <c:strCache>
                <c:ptCount val="8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</c:strCache>
            </c:strRef>
          </c:cat>
          <c:val>
            <c:numRef>
              <c:f>Arkusz2!$C$15:$C$22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88EC-4093-98E9-F702C5855FA0}"/>
            </c:ext>
          </c:extLst>
        </c:ser>
        <c:ser>
          <c:idx val="1"/>
          <c:order val="1"/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Arkusz2!$B$15:$B$22</c:f>
              <c:strCache>
                <c:ptCount val="8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</c:strCache>
            </c:strRef>
          </c:cat>
          <c:val>
            <c:numRef>
              <c:f>Arkusz2!$D$15:$D$22</c:f>
              <c:numCache>
                <c:formatCode>General</c:formatCode>
                <c:ptCount val="8"/>
                <c:pt idx="0">
                  <c:v>43</c:v>
                </c:pt>
                <c:pt idx="1">
                  <c:v>57</c:v>
                </c:pt>
                <c:pt idx="2">
                  <c:v>109</c:v>
                </c:pt>
                <c:pt idx="3">
                  <c:v>90</c:v>
                </c:pt>
                <c:pt idx="4">
                  <c:v>96</c:v>
                </c:pt>
                <c:pt idx="5">
                  <c:v>45</c:v>
                </c:pt>
                <c:pt idx="6">
                  <c:v>69</c:v>
                </c:pt>
                <c:pt idx="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EC-4093-98E9-F702C5855F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3223727"/>
        <c:axId val="483225391"/>
      </c:barChart>
      <c:catAx>
        <c:axId val="4832237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3225391"/>
        <c:crosses val="autoZero"/>
        <c:auto val="1"/>
        <c:lblAlgn val="ctr"/>
        <c:lblOffset val="100"/>
        <c:noMultiLvlLbl val="0"/>
      </c:catAx>
      <c:valAx>
        <c:axId val="483225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322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17877150838116E-2"/>
          <c:y val="3.2660980055713974E-2"/>
          <c:w val="0.91375291945093207"/>
          <c:h val="0.8036522176548285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Arkusz3!$B$15:$B$22</c:f>
              <c:strCache>
                <c:ptCount val="8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</c:strCache>
            </c:strRef>
          </c:cat>
          <c:val>
            <c:numRef>
              <c:f>Arkusz3!$C$15:$C$22</c:f>
              <c:numCache>
                <c:formatCode>General</c:formatCode>
                <c:ptCount val="8"/>
                <c:pt idx="0">
                  <c:v>18</c:v>
                </c:pt>
                <c:pt idx="1">
                  <c:v>18</c:v>
                </c:pt>
                <c:pt idx="2">
                  <c:v>21</c:v>
                </c:pt>
                <c:pt idx="3">
                  <c:v>18</c:v>
                </c:pt>
                <c:pt idx="4">
                  <c:v>19</c:v>
                </c:pt>
                <c:pt idx="5">
                  <c:v>24</c:v>
                </c:pt>
                <c:pt idx="6">
                  <c:v>38</c:v>
                </c:pt>
                <c:pt idx="7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17-4926-94DA-9280CA2D3AD8}"/>
            </c:ext>
          </c:extLst>
        </c:ser>
        <c:ser>
          <c:idx val="1"/>
          <c:order val="1"/>
          <c:spPr>
            <a:ln w="28575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Arkusz3!$B$15:$B$22</c:f>
              <c:strCache>
                <c:ptCount val="8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</c:strCache>
            </c:strRef>
          </c:cat>
          <c:val>
            <c:numRef>
              <c:f>Arkusz3!$D$15:$D$22</c:f>
              <c:numCache>
                <c:formatCode>General</c:formatCode>
                <c:ptCount val="8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17-4926-94DA-9280CA2D3AD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82058288"/>
        <c:axId val="1982056624"/>
      </c:lineChart>
      <c:catAx>
        <c:axId val="198205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2056624"/>
        <c:crosses val="autoZero"/>
        <c:auto val="1"/>
        <c:lblAlgn val="ctr"/>
        <c:lblOffset val="100"/>
        <c:noMultiLvlLbl val="0"/>
      </c:catAx>
      <c:valAx>
        <c:axId val="1982056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8205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1046</c:v>
                </c:pt>
                <c:pt idx="1">
                  <c:v>1272</c:v>
                </c:pt>
                <c:pt idx="2">
                  <c:v>1680</c:v>
                </c:pt>
                <c:pt idx="3">
                  <c:v>2012</c:v>
                </c:pt>
                <c:pt idx="4">
                  <c:v>2004</c:v>
                </c:pt>
                <c:pt idx="5">
                  <c:v>2190</c:v>
                </c:pt>
                <c:pt idx="6">
                  <c:v>2148</c:v>
                </c:pt>
                <c:pt idx="7">
                  <c:v>2620</c:v>
                </c:pt>
                <c:pt idx="8">
                  <c:v>2632</c:v>
                </c:pt>
                <c:pt idx="9">
                  <c:v>2131</c:v>
                </c:pt>
                <c:pt idx="10">
                  <c:v>2238</c:v>
                </c:pt>
                <c:pt idx="11">
                  <c:v>1995</c:v>
                </c:pt>
                <c:pt idx="12">
                  <c:v>1696</c:v>
                </c:pt>
                <c:pt idx="13">
                  <c:v>1238</c:v>
                </c:pt>
                <c:pt idx="14">
                  <c:v>1162</c:v>
                </c:pt>
                <c:pt idx="15">
                  <c:v>888</c:v>
                </c:pt>
                <c:pt idx="16">
                  <c:v>578</c:v>
                </c:pt>
                <c:pt idx="17">
                  <c:v>643</c:v>
                </c:pt>
                <c:pt idx="18">
                  <c:v>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B-43AA-B279-483BF3E253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CFB-43AA-B279-483BF3E253F4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Arkusz2!$B$18:$B$22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Arkusz2!$C$18:$C$22</c:f>
              <c:numCache>
                <c:formatCode>General</c:formatCode>
                <c:ptCount val="5"/>
                <c:pt idx="0">
                  <c:v>5</c:v>
                </c:pt>
                <c:pt idx="1">
                  <c:v>18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A-4EE6-B9DB-F4C5D7796A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7299903"/>
        <c:axId val="1457300319"/>
      </c:barChart>
      <c:catAx>
        <c:axId val="145729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57300319"/>
        <c:crosses val="autoZero"/>
        <c:auto val="1"/>
        <c:lblAlgn val="ctr"/>
        <c:lblOffset val="100"/>
        <c:noMultiLvlLbl val="0"/>
      </c:catAx>
      <c:valAx>
        <c:axId val="14573003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7299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Arkusz3!$B$18:$B$22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Arkusz3!$C$18:$C$22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2C-4625-B119-5A7FA32CA0C2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Arkusz3!$B$18:$B$22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Arkusz3!$D$18:$D$22</c:f>
              <c:numCache>
                <c:formatCode>General</c:formatCode>
                <c:ptCount val="5"/>
                <c:pt idx="0">
                  <c:v>84</c:v>
                </c:pt>
                <c:pt idx="1">
                  <c:v>84</c:v>
                </c:pt>
                <c:pt idx="2">
                  <c:v>39</c:v>
                </c:pt>
                <c:pt idx="3">
                  <c:v>52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2C-4625-B119-5A7FA32CA0C2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Arkusz3!$B$18:$B$22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Arkusz3!$E$18:$E$22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2C-4625-B119-5A7FA32CA0C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57293663"/>
        <c:axId val="1457291167"/>
      </c:lineChart>
      <c:catAx>
        <c:axId val="14572936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57291167"/>
        <c:crosses val="autoZero"/>
        <c:auto val="1"/>
        <c:lblAlgn val="ctr"/>
        <c:lblOffset val="100"/>
        <c:noMultiLvlLbl val="0"/>
      </c:catAx>
      <c:valAx>
        <c:axId val="14572911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729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C851-48A6-A4C3-7501B7CA8A02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11</c:v>
                </c:pt>
                <c:pt idx="1">
                  <c:v>16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1-48A6-A4C3-7501B7CA8A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177</c:v>
                </c:pt>
                <c:pt idx="1">
                  <c:v>320</c:v>
                </c:pt>
                <c:pt idx="2">
                  <c:v>119</c:v>
                </c:pt>
                <c:pt idx="3">
                  <c:v>390</c:v>
                </c:pt>
                <c:pt idx="4">
                  <c:v>373</c:v>
                </c:pt>
                <c:pt idx="5">
                  <c:v>421</c:v>
                </c:pt>
                <c:pt idx="6">
                  <c:v>546</c:v>
                </c:pt>
                <c:pt idx="7">
                  <c:v>1095</c:v>
                </c:pt>
                <c:pt idx="8">
                  <c:v>995</c:v>
                </c:pt>
                <c:pt idx="9">
                  <c:v>773</c:v>
                </c:pt>
                <c:pt idx="10">
                  <c:v>687</c:v>
                </c:pt>
                <c:pt idx="11">
                  <c:v>839</c:v>
                </c:pt>
                <c:pt idx="12">
                  <c:v>732</c:v>
                </c:pt>
                <c:pt idx="13">
                  <c:v>448</c:v>
                </c:pt>
                <c:pt idx="14">
                  <c:v>258</c:v>
                </c:pt>
                <c:pt idx="15">
                  <c:v>182</c:v>
                </c:pt>
                <c:pt idx="16">
                  <c:v>93</c:v>
                </c:pt>
                <c:pt idx="17">
                  <c:v>53</c:v>
                </c:pt>
                <c:pt idx="1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8-43CD-9C11-F4C8D42BFA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60358159"/>
        <c:axId val="1560358575"/>
      </c:barChart>
      <c:catAx>
        <c:axId val="1560358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0358575"/>
        <c:crosses val="autoZero"/>
        <c:auto val="1"/>
        <c:lblAlgn val="ctr"/>
        <c:lblOffset val="100"/>
        <c:noMultiLvlLbl val="0"/>
      </c:catAx>
      <c:valAx>
        <c:axId val="15603585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0358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0741549412454"/>
          <c:y val="5.0635232951974272E-2"/>
          <c:w val="0.86164945321245978"/>
          <c:h val="0.7909735937493840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05-4704-9A9B-A53FBA7893B1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24</c:v>
                </c:pt>
                <c:pt idx="1">
                  <c:v>30</c:v>
                </c:pt>
                <c:pt idx="2">
                  <c:v>80</c:v>
                </c:pt>
                <c:pt idx="3">
                  <c:v>55</c:v>
                </c:pt>
                <c:pt idx="4">
                  <c:v>55</c:v>
                </c:pt>
                <c:pt idx="5">
                  <c:v>80</c:v>
                </c:pt>
                <c:pt idx="6">
                  <c:v>132</c:v>
                </c:pt>
                <c:pt idx="7">
                  <c:v>133</c:v>
                </c:pt>
                <c:pt idx="8">
                  <c:v>115</c:v>
                </c:pt>
                <c:pt idx="9">
                  <c:v>89</c:v>
                </c:pt>
                <c:pt idx="10">
                  <c:v>123</c:v>
                </c:pt>
                <c:pt idx="11">
                  <c:v>91</c:v>
                </c:pt>
                <c:pt idx="12">
                  <c:v>110</c:v>
                </c:pt>
                <c:pt idx="13">
                  <c:v>66</c:v>
                </c:pt>
                <c:pt idx="14">
                  <c:v>71</c:v>
                </c:pt>
                <c:pt idx="15">
                  <c:v>55</c:v>
                </c:pt>
                <c:pt idx="16">
                  <c:v>58</c:v>
                </c:pt>
                <c:pt idx="17">
                  <c:v>36</c:v>
                </c:pt>
                <c:pt idx="18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05-4704-9A9B-A53FBA7893B1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8</c:v>
                </c:pt>
                <c:pt idx="1">
                  <c:v>9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55</c:v>
                </c:pt>
                <c:pt idx="11">
                  <c:v>75</c:v>
                </c:pt>
                <c:pt idx="12">
                  <c:v>68</c:v>
                </c:pt>
                <c:pt idx="13">
                  <c:v>60</c:v>
                </c:pt>
                <c:pt idx="14">
                  <c:v>46</c:v>
                </c:pt>
                <c:pt idx="15">
                  <c:v>45</c:v>
                </c:pt>
                <c:pt idx="16">
                  <c:v>29</c:v>
                </c:pt>
                <c:pt idx="17">
                  <c:v>17</c:v>
                </c:pt>
                <c:pt idx="18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05-4704-9A9B-A53FBA7893B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2BC-4AF9-BEA5-FF3239A762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2BC-4AF9-BEA5-FF3239A762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Arkusz1!$C$9:$C$10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Arkusz1!$D$9:$D$10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BC-4AF9-BEA5-FF3239A7620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1408</c:v>
                </c:pt>
                <c:pt idx="1">
                  <c:v>1630</c:v>
                </c:pt>
                <c:pt idx="2">
                  <c:v>2397</c:v>
                </c:pt>
                <c:pt idx="3">
                  <c:v>2327</c:v>
                </c:pt>
                <c:pt idx="4">
                  <c:v>2622</c:v>
                </c:pt>
                <c:pt idx="5">
                  <c:v>2769</c:v>
                </c:pt>
                <c:pt idx="6">
                  <c:v>3214</c:v>
                </c:pt>
                <c:pt idx="7">
                  <c:v>3934</c:v>
                </c:pt>
                <c:pt idx="8">
                  <c:v>4057</c:v>
                </c:pt>
                <c:pt idx="9">
                  <c:v>3241</c:v>
                </c:pt>
                <c:pt idx="10">
                  <c:v>3428</c:v>
                </c:pt>
                <c:pt idx="11">
                  <c:v>3383</c:v>
                </c:pt>
                <c:pt idx="12">
                  <c:v>2709</c:v>
                </c:pt>
                <c:pt idx="13">
                  <c:v>1787</c:v>
                </c:pt>
                <c:pt idx="14">
                  <c:v>1568</c:v>
                </c:pt>
                <c:pt idx="15">
                  <c:v>1265</c:v>
                </c:pt>
                <c:pt idx="16">
                  <c:v>743</c:v>
                </c:pt>
                <c:pt idx="17">
                  <c:v>480</c:v>
                </c:pt>
                <c:pt idx="18">
                  <c:v>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B-4928-A141-F64BBE4541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FBB-4928-A141-F64BBE4541C9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947</c:v>
                </c:pt>
                <c:pt idx="1">
                  <c:v>1004</c:v>
                </c:pt>
                <c:pt idx="2">
                  <c:v>1409</c:v>
                </c:pt>
                <c:pt idx="3">
                  <c:v>1180</c:v>
                </c:pt>
                <c:pt idx="4">
                  <c:v>1303</c:v>
                </c:pt>
                <c:pt idx="5">
                  <c:v>1434</c:v>
                </c:pt>
                <c:pt idx="6">
                  <c:v>1608</c:v>
                </c:pt>
                <c:pt idx="7">
                  <c:v>1521</c:v>
                </c:pt>
                <c:pt idx="8">
                  <c:v>1774</c:v>
                </c:pt>
                <c:pt idx="9">
                  <c:v>1512</c:v>
                </c:pt>
                <c:pt idx="10">
                  <c:v>1301</c:v>
                </c:pt>
                <c:pt idx="11">
                  <c:v>1214</c:v>
                </c:pt>
                <c:pt idx="12">
                  <c:v>852</c:v>
                </c:pt>
                <c:pt idx="13">
                  <c:v>629</c:v>
                </c:pt>
                <c:pt idx="14">
                  <c:v>608</c:v>
                </c:pt>
                <c:pt idx="15">
                  <c:v>464</c:v>
                </c:pt>
                <c:pt idx="16">
                  <c:v>228</c:v>
                </c:pt>
                <c:pt idx="17">
                  <c:v>149</c:v>
                </c:pt>
                <c:pt idx="18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E-4497-85EC-C1BC8467F7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54E-4497-85EC-C1BC8467F76D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Arkusz1!$F$6:$F$24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0-8A80-4E3B-802A-B3C3CDC31F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26720771935654"/>
                      <c:h val="8.8319898900393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BB8-4B2C-B282-FB4A37FB5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  <c:pt idx="11">
                  <c:v>10693</c:v>
                </c:pt>
                <c:pt idx="12">
                  <c:v>8424</c:v>
                </c:pt>
                <c:pt idx="13">
                  <c:v>6531</c:v>
                </c:pt>
                <c:pt idx="14">
                  <c:v>5752</c:v>
                </c:pt>
                <c:pt idx="15">
                  <c:v>4414</c:v>
                </c:pt>
                <c:pt idx="16">
                  <c:v>2547</c:v>
                </c:pt>
                <c:pt idx="17">
                  <c:v>1953</c:v>
                </c:pt>
                <c:pt idx="18">
                  <c:v>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80-4E3B-802A-B3C3CDC31F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4026048"/>
        <c:axId val="1784026464"/>
        <c:axId val="0"/>
      </c:bar3DChart>
      <c:catAx>
        <c:axId val="178402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4026464"/>
        <c:crosses val="autoZero"/>
        <c:auto val="1"/>
        <c:lblAlgn val="ctr"/>
        <c:lblOffset val="100"/>
        <c:noMultiLvlLbl val="0"/>
      </c:catAx>
      <c:valAx>
        <c:axId val="1784026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402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4D-4B7F-BD06-80A6B92773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4D-4B7F-BD06-80A6B92773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Arkusz2!$C$9:$C$10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Arkusz2!$D$9:$D$10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4D-4B7F-BD06-80A6B9277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26-4434-A320-7CFD2BA393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26-4434-A320-7CFD2BA393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26-4434-A320-7CFD2BA393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Arkusz3!$C$9:$C$11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Arkusz3!$D$9:$D$11</c:f>
              <c:numCache>
                <c:formatCode>0%</c:formatCode>
                <c:ptCount val="3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26-4434-A320-7CFD2BA3935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2595313483687"/>
          <c:y val="2.7133737277054686E-2"/>
          <c:w val="0.8097404686516313"/>
          <c:h val="0.94792494566130825"/>
        </c:manualLayout>
      </c:layout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394</c:v>
                </c:pt>
                <c:pt idx="1">
                  <c:v>584</c:v>
                </c:pt>
                <c:pt idx="2">
                  <c:v>878</c:v>
                </c:pt>
                <c:pt idx="3">
                  <c:v>817</c:v>
                </c:pt>
                <c:pt idx="4">
                  <c:v>1010</c:v>
                </c:pt>
                <c:pt idx="5">
                  <c:v>1010</c:v>
                </c:pt>
                <c:pt idx="6">
                  <c:v>1120</c:v>
                </c:pt>
                <c:pt idx="7">
                  <c:v>1033</c:v>
                </c:pt>
                <c:pt idx="8">
                  <c:v>1127</c:v>
                </c:pt>
                <c:pt idx="9">
                  <c:v>1063</c:v>
                </c:pt>
                <c:pt idx="10">
                  <c:v>993</c:v>
                </c:pt>
                <c:pt idx="11">
                  <c:v>969</c:v>
                </c:pt>
                <c:pt idx="12">
                  <c:v>717</c:v>
                </c:pt>
                <c:pt idx="13">
                  <c:v>574</c:v>
                </c:pt>
                <c:pt idx="14">
                  <c:v>525</c:v>
                </c:pt>
                <c:pt idx="15">
                  <c:v>347</c:v>
                </c:pt>
                <c:pt idx="16">
                  <c:v>178</c:v>
                </c:pt>
                <c:pt idx="17">
                  <c:v>129</c:v>
                </c:pt>
                <c:pt idx="18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0-40D3-9B9D-6F47F08BD5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E60-40D3-9B9D-6F47F08BD5B1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Arkusz1!$B$5:$C$31</c:f>
            </c:multiLvlStrRef>
          </c:cat>
          <c:val>
            <c:numRef>
              <c:f>Arkusz1!$D$5:$D$31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0-3DA1-4632-A1E8-82EFCD586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09150896"/>
        <c:axId val="1909157552"/>
      </c:barChart>
      <c:catAx>
        <c:axId val="190915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9157552"/>
        <c:crosses val="autoZero"/>
        <c:auto val="1"/>
        <c:lblAlgn val="ctr"/>
        <c:lblOffset val="100"/>
        <c:noMultiLvlLbl val="0"/>
      </c:catAx>
      <c:valAx>
        <c:axId val="190915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915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AB-421F-B066-C522028C437B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AB-421F-B066-C522028C43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Arkusz2!$C$5:$C$6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Arkusz2!$D$5:$D$6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AB-421F-B066-C522028C437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484</c:v>
                </c:pt>
                <c:pt idx="1">
                  <c:v>598</c:v>
                </c:pt>
                <c:pt idx="2">
                  <c:v>633</c:v>
                </c:pt>
                <c:pt idx="3">
                  <c:v>591</c:v>
                </c:pt>
                <c:pt idx="4">
                  <c:v>832</c:v>
                </c:pt>
                <c:pt idx="5">
                  <c:v>838</c:v>
                </c:pt>
                <c:pt idx="6">
                  <c:v>916</c:v>
                </c:pt>
                <c:pt idx="7">
                  <c:v>761</c:v>
                </c:pt>
                <c:pt idx="8">
                  <c:v>891</c:v>
                </c:pt>
                <c:pt idx="9">
                  <c:v>713</c:v>
                </c:pt>
                <c:pt idx="10">
                  <c:v>589</c:v>
                </c:pt>
                <c:pt idx="11">
                  <c:v>567</c:v>
                </c:pt>
                <c:pt idx="12">
                  <c:v>412</c:v>
                </c:pt>
                <c:pt idx="13">
                  <c:v>329</c:v>
                </c:pt>
                <c:pt idx="14">
                  <c:v>246</c:v>
                </c:pt>
                <c:pt idx="15">
                  <c:v>221</c:v>
                </c:pt>
                <c:pt idx="16">
                  <c:v>120</c:v>
                </c:pt>
                <c:pt idx="17">
                  <c:v>62</c:v>
                </c:pt>
                <c:pt idx="18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E-469B-BE22-EB30820F81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2DE-469B-BE22-EB30820F8136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1408</c:v>
                </c:pt>
                <c:pt idx="1">
                  <c:v>1630</c:v>
                </c:pt>
                <c:pt idx="2">
                  <c:v>2397</c:v>
                </c:pt>
                <c:pt idx="3">
                  <c:v>2327</c:v>
                </c:pt>
                <c:pt idx="4">
                  <c:v>2622</c:v>
                </c:pt>
                <c:pt idx="5">
                  <c:v>2769</c:v>
                </c:pt>
                <c:pt idx="6">
                  <c:v>3214</c:v>
                </c:pt>
                <c:pt idx="7">
                  <c:v>3934</c:v>
                </c:pt>
                <c:pt idx="8">
                  <c:v>4057</c:v>
                </c:pt>
                <c:pt idx="9">
                  <c:v>3241</c:v>
                </c:pt>
                <c:pt idx="10">
                  <c:v>3428</c:v>
                </c:pt>
                <c:pt idx="11">
                  <c:v>3383</c:v>
                </c:pt>
                <c:pt idx="12">
                  <c:v>2709</c:v>
                </c:pt>
                <c:pt idx="13">
                  <c:v>1787</c:v>
                </c:pt>
                <c:pt idx="14">
                  <c:v>1568</c:v>
                </c:pt>
                <c:pt idx="15">
                  <c:v>1265</c:v>
                </c:pt>
                <c:pt idx="16">
                  <c:v>743</c:v>
                </c:pt>
                <c:pt idx="17">
                  <c:v>480</c:v>
                </c:pt>
                <c:pt idx="18">
                  <c:v>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B-4E72-A452-267176C2E3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CDB-4E72-A452-267176C2E3A2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93-48E4-8374-F0F280C56ECB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93-48E4-8374-F0F280C56E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Arkusz2!$C$6:$C$7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Arkusz2!$D$6:$D$7</c:f>
              <c:numCache>
                <c:formatCode>0%</c:formatCode>
                <c:ptCount val="2"/>
                <c:pt idx="0">
                  <c:v>0.61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93-48E4-8374-F0F280C56EC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Arkusz2!$E$4</c:f>
              <c:strCache>
                <c:ptCount val="1"/>
                <c:pt idx="0">
                  <c:v>Studenci</c:v>
                </c:pt>
              </c:strCache>
            </c:strRef>
          </c:tx>
          <c:spPr>
            <a:ln w="34925" cap="rnd">
              <a:solidFill>
                <a:schemeClr val="accent1">
                  <a:shade val="7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8"/>
              <c:layout>
                <c:manualLayout>
                  <c:x val="-4.3661915066814045E-3"/>
                  <c:y val="-1.78001235611627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79212492732865E-2"/>
                      <c:h val="8.0336975136025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E8D-4453-B6C9-62A7C6EB5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Arkusz2!$C$5:$D$23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Arkusz2!$E$5:$E$23</c:f>
              <c:numCache>
                <c:formatCode>General</c:formatCode>
                <c:ptCount val="19"/>
                <c:pt idx="0">
                  <c:v>913</c:v>
                </c:pt>
                <c:pt idx="1">
                  <c:v>1049</c:v>
                </c:pt>
                <c:pt idx="2">
                  <c:v>1279</c:v>
                </c:pt>
                <c:pt idx="3">
                  <c:v>1302</c:v>
                </c:pt>
                <c:pt idx="4">
                  <c:v>1350</c:v>
                </c:pt>
                <c:pt idx="5">
                  <c:v>1661</c:v>
                </c:pt>
                <c:pt idx="6">
                  <c:v>1756</c:v>
                </c:pt>
                <c:pt idx="7">
                  <c:v>1994</c:v>
                </c:pt>
                <c:pt idx="8">
                  <c:v>1851</c:v>
                </c:pt>
                <c:pt idx="9">
                  <c:v>1965</c:v>
                </c:pt>
                <c:pt idx="10">
                  <c:v>2026</c:v>
                </c:pt>
                <c:pt idx="11">
                  <c:v>1988</c:v>
                </c:pt>
                <c:pt idx="12">
                  <c:v>1912</c:v>
                </c:pt>
                <c:pt idx="13">
                  <c:v>1826</c:v>
                </c:pt>
                <c:pt idx="14">
                  <c:v>1889</c:v>
                </c:pt>
                <c:pt idx="15">
                  <c:v>1535</c:v>
                </c:pt>
                <c:pt idx="16">
                  <c:v>1219</c:v>
                </c:pt>
                <c:pt idx="17">
                  <c:v>1041</c:v>
                </c:pt>
                <c:pt idx="18">
                  <c:v>1083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67-4952-B703-3C452091D733}"/>
            </c:ext>
          </c:extLst>
        </c:ser>
        <c:ser>
          <c:idx val="1"/>
          <c:order val="1"/>
          <c:tx>
            <c:strRef>
              <c:f>Arkusz2!$F$4</c:f>
              <c:strCache>
                <c:ptCount val="1"/>
                <c:pt idx="0">
                  <c:v>Opiekunowie</c:v>
                </c:pt>
              </c:strCache>
            </c:strRef>
          </c:tx>
          <c:spPr>
            <a:ln w="34925" cap="rnd">
              <a:solidFill>
                <a:schemeClr val="accent1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705459935511072E-2"/>
                      <c:h val="8.377826190631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E8D-4453-B6C9-62A7C6EB5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Arkusz2!$C$5:$D$23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Arkusz2!$F$5:$F$23</c:f>
              <c:numCache>
                <c:formatCode>General</c:formatCode>
                <c:ptCount val="19"/>
                <c:pt idx="0">
                  <c:v>109</c:v>
                </c:pt>
                <c:pt idx="1">
                  <c:v>147</c:v>
                </c:pt>
                <c:pt idx="2">
                  <c:v>179</c:v>
                </c:pt>
                <c:pt idx="3">
                  <c:v>197</c:v>
                </c:pt>
                <c:pt idx="4">
                  <c:v>209</c:v>
                </c:pt>
                <c:pt idx="5">
                  <c:v>216</c:v>
                </c:pt>
                <c:pt idx="6">
                  <c:v>216</c:v>
                </c:pt>
                <c:pt idx="7">
                  <c:v>224</c:v>
                </c:pt>
                <c:pt idx="8">
                  <c:v>235</c:v>
                </c:pt>
                <c:pt idx="9">
                  <c:v>253</c:v>
                </c:pt>
                <c:pt idx="10">
                  <c:v>282</c:v>
                </c:pt>
                <c:pt idx="11">
                  <c:v>351</c:v>
                </c:pt>
                <c:pt idx="12">
                  <c:v>299</c:v>
                </c:pt>
                <c:pt idx="13">
                  <c:v>321</c:v>
                </c:pt>
                <c:pt idx="14">
                  <c:v>325</c:v>
                </c:pt>
                <c:pt idx="15">
                  <c:v>333</c:v>
                </c:pt>
                <c:pt idx="16">
                  <c:v>318</c:v>
                </c:pt>
                <c:pt idx="17">
                  <c:v>236</c:v>
                </c:pt>
                <c:pt idx="18">
                  <c:v>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67-4952-B703-3C452091D73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17606111"/>
        <c:axId val="2117605695"/>
      </c:lineChart>
      <c:catAx>
        <c:axId val="2117606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7605695"/>
        <c:crosses val="autoZero"/>
        <c:auto val="1"/>
        <c:lblAlgn val="ctr"/>
        <c:lblOffset val="100"/>
        <c:noMultiLvlLbl val="0"/>
      </c:catAx>
      <c:valAx>
        <c:axId val="2117605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760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A8-481C-9551-668EB13F6834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A8-481C-9551-668EB13F68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Arkusz2!$D$7:$D$8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Arkusz2!$E$7:$E$8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A8-481C-9551-668EB13F683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432</c:v>
                </c:pt>
                <c:pt idx="1">
                  <c:v>438</c:v>
                </c:pt>
                <c:pt idx="2">
                  <c:v>563</c:v>
                </c:pt>
                <c:pt idx="3">
                  <c:v>421</c:v>
                </c:pt>
                <c:pt idx="4">
                  <c:v>474</c:v>
                </c:pt>
                <c:pt idx="5">
                  <c:v>523</c:v>
                </c:pt>
                <c:pt idx="6">
                  <c:v>577</c:v>
                </c:pt>
                <c:pt idx="7">
                  <c:v>653</c:v>
                </c:pt>
                <c:pt idx="8">
                  <c:v>588</c:v>
                </c:pt>
                <c:pt idx="9">
                  <c:v>483</c:v>
                </c:pt>
                <c:pt idx="10">
                  <c:v>516</c:v>
                </c:pt>
                <c:pt idx="11">
                  <c:v>555</c:v>
                </c:pt>
                <c:pt idx="12">
                  <c:v>511</c:v>
                </c:pt>
                <c:pt idx="13">
                  <c:v>363</c:v>
                </c:pt>
                <c:pt idx="14">
                  <c:v>300</c:v>
                </c:pt>
                <c:pt idx="15">
                  <c:v>224</c:v>
                </c:pt>
                <c:pt idx="16">
                  <c:v>120</c:v>
                </c:pt>
                <c:pt idx="17">
                  <c:v>81</c:v>
                </c:pt>
                <c:pt idx="18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8-4987-8A6E-FF196D40E8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348-4987-8A6E-FF196D40E8DE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484</c:v>
                </c:pt>
                <c:pt idx="1">
                  <c:v>598</c:v>
                </c:pt>
                <c:pt idx="2">
                  <c:v>633</c:v>
                </c:pt>
                <c:pt idx="3">
                  <c:v>591</c:v>
                </c:pt>
                <c:pt idx="4">
                  <c:v>832</c:v>
                </c:pt>
                <c:pt idx="5">
                  <c:v>838</c:v>
                </c:pt>
                <c:pt idx="6">
                  <c:v>916</c:v>
                </c:pt>
                <c:pt idx="7">
                  <c:v>761</c:v>
                </c:pt>
                <c:pt idx="8">
                  <c:v>891</c:v>
                </c:pt>
                <c:pt idx="9">
                  <c:v>713</c:v>
                </c:pt>
                <c:pt idx="10">
                  <c:v>589</c:v>
                </c:pt>
                <c:pt idx="11">
                  <c:v>567</c:v>
                </c:pt>
                <c:pt idx="12">
                  <c:v>412</c:v>
                </c:pt>
                <c:pt idx="13">
                  <c:v>329</c:v>
                </c:pt>
                <c:pt idx="14">
                  <c:v>246</c:v>
                </c:pt>
                <c:pt idx="15">
                  <c:v>221</c:v>
                </c:pt>
                <c:pt idx="16">
                  <c:v>120</c:v>
                </c:pt>
                <c:pt idx="17">
                  <c:v>62</c:v>
                </c:pt>
                <c:pt idx="18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3-4290-96DF-9202FC030D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333-4290-96DF-9202FC030DCF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76-4280-B621-E2510BB69B18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76-4280-B621-E2510BB69B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Arkusz2!$D$7:$D$8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Arkusz2!$E$7:$E$8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76-4280-B621-E2510BB69B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448</c:v>
                </c:pt>
                <c:pt idx="1">
                  <c:v>229</c:v>
                </c:pt>
                <c:pt idx="2">
                  <c:v>361</c:v>
                </c:pt>
                <c:pt idx="3">
                  <c:v>416</c:v>
                </c:pt>
                <c:pt idx="4">
                  <c:v>493</c:v>
                </c:pt>
                <c:pt idx="5">
                  <c:v>511</c:v>
                </c:pt>
                <c:pt idx="6">
                  <c:v>514</c:v>
                </c:pt>
                <c:pt idx="7">
                  <c:v>693</c:v>
                </c:pt>
                <c:pt idx="8">
                  <c:v>529</c:v>
                </c:pt>
                <c:pt idx="9">
                  <c:v>342</c:v>
                </c:pt>
                <c:pt idx="10">
                  <c:v>528</c:v>
                </c:pt>
                <c:pt idx="11">
                  <c:v>389</c:v>
                </c:pt>
                <c:pt idx="12">
                  <c:v>309</c:v>
                </c:pt>
                <c:pt idx="13">
                  <c:v>454</c:v>
                </c:pt>
                <c:pt idx="14">
                  <c:v>312</c:v>
                </c:pt>
                <c:pt idx="15">
                  <c:v>180</c:v>
                </c:pt>
                <c:pt idx="16">
                  <c:v>97</c:v>
                </c:pt>
                <c:pt idx="17">
                  <c:v>68</c:v>
                </c:pt>
                <c:pt idx="18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1-4EC3-B20A-81A15C35D7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721-4EC3-B20A-81A15C35D7CC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4-445E-BB1C-38D46B577C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14-445E-BB1C-38D46B577C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Arkusz2!$D$8:$D$9</c:f>
              <c:strCache>
                <c:ptCount val="2"/>
                <c:pt idx="0">
                  <c:v>Kobiety</c:v>
                </c:pt>
                <c:pt idx="1">
                  <c:v>Mężczyżni</c:v>
                </c:pt>
              </c:strCache>
            </c:strRef>
          </c:cat>
          <c:val>
            <c:numRef>
              <c:f>Arkusz2!$E$8:$E$9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14-445E-BB1C-38D46B577C9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18</c:v>
                </c:pt>
                <c:pt idx="1">
                  <c:v>42</c:v>
                </c:pt>
                <c:pt idx="2">
                  <c:v>31</c:v>
                </c:pt>
                <c:pt idx="3">
                  <c:v>29</c:v>
                </c:pt>
                <c:pt idx="4">
                  <c:v>16</c:v>
                </c:pt>
                <c:pt idx="5">
                  <c:v>11</c:v>
                </c:pt>
                <c:pt idx="6">
                  <c:v>28</c:v>
                </c:pt>
                <c:pt idx="7">
                  <c:v>19</c:v>
                </c:pt>
                <c:pt idx="8">
                  <c:v>17</c:v>
                </c:pt>
                <c:pt idx="9">
                  <c:v>13</c:v>
                </c:pt>
                <c:pt idx="10">
                  <c:v>6</c:v>
                </c:pt>
                <c:pt idx="11">
                  <c:v>12</c:v>
                </c:pt>
                <c:pt idx="12">
                  <c:v>9</c:v>
                </c:pt>
                <c:pt idx="13">
                  <c:v>9</c:v>
                </c:pt>
                <c:pt idx="14">
                  <c:v>11</c:v>
                </c:pt>
                <c:pt idx="15">
                  <c:v>11</c:v>
                </c:pt>
                <c:pt idx="16">
                  <c:v>12</c:v>
                </c:pt>
                <c:pt idx="1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9-4D32-94E1-69CD760D9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0872"/>
        <c:axId val="425384008"/>
      </c:barChart>
      <c:catAx>
        <c:axId val="425380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4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84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5380872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0251572327045"/>
          <c:y val="7.936507936507943E-2"/>
          <c:w val="0.76729559748428455"/>
          <c:h val="0.67619047619048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9"/>
              <c:layout>
                <c:manualLayout>
                  <c:x val="0"/>
                  <c:y val="7.415750938209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2B-4407-87D6-3B1DE95A38BA}"/>
                </c:ext>
              </c:extLst>
            </c:dLbl>
            <c:dLbl>
              <c:idx val="10"/>
              <c:layout>
                <c:manualLayout>
                  <c:x val="5.9786200779951091E-3"/>
                  <c:y val="-2.966300375283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2B-4407-87D6-3B1DE95A38BA}"/>
                </c:ext>
              </c:extLst>
            </c:dLbl>
            <c:spPr>
              <a:noFill/>
              <a:ln w="25009">
                <a:noFill/>
              </a:ln>
            </c:spPr>
            <c:txPr>
              <a:bodyPr/>
              <a:lstStyle/>
              <a:p>
                <a:pPr>
                  <a:defRPr sz="8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  <c:pt idx="11">
                  <c:v>10693</c:v>
                </c:pt>
                <c:pt idx="12">
                  <c:v>8424</c:v>
                </c:pt>
                <c:pt idx="13">
                  <c:v>6531</c:v>
                </c:pt>
                <c:pt idx="14">
                  <c:v>5752</c:v>
                </c:pt>
                <c:pt idx="15">
                  <c:v>4414</c:v>
                </c:pt>
                <c:pt idx="16">
                  <c:v>2547</c:v>
                </c:pt>
                <c:pt idx="17">
                  <c:v>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2B-4407-87D6-3B1DE95A3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52152"/>
        <c:axId val="423950976"/>
      </c:barChart>
      <c:catAx>
        <c:axId val="423952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50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215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18</c:v>
                </c:pt>
                <c:pt idx="1">
                  <c:v>42</c:v>
                </c:pt>
                <c:pt idx="2">
                  <c:v>31</c:v>
                </c:pt>
                <c:pt idx="3">
                  <c:v>29</c:v>
                </c:pt>
                <c:pt idx="4">
                  <c:v>16</c:v>
                </c:pt>
                <c:pt idx="5">
                  <c:v>11</c:v>
                </c:pt>
                <c:pt idx="6">
                  <c:v>28</c:v>
                </c:pt>
                <c:pt idx="7">
                  <c:v>19</c:v>
                </c:pt>
                <c:pt idx="8">
                  <c:v>17</c:v>
                </c:pt>
                <c:pt idx="9">
                  <c:v>13</c:v>
                </c:pt>
                <c:pt idx="10">
                  <c:v>6</c:v>
                </c:pt>
                <c:pt idx="11">
                  <c:v>12</c:v>
                </c:pt>
                <c:pt idx="12">
                  <c:v>9</c:v>
                </c:pt>
                <c:pt idx="13">
                  <c:v>9</c:v>
                </c:pt>
                <c:pt idx="14">
                  <c:v>11</c:v>
                </c:pt>
                <c:pt idx="15">
                  <c:v>11</c:v>
                </c:pt>
                <c:pt idx="16">
                  <c:v>12</c:v>
                </c:pt>
                <c:pt idx="17">
                  <c:v>4</c:v>
                </c:pt>
                <c:pt idx="1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3-40A7-B745-EECC220CD1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583-40A7-B745-EECC220CD170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0D-4D14-9DCB-511AE912DE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0D-4D14-9DCB-511AE912DE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Arkusz2!$D$8:$D$9</c:f>
              <c:strCache>
                <c:ptCount val="2"/>
                <c:pt idx="0">
                  <c:v>Kobiety</c:v>
                </c:pt>
                <c:pt idx="1">
                  <c:v>Mężczyżni</c:v>
                </c:pt>
              </c:strCache>
            </c:strRef>
          </c:cat>
          <c:val>
            <c:numRef>
              <c:f>Arkusz2!$E$8:$E$9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0D-4D14-9DCB-511AE912DE9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DA-40E1-804D-400F625B7B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DA-40E1-804D-400F625B7B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Arkusz2!$D$8:$D$9</c:f>
              <c:strCache>
                <c:ptCount val="2"/>
                <c:pt idx="0">
                  <c:v>Kobiety</c:v>
                </c:pt>
                <c:pt idx="1">
                  <c:v>Mężczyżni</c:v>
                </c:pt>
              </c:strCache>
            </c:strRef>
          </c:cat>
          <c:val>
            <c:numRef>
              <c:f>Arkusz2!$E$8:$E$9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DA-40E1-804D-400F625B7B7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285</c:v>
                </c:pt>
                <c:pt idx="1">
                  <c:v>330</c:v>
                </c:pt>
                <c:pt idx="2">
                  <c:v>332</c:v>
                </c:pt>
                <c:pt idx="3">
                  <c:v>398</c:v>
                </c:pt>
                <c:pt idx="4">
                  <c:v>435</c:v>
                </c:pt>
                <c:pt idx="5">
                  <c:v>318</c:v>
                </c:pt>
                <c:pt idx="6">
                  <c:v>334</c:v>
                </c:pt>
                <c:pt idx="7">
                  <c:v>157</c:v>
                </c:pt>
                <c:pt idx="8">
                  <c:v>167</c:v>
                </c:pt>
                <c:pt idx="9">
                  <c:v>161</c:v>
                </c:pt>
                <c:pt idx="10">
                  <c:v>85</c:v>
                </c:pt>
                <c:pt idx="11">
                  <c:v>116</c:v>
                </c:pt>
                <c:pt idx="12">
                  <c:v>104</c:v>
                </c:pt>
                <c:pt idx="13">
                  <c:v>139</c:v>
                </c:pt>
                <c:pt idx="14">
                  <c:v>180</c:v>
                </c:pt>
                <c:pt idx="15">
                  <c:v>127</c:v>
                </c:pt>
                <c:pt idx="16">
                  <c:v>52</c:v>
                </c:pt>
                <c:pt idx="17">
                  <c:v>41</c:v>
                </c:pt>
                <c:pt idx="18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A-46ED-9276-A7738BDE71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8CA-46ED-9276-A7738BDE71F1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71</c:v>
                </c:pt>
                <c:pt idx="1">
                  <c:v>35</c:v>
                </c:pt>
                <c:pt idx="2">
                  <c:v>16</c:v>
                </c:pt>
                <c:pt idx="3">
                  <c:v>15</c:v>
                </c:pt>
                <c:pt idx="4">
                  <c:v>18</c:v>
                </c:pt>
                <c:pt idx="5">
                  <c:v>19</c:v>
                </c:pt>
                <c:pt idx="6">
                  <c:v>14</c:v>
                </c:pt>
                <c:pt idx="7">
                  <c:v>11</c:v>
                </c:pt>
                <c:pt idx="8">
                  <c:v>8</c:v>
                </c:pt>
                <c:pt idx="9">
                  <c:v>9</c:v>
                </c:pt>
                <c:pt idx="10">
                  <c:v>3</c:v>
                </c:pt>
                <c:pt idx="11">
                  <c:v>10</c:v>
                </c:pt>
                <c:pt idx="12">
                  <c:v>11</c:v>
                </c:pt>
                <c:pt idx="13">
                  <c:v>45</c:v>
                </c:pt>
                <c:pt idx="14">
                  <c:v>25</c:v>
                </c:pt>
                <c:pt idx="15">
                  <c:v>13</c:v>
                </c:pt>
                <c:pt idx="16">
                  <c:v>7</c:v>
                </c:pt>
                <c:pt idx="17">
                  <c:v>7</c:v>
                </c:pt>
                <c:pt idx="1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8-4D16-B0E9-108C072CBE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708-4D16-B0E9-108C072CBE7F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A4-4969-8615-F7D9794503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A4-4969-8615-F7D9794503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Arkusz2!$D$8:$D$9</c:f>
              <c:strCache>
                <c:ptCount val="2"/>
                <c:pt idx="0">
                  <c:v>Kobiety</c:v>
                </c:pt>
                <c:pt idx="1">
                  <c:v>Mężczyżni</c:v>
                </c:pt>
              </c:strCache>
            </c:strRef>
          </c:cat>
          <c:val>
            <c:numRef>
              <c:f>Arkusz2!$E$8:$E$9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A4-4969-8615-F7D97945032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71-435B-9E7A-C8CBE52BE1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71-435B-9E7A-C8CBE52BE1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Arkusz2!$D$8:$D$9</c:f>
              <c:strCache>
                <c:ptCount val="2"/>
                <c:pt idx="0">
                  <c:v>Kobiety</c:v>
                </c:pt>
                <c:pt idx="1">
                  <c:v>Mężczyżni</c:v>
                </c:pt>
              </c:strCache>
            </c:strRef>
          </c:cat>
          <c:val>
            <c:numRef>
              <c:f>Arkusz2!$E$8:$E$9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71-435B-9E7A-C8CBE52BE14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51</c:v>
                </c:pt>
                <c:pt idx="1">
                  <c:v>37</c:v>
                </c:pt>
                <c:pt idx="2">
                  <c:v>38</c:v>
                </c:pt>
                <c:pt idx="3">
                  <c:v>31</c:v>
                </c:pt>
                <c:pt idx="4">
                  <c:v>47</c:v>
                </c:pt>
                <c:pt idx="5">
                  <c:v>60</c:v>
                </c:pt>
                <c:pt idx="6">
                  <c:v>45</c:v>
                </c:pt>
                <c:pt idx="7">
                  <c:v>48</c:v>
                </c:pt>
                <c:pt idx="8">
                  <c:v>91</c:v>
                </c:pt>
                <c:pt idx="9">
                  <c:v>73</c:v>
                </c:pt>
                <c:pt idx="10">
                  <c:v>76</c:v>
                </c:pt>
                <c:pt idx="11">
                  <c:v>55</c:v>
                </c:pt>
                <c:pt idx="12">
                  <c:v>47</c:v>
                </c:pt>
                <c:pt idx="13">
                  <c:v>56</c:v>
                </c:pt>
                <c:pt idx="14">
                  <c:v>48</c:v>
                </c:pt>
                <c:pt idx="15">
                  <c:v>31</c:v>
                </c:pt>
                <c:pt idx="16">
                  <c:v>17</c:v>
                </c:pt>
                <c:pt idx="17">
                  <c:v>9</c:v>
                </c:pt>
                <c:pt idx="1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B-4D03-ABC4-A1EACB73BE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A5B-4D03-ABC4-A1EACB73BEBD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8</c:v>
                </c:pt>
                <c:pt idx="1">
                  <c:v>42</c:v>
                </c:pt>
                <c:pt idx="2">
                  <c:v>96</c:v>
                </c:pt>
                <c:pt idx="3">
                  <c:v>14</c:v>
                </c:pt>
                <c:pt idx="4">
                  <c:v>37</c:v>
                </c:pt>
                <c:pt idx="5">
                  <c:v>11</c:v>
                </c:pt>
                <c:pt idx="6">
                  <c:v>4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  <c:pt idx="10">
                  <c:v>37</c:v>
                </c:pt>
                <c:pt idx="11">
                  <c:v>6</c:v>
                </c:pt>
                <c:pt idx="12">
                  <c:v>13</c:v>
                </c:pt>
                <c:pt idx="13">
                  <c:v>12</c:v>
                </c:pt>
                <c:pt idx="14">
                  <c:v>3</c:v>
                </c:pt>
                <c:pt idx="15">
                  <c:v>19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93-4BB1-8C3A-A6C83BC842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393-4BB1-8C3A-A6C83BC84244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448</c:v>
                </c:pt>
                <c:pt idx="1">
                  <c:v>229</c:v>
                </c:pt>
                <c:pt idx="2">
                  <c:v>361</c:v>
                </c:pt>
                <c:pt idx="3">
                  <c:v>416</c:v>
                </c:pt>
                <c:pt idx="4">
                  <c:v>493</c:v>
                </c:pt>
                <c:pt idx="5">
                  <c:v>511</c:v>
                </c:pt>
                <c:pt idx="6">
                  <c:v>514</c:v>
                </c:pt>
                <c:pt idx="7">
                  <c:v>693</c:v>
                </c:pt>
                <c:pt idx="8">
                  <c:v>529</c:v>
                </c:pt>
                <c:pt idx="9">
                  <c:v>342</c:v>
                </c:pt>
                <c:pt idx="10">
                  <c:v>528</c:v>
                </c:pt>
                <c:pt idx="11">
                  <c:v>389</c:v>
                </c:pt>
                <c:pt idx="12">
                  <c:v>309</c:v>
                </c:pt>
                <c:pt idx="13">
                  <c:v>454</c:v>
                </c:pt>
                <c:pt idx="14">
                  <c:v>312</c:v>
                </c:pt>
                <c:pt idx="15">
                  <c:v>180</c:v>
                </c:pt>
                <c:pt idx="16">
                  <c:v>97</c:v>
                </c:pt>
                <c:pt idx="17">
                  <c:v>68</c:v>
                </c:pt>
                <c:pt idx="18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1-4959-8160-DE9EB84C71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2344912"/>
        <c:axId val="137234532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Arkusz1!$E$6:$E$24</c15:sqref>
                        </c15:formulaRef>
                      </c:ext>
                    </c:extLst>
                    <c:strCache>
                      <c:ptCount val="19"/>
                      <c:pt idx="0">
                        <c:v>2003/2004</c:v>
                      </c:pt>
                      <c:pt idx="1">
                        <c:v>2004/2005</c:v>
                      </c:pt>
                      <c:pt idx="2">
                        <c:v>2005/2006</c:v>
                      </c:pt>
                      <c:pt idx="3">
                        <c:v>2006/2007</c:v>
                      </c:pt>
                      <c:pt idx="4">
                        <c:v>2007/2008</c:v>
                      </c:pt>
                      <c:pt idx="5">
                        <c:v>2008/2009</c:v>
                      </c:pt>
                      <c:pt idx="6">
                        <c:v>2009/2010</c:v>
                      </c:pt>
                      <c:pt idx="7">
                        <c:v>2010/2011</c:v>
                      </c:pt>
                      <c:pt idx="8">
                        <c:v>2011/2012</c:v>
                      </c:pt>
                      <c:pt idx="9">
                        <c:v>2012/2013</c:v>
                      </c:pt>
                      <c:pt idx="10">
                        <c:v>2013/2014</c:v>
                      </c:pt>
                      <c:pt idx="11">
                        <c:v>2014/2015</c:v>
                      </c:pt>
                      <c:pt idx="12">
                        <c:v>2015/2016</c:v>
                      </c:pt>
                      <c:pt idx="13">
                        <c:v>2016/2017</c:v>
                      </c:pt>
                      <c:pt idx="14">
                        <c:v>2017/2018</c:v>
                      </c:pt>
                      <c:pt idx="15">
                        <c:v>2018/2019</c:v>
                      </c:pt>
                      <c:pt idx="16">
                        <c:v>2019/2020</c:v>
                      </c:pt>
                      <c:pt idx="17">
                        <c:v>2020/2021</c:v>
                      </c:pt>
                      <c:pt idx="18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Arkusz1!$F$6:$F$24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261-4959-8160-DE9EB84C7131}"/>
                  </c:ext>
                </c:extLst>
              </c15:ser>
            </c15:filteredBarSeries>
          </c:ext>
        </c:extLst>
      </c:bar3DChart>
      <c:catAx>
        <c:axId val="13723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2345328"/>
        <c:crosses val="autoZero"/>
        <c:auto val="1"/>
        <c:lblAlgn val="ctr"/>
        <c:lblOffset val="100"/>
        <c:noMultiLvlLbl val="0"/>
      </c:catAx>
      <c:valAx>
        <c:axId val="137234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3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51692156403321"/>
          <c:y val="8.2603911836336488E-2"/>
          <c:w val="0.79245283018867962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9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99949233532825E-2"/>
                  <c:y val="-7.8624857074595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34-4800-8DC9-6DA8EA534ED0}"/>
                </c:ext>
              </c:extLst>
            </c:dLbl>
            <c:dLbl>
              <c:idx val="1"/>
              <c:layout>
                <c:manualLayout>
                  <c:x val="-3.4777082254449351E-2"/>
                  <c:y val="-7.383537376380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4-4800-8DC9-6DA8EA534ED0}"/>
                </c:ext>
              </c:extLst>
            </c:dLbl>
            <c:dLbl>
              <c:idx val="2"/>
              <c:layout>
                <c:manualLayout>
                  <c:x val="-6.3079110486293055E-2"/>
                  <c:y val="-6.2165255549329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34-4800-8DC9-6DA8EA534ED0}"/>
                </c:ext>
              </c:extLst>
            </c:dLbl>
            <c:dLbl>
              <c:idx val="3"/>
              <c:layout>
                <c:manualLayout>
                  <c:x val="-4.3756426320973187E-2"/>
                  <c:y val="-6.2590123017158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4-4800-8DC9-6DA8EA534ED0}"/>
                </c:ext>
              </c:extLst>
            </c:dLbl>
            <c:dLbl>
              <c:idx val="4"/>
              <c:layout>
                <c:manualLayout>
                  <c:x val="-4.8785731782648598E-2"/>
                  <c:y val="-8.6412764255668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34-4800-8DC9-6DA8EA534ED0}"/>
                </c:ext>
              </c:extLst>
            </c:dLbl>
            <c:dLbl>
              <c:idx val="5"/>
              <c:layout>
                <c:manualLayout>
                  <c:x val="-6.0404330060138824E-2"/>
                  <c:y val="-7.6884308120290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34-4800-8DC9-6DA8EA534ED0}"/>
                </c:ext>
              </c:extLst>
            </c:dLbl>
            <c:dLbl>
              <c:idx val="6"/>
              <c:layout>
                <c:manualLayout>
                  <c:x val="-4.5085415468506918E-2"/>
                  <c:y val="-7.1489583875398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34-4800-8DC9-6DA8EA534ED0}"/>
                </c:ext>
              </c:extLst>
            </c:dLbl>
            <c:dLbl>
              <c:idx val="7"/>
              <c:layout>
                <c:manualLayout>
                  <c:x val="-5.9179988426665525E-2"/>
                  <c:y val="-6.9387642447429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34-4800-8DC9-6DA8EA534ED0}"/>
                </c:ext>
              </c:extLst>
            </c:dLbl>
            <c:dLbl>
              <c:idx val="8"/>
              <c:layout>
                <c:manualLayout>
                  <c:x val="-5.4985000740951383E-2"/>
                  <c:y val="-5.5429455005159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34-4800-8DC9-6DA8EA534ED0}"/>
                </c:ext>
              </c:extLst>
            </c:dLbl>
            <c:dLbl>
              <c:idx val="9"/>
              <c:layout>
                <c:manualLayout>
                  <c:x val="-5.9558072565173682E-2"/>
                  <c:y val="-7.667748030296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34-4800-8DC9-6DA8EA534ED0}"/>
                </c:ext>
              </c:extLst>
            </c:dLbl>
            <c:dLbl>
              <c:idx val="10"/>
              <c:layout>
                <c:manualLayout>
                  <c:x val="-2.4822692841194361E-2"/>
                  <c:y val="-5.490124665276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34-4800-8DC9-6DA8EA534ED0}"/>
                </c:ext>
              </c:extLst>
            </c:dLbl>
            <c:dLbl>
              <c:idx val="11"/>
              <c:layout>
                <c:manualLayout>
                  <c:x val="-7.6297966589100414E-3"/>
                  <c:y val="-4.4607262905372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34-4800-8DC9-6DA8EA534ED0}"/>
                </c:ext>
              </c:extLst>
            </c:dLbl>
            <c:dLbl>
              <c:idx val="12"/>
              <c:layout>
                <c:manualLayout>
                  <c:x val="-5.5009823182711207E-2"/>
                  <c:y val="4.460726290537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E34-4800-8DC9-6DA8EA534ED0}"/>
                </c:ext>
              </c:extLst>
            </c:dLbl>
            <c:dLbl>
              <c:idx val="13"/>
              <c:layout>
                <c:manualLayout>
                  <c:x val="-2.8814669286182055E-2"/>
                  <c:y val="3.0881951242181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34-4800-8DC9-6DA8EA534ED0}"/>
                </c:ext>
              </c:extLst>
            </c:dLbl>
            <c:dLbl>
              <c:idx val="14"/>
              <c:layout>
                <c:manualLayout>
                  <c:x val="-5.2390307793058286E-3"/>
                  <c:y val="-3.4313279157979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E34-4800-8DC9-6DA8EA534ED0}"/>
                </c:ext>
              </c:extLst>
            </c:dLbl>
            <c:dLbl>
              <c:idx val="15"/>
              <c:layout>
                <c:manualLayout>
                  <c:x val="-2.8814669286182055E-2"/>
                  <c:y val="-3.0881951242181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34-4800-8DC9-6DA8EA534ED0}"/>
                </c:ext>
              </c:extLst>
            </c:dLbl>
            <c:dLbl>
              <c:idx val="16"/>
              <c:layout>
                <c:manualLayout>
                  <c:x val="-0.1100196463654224"/>
                  <c:y val="-3.0881951242181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E34-4800-8DC9-6DA8EA534ED0}"/>
                </c:ext>
              </c:extLst>
            </c:dLbl>
            <c:dLbl>
              <c:idx val="17"/>
              <c:layout>
                <c:manualLayout>
                  <c:x val="0"/>
                  <c:y val="-4.117593498957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48-4B99-BFE7-E5CA86ADB5BE}"/>
                </c:ext>
              </c:extLst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913</c:v>
                </c:pt>
                <c:pt idx="1">
                  <c:v>1049</c:v>
                </c:pt>
                <c:pt idx="2">
                  <c:v>1279</c:v>
                </c:pt>
                <c:pt idx="3">
                  <c:v>1302</c:v>
                </c:pt>
                <c:pt idx="4">
                  <c:v>1350</c:v>
                </c:pt>
                <c:pt idx="5">
                  <c:v>1661</c:v>
                </c:pt>
                <c:pt idx="6">
                  <c:v>1756</c:v>
                </c:pt>
                <c:pt idx="7">
                  <c:v>1994</c:v>
                </c:pt>
                <c:pt idx="8">
                  <c:v>1851</c:v>
                </c:pt>
                <c:pt idx="9">
                  <c:v>1965</c:v>
                </c:pt>
                <c:pt idx="10">
                  <c:v>2026</c:v>
                </c:pt>
                <c:pt idx="11">
                  <c:v>1988</c:v>
                </c:pt>
                <c:pt idx="12">
                  <c:v>1912</c:v>
                </c:pt>
                <c:pt idx="13">
                  <c:v>1826</c:v>
                </c:pt>
                <c:pt idx="14">
                  <c:v>1889</c:v>
                </c:pt>
                <c:pt idx="15">
                  <c:v>1535</c:v>
                </c:pt>
                <c:pt idx="16">
                  <c:v>1219</c:v>
                </c:pt>
                <c:pt idx="17">
                  <c:v>1041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3E34-4800-8DC9-6DA8EA534ED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9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969690999069914E-2"/>
                  <c:y val="-7.6542753419643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E34-4800-8DC9-6DA8EA534ED0}"/>
                </c:ext>
              </c:extLst>
            </c:dLbl>
            <c:dLbl>
              <c:idx val="1"/>
              <c:layout>
                <c:manualLayout>
                  <c:x val="-5.5000481734492873E-2"/>
                  <c:y val="-7.0754792173654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E34-4800-8DC9-6DA8EA534ED0}"/>
                </c:ext>
              </c:extLst>
            </c:dLbl>
            <c:dLbl>
              <c:idx val="2"/>
              <c:layout>
                <c:manualLayout>
                  <c:x val="-5.5000481734492873E-2"/>
                  <c:y val="-7.6930371872189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E34-4800-8DC9-6DA8EA534ED0}"/>
                </c:ext>
              </c:extLst>
            </c:dLbl>
            <c:dLbl>
              <c:idx val="3"/>
              <c:layout>
                <c:manualLayout>
                  <c:x val="-6.8256727189094771E-2"/>
                  <c:y val="-7.4349851169528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E34-4800-8DC9-6DA8EA534ED0}"/>
                </c:ext>
              </c:extLst>
            </c:dLbl>
            <c:dLbl>
              <c:idx val="4"/>
              <c:layout>
                <c:manualLayout>
                  <c:x val="-7.0723673986959029E-2"/>
                  <c:y val="-7.1485367818088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E34-4800-8DC9-6DA8EA534ED0}"/>
                </c:ext>
              </c:extLst>
            </c:dLbl>
            <c:dLbl>
              <c:idx val="5"/>
              <c:layout>
                <c:manualLayout>
                  <c:x val="-5.9789854982377863E-2"/>
                  <c:y val="-7.0317095226914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E34-4800-8DC9-6DA8EA534ED0}"/>
                </c:ext>
              </c:extLst>
            </c:dLbl>
            <c:dLbl>
              <c:idx val="6"/>
              <c:layout>
                <c:manualLayout>
                  <c:x val="-4.9878944783903277E-2"/>
                  <c:y val="-7.0675898649921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E34-4800-8DC9-6DA8EA534ED0}"/>
                </c:ext>
              </c:extLst>
            </c:dLbl>
            <c:dLbl>
              <c:idx val="7"/>
              <c:layout>
                <c:manualLayout>
                  <c:x val="-4.0152764223599313E-2"/>
                  <c:y val="-6.684118706654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E34-4800-8DC9-6DA8EA534ED0}"/>
                </c:ext>
              </c:extLst>
            </c:dLbl>
            <c:dLbl>
              <c:idx val="8"/>
              <c:layout>
                <c:manualLayout>
                  <c:x val="-2.993358279928144E-2"/>
                  <c:y val="-6.660342576213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E34-4800-8DC9-6DA8EA534ED0}"/>
                </c:ext>
              </c:extLst>
            </c:dLbl>
            <c:dLbl>
              <c:idx val="9"/>
              <c:layout>
                <c:manualLayout>
                  <c:x val="-3.6993906835657057E-2"/>
                  <c:y val="-5.9300641334100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E34-4800-8DC9-6DA8EA534ED0}"/>
                </c:ext>
              </c:extLst>
            </c:dLbl>
            <c:dLbl>
              <c:idx val="10"/>
              <c:layout>
                <c:manualLayout>
                  <c:x val="-3.0061198578975441E-2"/>
                  <c:y val="-6.862655831595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E34-4800-8DC9-6DA8EA534ED0}"/>
                </c:ext>
              </c:extLst>
            </c:dLbl>
            <c:dLbl>
              <c:idx val="11"/>
              <c:layout>
                <c:manualLayout>
                  <c:x val="-2.3346894997653779E-2"/>
                  <c:y val="-6.862655831595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E34-4800-8DC9-6DA8EA534ED0}"/>
                </c:ext>
              </c:extLst>
            </c:dLbl>
            <c:dLbl>
              <c:idx val="12"/>
              <c:layout>
                <c:manualLayout>
                  <c:x val="-3.1434184675834968E-2"/>
                  <c:y val="-4.4607262905372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E34-4800-8DC9-6DA8EA534ED0}"/>
                </c:ext>
              </c:extLst>
            </c:dLbl>
            <c:dLbl>
              <c:idx val="13"/>
              <c:layout>
                <c:manualLayout>
                  <c:x val="-3.4053700065488079E-2"/>
                  <c:y val="-5.8332574568564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E34-4800-8DC9-6DA8EA534ED0}"/>
                </c:ext>
              </c:extLst>
            </c:dLbl>
            <c:dLbl>
              <c:idx val="14"/>
              <c:layout>
                <c:manualLayout>
                  <c:x val="-3.1434184675834968E-2"/>
                  <c:y val="-3.088195124218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E34-4800-8DC9-6DA8EA534ED0}"/>
                </c:ext>
              </c:extLst>
            </c:dLbl>
            <c:dLbl>
              <c:idx val="15"/>
              <c:layout>
                <c:manualLayout>
                  <c:x val="-3.6673215455140802E-2"/>
                  <c:y val="-7.5489214147554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E34-4800-8DC9-6DA8EA534ED0}"/>
                </c:ext>
              </c:extLst>
            </c:dLbl>
            <c:dLbl>
              <c:idx val="16"/>
              <c:layout>
                <c:manualLayout>
                  <c:x val="-3.0124220719954211E-2"/>
                  <c:y val="-3.0881816150531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11563510356877E-2"/>
                      <c:h val="7.39624083166742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2-3E34-4800-8DC9-6DA8EA534ED0}"/>
                </c:ext>
              </c:extLst>
            </c:dLbl>
            <c:dLbl>
              <c:idx val="17"/>
              <c:layout>
                <c:manualLayout>
                  <c:x val="-1.0313052715168954E-7"/>
                  <c:y val="-2.7450488234733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457863444868992E-2"/>
                      <c:h val="4.99431129060888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E48-4B99-BFE7-E5CA86ADB5BE}"/>
                </c:ext>
              </c:extLst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109</c:v>
                </c:pt>
                <c:pt idx="1">
                  <c:v>147</c:v>
                </c:pt>
                <c:pt idx="2">
                  <c:v>179</c:v>
                </c:pt>
                <c:pt idx="3">
                  <c:v>197</c:v>
                </c:pt>
                <c:pt idx="4">
                  <c:v>209</c:v>
                </c:pt>
                <c:pt idx="5">
                  <c:v>216</c:v>
                </c:pt>
                <c:pt idx="6">
                  <c:v>216</c:v>
                </c:pt>
                <c:pt idx="7">
                  <c:v>224</c:v>
                </c:pt>
                <c:pt idx="8">
                  <c:v>235</c:v>
                </c:pt>
                <c:pt idx="9">
                  <c:v>253</c:v>
                </c:pt>
                <c:pt idx="10">
                  <c:v>282</c:v>
                </c:pt>
                <c:pt idx="11">
                  <c:v>351</c:v>
                </c:pt>
                <c:pt idx="12">
                  <c:v>299</c:v>
                </c:pt>
                <c:pt idx="13">
                  <c:v>321</c:v>
                </c:pt>
                <c:pt idx="14">
                  <c:v>325</c:v>
                </c:pt>
                <c:pt idx="15">
                  <c:v>333</c:v>
                </c:pt>
                <c:pt idx="16">
                  <c:v>318</c:v>
                </c:pt>
                <c:pt idx="17">
                  <c:v>236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3E34-4800-8DC9-6DA8EA534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8">
                <a:noFill/>
              </a:ln>
            </c:spPr>
          </c:downBars>
        </c:upDownBars>
        <c:marker val="1"/>
        <c:smooth val="0"/>
        <c:axId val="423945880"/>
        <c:axId val="423947448"/>
      </c:lineChart>
      <c:catAx>
        <c:axId val="423945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47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47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45880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BF-4F44-9D1A-E783F6B889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BF-4F44-9D1A-E783F6B889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Arkusz2!$D$8:$D$9</c:f>
              <c:strCache>
                <c:ptCount val="2"/>
                <c:pt idx="0">
                  <c:v>Kobiety</c:v>
                </c:pt>
                <c:pt idx="1">
                  <c:v>Mężczyżni</c:v>
                </c:pt>
              </c:strCache>
            </c:strRef>
          </c:cat>
          <c:val>
            <c:numRef>
              <c:f>Arkusz2!$E$8:$E$9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BF-4F44-9D1A-E783F6B889C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B280-4CE6-8555-6DBC9780C8A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B280-4CE6-8555-6DBC9780C8A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B280-4CE6-8555-6DBC9780C8A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B280-4CE6-8555-6DBC9780C8A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B280-4CE6-8555-6DBC9780C8AA}"/>
              </c:ext>
            </c:extLst>
          </c:dPt>
          <c:dLbls>
            <c:dLbl>
              <c:idx val="3"/>
              <c:layout>
                <c:manualLayout>
                  <c:x val="1.4496828691943093E-2"/>
                  <c:y val="-1.6049425170856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80-4CE6-8555-6DBC9780C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Arkusz1!$E$14:$E$18</c:f>
              <c:strCache>
                <c:ptCount val="5"/>
                <c:pt idx="0">
                  <c:v>Do 2 tygodni</c:v>
                </c:pt>
                <c:pt idx="1">
                  <c:v>Od 2 tyg do 2 mcy</c:v>
                </c:pt>
                <c:pt idx="2">
                  <c:v>Od 2 mcy do roku</c:v>
                </c:pt>
                <c:pt idx="3">
                  <c:v>Powyżej roku</c:v>
                </c:pt>
                <c:pt idx="4">
                  <c:v>Brak danych</c:v>
                </c:pt>
              </c:strCache>
            </c:strRef>
          </c:cat>
          <c:val>
            <c:numRef>
              <c:f>Arkusz1!$F$14:$F$18</c:f>
              <c:numCache>
                <c:formatCode>0%</c:formatCode>
                <c:ptCount val="5"/>
                <c:pt idx="0">
                  <c:v>0.35</c:v>
                </c:pt>
                <c:pt idx="1">
                  <c:v>0.45</c:v>
                </c:pt>
                <c:pt idx="2">
                  <c:v>0.13</c:v>
                </c:pt>
                <c:pt idx="3">
                  <c:v>0.03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80-4CE6-8555-6DBC9780C8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580885940209547"/>
          <c:y val="0.22937809040995777"/>
          <c:w val="0.25626470247267213"/>
          <c:h val="0.39438430013922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50000"/>
            </a:lnSpc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BD8D-4789-A3B4-05649C591A6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BD8D-4789-A3B4-05649C591A6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BD8D-4789-A3B4-05649C591A6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BD8D-4789-A3B4-05649C591A6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BD8D-4789-A3B4-05649C591A6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BD8D-4789-A3B4-05649C591A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Arkusz1!$E$10:$E$15</c:f>
              <c:strCache>
                <c:ptCount val="6"/>
                <c:pt idx="0">
                  <c:v>Rodzina</c:v>
                </c:pt>
                <c:pt idx="1">
                  <c:v>Znajomi</c:v>
                </c:pt>
                <c:pt idx="2">
                  <c:v>Internet</c:v>
                </c:pt>
                <c:pt idx="3">
                  <c:v>Media i ulotki</c:v>
                </c:pt>
                <c:pt idx="4">
                  <c:v>NGO i instytucje</c:v>
                </c:pt>
                <c:pt idx="5">
                  <c:v>Inne</c:v>
                </c:pt>
              </c:strCache>
            </c:strRef>
          </c:cat>
          <c:val>
            <c:numRef>
              <c:f>Arkusz1!$F$10:$F$15</c:f>
              <c:numCache>
                <c:formatCode>0%</c:formatCode>
                <c:ptCount val="6"/>
                <c:pt idx="0">
                  <c:v>0.11</c:v>
                </c:pt>
                <c:pt idx="1">
                  <c:v>0.19</c:v>
                </c:pt>
                <c:pt idx="2">
                  <c:v>0.37</c:v>
                </c:pt>
                <c:pt idx="3">
                  <c:v>0.05</c:v>
                </c:pt>
                <c:pt idx="4">
                  <c:v>0.12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D8D-4789-A3B4-05649C591A6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5.2214297444338607E-2"/>
                  <c:y val="9.583135130958452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5E-4A9A-B391-F6B43FB6A4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5E-4A9A-B391-F6B43FB6A44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39AD-497F-B7D9-969A5E40FBD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39AD-497F-B7D9-969A5E40FBD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39AD-497F-B7D9-969A5E40FB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Arkusz1!$E$14:$E$16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Brak danych</c:v>
                </c:pt>
              </c:strCache>
            </c:strRef>
          </c:cat>
          <c:val>
            <c:numRef>
              <c:f>Arkusz1!$F$14:$F$16</c:f>
              <c:numCache>
                <c:formatCode>0%</c:formatCode>
                <c:ptCount val="3"/>
                <c:pt idx="0">
                  <c:v>0.24</c:v>
                </c:pt>
                <c:pt idx="1">
                  <c:v>0.71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AD-497F-B7D9-969A5E40FBD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EDF2-4371-A9F2-8F271163A9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EDF2-4371-A9F2-8F271163A93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EDF2-4371-A9F2-8F271163A9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Arkusz1!$E$14:$E$16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Brak danych</c:v>
                </c:pt>
              </c:strCache>
            </c:strRef>
          </c:cat>
          <c:val>
            <c:numRef>
              <c:f>Arkusz1!$F$14:$F$16</c:f>
              <c:numCache>
                <c:formatCode>0%</c:formatCode>
                <c:ptCount val="3"/>
                <c:pt idx="0">
                  <c:v>0.21</c:v>
                </c:pt>
                <c:pt idx="1">
                  <c:v>0.72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F2-4371-A9F2-8F271163A93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29984234555944"/>
          <c:y val="0.92154856845325595"/>
          <c:w val="0.63419706011501364"/>
          <c:h val="5.1032058716319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5EB-47F6-911E-318B26FC4B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12</c:v>
                </c:pt>
                <c:pt idx="5">
                  <c:v>7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B-47F6-911E-318B26FC4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8-42FC-A583-30AD5967AF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583408"/>
        <c:axId val="75579248"/>
      </c:bar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Arkusz3!$D$3</c:f>
              <c:strCache>
                <c:ptCount val="1"/>
                <c:pt idx="0">
                  <c:v>Studenci</c:v>
                </c:pt>
              </c:strCache>
            </c:strRef>
          </c:tx>
          <c:spPr>
            <a:ln w="34925" cap="rnd">
              <a:solidFill>
                <a:schemeClr val="accent4">
                  <a:shade val="7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Arkusz3!$B$4:$C$22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61</c:v>
                </c:pt>
                <c:pt idx="1">
                  <c:v>49</c:v>
                </c:pt>
                <c:pt idx="2">
                  <c:v>48</c:v>
                </c:pt>
                <c:pt idx="3">
                  <c:v>38</c:v>
                </c:pt>
                <c:pt idx="4">
                  <c:v>58</c:v>
                </c:pt>
                <c:pt idx="5">
                  <c:v>62</c:v>
                </c:pt>
                <c:pt idx="6">
                  <c:v>62</c:v>
                </c:pt>
                <c:pt idx="7">
                  <c:v>69</c:v>
                </c:pt>
                <c:pt idx="8">
                  <c:v>72</c:v>
                </c:pt>
                <c:pt idx="9">
                  <c:v>65</c:v>
                </c:pt>
                <c:pt idx="10">
                  <c:v>87</c:v>
                </c:pt>
                <c:pt idx="11">
                  <c:v>71</c:v>
                </c:pt>
                <c:pt idx="12">
                  <c:v>79</c:v>
                </c:pt>
                <c:pt idx="13">
                  <c:v>80</c:v>
                </c:pt>
                <c:pt idx="14">
                  <c:v>71</c:v>
                </c:pt>
                <c:pt idx="15">
                  <c:v>66</c:v>
                </c:pt>
                <c:pt idx="16">
                  <c:v>50</c:v>
                </c:pt>
                <c:pt idx="17">
                  <c:v>48</c:v>
                </c:pt>
                <c:pt idx="18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69-4874-A254-3597B401C973}"/>
            </c:ext>
          </c:extLst>
        </c:ser>
        <c:ser>
          <c:idx val="1"/>
          <c:order val="1"/>
          <c:tx>
            <c:strRef>
              <c:f>Arkusz3!$E$3</c:f>
              <c:strCache>
                <c:ptCount val="1"/>
                <c:pt idx="0">
                  <c:v>Opiekunowie</c:v>
                </c:pt>
              </c:strCache>
            </c:strRef>
          </c:tx>
          <c:spPr>
            <a:ln w="34925" cap="rnd">
              <a:solidFill>
                <a:schemeClr val="accent4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Arkusz3!$B$4:$C$22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13</c:v>
                </c:pt>
                <c:pt idx="15">
                  <c:v>11</c:v>
                </c:pt>
                <c:pt idx="16">
                  <c:v>12</c:v>
                </c:pt>
                <c:pt idx="17">
                  <c:v>10</c:v>
                </c:pt>
                <c:pt idx="1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69-4874-A254-3597B401C97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3003056"/>
        <c:axId val="83003472"/>
      </c:lineChart>
      <c:catAx>
        <c:axId val="8300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003472"/>
        <c:crosses val="autoZero"/>
        <c:auto val="1"/>
        <c:lblAlgn val="ctr"/>
        <c:lblOffset val="100"/>
        <c:noMultiLvlLbl val="0"/>
      </c:catAx>
      <c:valAx>
        <c:axId val="83003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00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Arkusz1!$F$6:$F$24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0-8A80-4E3B-802A-B3C3CDC31F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Arkusz1!$E$6:$E$24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Arkusz1!$G$6:$G$24</c:f>
              <c:numCache>
                <c:formatCode>General</c:formatCode>
                <c:ptCount val="19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  <c:pt idx="11">
                  <c:v>10693</c:v>
                </c:pt>
                <c:pt idx="12">
                  <c:v>8424</c:v>
                </c:pt>
                <c:pt idx="13">
                  <c:v>6531</c:v>
                </c:pt>
                <c:pt idx="14">
                  <c:v>5752</c:v>
                </c:pt>
                <c:pt idx="15">
                  <c:v>4414</c:v>
                </c:pt>
                <c:pt idx="16">
                  <c:v>2547</c:v>
                </c:pt>
                <c:pt idx="17">
                  <c:v>1953</c:v>
                </c:pt>
                <c:pt idx="18">
                  <c:v>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80-4E3B-802A-B3C3CDC31F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4026048"/>
        <c:axId val="1784026464"/>
        <c:axId val="0"/>
      </c:bar3DChart>
      <c:catAx>
        <c:axId val="178402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4026464"/>
        <c:crosses val="autoZero"/>
        <c:auto val="1"/>
        <c:lblAlgn val="ctr"/>
        <c:lblOffset val="100"/>
        <c:noMultiLvlLbl val="0"/>
      </c:catAx>
      <c:valAx>
        <c:axId val="1784026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8402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BE7A-40E1-95CF-C35353159C6D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28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A-40E1-95CF-C35353159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129</c:v>
                </c:pt>
                <c:pt idx="1">
                  <c:v>477</c:v>
                </c:pt>
                <c:pt idx="2">
                  <c:v>393</c:v>
                </c:pt>
                <c:pt idx="3">
                  <c:v>293</c:v>
                </c:pt>
                <c:pt idx="4">
                  <c:v>304</c:v>
                </c:pt>
                <c:pt idx="5">
                  <c:v>323</c:v>
                </c:pt>
                <c:pt idx="6">
                  <c:v>309</c:v>
                </c:pt>
                <c:pt idx="7">
                  <c:v>495</c:v>
                </c:pt>
                <c:pt idx="8">
                  <c:v>468</c:v>
                </c:pt>
                <c:pt idx="9">
                  <c:v>411</c:v>
                </c:pt>
                <c:pt idx="10">
                  <c:v>412</c:v>
                </c:pt>
                <c:pt idx="11">
                  <c:v>481</c:v>
                </c:pt>
                <c:pt idx="12">
                  <c:v>341</c:v>
                </c:pt>
                <c:pt idx="13">
                  <c:v>209</c:v>
                </c:pt>
                <c:pt idx="14">
                  <c:v>148</c:v>
                </c:pt>
                <c:pt idx="15">
                  <c:v>108</c:v>
                </c:pt>
                <c:pt idx="16">
                  <c:v>60</c:v>
                </c:pt>
                <c:pt idx="17">
                  <c:v>43</c:v>
                </c:pt>
                <c:pt idx="18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2-4EF2-B277-C18A8FA7FD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583408"/>
        <c:axId val="75579248"/>
      </c:bar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53543453957256E-3"/>
          <c:y val="4.0786465830255081E-3"/>
          <c:w val="0.96077019675492781"/>
          <c:h val="0.74112123600333746"/>
        </c:manualLayout>
      </c:layout>
      <c:lineChart>
        <c:grouping val="standard"/>
        <c:varyColors val="0"/>
        <c:ser>
          <c:idx val="0"/>
          <c:order val="0"/>
          <c:tx>
            <c:strRef>
              <c:f>Arkusz3!$D$3</c:f>
              <c:strCache>
                <c:ptCount val="1"/>
                <c:pt idx="0">
                  <c:v>Studenci</c:v>
                </c:pt>
              </c:strCache>
            </c:strRef>
          </c:tx>
          <c:spPr>
            <a:ln w="38100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Arkusz3!$B$4:$C$22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63</c:v>
                </c:pt>
                <c:pt idx="1">
                  <c:v>82</c:v>
                </c:pt>
                <c:pt idx="2">
                  <c:v>57</c:v>
                </c:pt>
                <c:pt idx="3">
                  <c:v>56</c:v>
                </c:pt>
                <c:pt idx="4">
                  <c:v>78</c:v>
                </c:pt>
                <c:pt idx="5">
                  <c:v>52</c:v>
                </c:pt>
                <c:pt idx="6">
                  <c:v>82</c:v>
                </c:pt>
                <c:pt idx="7">
                  <c:v>155</c:v>
                </c:pt>
                <c:pt idx="8">
                  <c:v>145</c:v>
                </c:pt>
                <c:pt idx="9">
                  <c:v>185</c:v>
                </c:pt>
                <c:pt idx="10">
                  <c:v>165</c:v>
                </c:pt>
                <c:pt idx="11">
                  <c:v>109</c:v>
                </c:pt>
                <c:pt idx="12">
                  <c:v>112</c:v>
                </c:pt>
                <c:pt idx="13">
                  <c:v>86</c:v>
                </c:pt>
                <c:pt idx="14">
                  <c:v>113</c:v>
                </c:pt>
                <c:pt idx="15">
                  <c:v>102</c:v>
                </c:pt>
                <c:pt idx="16">
                  <c:v>44</c:v>
                </c:pt>
                <c:pt idx="17">
                  <c:v>29</c:v>
                </c:pt>
                <c:pt idx="18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74-4854-A6E0-BB923B344A57}"/>
            </c:ext>
          </c:extLst>
        </c:ser>
        <c:ser>
          <c:idx val="1"/>
          <c:order val="1"/>
          <c:tx>
            <c:strRef>
              <c:f>Arkusz3!$E$3</c:f>
              <c:strCache>
                <c:ptCount val="1"/>
                <c:pt idx="0">
                  <c:v>Opiekunowie</c:v>
                </c:pt>
              </c:strCache>
            </c:strRef>
          </c:tx>
          <c:spPr>
            <a:ln w="38100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Arkusz3!$B$4:$C$22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12</c:v>
                </c:pt>
                <c:pt idx="15">
                  <c:v>12</c:v>
                </c:pt>
                <c:pt idx="16">
                  <c:v>10</c:v>
                </c:pt>
                <c:pt idx="17">
                  <c:v>8</c:v>
                </c:pt>
                <c:pt idx="1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74-4854-A6E0-BB923B344A5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3003056"/>
        <c:axId val="83003472"/>
      </c:lineChart>
      <c:catAx>
        <c:axId val="8300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003472"/>
        <c:crosses val="autoZero"/>
        <c:auto val="1"/>
        <c:lblAlgn val="ctr"/>
        <c:lblOffset val="100"/>
        <c:noMultiLvlLbl val="0"/>
      </c:catAx>
      <c:valAx>
        <c:axId val="83003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00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pl-PL"/>
    </a:p>
  </c:txPr>
  <c:externalData r:id="rId3">
    <c:autoUpdate val="0"/>
  </c:externalData>
  <c:userShapes r:id="rId4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Arkusz2!$B$11:$B$22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Arkusz2!$C$11:$C$22</c:f>
              <c:numCache>
                <c:formatCode>General</c:formatCode>
                <c:ptCount val="12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34</c:v>
                </c:pt>
                <c:pt idx="5">
                  <c:v>44</c:v>
                </c:pt>
                <c:pt idx="6">
                  <c:v>21</c:v>
                </c:pt>
                <c:pt idx="7">
                  <c:v>27</c:v>
                </c:pt>
                <c:pt idx="8">
                  <c:v>10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2-4AEF-9D65-BB48267149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8538351"/>
        <c:axId val="2098531695"/>
      </c:barChart>
      <c:catAx>
        <c:axId val="20985383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98531695"/>
        <c:crosses val="autoZero"/>
        <c:auto val="1"/>
        <c:lblAlgn val="ctr"/>
        <c:lblOffset val="100"/>
        <c:noMultiLvlLbl val="0"/>
      </c:catAx>
      <c:valAx>
        <c:axId val="2098531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98538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[wykres_WSB_Gdansk.xlsx]Arkusz3!$B$11:$B$22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[wykres_WSB_Gdansk.xlsx]Arkusz3!$C$11:$C$22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32-42AF-A4EB-A5D141D7B708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[wykres_WSB_Gdansk.xlsx]Arkusz3!$B$11:$B$22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[wykres_WSB_Gdansk.xlsx]Arkusz3!$D$11:$D$22</c:f>
              <c:numCache>
                <c:formatCode>General</c:formatCode>
                <c:ptCount val="12"/>
                <c:pt idx="0">
                  <c:v>12</c:v>
                </c:pt>
                <c:pt idx="1">
                  <c:v>6</c:v>
                </c:pt>
                <c:pt idx="2">
                  <c:v>5</c:v>
                </c:pt>
                <c:pt idx="3">
                  <c:v>30</c:v>
                </c:pt>
                <c:pt idx="4">
                  <c:v>21</c:v>
                </c:pt>
                <c:pt idx="5">
                  <c:v>23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  <c:pt idx="9">
                  <c:v>6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32-42AF-A4EB-A5D141D7B708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[wykres_WSB_Gdansk.xlsx]Arkusz3!$B$11:$B$22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[wykres_WSB_Gdansk.xlsx]Arkusz3!$E$11:$E$22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32-42AF-A4EB-A5D141D7B70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5808575"/>
        <c:axId val="235815231"/>
      </c:lineChart>
      <c:catAx>
        <c:axId val="23580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815231"/>
        <c:crosses val="autoZero"/>
        <c:auto val="1"/>
        <c:lblAlgn val="ctr"/>
        <c:lblOffset val="100"/>
        <c:noMultiLvlLbl val="0"/>
      </c:catAx>
      <c:valAx>
        <c:axId val="2358152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580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A358-4DD9-BEE9-B3AFA7E895E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8-4DD9-BEE9-B3AFA7E895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96245994278979E-2"/>
          <c:y val="3.3449348539817417E-2"/>
          <c:w val="0.93881063634954298"/>
          <c:h val="0.811528125227465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Arkusz3!$A$16:$A$21</c:f>
              <c:strCache>
                <c:ptCount val="6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</c:strCache>
            </c:strRef>
          </c:cat>
          <c:val>
            <c:numRef>
              <c:f>Arkusz3!$B$16:$B$21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24-4110-95F0-D1513810938C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Arkusz3!$A$16:$A$21</c:f>
              <c:strCache>
                <c:ptCount val="6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</c:strCache>
            </c:strRef>
          </c:cat>
          <c:val>
            <c:numRef>
              <c:f>Arkusz3!$C$16:$C$21</c:f>
              <c:numCache>
                <c:formatCode>General</c:formatCode>
                <c:ptCount val="6"/>
                <c:pt idx="0">
                  <c:v>18</c:v>
                </c:pt>
                <c:pt idx="1">
                  <c:v>22</c:v>
                </c:pt>
                <c:pt idx="2">
                  <c:v>14</c:v>
                </c:pt>
                <c:pt idx="3">
                  <c:v>12</c:v>
                </c:pt>
                <c:pt idx="4">
                  <c:v>0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24-4110-95F0-D1513810938C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Arkusz3!$A$16:$A$21</c:f>
              <c:strCache>
                <c:ptCount val="6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</c:strCache>
            </c:strRef>
          </c:cat>
          <c:val>
            <c:numRef>
              <c:f>Arkusz3!$D$16:$D$21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24-4110-95F0-D1513810938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04537248"/>
        <c:axId val="704541408"/>
      </c:lineChart>
      <c:catAx>
        <c:axId val="70453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04541408"/>
        <c:crosses val="autoZero"/>
        <c:auto val="1"/>
        <c:lblAlgn val="ctr"/>
        <c:lblOffset val="100"/>
        <c:noMultiLvlLbl val="0"/>
      </c:catAx>
      <c:valAx>
        <c:axId val="704541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453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Arkusz2!$D$6:$D$11</c:f>
              <c:strCache>
                <c:ptCount val="6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</c:strCache>
            </c:strRef>
          </c:cat>
          <c:val>
            <c:numRef>
              <c:f>Arkusz2!$F$6:$F$11</c:f>
              <c:numCache>
                <c:formatCode>General</c:formatCode>
                <c:ptCount val="6"/>
                <c:pt idx="0">
                  <c:v>69</c:v>
                </c:pt>
                <c:pt idx="1">
                  <c:v>56</c:v>
                </c:pt>
                <c:pt idx="2">
                  <c:v>30</c:v>
                </c:pt>
                <c:pt idx="3">
                  <c:v>21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D-4249-B948-490D115513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7220608"/>
        <c:axId val="20872214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4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Arkusz2!$D$6:$D$11</c15:sqref>
                        </c15:formulaRef>
                      </c:ext>
                    </c:extLst>
                    <c:strCache>
                      <c:ptCount val="6"/>
                      <c:pt idx="0">
                        <c:v>2016/2017</c:v>
                      </c:pt>
                      <c:pt idx="1">
                        <c:v>2017/2018</c:v>
                      </c:pt>
                      <c:pt idx="2">
                        <c:v>2018/2019</c:v>
                      </c:pt>
                      <c:pt idx="3">
                        <c:v>2019/2020</c:v>
                      </c:pt>
                      <c:pt idx="4">
                        <c:v>2020/2021</c:v>
                      </c:pt>
                      <c:pt idx="5">
                        <c:v>2021/2022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Arkusz2!$E$6:$E$11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D3D-4249-B948-490D11551384}"/>
                  </c:ext>
                </c:extLst>
              </c15:ser>
            </c15:filteredBarSeries>
          </c:ext>
        </c:extLst>
      </c:barChart>
      <c:catAx>
        <c:axId val="20872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87221440"/>
        <c:crosses val="autoZero"/>
        <c:auto val="1"/>
        <c:lblAlgn val="ctr"/>
        <c:lblOffset val="100"/>
        <c:noMultiLvlLbl val="0"/>
      </c:catAx>
      <c:valAx>
        <c:axId val="2087221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722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0251572327045"/>
          <c:y val="7.936507936507943E-2"/>
          <c:w val="0.76729559748428455"/>
          <c:h val="0.67619047619048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9"/>
              <c:layout>
                <c:manualLayout>
                  <c:x val="0"/>
                  <c:y val="7.415750938209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2B-4407-87D6-3B1DE95A38BA}"/>
                </c:ext>
              </c:extLst>
            </c:dLbl>
            <c:dLbl>
              <c:idx val="10"/>
              <c:layout>
                <c:manualLayout>
                  <c:x val="5.9786200779951091E-3"/>
                  <c:y val="-2.966300375283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2B-4407-87D6-3B1DE95A38BA}"/>
                </c:ext>
              </c:extLst>
            </c:dLbl>
            <c:spPr>
              <a:noFill/>
              <a:ln w="25009">
                <a:noFill/>
              </a:ln>
            </c:spPr>
            <c:txPr>
              <a:bodyPr/>
              <a:lstStyle/>
              <a:p>
                <a:pPr>
                  <a:defRPr sz="8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  <c:pt idx="11">
                  <c:v>10693</c:v>
                </c:pt>
                <c:pt idx="12">
                  <c:v>8424</c:v>
                </c:pt>
                <c:pt idx="13">
                  <c:v>6531</c:v>
                </c:pt>
                <c:pt idx="14">
                  <c:v>5752</c:v>
                </c:pt>
                <c:pt idx="15">
                  <c:v>4414</c:v>
                </c:pt>
                <c:pt idx="16">
                  <c:v>2547</c:v>
                </c:pt>
                <c:pt idx="17">
                  <c:v>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2B-4407-87D6-3B1DE95A3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52152"/>
        <c:axId val="423950976"/>
      </c:barChart>
      <c:catAx>
        <c:axId val="423952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50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215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5EB-47F6-911E-318B26FC4B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12</c:v>
                </c:pt>
                <c:pt idx="5">
                  <c:v>7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B-47F6-911E-318B26FC4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C1E7-46A1-96C4-D740FB234F53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49</c:v>
                </c:pt>
                <c:pt idx="1">
                  <c:v>19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E7-46A1-96C4-D740FB234F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5EB-47F6-911E-318B26FC4B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12</c:v>
                </c:pt>
                <c:pt idx="5">
                  <c:v>7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B-47F6-911E-318B26FC4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80</c:v>
                </c:pt>
                <c:pt idx="1">
                  <c:v>448</c:v>
                </c:pt>
                <c:pt idx="2">
                  <c:v>980</c:v>
                </c:pt>
                <c:pt idx="3">
                  <c:v>791</c:v>
                </c:pt>
                <c:pt idx="4">
                  <c:v>703</c:v>
                </c:pt>
                <c:pt idx="5">
                  <c:v>529</c:v>
                </c:pt>
                <c:pt idx="6">
                  <c:v>632</c:v>
                </c:pt>
                <c:pt idx="7">
                  <c:v>916</c:v>
                </c:pt>
                <c:pt idx="8">
                  <c:v>739</c:v>
                </c:pt>
                <c:pt idx="9">
                  <c:v>780</c:v>
                </c:pt>
                <c:pt idx="10">
                  <c:v>943</c:v>
                </c:pt>
                <c:pt idx="11">
                  <c:v>726</c:v>
                </c:pt>
                <c:pt idx="12">
                  <c:v>444</c:v>
                </c:pt>
                <c:pt idx="13">
                  <c:v>315</c:v>
                </c:pt>
                <c:pt idx="14">
                  <c:v>327</c:v>
                </c:pt>
                <c:pt idx="15">
                  <c:v>335</c:v>
                </c:pt>
                <c:pt idx="16">
                  <c:v>203</c:v>
                </c:pt>
                <c:pt idx="17">
                  <c:v>110</c:v>
                </c:pt>
                <c:pt idx="18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3-4101-967C-A23821BF19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583408"/>
        <c:axId val="75579248"/>
      </c:bar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Arkusz3!$D$3</c:f>
              <c:strCache>
                <c:ptCount val="1"/>
                <c:pt idx="0">
                  <c:v>Studenci</c:v>
                </c:pt>
              </c:strCache>
            </c:strRef>
          </c:tx>
          <c:spPr>
            <a:ln w="38100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Arkusz3!$B$4:$C$22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50</c:v>
                </c:pt>
                <c:pt idx="1">
                  <c:v>65</c:v>
                </c:pt>
                <c:pt idx="2">
                  <c:v>74</c:v>
                </c:pt>
                <c:pt idx="3">
                  <c:v>91</c:v>
                </c:pt>
                <c:pt idx="4">
                  <c:v>95</c:v>
                </c:pt>
                <c:pt idx="5">
                  <c:v>96</c:v>
                </c:pt>
                <c:pt idx="6">
                  <c:v>90</c:v>
                </c:pt>
                <c:pt idx="7">
                  <c:v>89</c:v>
                </c:pt>
                <c:pt idx="8">
                  <c:v>97</c:v>
                </c:pt>
                <c:pt idx="9">
                  <c:v>111</c:v>
                </c:pt>
                <c:pt idx="10">
                  <c:v>92</c:v>
                </c:pt>
                <c:pt idx="11">
                  <c:v>95</c:v>
                </c:pt>
                <c:pt idx="12">
                  <c:v>92</c:v>
                </c:pt>
                <c:pt idx="13">
                  <c:v>90</c:v>
                </c:pt>
                <c:pt idx="14">
                  <c:v>68</c:v>
                </c:pt>
                <c:pt idx="15">
                  <c:v>54</c:v>
                </c:pt>
                <c:pt idx="16">
                  <c:v>51</c:v>
                </c:pt>
                <c:pt idx="17">
                  <c:v>40</c:v>
                </c:pt>
                <c:pt idx="18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4F-453A-A2B5-F457C8B027EB}"/>
            </c:ext>
          </c:extLst>
        </c:ser>
        <c:ser>
          <c:idx val="1"/>
          <c:order val="1"/>
          <c:tx>
            <c:strRef>
              <c:f>Arkusz3!$E$3</c:f>
              <c:strCache>
                <c:ptCount val="1"/>
                <c:pt idx="0">
                  <c:v>Opiekunowie</c:v>
                </c:pt>
              </c:strCache>
            </c:strRef>
          </c:tx>
          <c:spPr>
            <a:ln w="38100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Arkusz3!$B$4:$C$22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8</c:v>
                </c:pt>
                <c:pt idx="14">
                  <c:v>12</c:v>
                </c:pt>
                <c:pt idx="15">
                  <c:v>10</c:v>
                </c:pt>
                <c:pt idx="16">
                  <c:v>11</c:v>
                </c:pt>
                <c:pt idx="17">
                  <c:v>9</c:v>
                </c:pt>
                <c:pt idx="18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4F-453A-A2B5-F457C8B027E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3003056"/>
        <c:axId val="83003472"/>
      </c:lineChart>
      <c:catAx>
        <c:axId val="8300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003472"/>
        <c:crosses val="autoZero"/>
        <c:auto val="1"/>
        <c:lblAlgn val="ctr"/>
        <c:lblOffset val="100"/>
        <c:noMultiLvlLbl val="0"/>
      </c:catAx>
      <c:valAx>
        <c:axId val="83003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00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CA8D-4A19-8A20-E1DE2D2B2350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47</c:v>
                </c:pt>
                <c:pt idx="1">
                  <c:v>31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10</c:v>
                </c:pt>
                <c:pt idx="7">
                  <c:v>0</c:v>
                </c:pt>
                <c:pt idx="8">
                  <c:v>8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D-4A19-8A20-E1DE2D2B23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Arkusz2!$B$10:$B$22</c:f>
              <c:strCache>
                <c:ptCount val="13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  <c:pt idx="12">
                  <c:v>2021/2022</c:v>
                </c:pt>
              </c:strCache>
            </c:strRef>
          </c:cat>
          <c:val>
            <c:numRef>
              <c:f>Arkusz2!$C$10:$C$22</c:f>
              <c:numCache>
                <c:formatCode>General</c:formatCode>
                <c:ptCount val="13"/>
                <c:pt idx="0">
                  <c:v>73</c:v>
                </c:pt>
                <c:pt idx="1">
                  <c:v>162</c:v>
                </c:pt>
                <c:pt idx="2">
                  <c:v>142</c:v>
                </c:pt>
                <c:pt idx="3">
                  <c:v>150</c:v>
                </c:pt>
                <c:pt idx="4">
                  <c:v>153</c:v>
                </c:pt>
                <c:pt idx="5">
                  <c:v>156</c:v>
                </c:pt>
                <c:pt idx="6">
                  <c:v>166</c:v>
                </c:pt>
                <c:pt idx="7">
                  <c:v>92</c:v>
                </c:pt>
                <c:pt idx="8">
                  <c:v>84</c:v>
                </c:pt>
                <c:pt idx="9">
                  <c:v>90</c:v>
                </c:pt>
                <c:pt idx="10">
                  <c:v>45</c:v>
                </c:pt>
                <c:pt idx="11">
                  <c:v>125</c:v>
                </c:pt>
                <c:pt idx="1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0-438F-A30C-027004E984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3104784"/>
        <c:axId val="1693106864"/>
      </c:barChart>
      <c:catAx>
        <c:axId val="169310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3106864"/>
        <c:crosses val="autoZero"/>
        <c:auto val="1"/>
        <c:lblAlgn val="ctr"/>
        <c:lblOffset val="100"/>
        <c:noMultiLvlLbl val="0"/>
      </c:catAx>
      <c:valAx>
        <c:axId val="1693106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310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Arkusz3!$B$10:$B$22</c:f>
              <c:strCache>
                <c:ptCount val="13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  <c:pt idx="12">
                  <c:v>2021/2022</c:v>
                </c:pt>
              </c:strCache>
            </c:strRef>
          </c:cat>
          <c:val>
            <c:numRef>
              <c:f>Arkusz3!$C$10:$C$22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55-466D-9A6E-58DA697936BA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Arkusz3!$B$10:$B$22</c:f>
              <c:strCache>
                <c:ptCount val="13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  <c:pt idx="12">
                  <c:v>2021/2022</c:v>
                </c:pt>
              </c:strCache>
            </c:strRef>
          </c:cat>
          <c:val>
            <c:numRef>
              <c:f>Arkusz3!$D$10:$D$22</c:f>
              <c:numCache>
                <c:formatCode>General</c:formatCode>
                <c:ptCount val="13"/>
                <c:pt idx="0">
                  <c:v>57</c:v>
                </c:pt>
                <c:pt idx="1">
                  <c:v>36</c:v>
                </c:pt>
                <c:pt idx="2">
                  <c:v>37</c:v>
                </c:pt>
                <c:pt idx="3">
                  <c:v>52</c:v>
                </c:pt>
                <c:pt idx="4">
                  <c:v>50</c:v>
                </c:pt>
                <c:pt idx="5">
                  <c:v>52</c:v>
                </c:pt>
                <c:pt idx="6">
                  <c:v>62</c:v>
                </c:pt>
                <c:pt idx="7">
                  <c:v>58</c:v>
                </c:pt>
                <c:pt idx="8">
                  <c:v>53</c:v>
                </c:pt>
                <c:pt idx="9">
                  <c:v>46</c:v>
                </c:pt>
                <c:pt idx="10">
                  <c:v>45</c:v>
                </c:pt>
                <c:pt idx="11">
                  <c:v>37</c:v>
                </c:pt>
                <c:pt idx="12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55-466D-9A6E-58DA697936BA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Arkusz3!$B$10:$B$22</c:f>
              <c:strCache>
                <c:ptCount val="13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  <c:pt idx="12">
                  <c:v>2021/2022</c:v>
                </c:pt>
              </c:strCache>
            </c:strRef>
          </c:cat>
          <c:val>
            <c:numRef>
              <c:f>Arkusz3!$E$10:$E$22</c:f>
              <c:numCache>
                <c:formatCode>General</c:formatCode>
                <c:ptCount val="13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55-466D-9A6E-58DA697936B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5607311"/>
        <c:axId val="585607727"/>
      </c:lineChart>
      <c:catAx>
        <c:axId val="5856073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5607727"/>
        <c:crosses val="autoZero"/>
        <c:auto val="1"/>
        <c:lblAlgn val="ctr"/>
        <c:lblOffset val="100"/>
        <c:noMultiLvlLbl val="0"/>
      </c:catAx>
      <c:valAx>
        <c:axId val="5856077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560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18EE-4B7E-99FC-383B55734F27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61</c:v>
                </c:pt>
                <c:pt idx="1">
                  <c:v>38</c:v>
                </c:pt>
                <c:pt idx="2">
                  <c:v>7</c:v>
                </c:pt>
                <c:pt idx="3">
                  <c:v>7</c:v>
                </c:pt>
                <c:pt idx="4">
                  <c:v>45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8</c:v>
                </c:pt>
                <c:pt idx="9">
                  <c:v>2</c:v>
                </c:pt>
                <c:pt idx="10">
                  <c:v>48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E-4B7E-99FC-383B55734F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03693309439046E-2"/>
          <c:y val="4.3260381115834842E-2"/>
          <c:w val="0.97018000415412775"/>
          <c:h val="0.73356112068231394"/>
        </c:manualLayout>
      </c:layout>
      <c:lineChart>
        <c:grouping val="standard"/>
        <c:varyColors val="0"/>
        <c:ser>
          <c:idx val="0"/>
          <c:order val="0"/>
          <c:tx>
            <c:strRef>
              <c:f>Arkusz2!$E$4</c:f>
              <c:strCache>
                <c:ptCount val="1"/>
                <c:pt idx="0">
                  <c:v>Studenci</c:v>
                </c:pt>
              </c:strCache>
            </c:strRef>
          </c:tx>
          <c:spPr>
            <a:ln w="34925" cap="rnd">
              <a:solidFill>
                <a:schemeClr val="accent1">
                  <a:shade val="7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Arkusz2!$C$5:$D$23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Arkusz2!$E$5:$E$23</c:f>
              <c:numCache>
                <c:formatCode>General</c:formatCode>
                <c:ptCount val="19"/>
                <c:pt idx="0">
                  <c:v>913</c:v>
                </c:pt>
                <c:pt idx="1">
                  <c:v>1049</c:v>
                </c:pt>
                <c:pt idx="2">
                  <c:v>1279</c:v>
                </c:pt>
                <c:pt idx="3">
                  <c:v>1302</c:v>
                </c:pt>
                <c:pt idx="4">
                  <c:v>1350</c:v>
                </c:pt>
                <c:pt idx="5">
                  <c:v>1661</c:v>
                </c:pt>
                <c:pt idx="6">
                  <c:v>1756</c:v>
                </c:pt>
                <c:pt idx="7">
                  <c:v>1994</c:v>
                </c:pt>
                <c:pt idx="8">
                  <c:v>1851</c:v>
                </c:pt>
                <c:pt idx="9">
                  <c:v>1965</c:v>
                </c:pt>
                <c:pt idx="10">
                  <c:v>2026</c:v>
                </c:pt>
                <c:pt idx="11">
                  <c:v>1988</c:v>
                </c:pt>
                <c:pt idx="12">
                  <c:v>1912</c:v>
                </c:pt>
                <c:pt idx="13">
                  <c:v>1826</c:v>
                </c:pt>
                <c:pt idx="14">
                  <c:v>1889</c:v>
                </c:pt>
                <c:pt idx="15">
                  <c:v>1535</c:v>
                </c:pt>
                <c:pt idx="16">
                  <c:v>1219</c:v>
                </c:pt>
                <c:pt idx="17">
                  <c:v>1041</c:v>
                </c:pt>
                <c:pt idx="18">
                  <c:v>1083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C7-40F6-8E5C-69DC85A817CD}"/>
            </c:ext>
          </c:extLst>
        </c:ser>
        <c:ser>
          <c:idx val="1"/>
          <c:order val="1"/>
          <c:tx>
            <c:strRef>
              <c:f>Arkusz2!$F$4</c:f>
              <c:strCache>
                <c:ptCount val="1"/>
                <c:pt idx="0">
                  <c:v>Opiekunowie</c:v>
                </c:pt>
              </c:strCache>
            </c:strRef>
          </c:tx>
          <c:spPr>
            <a:ln w="34925" cap="rnd">
              <a:solidFill>
                <a:schemeClr val="accent1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Arkusz2!$C$5:$D$23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Arkusz2!$F$5:$F$23</c:f>
              <c:numCache>
                <c:formatCode>General</c:formatCode>
                <c:ptCount val="19"/>
                <c:pt idx="0">
                  <c:v>109</c:v>
                </c:pt>
                <c:pt idx="1">
                  <c:v>147</c:v>
                </c:pt>
                <c:pt idx="2">
                  <c:v>179</c:v>
                </c:pt>
                <c:pt idx="3">
                  <c:v>197</c:v>
                </c:pt>
                <c:pt idx="4">
                  <c:v>209</c:v>
                </c:pt>
                <c:pt idx="5">
                  <c:v>216</c:v>
                </c:pt>
                <c:pt idx="6">
                  <c:v>216</c:v>
                </c:pt>
                <c:pt idx="7">
                  <c:v>224</c:v>
                </c:pt>
                <c:pt idx="8">
                  <c:v>235</c:v>
                </c:pt>
                <c:pt idx="9">
                  <c:v>253</c:v>
                </c:pt>
                <c:pt idx="10">
                  <c:v>282</c:v>
                </c:pt>
                <c:pt idx="11">
                  <c:v>351</c:v>
                </c:pt>
                <c:pt idx="12">
                  <c:v>299</c:v>
                </c:pt>
                <c:pt idx="13">
                  <c:v>321</c:v>
                </c:pt>
                <c:pt idx="14">
                  <c:v>325</c:v>
                </c:pt>
                <c:pt idx="15">
                  <c:v>333</c:v>
                </c:pt>
                <c:pt idx="16">
                  <c:v>318</c:v>
                </c:pt>
                <c:pt idx="17">
                  <c:v>236</c:v>
                </c:pt>
                <c:pt idx="18">
                  <c:v>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C7-40F6-8E5C-69DC85A817C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17606111"/>
        <c:axId val="2117605695"/>
      </c:lineChart>
      <c:catAx>
        <c:axId val="2117606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7605695"/>
        <c:crosses val="autoZero"/>
        <c:auto val="1"/>
        <c:lblAlgn val="ctr"/>
        <c:lblOffset val="100"/>
        <c:noMultiLvlLbl val="0"/>
      </c:catAx>
      <c:valAx>
        <c:axId val="2117605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760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BC-4B6C-89E5-DBFCF479A78F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45</c:v>
                </c:pt>
                <c:pt idx="1">
                  <c:v>40</c:v>
                </c:pt>
                <c:pt idx="2">
                  <c:v>48</c:v>
                </c:pt>
                <c:pt idx="3">
                  <c:v>51</c:v>
                </c:pt>
                <c:pt idx="4">
                  <c:v>47</c:v>
                </c:pt>
                <c:pt idx="5">
                  <c:v>47</c:v>
                </c:pt>
                <c:pt idx="6">
                  <c:v>48</c:v>
                </c:pt>
                <c:pt idx="7">
                  <c:v>40</c:v>
                </c:pt>
                <c:pt idx="8">
                  <c:v>48</c:v>
                </c:pt>
                <c:pt idx="9">
                  <c:v>44</c:v>
                </c:pt>
                <c:pt idx="10">
                  <c:v>55</c:v>
                </c:pt>
                <c:pt idx="11">
                  <c:v>44</c:v>
                </c:pt>
                <c:pt idx="12">
                  <c:v>40</c:v>
                </c:pt>
                <c:pt idx="13">
                  <c:v>49</c:v>
                </c:pt>
                <c:pt idx="14">
                  <c:v>44</c:v>
                </c:pt>
                <c:pt idx="15">
                  <c:v>35</c:v>
                </c:pt>
                <c:pt idx="16">
                  <c:v>33</c:v>
                </c:pt>
                <c:pt idx="17">
                  <c:v>37</c:v>
                </c:pt>
                <c:pt idx="18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BC-4B6C-89E5-DBFCF479A78F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9</c:v>
                </c:pt>
                <c:pt idx="1">
                  <c:v>11</c:v>
                </c:pt>
                <c:pt idx="2">
                  <c:v>12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23</c:v>
                </c:pt>
                <c:pt idx="7">
                  <c:v>14</c:v>
                </c:pt>
                <c:pt idx="8">
                  <c:v>21</c:v>
                </c:pt>
                <c:pt idx="9">
                  <c:v>13</c:v>
                </c:pt>
                <c:pt idx="10">
                  <c:v>13</c:v>
                </c:pt>
                <c:pt idx="11">
                  <c:v>18</c:v>
                </c:pt>
                <c:pt idx="12">
                  <c:v>26</c:v>
                </c:pt>
                <c:pt idx="13">
                  <c:v>29</c:v>
                </c:pt>
                <c:pt idx="14">
                  <c:v>27</c:v>
                </c:pt>
                <c:pt idx="15">
                  <c:v>21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BC-4B6C-89E5-DBFCF479A78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878</c:v>
                </c:pt>
                <c:pt idx="1">
                  <c:v>615</c:v>
                </c:pt>
                <c:pt idx="2">
                  <c:v>762</c:v>
                </c:pt>
                <c:pt idx="3">
                  <c:v>880</c:v>
                </c:pt>
                <c:pt idx="4">
                  <c:v>1098</c:v>
                </c:pt>
                <c:pt idx="5">
                  <c:v>1011</c:v>
                </c:pt>
                <c:pt idx="6">
                  <c:v>1011</c:v>
                </c:pt>
                <c:pt idx="7">
                  <c:v>834</c:v>
                </c:pt>
                <c:pt idx="8">
                  <c:v>802</c:v>
                </c:pt>
                <c:pt idx="9">
                  <c:v>727</c:v>
                </c:pt>
                <c:pt idx="10">
                  <c:v>859</c:v>
                </c:pt>
                <c:pt idx="11">
                  <c:v>531</c:v>
                </c:pt>
                <c:pt idx="12">
                  <c:v>514</c:v>
                </c:pt>
                <c:pt idx="13">
                  <c:v>518</c:v>
                </c:pt>
                <c:pt idx="14">
                  <c:v>489</c:v>
                </c:pt>
                <c:pt idx="15">
                  <c:v>337</c:v>
                </c:pt>
                <c:pt idx="16">
                  <c:v>191</c:v>
                </c:pt>
                <c:pt idx="17">
                  <c:v>166</c:v>
                </c:pt>
                <c:pt idx="18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0-4273-A5C9-3E7C287370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64541536"/>
        <c:axId val="1364541952"/>
      </c:barChart>
      <c:catAx>
        <c:axId val="136454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64541952"/>
        <c:crosses val="autoZero"/>
        <c:auto val="1"/>
        <c:lblAlgn val="ctr"/>
        <c:lblOffset val="100"/>
        <c:noMultiLvlLbl val="0"/>
      </c:catAx>
      <c:valAx>
        <c:axId val="1364541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454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5497-45C4-A306-7A8D295208F8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47</c:v>
                </c:pt>
                <c:pt idx="1">
                  <c:v>31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10</c:v>
                </c:pt>
                <c:pt idx="7">
                  <c:v>0</c:v>
                </c:pt>
                <c:pt idx="8">
                  <c:v>8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7-45C4-A306-7A8D295208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72</c:v>
                </c:pt>
                <c:pt idx="1">
                  <c:v>201</c:v>
                </c:pt>
                <c:pt idx="2">
                  <c:v>241</c:v>
                </c:pt>
                <c:pt idx="3">
                  <c:v>328</c:v>
                </c:pt>
                <c:pt idx="4">
                  <c:v>255</c:v>
                </c:pt>
                <c:pt idx="5">
                  <c:v>313</c:v>
                </c:pt>
                <c:pt idx="6">
                  <c:v>349</c:v>
                </c:pt>
                <c:pt idx="7">
                  <c:v>245</c:v>
                </c:pt>
                <c:pt idx="8">
                  <c:v>278</c:v>
                </c:pt>
                <c:pt idx="9">
                  <c:v>248</c:v>
                </c:pt>
                <c:pt idx="10">
                  <c:v>129</c:v>
                </c:pt>
                <c:pt idx="11">
                  <c:v>221</c:v>
                </c:pt>
                <c:pt idx="12">
                  <c:v>245</c:v>
                </c:pt>
                <c:pt idx="13">
                  <c:v>278</c:v>
                </c:pt>
                <c:pt idx="14">
                  <c:v>300</c:v>
                </c:pt>
                <c:pt idx="15">
                  <c:v>188</c:v>
                </c:pt>
                <c:pt idx="16">
                  <c:v>124</c:v>
                </c:pt>
                <c:pt idx="17">
                  <c:v>133</c:v>
                </c:pt>
                <c:pt idx="18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B-4B67-BAF1-420157AE7E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4299520"/>
        <c:axId val="944303680"/>
      </c:barChart>
      <c:catAx>
        <c:axId val="94429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44303680"/>
        <c:crosses val="autoZero"/>
        <c:auto val="1"/>
        <c:lblAlgn val="ctr"/>
        <c:lblOffset val="100"/>
        <c:noMultiLvlLbl val="0"/>
      </c:catAx>
      <c:valAx>
        <c:axId val="944303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429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43-452F-B926-18DFD42973BA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53</c:v>
                </c:pt>
                <c:pt idx="1">
                  <c:v>64</c:v>
                </c:pt>
                <c:pt idx="2">
                  <c:v>61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57</c:v>
                </c:pt>
                <c:pt idx="8">
                  <c:v>71</c:v>
                </c:pt>
                <c:pt idx="9">
                  <c:v>114</c:v>
                </c:pt>
                <c:pt idx="10">
                  <c:v>124</c:v>
                </c:pt>
                <c:pt idx="11">
                  <c:v>206</c:v>
                </c:pt>
                <c:pt idx="12">
                  <c:v>229</c:v>
                </c:pt>
                <c:pt idx="13">
                  <c:v>133</c:v>
                </c:pt>
                <c:pt idx="14">
                  <c:v>176</c:v>
                </c:pt>
                <c:pt idx="15">
                  <c:v>176</c:v>
                </c:pt>
                <c:pt idx="16">
                  <c:v>112</c:v>
                </c:pt>
                <c:pt idx="17">
                  <c:v>116</c:v>
                </c:pt>
                <c:pt idx="18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43-452F-B926-18DFD42973BA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12</c:v>
                </c:pt>
                <c:pt idx="14">
                  <c:v>15</c:v>
                </c:pt>
                <c:pt idx="15">
                  <c:v>15</c:v>
                </c:pt>
                <c:pt idx="16">
                  <c:v>25</c:v>
                </c:pt>
                <c:pt idx="17">
                  <c:v>17</c:v>
                </c:pt>
                <c:pt idx="18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43-452F-B926-18DFD42973B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F839-4358-8B75-B989FBE41E88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39-4358-8B75-B989FBE41E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103</c:v>
                </c:pt>
                <c:pt idx="1">
                  <c:v>147</c:v>
                </c:pt>
                <c:pt idx="2">
                  <c:v>175</c:v>
                </c:pt>
                <c:pt idx="3">
                  <c:v>184</c:v>
                </c:pt>
                <c:pt idx="4">
                  <c:v>222</c:v>
                </c:pt>
                <c:pt idx="5">
                  <c:v>152</c:v>
                </c:pt>
                <c:pt idx="6">
                  <c:v>207</c:v>
                </c:pt>
                <c:pt idx="7">
                  <c:v>205</c:v>
                </c:pt>
                <c:pt idx="8">
                  <c:v>176</c:v>
                </c:pt>
                <c:pt idx="9">
                  <c:v>198</c:v>
                </c:pt>
                <c:pt idx="10">
                  <c:v>194</c:v>
                </c:pt>
                <c:pt idx="11">
                  <c:v>229</c:v>
                </c:pt>
                <c:pt idx="12">
                  <c:v>172</c:v>
                </c:pt>
                <c:pt idx="13">
                  <c:v>112</c:v>
                </c:pt>
                <c:pt idx="14">
                  <c:v>103</c:v>
                </c:pt>
                <c:pt idx="15">
                  <c:v>75</c:v>
                </c:pt>
                <c:pt idx="16">
                  <c:v>38</c:v>
                </c:pt>
                <c:pt idx="17">
                  <c:v>0</c:v>
                </c:pt>
                <c:pt idx="1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7-43F2-BD82-58CB3EAF61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8266032"/>
        <c:axId val="1301801056"/>
      </c:barChart>
      <c:catAx>
        <c:axId val="100826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1801056"/>
        <c:crosses val="autoZero"/>
        <c:auto val="1"/>
        <c:lblAlgn val="ctr"/>
        <c:lblOffset val="100"/>
        <c:noMultiLvlLbl val="0"/>
      </c:catAx>
      <c:valAx>
        <c:axId val="1301801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826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0000"/>
          </a:solidFill>
        </a:defRPr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29262632536103E-2"/>
          <c:y val="0.1495515566434637"/>
          <c:w val="0.94019139868124024"/>
          <c:h val="0.5965517241379255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47056"/>
        <c:axId val="423948232"/>
      </c:barChart>
      <c:catAx>
        <c:axId val="42394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48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48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3947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D8-4D8D-A8B0-435591C72DF7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38</c:v>
                </c:pt>
                <c:pt idx="1">
                  <c:v>46</c:v>
                </c:pt>
                <c:pt idx="2">
                  <c:v>41</c:v>
                </c:pt>
                <c:pt idx="3">
                  <c:v>32</c:v>
                </c:pt>
                <c:pt idx="4">
                  <c:v>40</c:v>
                </c:pt>
                <c:pt idx="5">
                  <c:v>31</c:v>
                </c:pt>
                <c:pt idx="6">
                  <c:v>39</c:v>
                </c:pt>
                <c:pt idx="7">
                  <c:v>47</c:v>
                </c:pt>
                <c:pt idx="8">
                  <c:v>33</c:v>
                </c:pt>
                <c:pt idx="9">
                  <c:v>32</c:v>
                </c:pt>
                <c:pt idx="10">
                  <c:v>37</c:v>
                </c:pt>
                <c:pt idx="11">
                  <c:v>33</c:v>
                </c:pt>
                <c:pt idx="12">
                  <c:v>23</c:v>
                </c:pt>
                <c:pt idx="13">
                  <c:v>25</c:v>
                </c:pt>
                <c:pt idx="14">
                  <c:v>20</c:v>
                </c:pt>
                <c:pt idx="15">
                  <c:v>20</c:v>
                </c:pt>
                <c:pt idx="16">
                  <c:v>23</c:v>
                </c:pt>
                <c:pt idx="17">
                  <c:v>0</c:v>
                </c:pt>
                <c:pt idx="18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D8-4D8D-A8B0-435591C72DF7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9</c:v>
                </c:pt>
                <c:pt idx="16">
                  <c:v>9</c:v>
                </c:pt>
                <c:pt idx="17">
                  <c:v>0</c:v>
                </c:pt>
                <c:pt idx="18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D8-4D8D-A8B0-435591C72DF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4390-4287-8773-66C4D7D29A06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16</c:v>
                </c:pt>
                <c:pt idx="1">
                  <c:v>33</c:v>
                </c:pt>
                <c:pt idx="2">
                  <c:v>9</c:v>
                </c:pt>
                <c:pt idx="3">
                  <c:v>12</c:v>
                </c:pt>
                <c:pt idx="4">
                  <c:v>8</c:v>
                </c:pt>
                <c:pt idx="5">
                  <c:v>0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0</c:v>
                </c:pt>
                <c:pt idx="10">
                  <c:v>12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0-4287-8773-66C4D7D29A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300</c:v>
                </c:pt>
                <c:pt idx="1">
                  <c:v>306</c:v>
                </c:pt>
                <c:pt idx="2">
                  <c:v>258</c:v>
                </c:pt>
                <c:pt idx="3">
                  <c:v>258</c:v>
                </c:pt>
                <c:pt idx="4">
                  <c:v>303</c:v>
                </c:pt>
                <c:pt idx="5">
                  <c:v>380</c:v>
                </c:pt>
                <c:pt idx="6">
                  <c:v>433</c:v>
                </c:pt>
                <c:pt idx="7">
                  <c:v>453</c:v>
                </c:pt>
                <c:pt idx="8">
                  <c:v>461</c:v>
                </c:pt>
                <c:pt idx="9">
                  <c:v>456</c:v>
                </c:pt>
                <c:pt idx="10">
                  <c:v>400</c:v>
                </c:pt>
                <c:pt idx="11">
                  <c:v>366</c:v>
                </c:pt>
                <c:pt idx="12">
                  <c:v>325</c:v>
                </c:pt>
                <c:pt idx="13">
                  <c:v>220</c:v>
                </c:pt>
                <c:pt idx="14">
                  <c:v>222</c:v>
                </c:pt>
                <c:pt idx="15">
                  <c:v>234</c:v>
                </c:pt>
                <c:pt idx="16">
                  <c:v>85</c:v>
                </c:pt>
                <c:pt idx="17">
                  <c:v>89</c:v>
                </c:pt>
                <c:pt idx="18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4E-4F5A-A654-DC7618A240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2937712"/>
        <c:axId val="1992938128"/>
      </c:barChart>
      <c:catAx>
        <c:axId val="199293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2938128"/>
        <c:crosses val="autoZero"/>
        <c:auto val="1"/>
        <c:lblAlgn val="ctr"/>
        <c:lblOffset val="100"/>
        <c:noMultiLvlLbl val="0"/>
      </c:catAx>
      <c:valAx>
        <c:axId val="1992938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293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03-46EF-B138-C9792124F982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0">
                  <c:v>95</c:v>
                </c:pt>
                <c:pt idx="1">
                  <c:v>60</c:v>
                </c:pt>
                <c:pt idx="2">
                  <c:v>45</c:v>
                </c:pt>
                <c:pt idx="3">
                  <c:v>64</c:v>
                </c:pt>
                <c:pt idx="4">
                  <c:v>50</c:v>
                </c:pt>
                <c:pt idx="5">
                  <c:v>58</c:v>
                </c:pt>
                <c:pt idx="6">
                  <c:v>75</c:v>
                </c:pt>
                <c:pt idx="7">
                  <c:v>80</c:v>
                </c:pt>
                <c:pt idx="8">
                  <c:v>89</c:v>
                </c:pt>
                <c:pt idx="9">
                  <c:v>84</c:v>
                </c:pt>
                <c:pt idx="10">
                  <c:v>82</c:v>
                </c:pt>
                <c:pt idx="11">
                  <c:v>80</c:v>
                </c:pt>
                <c:pt idx="12">
                  <c:v>86</c:v>
                </c:pt>
                <c:pt idx="13">
                  <c:v>76</c:v>
                </c:pt>
                <c:pt idx="14">
                  <c:v>68</c:v>
                </c:pt>
                <c:pt idx="15">
                  <c:v>64</c:v>
                </c:pt>
                <c:pt idx="16">
                  <c:v>30</c:v>
                </c:pt>
                <c:pt idx="17">
                  <c:v>36</c:v>
                </c:pt>
                <c:pt idx="18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03-46EF-B138-C9792124F982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10</c:v>
                </c:pt>
                <c:pt idx="12">
                  <c:v>12</c:v>
                </c:pt>
                <c:pt idx="13">
                  <c:v>14</c:v>
                </c:pt>
                <c:pt idx="14">
                  <c:v>11</c:v>
                </c:pt>
                <c:pt idx="15">
                  <c:v>10</c:v>
                </c:pt>
                <c:pt idx="16">
                  <c:v>5</c:v>
                </c:pt>
                <c:pt idx="17">
                  <c:v>6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03-46EF-B138-C9792124F98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[wykres_UMCS.xlsx]Arkusz1!$E$6:$E$20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[wykres_UMCS.xlsx]Arkusz1!$F$6:$F$20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025A-4FAE-B369-F55F53B3708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[wykres_UMCS.xlsx]Arkusz1!$E$6:$E$20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[wykres_UMCS.xlsx]Arkusz1!$G$6:$G$20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5A-4FAE-B369-F55F53B370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Arkusz2!$B$5:$B$22</c:f>
              <c:strCache>
                <c:ptCount val="18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  <c:pt idx="17">
                  <c:v>2021/2022</c:v>
                </c:pt>
              </c:strCache>
            </c:strRef>
          </c:cat>
          <c:val>
            <c:numRef>
              <c:f>Arkusz2!$C$5:$C$22</c:f>
              <c:numCache>
                <c:formatCode>General</c:formatCode>
                <c:ptCount val="18"/>
                <c:pt idx="0">
                  <c:v>306</c:v>
                </c:pt>
                <c:pt idx="1">
                  <c:v>245</c:v>
                </c:pt>
                <c:pt idx="2">
                  <c:v>127</c:v>
                </c:pt>
                <c:pt idx="3">
                  <c:v>320</c:v>
                </c:pt>
                <c:pt idx="4">
                  <c:v>335</c:v>
                </c:pt>
                <c:pt idx="5">
                  <c:v>525</c:v>
                </c:pt>
                <c:pt idx="6">
                  <c:v>214</c:v>
                </c:pt>
                <c:pt idx="7">
                  <c:v>212</c:v>
                </c:pt>
                <c:pt idx="8">
                  <c:v>219</c:v>
                </c:pt>
                <c:pt idx="9">
                  <c:v>407</c:v>
                </c:pt>
                <c:pt idx="10">
                  <c:v>233</c:v>
                </c:pt>
                <c:pt idx="11">
                  <c:v>348</c:v>
                </c:pt>
                <c:pt idx="12">
                  <c:v>374</c:v>
                </c:pt>
                <c:pt idx="13">
                  <c:v>334</c:v>
                </c:pt>
                <c:pt idx="14">
                  <c:v>242</c:v>
                </c:pt>
                <c:pt idx="15">
                  <c:v>54</c:v>
                </c:pt>
                <c:pt idx="16">
                  <c:v>12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D-4D34-81AA-61B62279FF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81766751"/>
        <c:axId val="1281780063"/>
      </c:barChart>
      <c:catAx>
        <c:axId val="1281766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81780063"/>
        <c:crosses val="autoZero"/>
        <c:auto val="1"/>
        <c:lblAlgn val="ctr"/>
        <c:lblOffset val="100"/>
        <c:noMultiLvlLbl val="0"/>
      </c:catAx>
      <c:valAx>
        <c:axId val="1281780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176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Arkusz3!$C$4:$C$22</c:f>
              <c:numCache>
                <c:formatCode>General</c:formatCode>
                <c:ptCount val="1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E0-449E-8F55-ECFB40AF4402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Arkusz3!$D$4:$D$22</c:f>
              <c:numCache>
                <c:formatCode>General</c:formatCode>
                <c:ptCount val="19"/>
                <c:pt idx="1">
                  <c:v>23</c:v>
                </c:pt>
                <c:pt idx="2">
                  <c:v>26</c:v>
                </c:pt>
                <c:pt idx="3">
                  <c:v>32</c:v>
                </c:pt>
                <c:pt idx="4">
                  <c:v>34</c:v>
                </c:pt>
                <c:pt idx="5">
                  <c:v>50</c:v>
                </c:pt>
                <c:pt idx="6">
                  <c:v>40</c:v>
                </c:pt>
                <c:pt idx="7">
                  <c:v>35</c:v>
                </c:pt>
                <c:pt idx="8">
                  <c:v>80</c:v>
                </c:pt>
                <c:pt idx="9">
                  <c:v>90</c:v>
                </c:pt>
                <c:pt idx="10">
                  <c:v>85</c:v>
                </c:pt>
                <c:pt idx="11">
                  <c:v>80</c:v>
                </c:pt>
                <c:pt idx="12">
                  <c:v>130</c:v>
                </c:pt>
                <c:pt idx="13">
                  <c:v>126</c:v>
                </c:pt>
                <c:pt idx="14">
                  <c:v>119</c:v>
                </c:pt>
                <c:pt idx="15">
                  <c:v>100</c:v>
                </c:pt>
                <c:pt idx="16">
                  <c:v>54</c:v>
                </c:pt>
                <c:pt idx="17">
                  <c:v>49</c:v>
                </c:pt>
                <c:pt idx="18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E0-449E-8F55-ECFB40AF4402}"/>
            </c:ext>
          </c:extLst>
        </c:ser>
        <c:ser>
          <c:idx val="2"/>
          <c:order val="2"/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Arkusz3!$B$4:$B$22</c:f>
              <c:strCache>
                <c:ptCount val="19"/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Arkusz3!$E$4:$E$22</c:f>
              <c:numCache>
                <c:formatCode>General</c:formatCode>
                <c:ptCount val="19"/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11</c:v>
                </c:pt>
                <c:pt idx="6">
                  <c:v>12</c:v>
                </c:pt>
                <c:pt idx="7">
                  <c:v>9</c:v>
                </c:pt>
                <c:pt idx="8">
                  <c:v>9</c:v>
                </c:pt>
                <c:pt idx="9">
                  <c:v>5</c:v>
                </c:pt>
                <c:pt idx="10">
                  <c:v>1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E0-449E-8F55-ECFB40AF440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444224"/>
        <c:axId val="1696447968"/>
      </c:lineChart>
      <c:catAx>
        <c:axId val="16964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6447968"/>
        <c:crosses val="autoZero"/>
        <c:auto val="1"/>
        <c:lblAlgn val="ctr"/>
        <c:lblOffset val="100"/>
        <c:noMultiLvlLbl val="0"/>
      </c:catAx>
      <c:valAx>
        <c:axId val="169644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5EB-47F6-911E-318B26FC4B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12</c:v>
                </c:pt>
                <c:pt idx="5">
                  <c:v>7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B-47F6-911E-318B26FC4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Arkusz1!$B$5:$B$31</cx:f>
        <cx:lvl ptCount="27"/>
      </cx:strDim>
      <cx:numDim type="val">
        <cx:f>Arkusz1!$D$5:$D$31</cx:f>
        <cx:lvl ptCount="27" formatCode="Standardowy"/>
      </cx:numDim>
    </cx:data>
  </cx:chartData>
  <cx:chart>
    <cx:title pos="t" align="ctr" overlay="0">
      <cx:tx>
        <cx:txData>
          <cx:v>Tytuł wykresu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00" b="0" i="0" u="none" strike="noStrike" kern="1200" cap="none" spc="5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kumimoji="0" lang="pl-PL" sz="1800" b="0" i="0" u="none" strike="noStrike" kern="1200" cap="none" spc="5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rPr>
            <a:t>Tytuł wykresu</a:t>
          </a:r>
        </a:p>
      </cx:txPr>
    </cx:title>
    <cx:plotArea>
      <cx:plotAreaRegion>
        <cx:series layoutId="clusteredColumn" uniqueId="{F9AB1CF0-3819-4E79-99FF-14AC453BC3AB}" formatIdx="1">
          <cx:dataId val="0"/>
          <cx:layoutPr>
            <cx:binning intervalClosed="r"/>
          </cx:layoutPr>
        </cx:series>
      </cx:plotAreaRegion>
      <cx:axis id="0">
        <cx:catScaling gapWidth="1.63999999"/>
        <cx:tickLabels/>
      </cx:axis>
      <cx:axis id="1">
        <cx:valScaling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4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4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4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4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4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5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5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0.55225</cdr:x>
      <cdr:y>0.46811</cdr:y>
    </cdr:from>
    <cdr:to>
      <cdr:x>0.82601</cdr:x>
      <cdr:y>0.53749</cdr:y>
    </cdr:to>
    <cdr:sp macro="" textlink="">
      <cdr:nvSpPr>
        <cdr:cNvPr id="4" name="Prostokąt 3">
          <a:extLst xmlns:a="http://schemas.openxmlformats.org/drawingml/2006/main">
            <a:ext uri="{FF2B5EF4-FFF2-40B4-BE49-F238E27FC236}">
              <a16:creationId xmlns:a16="http://schemas.microsoft.com/office/drawing/2014/main" id="{76321289-7C8B-6BAA-3BD7-1FC4D7891574}"/>
            </a:ext>
          </a:extLst>
        </cdr:cNvPr>
        <cdr:cNvSpPr/>
      </cdr:nvSpPr>
      <cdr:spPr bwMode="auto">
        <a:xfrm xmlns:a="http://schemas.openxmlformats.org/drawingml/2006/main">
          <a:off x="2324173" y="1457595"/>
          <a:ext cx="1152128" cy="216024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050" b="1" dirty="0">
              <a:solidFill>
                <a:srgbClr val="000000"/>
              </a:solidFill>
            </a:rPr>
            <a:t>Opiekunowie</a:t>
          </a:r>
        </a:p>
      </cdr:txBody>
    </cdr:sp>
  </cdr:relSizeAnchor>
  <cdr:relSizeAnchor xmlns:cdr="http://schemas.openxmlformats.org/drawingml/2006/chartDrawing">
    <cdr:from>
      <cdr:x>0.13273</cdr:x>
      <cdr:y>0.08511</cdr:y>
    </cdr:from>
    <cdr:to>
      <cdr:x>0.33748</cdr:x>
      <cdr:y>0.14894</cdr:y>
    </cdr:to>
    <cdr:sp macro="" textlink="">
      <cdr:nvSpPr>
        <cdr:cNvPr id="6" name="Prostokąt 5">
          <a:extLst xmlns:a="http://schemas.openxmlformats.org/drawingml/2006/main">
            <a:ext uri="{FF2B5EF4-FFF2-40B4-BE49-F238E27FC236}">
              <a16:creationId xmlns:a16="http://schemas.microsoft.com/office/drawing/2014/main" id="{9EEE7908-00F4-71E6-1B49-A0466B7B6C1D}"/>
            </a:ext>
          </a:extLst>
        </cdr:cNvPr>
        <cdr:cNvSpPr/>
      </cdr:nvSpPr>
      <cdr:spPr bwMode="auto">
        <a:xfrm xmlns:a="http://schemas.openxmlformats.org/drawingml/2006/main">
          <a:off x="606833" y="288032"/>
          <a:ext cx="936126" cy="216037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050" b="1" dirty="0">
              <a:solidFill>
                <a:srgbClr val="000000"/>
              </a:solidFill>
            </a:rPr>
            <a:t>Studenci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0.14778</cdr:x>
      <cdr:y>0.32075</cdr:y>
    </cdr:from>
    <cdr:to>
      <cdr:x>0.42868</cdr:x>
      <cdr:y>0.41509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71576A1C-104D-4475-39F4-1EDF318AB54F}"/>
            </a:ext>
          </a:extLst>
        </cdr:cNvPr>
        <cdr:cNvSpPr/>
      </cdr:nvSpPr>
      <cdr:spPr bwMode="auto">
        <a:xfrm xmlns:a="http://schemas.openxmlformats.org/drawingml/2006/main">
          <a:off x="620590" y="1224136"/>
          <a:ext cx="1179610" cy="360040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0.6173</cdr:x>
      <cdr:y>0.62264</cdr:y>
    </cdr:from>
    <cdr:to>
      <cdr:x>0.87451</cdr:x>
      <cdr:y>0.68447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C818A90B-1730-13C5-233A-5F696D97E05B}"/>
            </a:ext>
          </a:extLst>
        </cdr:cNvPr>
        <cdr:cNvSpPr/>
      </cdr:nvSpPr>
      <cdr:spPr bwMode="auto">
        <a:xfrm xmlns:a="http://schemas.openxmlformats.org/drawingml/2006/main">
          <a:off x="2592288" y="2376264"/>
          <a:ext cx="1080120" cy="235950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0.6044</cdr:x>
      <cdr:y>0.10645</cdr:y>
    </cdr:from>
    <cdr:to>
      <cdr:x>0.92098</cdr:x>
      <cdr:y>0.15967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D89665F3-BF64-FE23-F48E-E28279C8413F}"/>
            </a:ext>
          </a:extLst>
        </cdr:cNvPr>
        <cdr:cNvSpPr/>
      </cdr:nvSpPr>
      <cdr:spPr bwMode="auto">
        <a:xfrm xmlns:a="http://schemas.openxmlformats.org/drawingml/2006/main">
          <a:off x="2474562" y="432048"/>
          <a:ext cx="1296144" cy="216024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0.4637</cdr:x>
      <cdr:y>0.67418</cdr:y>
    </cdr:from>
    <cdr:to>
      <cdr:x>0.76269</cdr:x>
      <cdr:y>0.7274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DA42DF93-2A2C-5E8F-1E07-D9F30D71CD65}"/>
            </a:ext>
          </a:extLst>
        </cdr:cNvPr>
        <cdr:cNvSpPr/>
      </cdr:nvSpPr>
      <cdr:spPr bwMode="auto">
        <a:xfrm xmlns:a="http://schemas.openxmlformats.org/drawingml/2006/main">
          <a:off x="1898498" y="2736304"/>
          <a:ext cx="1224136" cy="216024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0.20234</cdr:x>
      <cdr:y>0.28042</cdr:y>
    </cdr:from>
    <cdr:to>
      <cdr:x>0.53343</cdr:x>
      <cdr:y>0.35173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DE58FF69-4B29-6B59-6D52-E73CD46D5A12}"/>
            </a:ext>
          </a:extLst>
        </cdr:cNvPr>
        <cdr:cNvSpPr/>
      </cdr:nvSpPr>
      <cdr:spPr bwMode="auto">
        <a:xfrm xmlns:a="http://schemas.openxmlformats.org/drawingml/2006/main">
          <a:off x="792087" y="1132697"/>
          <a:ext cx="1296144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0.6254</cdr:x>
      <cdr:y>0.63696</cdr:y>
    </cdr:from>
    <cdr:to>
      <cdr:x>0.88292</cdr:x>
      <cdr:y>0.70826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D3A36A6A-653F-A05F-4A66-F4BCE0D9ADE6}"/>
            </a:ext>
          </a:extLst>
        </cdr:cNvPr>
        <cdr:cNvSpPr/>
      </cdr:nvSpPr>
      <cdr:spPr bwMode="auto">
        <a:xfrm xmlns:a="http://schemas.openxmlformats.org/drawingml/2006/main">
          <a:off x="2448271" y="2572857"/>
          <a:ext cx="1008112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0.25</cdr:x>
      <cdr:y>0.51966</cdr:y>
    </cdr:from>
    <cdr:to>
      <cdr:x>0.60417</cdr:x>
      <cdr:y>0.59541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54BAF26D-14D6-FA92-66B1-13BA158C600E}"/>
            </a:ext>
          </a:extLst>
        </cdr:cNvPr>
        <cdr:cNvSpPr/>
      </cdr:nvSpPr>
      <cdr:spPr bwMode="auto">
        <a:xfrm xmlns:a="http://schemas.openxmlformats.org/drawingml/2006/main">
          <a:off x="864095" y="1975973"/>
          <a:ext cx="1224136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Opiekunowie</a:t>
          </a:r>
        </a:p>
      </cdr:txBody>
    </cdr:sp>
  </cdr:relSizeAnchor>
  <cdr:relSizeAnchor xmlns:cdr="http://schemas.openxmlformats.org/drawingml/2006/chartDrawing">
    <cdr:from>
      <cdr:x>0.02041</cdr:x>
      <cdr:y>0</cdr:y>
    </cdr:from>
    <cdr:to>
      <cdr:x>0.40816</cdr:x>
      <cdr:y>0.07358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1D912E7E-0ADF-EBA2-7D96-5CA347846BB4}"/>
            </a:ext>
          </a:extLst>
        </cdr:cNvPr>
        <cdr:cNvSpPr/>
      </cdr:nvSpPr>
      <cdr:spPr bwMode="auto">
        <a:xfrm xmlns:a="http://schemas.openxmlformats.org/drawingml/2006/main">
          <a:off x="72010" y="0"/>
          <a:ext cx="1368151" cy="288031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0.66898</cdr:x>
      <cdr:y>0.32373</cdr:y>
    </cdr:from>
    <cdr:to>
      <cdr:x>0.9748</cdr:x>
      <cdr:y>0.41186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6A603437-2242-A56F-059A-DCE11C15548F}"/>
            </a:ext>
          </a:extLst>
        </cdr:cNvPr>
        <cdr:cNvSpPr/>
      </cdr:nvSpPr>
      <cdr:spPr bwMode="auto">
        <a:xfrm xmlns:a="http://schemas.openxmlformats.org/drawingml/2006/main">
          <a:off x="2520280" y="1322434"/>
          <a:ext cx="1152128" cy="360040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0.32493</cdr:x>
      <cdr:y>0.64102</cdr:y>
    </cdr:from>
    <cdr:to>
      <cdr:x>0.63075</cdr:x>
      <cdr:y>0.71153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83130A54-946C-DCA6-92AE-699729ED585D}"/>
            </a:ext>
          </a:extLst>
        </cdr:cNvPr>
        <cdr:cNvSpPr/>
      </cdr:nvSpPr>
      <cdr:spPr bwMode="auto">
        <a:xfrm xmlns:a="http://schemas.openxmlformats.org/drawingml/2006/main">
          <a:off x="1224136" y="2618578"/>
          <a:ext cx="1152128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0.12532</cdr:x>
      <cdr:y>0.5404</cdr:y>
    </cdr:from>
    <cdr:to>
      <cdr:x>0.46547</cdr:x>
      <cdr:y>0.61013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C0905338-25D7-341A-F90C-DC6F8F7D7377}"/>
            </a:ext>
          </a:extLst>
        </cdr:cNvPr>
        <cdr:cNvSpPr/>
      </cdr:nvSpPr>
      <cdr:spPr bwMode="auto">
        <a:xfrm xmlns:a="http://schemas.openxmlformats.org/drawingml/2006/main">
          <a:off x="504055" y="2232247"/>
          <a:ext cx="1368152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0.59467</cdr:x>
      <cdr:y>0.15109</cdr:y>
    </cdr:from>
    <cdr:to>
      <cdr:x>0.883</cdr:x>
      <cdr:y>0.20528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31567A65-A23E-9A45-ABF9-2FABF67B9406}"/>
            </a:ext>
          </a:extLst>
        </cdr:cNvPr>
        <cdr:cNvSpPr/>
      </cdr:nvSpPr>
      <cdr:spPr bwMode="auto">
        <a:xfrm xmlns:a="http://schemas.openxmlformats.org/drawingml/2006/main">
          <a:off x="2376264" y="602354"/>
          <a:ext cx="1152128" cy="216024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0.1802</cdr:x>
      <cdr:y>0.63876</cdr:y>
    </cdr:from>
    <cdr:to>
      <cdr:x>0.45051</cdr:x>
      <cdr:y>0.71101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CAD5DC0C-4A34-ACB4-192F-DA84048A9E25}"/>
            </a:ext>
          </a:extLst>
        </cdr:cNvPr>
        <cdr:cNvSpPr/>
      </cdr:nvSpPr>
      <cdr:spPr bwMode="auto">
        <a:xfrm xmlns:a="http://schemas.openxmlformats.org/drawingml/2006/main">
          <a:off x="720080" y="2546570"/>
          <a:ext cx="1080120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0.10641</cdr:x>
      <cdr:y>0.23826</cdr:y>
    </cdr:from>
    <cdr:to>
      <cdr:x>0.44634</cdr:x>
      <cdr:y>0.31768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E6E39A6D-6A19-3E6F-1E6F-BEE96D41FAF5}"/>
            </a:ext>
          </a:extLst>
        </cdr:cNvPr>
        <cdr:cNvSpPr/>
      </cdr:nvSpPr>
      <cdr:spPr bwMode="auto">
        <a:xfrm xmlns:a="http://schemas.openxmlformats.org/drawingml/2006/main">
          <a:off x="405759" y="864097"/>
          <a:ext cx="1296144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0.5033</cdr:x>
      <cdr:y>0.51005</cdr:y>
    </cdr:from>
    <cdr:to>
      <cdr:x>0.79421</cdr:x>
      <cdr:y>0.59049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10AF6D52-D4E1-EAD4-A635-0BB8C773AE29}"/>
            </a:ext>
          </a:extLst>
        </cdr:cNvPr>
        <cdr:cNvSpPr/>
      </cdr:nvSpPr>
      <cdr:spPr bwMode="auto">
        <a:xfrm xmlns:a="http://schemas.openxmlformats.org/drawingml/2006/main">
          <a:off x="1993305" y="1826491"/>
          <a:ext cx="1152128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0.04686</cdr:x>
      <cdr:y>0.45985</cdr:y>
    </cdr:from>
    <cdr:to>
      <cdr:x>0.31564</cdr:x>
      <cdr:y>0.53343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D864ECCF-A75A-B67D-B7F7-24C248CB1ADB}"/>
            </a:ext>
          </a:extLst>
        </cdr:cNvPr>
        <cdr:cNvSpPr/>
      </cdr:nvSpPr>
      <cdr:spPr bwMode="auto">
        <a:xfrm xmlns:a="http://schemas.openxmlformats.org/drawingml/2006/main">
          <a:off x="167655" y="1800200"/>
          <a:ext cx="961554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Opiekunowie</a:t>
          </a:r>
        </a:p>
      </cdr:txBody>
    </cdr:sp>
  </cdr:relSizeAnchor>
  <cdr:relSizeAnchor xmlns:cdr="http://schemas.openxmlformats.org/drawingml/2006/chartDrawing">
    <cdr:from>
      <cdr:x>0.73666</cdr:x>
      <cdr:y>0.52565</cdr:y>
    </cdr:from>
    <cdr:to>
      <cdr:x>1</cdr:x>
      <cdr:y>0.58405</cdr:y>
    </cdr:to>
    <cdr:sp macro="" textlink="">
      <cdr:nvSpPr>
        <cdr:cNvPr id="4" name="Prostokąt 3">
          <a:extLst xmlns:a="http://schemas.openxmlformats.org/drawingml/2006/main">
            <a:ext uri="{FF2B5EF4-FFF2-40B4-BE49-F238E27FC236}">
              <a16:creationId xmlns:a16="http://schemas.microsoft.com/office/drawing/2014/main" id="{2575A2C7-B9FD-FAA4-C84B-9E34D309F20B}"/>
            </a:ext>
          </a:extLst>
        </cdr:cNvPr>
        <cdr:cNvSpPr/>
      </cdr:nvSpPr>
      <cdr:spPr bwMode="auto">
        <a:xfrm xmlns:a="http://schemas.openxmlformats.org/drawingml/2006/main">
          <a:off x="2618578" y="1944217"/>
          <a:ext cx="936102" cy="216023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0.6254</cdr:x>
      <cdr:y>0.33929</cdr:y>
    </cdr:from>
    <cdr:to>
      <cdr:x>0.9565</cdr:x>
      <cdr:y>0.41071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0967FA0C-822A-A33B-307A-76ACC45A93DF}"/>
            </a:ext>
          </a:extLst>
        </cdr:cNvPr>
        <cdr:cNvSpPr/>
      </cdr:nvSpPr>
      <cdr:spPr bwMode="auto">
        <a:xfrm xmlns:a="http://schemas.openxmlformats.org/drawingml/2006/main">
          <a:off x="2448273" y="1368152"/>
          <a:ext cx="1296144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0.55182</cdr:x>
      <cdr:y>0.69643</cdr:y>
    </cdr:from>
    <cdr:to>
      <cdr:x>0.80934</cdr:x>
      <cdr:y>0.75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BE009849-31C6-2E9A-6F18-E821E4043D97}"/>
            </a:ext>
          </a:extLst>
        </cdr:cNvPr>
        <cdr:cNvSpPr/>
      </cdr:nvSpPr>
      <cdr:spPr bwMode="auto">
        <a:xfrm xmlns:a="http://schemas.openxmlformats.org/drawingml/2006/main">
          <a:off x="2160241" y="2808312"/>
          <a:ext cx="1008112" cy="216024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0.59777</cdr:x>
      <cdr:y>0.27586</cdr:y>
    </cdr:from>
    <cdr:to>
      <cdr:x>0.95626</cdr:x>
      <cdr:y>0.36207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522B787A-83D8-3D0B-6658-0CF907BA9E00}"/>
            </a:ext>
          </a:extLst>
        </cdr:cNvPr>
        <cdr:cNvSpPr/>
      </cdr:nvSpPr>
      <cdr:spPr bwMode="auto">
        <a:xfrm xmlns:a="http://schemas.openxmlformats.org/drawingml/2006/main">
          <a:off x="2281339" y="1152129"/>
          <a:ext cx="1368152" cy="360040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/>
            <a:t>Studenci</a:t>
          </a:r>
        </a:p>
      </cdr:txBody>
    </cdr:sp>
  </cdr:relSizeAnchor>
  <cdr:relSizeAnchor xmlns:cdr="http://schemas.openxmlformats.org/drawingml/2006/chartDrawing">
    <cdr:from>
      <cdr:x>0.39022</cdr:x>
      <cdr:y>0.65517</cdr:y>
    </cdr:from>
    <cdr:to>
      <cdr:x>0.65437</cdr:x>
      <cdr:y>0.7069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C308A72C-B668-9FE4-08D4-20B2533E2284}"/>
            </a:ext>
          </a:extLst>
        </cdr:cNvPr>
        <cdr:cNvSpPr/>
      </cdr:nvSpPr>
      <cdr:spPr bwMode="auto">
        <a:xfrm xmlns:a="http://schemas.openxmlformats.org/drawingml/2006/main">
          <a:off x="1489251" y="2736305"/>
          <a:ext cx="1008112" cy="216024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2.47988E-7</cdr:x>
      <cdr:y>0.16569</cdr:y>
    </cdr:from>
    <cdr:to>
      <cdr:x>0.28571</cdr:x>
      <cdr:y>0.30581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63F5E25F-542B-62B2-017D-2A86499E85CC}"/>
            </a:ext>
          </a:extLst>
        </cdr:cNvPr>
        <cdr:cNvSpPr/>
      </cdr:nvSpPr>
      <cdr:spPr bwMode="auto">
        <a:xfrm xmlns:a="http://schemas.openxmlformats.org/drawingml/2006/main">
          <a:off x="1" y="681216"/>
          <a:ext cx="1152128" cy="576064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pl-PL" sz="1200" b="1" dirty="0">
            <a:solidFill>
              <a:srgbClr val="000000"/>
            </a:solidFill>
          </a:endParaRPr>
        </a:p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0.32143</cdr:x>
      <cdr:y>0.62752</cdr:y>
    </cdr:from>
    <cdr:to>
      <cdr:x>0.60714</cdr:x>
      <cdr:y>0.69758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3A19B4DE-3E09-26E1-F52A-85AF48F1249B}"/>
            </a:ext>
          </a:extLst>
        </cdr:cNvPr>
        <cdr:cNvSpPr/>
      </cdr:nvSpPr>
      <cdr:spPr bwMode="auto">
        <a:xfrm xmlns:a="http://schemas.openxmlformats.org/drawingml/2006/main">
          <a:off x="1296144" y="2579926"/>
          <a:ext cx="1152128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0.22334</cdr:x>
      <cdr:y>0.59649</cdr:y>
    </cdr:from>
    <cdr:to>
      <cdr:x>0.51233</cdr:x>
      <cdr:y>0.68421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0D049A52-695B-3D07-4A9E-3F5B82DDCE83}"/>
            </a:ext>
          </a:extLst>
        </cdr:cNvPr>
        <cdr:cNvSpPr/>
      </cdr:nvSpPr>
      <cdr:spPr bwMode="auto">
        <a:xfrm xmlns:a="http://schemas.openxmlformats.org/drawingml/2006/main">
          <a:off x="890388" y="2448272"/>
          <a:ext cx="1152128" cy="360040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0.06995</cdr:x>
      <cdr:y>0.21776</cdr:y>
    </cdr:from>
    <cdr:to>
      <cdr:x>0.3316</cdr:x>
      <cdr:y>0.27059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341EC682-D224-31B2-BBA2-F1B67257FD96}"/>
            </a:ext>
          </a:extLst>
        </cdr:cNvPr>
        <cdr:cNvSpPr/>
      </cdr:nvSpPr>
      <cdr:spPr bwMode="auto">
        <a:xfrm xmlns:a="http://schemas.openxmlformats.org/drawingml/2006/main">
          <a:off x="288752" y="890386"/>
          <a:ext cx="1080119" cy="216024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0.47115</cdr:x>
      <cdr:y>0.60519</cdr:y>
    </cdr:from>
    <cdr:to>
      <cdr:x>0.78513</cdr:x>
      <cdr:y>0.67564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DA65F753-E580-A06E-2180-F12F78C8D22C}"/>
            </a:ext>
          </a:extLst>
        </cdr:cNvPr>
        <cdr:cNvSpPr/>
      </cdr:nvSpPr>
      <cdr:spPr bwMode="auto">
        <a:xfrm xmlns:a="http://schemas.openxmlformats.org/drawingml/2006/main">
          <a:off x="1944935" y="2474562"/>
          <a:ext cx="1296144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0.23012</cdr:x>
      <cdr:y>0.62069</cdr:y>
    </cdr:from>
    <cdr:to>
      <cdr:x>0.46023</cdr:x>
      <cdr:y>0.68966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C90BF94C-F6C6-BC49-59AE-4C83DBCB3AE7}"/>
            </a:ext>
          </a:extLst>
        </cdr:cNvPr>
        <cdr:cNvSpPr/>
      </cdr:nvSpPr>
      <cdr:spPr bwMode="auto">
        <a:xfrm xmlns:a="http://schemas.openxmlformats.org/drawingml/2006/main">
          <a:off x="936103" y="2592288"/>
          <a:ext cx="936104" cy="288033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0.12801</cdr:x>
      <cdr:y>0.22222</cdr:y>
    </cdr:from>
    <cdr:to>
      <cdr:x>0.44805</cdr:x>
      <cdr:y>0.27778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35676343-0C58-5CAB-FF53-AC78218B8FD1}"/>
            </a:ext>
          </a:extLst>
        </cdr:cNvPr>
        <cdr:cNvSpPr/>
      </cdr:nvSpPr>
      <cdr:spPr bwMode="auto">
        <a:xfrm xmlns:a="http://schemas.openxmlformats.org/drawingml/2006/main">
          <a:off x="576062" y="864096"/>
          <a:ext cx="1440160" cy="216024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0.09601</cdr:x>
      <cdr:y>0.24074</cdr:y>
    </cdr:from>
    <cdr:to>
      <cdr:x>0.38404</cdr:x>
      <cdr:y>0.30306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08145132-E8CB-CFF4-4008-21FB1EB54906}"/>
            </a:ext>
          </a:extLst>
        </cdr:cNvPr>
        <cdr:cNvSpPr/>
      </cdr:nvSpPr>
      <cdr:spPr bwMode="auto">
        <a:xfrm xmlns:a="http://schemas.openxmlformats.org/drawingml/2006/main">
          <a:off x="432046" y="936104"/>
          <a:ext cx="1296144" cy="242313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20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rPr>
            <a:t>Studenci</a:t>
          </a:r>
        </a:p>
      </cdr:txBody>
    </cdr:sp>
  </cdr:relSizeAnchor>
  <cdr:relSizeAnchor xmlns:cdr="http://schemas.openxmlformats.org/drawingml/2006/chartDrawing">
    <cdr:from>
      <cdr:x>0.51206</cdr:x>
      <cdr:y>0.5</cdr:y>
    </cdr:from>
    <cdr:to>
      <cdr:x>0.81609</cdr:x>
      <cdr:y>0.59259</cdr:y>
    </cdr:to>
    <cdr:sp macro="" textlink="">
      <cdr:nvSpPr>
        <cdr:cNvPr id="4" name="Prostokąt 3">
          <a:extLst xmlns:a="http://schemas.openxmlformats.org/drawingml/2006/main">
            <a:ext uri="{FF2B5EF4-FFF2-40B4-BE49-F238E27FC236}">
              <a16:creationId xmlns:a16="http://schemas.microsoft.com/office/drawing/2014/main" id="{2E18B374-26A8-37FD-DB66-D805B934CF90}"/>
            </a:ext>
          </a:extLst>
        </cdr:cNvPr>
        <cdr:cNvSpPr/>
      </cdr:nvSpPr>
      <cdr:spPr bwMode="auto">
        <a:xfrm xmlns:a="http://schemas.openxmlformats.org/drawingml/2006/main">
          <a:off x="2304254" y="1944216"/>
          <a:ext cx="1368152" cy="360040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0.56522</cdr:x>
      <cdr:y>0.16106</cdr:y>
    </cdr:from>
    <cdr:to>
      <cdr:x>0.88488</cdr:x>
      <cdr:y>0.24852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598FE3C0-D789-72FD-7FC7-1B5CB9CCBBB9}"/>
            </a:ext>
          </a:extLst>
        </cdr:cNvPr>
        <cdr:cNvSpPr/>
      </cdr:nvSpPr>
      <cdr:spPr bwMode="auto">
        <a:xfrm xmlns:a="http://schemas.openxmlformats.org/drawingml/2006/main">
          <a:off x="2546570" y="530344"/>
          <a:ext cx="1440160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0.10173</cdr:x>
      <cdr:y>0.5984</cdr:y>
    </cdr:from>
    <cdr:to>
      <cdr:x>0.38942</cdr:x>
      <cdr:y>0.68587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B8B53E6A-AF90-E5A6-BE4F-92F1948D3D05}"/>
            </a:ext>
          </a:extLst>
        </cdr:cNvPr>
        <cdr:cNvSpPr/>
      </cdr:nvSpPr>
      <cdr:spPr bwMode="auto">
        <a:xfrm xmlns:a="http://schemas.openxmlformats.org/drawingml/2006/main">
          <a:off x="458338" y="1970504"/>
          <a:ext cx="1296144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0.68379</cdr:x>
      <cdr:y>0.09627</cdr:y>
    </cdr:from>
    <cdr:to>
      <cdr:x>1</cdr:x>
      <cdr:y>0.1501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26595088-A513-2CEC-8B3C-57A30E70F62A}"/>
            </a:ext>
          </a:extLst>
        </cdr:cNvPr>
        <cdr:cNvSpPr/>
      </cdr:nvSpPr>
      <cdr:spPr bwMode="auto">
        <a:xfrm xmlns:a="http://schemas.openxmlformats.org/drawingml/2006/main">
          <a:off x="2879600" y="386328"/>
          <a:ext cx="1331639" cy="216024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0.22212</cdr:x>
      <cdr:y>0.68841</cdr:y>
    </cdr:from>
    <cdr:to>
      <cdr:x>0.5299</cdr:x>
      <cdr:y>0.76018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7390541D-3CFD-DBEB-9E3C-116744CF8B5D}"/>
            </a:ext>
          </a:extLst>
        </cdr:cNvPr>
        <cdr:cNvSpPr/>
      </cdr:nvSpPr>
      <cdr:spPr bwMode="auto">
        <a:xfrm xmlns:a="http://schemas.openxmlformats.org/drawingml/2006/main">
          <a:off x="935384" y="2762592"/>
          <a:ext cx="1296144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0.53193</cdr:x>
      <cdr:y>0.06977</cdr:y>
    </cdr:from>
    <cdr:to>
      <cdr:x>0.93414</cdr:x>
      <cdr:y>0.18605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BE57A146-BDEC-FAEE-7D48-691D84C2C28D}"/>
            </a:ext>
          </a:extLst>
        </cdr:cNvPr>
        <cdr:cNvSpPr/>
      </cdr:nvSpPr>
      <cdr:spPr bwMode="auto">
        <a:xfrm xmlns:a="http://schemas.openxmlformats.org/drawingml/2006/main">
          <a:off x="2095104" y="216024"/>
          <a:ext cx="1584176" cy="360040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0.09316</cdr:x>
      <cdr:y>0.53488</cdr:y>
    </cdr:from>
    <cdr:to>
      <cdr:x>0.42224</cdr:x>
      <cdr:y>0.62791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D411531E-8C5B-4A15-8B92-8ECB7C932D66}"/>
            </a:ext>
          </a:extLst>
        </cdr:cNvPr>
        <cdr:cNvSpPr/>
      </cdr:nvSpPr>
      <cdr:spPr bwMode="auto">
        <a:xfrm xmlns:a="http://schemas.openxmlformats.org/drawingml/2006/main">
          <a:off x="366912" y="1656184"/>
          <a:ext cx="1296144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0.03854</cdr:x>
      <cdr:y>0.03052</cdr:y>
    </cdr:from>
    <cdr:to>
      <cdr:x>0.4039</cdr:x>
      <cdr:y>0.09759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3483016D-2A0D-A014-FC8F-BDF8E693DEF3}"/>
            </a:ext>
          </a:extLst>
        </cdr:cNvPr>
        <cdr:cNvSpPr/>
      </cdr:nvSpPr>
      <cdr:spPr bwMode="auto">
        <a:xfrm xmlns:a="http://schemas.openxmlformats.org/drawingml/2006/main">
          <a:off x="144329" y="98297"/>
          <a:ext cx="1368152" cy="216024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050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0.4884</cdr:x>
      <cdr:y>0.5</cdr:y>
    </cdr:from>
    <cdr:to>
      <cdr:x>0.82065</cdr:x>
      <cdr:y>0.65586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D1E3FEE6-2251-2F18-2627-F2914FCE90ED}"/>
            </a:ext>
          </a:extLst>
        </cdr:cNvPr>
        <cdr:cNvSpPr/>
      </cdr:nvSpPr>
      <cdr:spPr bwMode="auto">
        <a:xfrm xmlns:a="http://schemas.openxmlformats.org/drawingml/2006/main">
          <a:off x="1924786" y="1921356"/>
          <a:ext cx="1309404" cy="598923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pl-PL" b="1" dirty="0">
            <a:solidFill>
              <a:srgbClr val="000000"/>
            </a:solidFill>
          </a:endParaRPr>
        </a:p>
        <a:p xmlns:a="http://schemas.openxmlformats.org/drawingml/2006/main">
          <a:endParaRPr lang="pl-PL" b="1" dirty="0">
            <a:solidFill>
              <a:srgbClr val="000000"/>
            </a:solidFill>
          </a:endParaRPr>
        </a:p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0.18806</cdr:x>
      <cdr:y>0.59649</cdr:y>
    </cdr:from>
    <cdr:to>
      <cdr:x>0.47869</cdr:x>
      <cdr:y>0.66667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2E9368A4-3B36-0402-8FD0-66405A8DD625}"/>
            </a:ext>
          </a:extLst>
        </cdr:cNvPr>
        <cdr:cNvSpPr/>
      </cdr:nvSpPr>
      <cdr:spPr bwMode="auto">
        <a:xfrm xmlns:a="http://schemas.openxmlformats.org/drawingml/2006/main">
          <a:off x="792088" y="2448272"/>
          <a:ext cx="1224136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0.75685</cdr:x>
      <cdr:y>0.02836</cdr:y>
    </cdr:from>
    <cdr:to>
      <cdr:x>1</cdr:x>
      <cdr:y>0.11146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D7B8304E-C8AC-2FC5-89A1-F98B14E45775}"/>
            </a:ext>
          </a:extLst>
        </cdr:cNvPr>
        <cdr:cNvSpPr/>
      </cdr:nvSpPr>
      <cdr:spPr bwMode="auto">
        <a:xfrm xmlns:a="http://schemas.openxmlformats.org/drawingml/2006/main">
          <a:off x="3024336" y="98298"/>
          <a:ext cx="971600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0.0901</cdr:x>
      <cdr:y>0.40233</cdr:y>
    </cdr:from>
    <cdr:to>
      <cdr:x>0.34239</cdr:x>
      <cdr:y>0.48543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C7BFCD1F-C95C-9670-04B6-68D1362ABC3F}"/>
            </a:ext>
          </a:extLst>
        </cdr:cNvPr>
        <cdr:cNvSpPr/>
      </cdr:nvSpPr>
      <cdr:spPr bwMode="auto">
        <a:xfrm xmlns:a="http://schemas.openxmlformats.org/drawingml/2006/main">
          <a:off x="360040" y="1394442"/>
          <a:ext cx="1008112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0.10245</cdr:x>
      <cdr:y>0.46429</cdr:y>
    </cdr:from>
    <cdr:to>
      <cdr:x>0.44791</cdr:x>
      <cdr:y>0.53571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5223330B-DB5F-CF15-DAAD-315DD83F52FA}"/>
            </a:ext>
          </a:extLst>
        </cdr:cNvPr>
        <cdr:cNvSpPr/>
      </cdr:nvSpPr>
      <cdr:spPr bwMode="auto">
        <a:xfrm xmlns:a="http://schemas.openxmlformats.org/drawingml/2006/main">
          <a:off x="405761" y="1872209"/>
          <a:ext cx="1368152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  <cdr:relSizeAnchor xmlns:cdr="http://schemas.openxmlformats.org/drawingml/2006/chartDrawing">
    <cdr:from>
      <cdr:x>0.62973</cdr:x>
      <cdr:y>0.625</cdr:y>
    </cdr:from>
    <cdr:to>
      <cdr:x>0.93882</cdr:x>
      <cdr:y>0.69643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CD9C4291-6665-AA54-0705-6CB98FA9C771}"/>
            </a:ext>
          </a:extLst>
        </cdr:cNvPr>
        <cdr:cNvSpPr/>
      </cdr:nvSpPr>
      <cdr:spPr bwMode="auto">
        <a:xfrm xmlns:a="http://schemas.openxmlformats.org/drawingml/2006/main">
          <a:off x="2493993" y="2520281"/>
          <a:ext cx="1224136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b="1" dirty="0">
              <a:solidFill>
                <a:srgbClr val="000000"/>
              </a:solidFill>
            </a:rPr>
            <a:t>Opiekunowie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0.22518</cdr:x>
      <cdr:y>0.53571</cdr:y>
    </cdr:from>
    <cdr:to>
      <cdr:x>0.57385</cdr:x>
      <cdr:y>0.60714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C5826665-0180-159F-13B7-B6D4A3838A10}"/>
            </a:ext>
          </a:extLst>
        </cdr:cNvPr>
        <cdr:cNvSpPr/>
      </cdr:nvSpPr>
      <cdr:spPr bwMode="auto">
        <a:xfrm xmlns:a="http://schemas.openxmlformats.org/drawingml/2006/main">
          <a:off x="837089" y="2160240"/>
          <a:ext cx="1296144" cy="28803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Opiekunowie</a:t>
          </a:r>
        </a:p>
      </cdr:txBody>
    </cdr:sp>
  </cdr:relSizeAnchor>
  <cdr:relSizeAnchor xmlns:cdr="http://schemas.openxmlformats.org/drawingml/2006/chartDrawing">
    <cdr:from>
      <cdr:x>0.65133</cdr:x>
      <cdr:y>0.05357</cdr:y>
    </cdr:from>
    <cdr:to>
      <cdr:x>0.96742</cdr:x>
      <cdr:y>0.21429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E0645F41-05EA-BD0F-3ABF-BBF5E213AAFA}"/>
            </a:ext>
          </a:extLst>
        </cdr:cNvPr>
        <cdr:cNvSpPr/>
      </cdr:nvSpPr>
      <cdr:spPr bwMode="auto">
        <a:xfrm xmlns:a="http://schemas.openxmlformats.org/drawingml/2006/main">
          <a:off x="2421265" y="216024"/>
          <a:ext cx="1175047" cy="648072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pl-PL" sz="1200" b="1" dirty="0">
            <a:solidFill>
              <a:srgbClr val="000000"/>
            </a:solidFill>
          </a:endParaRPr>
        </a:p>
        <a:p xmlns:a="http://schemas.openxmlformats.org/drawingml/2006/main">
          <a:endParaRPr lang="pl-PL" sz="1200" b="1" dirty="0">
            <a:solidFill>
              <a:srgbClr val="000000"/>
            </a:solidFill>
          </a:endParaRPr>
        </a:p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0.74121</cdr:x>
      <cdr:y>0.11366</cdr:y>
    </cdr:from>
    <cdr:to>
      <cdr:x>1</cdr:x>
      <cdr:y>0.19643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BD0F12F2-3F06-694F-9DE9-672753E09264}"/>
            </a:ext>
          </a:extLst>
        </cdr:cNvPr>
        <cdr:cNvSpPr/>
      </cdr:nvSpPr>
      <cdr:spPr bwMode="auto">
        <a:xfrm xmlns:a="http://schemas.openxmlformats.org/drawingml/2006/main">
          <a:off x="2953048" y="458337"/>
          <a:ext cx="1031030" cy="333751"/>
        </a:xfrm>
        <a:prstGeom xmlns:a="http://schemas.openxmlformats.org/drawingml/2006/main" prst="rect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pl-PL" sz="1200" b="1" dirty="0">
              <a:solidFill>
                <a:srgbClr val="000000"/>
              </a:solidFill>
            </a:rPr>
            <a:t>Studenci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1744625-3BA4-4B7A-9B1D-FEB1008D68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81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1B454C28-16CA-4B0B-A92F-32C189181AFD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en-US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1FED7C5B-96BF-4E87-8E24-C4524F67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D780F7F-3B3D-4D94-A4EC-2E4C3D28F4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C169-5CBE-4D88-A8EC-2BF0B867F4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36B9-C45A-4811-B31F-3AA1A4DC48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13C7-A0B7-49F1-9D47-1A80917878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1667-59FC-4D05-BB7D-A484AEF5B6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058A-664E-4B11-8D08-CF3E5842C9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420C1-7F25-4002-8085-FE126CA91B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EE25-7BBF-4E3A-99D4-E6313AEFB4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58DE-4271-4470-B32E-76E0B7FDC4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BC00-5B0F-4C84-9133-4C8EED0850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B51C-84DF-48DB-956F-637BD35132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A5B8-F668-4730-AA6F-81A015DE54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931B-1CAC-4219-9A7C-07E0F90E74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1CCD116-FF67-46DE-99A3-81E817BA84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778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6.xml"/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0.xml"/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4.xml"/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8.xml"/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2.xml"/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6.xml"/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8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0.xml"/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2.xml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4.xml"/><Relationship Id="rId2" Type="http://schemas.openxmlformats.org/officeDocument/2006/relationships/chart" Target="../charts/chart15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6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8.xml"/><Relationship Id="rId2" Type="http://schemas.openxmlformats.org/officeDocument/2006/relationships/chart" Target="../charts/chart15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9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1.xml"/><Relationship Id="rId2" Type="http://schemas.openxmlformats.org/officeDocument/2006/relationships/chart" Target="../charts/chart16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6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3.xml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5.xml"/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6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6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beck.pl/" TargetMode="External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21" Type="http://schemas.openxmlformats.org/officeDocument/2006/relationships/hyperlink" Target="http://bakernet.com/" TargetMode="External"/><Relationship Id="rId34" Type="http://schemas.openxmlformats.org/officeDocument/2006/relationships/image" Target="../media/image32.png"/><Relationship Id="rId7" Type="http://schemas.openxmlformats.org/officeDocument/2006/relationships/image" Target="../media/image17.jpeg"/><Relationship Id="rId12" Type="http://schemas.openxmlformats.org/officeDocument/2006/relationships/image" Target="../media/image20.png"/><Relationship Id="rId17" Type="http://schemas.openxmlformats.org/officeDocument/2006/relationships/hyperlink" Target="http://www.pwp.pl/" TargetMode="External"/><Relationship Id="rId25" Type="http://schemas.openxmlformats.org/officeDocument/2006/relationships/hyperlink" Target="http://www.nlembassy.pl/" TargetMode="External"/><Relationship Id="rId33" Type="http://schemas.openxmlformats.org/officeDocument/2006/relationships/hyperlink" Target="http://www.weil.com/" TargetMode="External"/><Relationship Id="rId2" Type="http://schemas.openxmlformats.org/officeDocument/2006/relationships/image" Target="../media/image14.jpeg"/><Relationship Id="rId16" Type="http://schemas.openxmlformats.org/officeDocument/2006/relationships/image" Target="../media/image22.png"/><Relationship Id="rId20" Type="http://schemas.openxmlformats.org/officeDocument/2006/relationships/image" Target="../media/image24.jpe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hyperlink" Target="http://www.pozytek.gov.pl/" TargetMode="External"/><Relationship Id="rId24" Type="http://schemas.openxmlformats.org/officeDocument/2006/relationships/image" Target="../media/image26.jpeg"/><Relationship Id="rId32" Type="http://schemas.openxmlformats.org/officeDocument/2006/relationships/image" Target="../media/image31.jpeg"/><Relationship Id="rId37" Type="http://schemas.openxmlformats.org/officeDocument/2006/relationships/image" Target="../media/image34.png"/><Relationship Id="rId5" Type="http://schemas.openxmlformats.org/officeDocument/2006/relationships/hyperlink" Target="http://www.batory.org.pl/" TargetMode="External"/><Relationship Id="rId15" Type="http://schemas.openxmlformats.org/officeDocument/2006/relationships/hyperlink" Target="http://www.kbn.gov.pl/" TargetMode="External"/><Relationship Id="rId23" Type="http://schemas.openxmlformats.org/officeDocument/2006/relationships/hyperlink" Target="http://www.linleaters.pl/" TargetMode="External"/><Relationship Id="rId28" Type="http://schemas.openxmlformats.org/officeDocument/2006/relationships/hyperlink" Target="http://www.cliffordchance.com/home.html" TargetMode="External"/><Relationship Id="rId36" Type="http://schemas.openxmlformats.org/officeDocument/2006/relationships/hyperlink" Target="http://www.ceetrust.org/" TargetMode="External"/><Relationship Id="rId10" Type="http://schemas.openxmlformats.org/officeDocument/2006/relationships/image" Target="../media/image19.jpeg"/><Relationship Id="rId19" Type="http://schemas.openxmlformats.org/officeDocument/2006/relationships/hyperlink" Target="http://www.ms.gov.pl/" TargetMode="External"/><Relationship Id="rId31" Type="http://schemas.openxmlformats.org/officeDocument/2006/relationships/image" Target="../media/image30.png"/><Relationship Id="rId4" Type="http://schemas.openxmlformats.org/officeDocument/2006/relationships/image" Target="../media/image15.jpeg"/><Relationship Id="rId9" Type="http://schemas.openxmlformats.org/officeDocument/2006/relationships/hyperlink" Target="http://www.cofund.org.pl/" TargetMode="External"/><Relationship Id="rId14" Type="http://schemas.openxmlformats.org/officeDocument/2006/relationships/image" Target="../media/image21.jpeg"/><Relationship Id="rId22" Type="http://schemas.openxmlformats.org/officeDocument/2006/relationships/image" Target="../media/image25.jpeg"/><Relationship Id="rId27" Type="http://schemas.openxmlformats.org/officeDocument/2006/relationships/image" Target="../media/image28.jpeg"/><Relationship Id="rId30" Type="http://schemas.openxmlformats.org/officeDocument/2006/relationships/hyperlink" Target="http://www.chadbourne.com/locations/sub_warsaw.html" TargetMode="External"/><Relationship Id="rId35" Type="http://schemas.openxmlformats.org/officeDocument/2006/relationships/image" Target="../media/image33.png"/><Relationship Id="rId8" Type="http://schemas.openxmlformats.org/officeDocument/2006/relationships/image" Target="../media/image18.jpeg"/><Relationship Id="rId3" Type="http://schemas.openxmlformats.org/officeDocument/2006/relationships/hyperlink" Target="http://www.pafw.pl/" TargetMode="Externa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7.xml"/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19.xml"/><Relationship Id="rId4" Type="http://schemas.openxmlformats.org/officeDocument/2006/relationships/chart" Target="../charts/chart11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>
                <a:solidFill>
                  <a:schemeClr val="tx2"/>
                </a:solidFill>
              </a:rPr>
              <a:t>Studenckie Poradnie Prawne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i="1" dirty="0"/>
              <a:t>Podsumowanie działalności 	     za rok akademicki 2021/2022</a:t>
            </a:r>
          </a:p>
        </p:txBody>
      </p:sp>
      <p:pic>
        <p:nvPicPr>
          <p:cNvPr id="79876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129088"/>
            <a:chOff x="470" y="1738"/>
            <a:chExt cx="5404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2012/2013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16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130980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2" y="1933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0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</p:spTree>
    <p:extLst>
      <p:ext uri="{BB962C8B-B14F-4D97-AF65-F5344CB8AC3E}">
        <p14:creationId xmlns:p14="http://schemas.microsoft.com/office/powerpoint/2010/main" val="27594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Klinika Prawa Wydziału Prawa i Administracji Uniwersytetu Szczecińskiego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04248" y="2492896"/>
            <a:ext cx="21111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137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Studentów: 130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Opiekunów:  11 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755576" y="2276872"/>
          <a:ext cx="8388424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9546086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Klinika Prawa Wydziału Prawa i Administracji Uniwersytetu Szczecińskiego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1598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przeprowadzenie seminarium o metodologii nauczania klinicznego i roli kompetencji miękkich w aktywności klinik prawa dla delegacji z Kosowa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udział jednej z opiekunek kliniki w 4th International Conference on Accounting, Business,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Economics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and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Politics</a:t>
            </a: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udział jednej z opiekunek kliniki w wizycie studyjnej w Czarnogórze i Kosowie  oraz przeprowadzenie szkoleń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udział jednej z opiekunek kliniki w 26th International Conference on Knowledge-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Based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and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Intelligent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Information &amp; Engineering Systems w Weronie – wygłoszenie referatu: „The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impact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of COVID-19 on the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functioning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of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legal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clinics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in Poland.”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nawiązanie kontaktu z przedstawicielami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Tishk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University in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Erbil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w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Kurystan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w zakresie tworzenia sieci klinik w tamtejszym systemie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zatrudnienie w klinice pracownika naukowego i praktyka z Ukrainy, co umożliwiło  uruchomienie stałych dyżurów w języku ukraińskim i rosyjskim, a także ułatwienie dwujęzycznego przekazywania komunikatów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zajęcie przez jednego ze studentów kliniki III miejsca w ogólnopolskim konkursie Deloitte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Tax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Litigation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Tournament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2022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organizacja konkursu „Pełnomocnik w postępowaniu przed Krajową Izbą Odwoławczą” dla studentów IV i V roku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współorganizacja Połczyńskich Dni Edukacji Prawnej – przeprowadzenie symulacji rozprawy, lekcji o obronie koniecznej i prelekcji o dostępie do bezpłatnej porady prawnej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regularne organizowanie symulacji rozpraw i lekcji prawa dla uczniów szkół podstawowych i liceów (w budynkach szkół oraz wydziałowej Sali Rozpraw)</a:t>
            </a:r>
          </a:p>
        </p:txBody>
      </p:sp>
    </p:spTree>
    <p:extLst>
      <p:ext uri="{BB962C8B-B14F-4D97-AF65-F5344CB8AC3E}">
        <p14:creationId xmlns:p14="http://schemas.microsoft.com/office/powerpoint/2010/main" val="3374677429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Klinika Prawa Wydziału Prawa i Administracji Uniwersytetu Szczecińskiego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15982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udział w Tour de Konstytucja w Szczecinie i Stepnicy oraz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Pol’and’Rock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Festiwal – organizacja kilku symulacji rozpraw karnych, udzielanie porad prawnych, przeprowadzenie quizu prawniczego „Fortuna kołem się toczy”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wspieranie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osób z syndromem DDA oraz promocja kliniki podczas konferencji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pt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„(D)DA się!”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organizacja live na Facebooku z przedstawicielami Stowarzyszenia Widzących Więcej dotyczącego działalności kliniki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współpraca z MOPR oraz Stowarzyszeniem Widzących Więcej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nawiązanie współpracy z  Państwową Inspekcją Pracy, Okręgowym Inspektoratem Pracy w Szczecinie, podjęcie działań zmierzających do nawiązania współpracy z Zakładem Ubezpieczeń Społecznych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nawiązanie współpracy ze szczecińskim oddziałem Związku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Ukrainców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w Polsce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zaangażowanie się kliniki i koordynowanie akcji „Szczecińscy Prawnicy Ukrainie” wraz z przedstawicielami zawodów prawniczych przejawiającej się, m.in. udzielaniem pomocy prawej również przez radców prawnych i adwokatów podczas dyżurów na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WPiA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pełnienie dyżurów mobilnych na Szczecińskim Humanistycznym Uniwersytecie Seniora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stała współpraca z Radiem Szczecin w ramach audycji „Czas na prawo”, a także po wybuchu konfliktu zbrojnego – w audycjach dedykowanych obywatelom Ukrainy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organizacja szkoleń, w tym prowadzonych przez osoby niezwiązane z poradnią, także obejmujące regulacje dotyczące pobytu i zatrudnianie cudzoziemców w Polsce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pozyskanie Stowarzyszenia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Amicus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Facultatis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Stetiensis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jako partnera kliniki, co pozwoliło na ubieganie się o uzyskanie zewnętrznego finansowania dla bieżącej działalności kliniki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2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43940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Klinika Prawa Wydziału Prawa i Administracji Uniwersytetu Szczecińskiego 2003-2022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364088" y="6095998"/>
            <a:ext cx="3551312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988F42AA-7287-913C-A44F-CD4E7AE9F9F4}"/>
              </a:ext>
            </a:extLst>
          </p:cNvPr>
          <p:cNvGraphicFramePr>
            <a:graphicFrameLocks/>
          </p:cNvGraphicFramePr>
          <p:nvPr/>
        </p:nvGraphicFramePr>
        <p:xfrm>
          <a:off x="755576" y="2322591"/>
          <a:ext cx="4245102" cy="408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5148064" y="2322590"/>
          <a:ext cx="3995936" cy="398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30203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Uniwersytetu Mikołaja Kopernika w Toruniu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76256" y="2564904"/>
            <a:ext cx="20391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24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Studentów: 30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Opiekunów: 20 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755576" y="3428999"/>
          <a:ext cx="8388424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9963657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Uniwersytetu Mikołaja Kopernika w Toruniu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14400" y="2996952"/>
            <a:ext cx="8001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zaangażowanie w pomoc obywatelom Ukrainy m.in. poprzez uruchomienie specjalnych dyżurów w celu udzielanie poradnictwa prawnego z zakresu legalizacji pobytu, ochrony zdrowia, edukacji oraz współpraca w tym zakresie z lokalnymi praktykami</a:t>
            </a:r>
          </a:p>
        </p:txBody>
      </p:sp>
    </p:spTree>
    <p:extLst>
      <p:ext uri="{BB962C8B-B14F-4D97-AF65-F5344CB8AC3E}">
        <p14:creationId xmlns:p14="http://schemas.microsoft.com/office/powerpoint/2010/main" val="1935196352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Uniwersytecka Poradnia Prawna Uniwersytetu Mikołaja Kopernika w Toruniu 2003-2022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21287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FBDA138-3873-8FAA-48B9-701D2B939DFA}"/>
              </a:ext>
            </a:extLst>
          </p:cNvPr>
          <p:cNvGraphicFramePr>
            <a:graphicFrameLocks/>
          </p:cNvGraphicFramePr>
          <p:nvPr/>
        </p:nvGraphicFramePr>
        <p:xfrm>
          <a:off x="755577" y="2394600"/>
          <a:ext cx="3960440" cy="386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4954959" y="2682629"/>
          <a:ext cx="3960440" cy="362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2014235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3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400" dirty="0"/>
              <a:t>Uniwersytecka Studencka Poradnia Prawna </a:t>
            </a:r>
            <a:r>
              <a:rPr lang="pl-PL" sz="3400" dirty="0" err="1"/>
              <a:t>WPiA</a:t>
            </a:r>
            <a:r>
              <a:rPr lang="pl-PL" sz="3400" dirty="0"/>
              <a:t> UKSW w Warszawie 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6732240" y="2348880"/>
            <a:ext cx="194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50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Studentów: 25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Opiekunów: 2</a:t>
            </a:r>
          </a:p>
        </p:txBody>
      </p:sp>
      <p:graphicFrame>
        <p:nvGraphicFramePr>
          <p:cNvPr id="7" name="Symbol zastępczy wykresu 6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755576" y="3573016"/>
          <a:ext cx="8177287" cy="324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092337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3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400" dirty="0"/>
              <a:t>Uniwersytecka Studencka Poradnia Prawna </a:t>
            </a:r>
            <a:r>
              <a:rPr lang="pl-PL" sz="3400" dirty="0" err="1"/>
              <a:t>WPiA</a:t>
            </a:r>
            <a:r>
              <a:rPr lang="pl-PL" sz="3400" dirty="0"/>
              <a:t> UKSW w Warszawie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FFC97C8-0763-E915-C035-D0CC0E765B00}"/>
              </a:ext>
            </a:extLst>
          </p:cNvPr>
          <p:cNvSpPr txBox="1"/>
          <p:nvPr/>
        </p:nvSpPr>
        <p:spPr>
          <a:xfrm>
            <a:off x="755576" y="2276872"/>
            <a:ext cx="8388424" cy="2993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nawiązanie współpracy z Zakładem Karnym i Aresztem Śledczym w zakresie świadczenia pomocy prawnej osobom pozbawionym wolności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nawiązanie współpracy z DA UKSW w celu promocji działalności poradni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przeprowadzenie, wraz z KNPKM UKSW, warsztatów ze sporządzania prywatnego aktu oskarżenia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wygłoszenie przez Zarząd referatu na zajęciach dla studentów III roku prawa z prezentacją wyników badań na temat działalności poradni w latach 2017-2022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publikacja ogłoszeń dotyczących NPP świadczonej przez poradnię na grupach mieszkańców poszczególnych dzielnic Warszawy (Facebook), prowadzenie fan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page’a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poradni na Facebooku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278102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4704"/>
            <a:ext cx="8229600" cy="1140296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Studencka Poradnia Prawna </a:t>
            </a:r>
            <a:r>
              <a:rPr lang="pl-PL" sz="3200" dirty="0" err="1"/>
              <a:t>WPiA</a:t>
            </a:r>
            <a:r>
              <a:rPr lang="pl-PL" sz="3200" dirty="0"/>
              <a:t> UKSW w Warszawie (2012 – 2022)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2012-2022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4955678" y="6021288"/>
            <a:ext cx="3959722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2012-2022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50E6AC21-B087-1805-F833-92530ADB35E9}"/>
              </a:ext>
            </a:extLst>
          </p:cNvPr>
          <p:cNvGraphicFramePr>
            <a:graphicFrameLocks/>
          </p:cNvGraphicFramePr>
          <p:nvPr/>
        </p:nvGraphicFramePr>
        <p:xfrm>
          <a:off x="801417" y="2564904"/>
          <a:ext cx="3577479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A46C1FC8-1508-D032-7BD1-D31BCDC3233C}"/>
              </a:ext>
            </a:extLst>
          </p:cNvPr>
          <p:cNvGraphicFramePr>
            <a:graphicFrameLocks/>
          </p:cNvGraphicFramePr>
          <p:nvPr/>
        </p:nvGraphicFramePr>
        <p:xfrm>
          <a:off x="4833742" y="2564904"/>
          <a:ext cx="3554680" cy="36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53178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2013/2014 - 2015/2016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16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73832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</p:spTree>
    <p:extLst>
      <p:ext uri="{BB962C8B-B14F-4D97-AF65-F5344CB8AC3E}">
        <p14:creationId xmlns:p14="http://schemas.microsoft.com/office/powerpoint/2010/main" val="18641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2" y="548680"/>
            <a:ext cx="8212137" cy="1143000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Studencka Poradnia Prawna WPK UKSW w Warszawie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6732240" y="2420888"/>
            <a:ext cx="21602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2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           Studentów: 4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          Opiekunów: 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611559" y="4221089"/>
          <a:ext cx="8532439" cy="244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2" y="548680"/>
            <a:ext cx="8212137" cy="1143000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Studencka Poradnia Prawna WPK UKSW w Warszawie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360B98A-5254-BEA6-F6D4-ABB8B101C8E2}"/>
              </a:ext>
            </a:extLst>
          </p:cNvPr>
          <p:cNvSpPr/>
          <p:nvPr/>
        </p:nvSpPr>
        <p:spPr bwMode="auto">
          <a:xfrm>
            <a:off x="755576" y="2564904"/>
            <a:ext cx="8388423" cy="41044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</a:endParaRPr>
          </a:p>
          <a:p>
            <a:pPr algn="just"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rgbClr val="003366"/>
                </a:solidFill>
              </a:rPr>
              <a:t>N</a:t>
            </a:r>
            <a:r>
              <a:rPr lang="pl-PL" sz="1300" b="1" dirty="0">
                <a:solidFill>
                  <a:srgbClr val="003366"/>
                </a:solidFill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rgbClr val="003366"/>
                </a:solidFill>
              </a:rPr>
              <a:t>ż</a:t>
            </a:r>
            <a:r>
              <a:rPr lang="pl-PL" sz="1300" b="1" dirty="0">
                <a:solidFill>
                  <a:srgbClr val="003366"/>
                </a:solidFill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rgbClr val="003366"/>
                </a:solidFill>
              </a:rPr>
              <a:t>ą</a:t>
            </a:r>
            <a:r>
              <a:rPr lang="pl-PL" sz="1300" b="1" dirty="0">
                <a:solidFill>
                  <a:srgbClr val="003366"/>
                </a:solidFill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rgbClr val="003366"/>
                </a:solidFill>
              </a:rPr>
              <a:t>ę</a:t>
            </a:r>
            <a:r>
              <a:rPr lang="pl-PL" sz="1300" b="1" dirty="0">
                <a:solidFill>
                  <a:srgbClr val="003366"/>
                </a:solidFill>
                <a:cs typeface="Times New Roman" pitchFamily="18" charset="0"/>
              </a:rPr>
              <a:t>cia i sukcesy poradni:</a:t>
            </a:r>
          </a:p>
          <a:p>
            <a:pPr marL="285750" indent="-2857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rgbClr val="003366"/>
                </a:solidFill>
                <a:cs typeface="Times New Roman" pitchFamily="18" charset="0"/>
              </a:rPr>
              <a:t>prowadzenie cotygodniowych warsztatów prawnicze dla uczniów Liceum Ogólnokształcącego </a:t>
            </a:r>
          </a:p>
          <a:p>
            <a:pPr algn="just" defTabSz="912813">
              <a:spcBef>
                <a:spcPct val="50000"/>
              </a:spcBef>
              <a:defRPr/>
            </a:pPr>
            <a:r>
              <a:rPr lang="pl-PL" sz="1300" dirty="0">
                <a:solidFill>
                  <a:srgbClr val="003366"/>
                </a:solidFill>
                <a:cs typeface="Times New Roman" pitchFamily="18" charset="0"/>
              </a:rPr>
              <a:t>im. bł. ks. Romana </a:t>
            </a:r>
            <a:r>
              <a:rPr lang="pl-PL" sz="1300" dirty="0" err="1">
                <a:solidFill>
                  <a:srgbClr val="003366"/>
                </a:solidFill>
                <a:cs typeface="Times New Roman" pitchFamily="18" charset="0"/>
              </a:rPr>
              <a:t>Archutowskiego</a:t>
            </a:r>
            <a:r>
              <a:rPr lang="pl-PL" sz="1300" dirty="0">
                <a:solidFill>
                  <a:srgbClr val="003366"/>
                </a:solidFill>
                <a:cs typeface="Times New Roman" pitchFamily="18" charset="0"/>
              </a:rPr>
              <a:t> w ramach „Koła Prawniczego” </a:t>
            </a:r>
          </a:p>
          <a:p>
            <a:pPr algn="just" defTabSz="912813">
              <a:spcBef>
                <a:spcPct val="50000"/>
              </a:spcBef>
              <a:defRPr/>
            </a:pPr>
            <a:endParaRPr lang="pl-PL" sz="1300" dirty="0">
              <a:solidFill>
                <a:srgbClr val="003366"/>
              </a:solidFill>
              <a:cs typeface="Times New Roman" pitchFamily="18" charset="0"/>
            </a:endParaRPr>
          </a:p>
          <a:p>
            <a:pPr marL="285750" indent="-2857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/>
              <a:t>w ramach współpracy z Wydawnictwem </a:t>
            </a:r>
            <a:r>
              <a:rPr lang="pl-PL" sz="1300" dirty="0" err="1"/>
              <a:t>C.H.Beck</a:t>
            </a:r>
            <a:r>
              <a:rPr lang="pl-PL" sz="1300" dirty="0"/>
              <a:t>. planowana jest organizacja szkoleń  z zakresu obsługi </a:t>
            </a:r>
          </a:p>
          <a:p>
            <a:pPr algn="just" defTabSz="912813">
              <a:spcBef>
                <a:spcPct val="50000"/>
              </a:spcBef>
              <a:defRPr/>
            </a:pPr>
            <a:r>
              <a:rPr lang="pl-PL" sz="1300" dirty="0"/>
              <a:t>systemu  </a:t>
            </a:r>
            <a:r>
              <a:rPr lang="pl-PL" sz="1300" dirty="0" err="1"/>
              <a:t>Legalis</a:t>
            </a:r>
            <a:endParaRPr lang="pl-PL" sz="1300" dirty="0"/>
          </a:p>
          <a:p>
            <a:pPr algn="just" defTabSz="912813">
              <a:spcBef>
                <a:spcPct val="50000"/>
              </a:spcBef>
              <a:defRPr/>
            </a:pPr>
            <a:endParaRPr lang="pl-PL" sz="1300" dirty="0"/>
          </a:p>
          <a:p>
            <a:pPr marL="285750" indent="-2857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/>
              <a:t>regularne umieszczanie informacji o prowadzonych przez SPP WPK UKSW dyżurach oraz wszelkiej innej </a:t>
            </a:r>
          </a:p>
          <a:p>
            <a:pPr algn="just" defTabSz="912813">
              <a:spcBef>
                <a:spcPct val="50000"/>
              </a:spcBef>
              <a:defRPr/>
            </a:pPr>
            <a:r>
              <a:rPr lang="pl-PL" sz="1300" dirty="0"/>
              <a:t>działalności w mediach społecznościowych poradni oraz WPK UKSW</a:t>
            </a:r>
            <a:endParaRPr lang="pl-PL" sz="1300" dirty="0">
              <a:solidFill>
                <a:srgbClr val="003366"/>
              </a:solidFill>
              <a:cs typeface="Times New Roman" pitchFamily="18" charset="0"/>
            </a:endParaRP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300" b="1" dirty="0">
              <a:solidFill>
                <a:srgbClr val="0033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93721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4704"/>
            <a:ext cx="8229600" cy="1140296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Studencka Poradnia Prawna WPK UKSW w Warszawie 2006 – 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2006-2022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4932762" y="6067008"/>
            <a:ext cx="3982638" cy="87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2006-2022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DD74DC5F-BB60-33F2-657F-4DDBB0DC14EB}"/>
              </a:ext>
            </a:extLst>
          </p:cNvPr>
          <p:cNvGraphicFramePr>
            <a:graphicFrameLocks/>
          </p:cNvGraphicFramePr>
          <p:nvPr/>
        </p:nvGraphicFramePr>
        <p:xfrm>
          <a:off x="755576" y="2348880"/>
          <a:ext cx="38164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3385C5B-645E-F654-6381-C1621074F338}"/>
              </a:ext>
            </a:extLst>
          </p:cNvPr>
          <p:cNvGraphicFramePr>
            <a:graphicFrameLocks/>
          </p:cNvGraphicFramePr>
          <p:nvPr/>
        </p:nvGraphicFramePr>
        <p:xfrm>
          <a:off x="4788023" y="2348880"/>
          <a:ext cx="391472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91458658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Klinika Prawa, Studencki Ośrodek Pomocy Prawnej </a:t>
            </a:r>
            <a:r>
              <a:rPr lang="pl-PL" dirty="0" err="1"/>
              <a:t>WPiA</a:t>
            </a:r>
            <a:r>
              <a:rPr lang="pl-PL" dirty="0"/>
              <a:t> UW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7051104" y="1700808"/>
            <a:ext cx="205740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endParaRPr lang="pl-PL" sz="1600" b="1" dirty="0">
              <a:solidFill>
                <a:schemeClr val="accent5">
                  <a:lumMod val="25000"/>
                </a:schemeClr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253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Studentów: 122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Opiekunów: 18</a:t>
            </a: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755576" y="2348880"/>
          <a:ext cx="8352928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531080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Klinika Prawa, Studencki Ośrodek Pomocy Prawnej </a:t>
            </a:r>
            <a:r>
              <a:rPr lang="pl-PL" dirty="0" err="1"/>
              <a:t>WPiA</a:t>
            </a:r>
            <a:r>
              <a:rPr lang="pl-PL" dirty="0"/>
              <a:t> UW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15173B6-C0D0-0CBC-E919-FA0A64B94F32}"/>
              </a:ext>
            </a:extLst>
          </p:cNvPr>
          <p:cNvSpPr txBox="1"/>
          <p:nvPr/>
        </p:nvSpPr>
        <p:spPr>
          <a:xfrm>
            <a:off x="755576" y="2276872"/>
            <a:ext cx="838842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rzeprowadzenie przez opiekunki kliniki wykładu dotyczącego nauczania klinicznego dla osób rozwijających kliniki prawa w Czarnogórze i Kosowie oraz wyjazd innej z opiekunek klinik do Czarnogóry w ramach klinicznej wizyty studyjnej</a:t>
            </a:r>
          </a:p>
          <a:p>
            <a:pPr marL="171450" lvl="0" indent="-171450" algn="just" fontAlgn="base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czestnictwo w 10 Asia Pro Bono Virtual Conference w dniach 23-26 września 2021 r. z wystąpieniem w ramach panelu: The "Beyond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Refuge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School on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Refuge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Forced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Migration</a:t>
            </a:r>
          </a:p>
          <a:p>
            <a:pPr marL="171450" lvl="0" indent="-171450" algn="just" fontAlgn="base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spółorganizacja - z organizacji pozarządowej Polską Siecią Polityki Narkotykowej - ogólnopolskiej konferencji poświęconej redukcji szkód </a:t>
            </a:r>
            <a:endParaRPr lang="pl-PL" sz="12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czestnictwo w II Ogólnopolskiej Konferencji Naukowej „Nieodpłatna pomoc prawna w dobie pandemii – wnioski </a:t>
            </a:r>
            <a:r>
              <a:rPr lang="pl-PL" sz="12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lege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lata i </a:t>
            </a:r>
            <a:r>
              <a:rPr lang="pl-PL" sz="12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lege </a:t>
            </a:r>
            <a:r>
              <a:rPr lang="pl-PL" sz="1200" i="1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ferenda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  <a:p>
            <a:pPr marL="171450" lvl="0" indent="-171450" algn="just" fontAlgn="base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dział jednej z opiekunek klinik w seminarium online z pomocy prawnej dla cudzoziemców, w tym uchodźców wojennych, organizowane przez Ministerstwo Sprawiedliwości, Wydział Nieodpłatnej Pomocy Prawnej i Poradnictwa Obywatelskiego, Departament Strategii i Funduszy Europejskich</a:t>
            </a:r>
          </a:p>
          <a:p>
            <a:pPr marL="171450" lvl="0" indent="-171450" algn="just" fontAlgn="base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uczestnictwo  jednego z opiekunów kliniki w konferencji „Tymczasowe aresztowanie – środek zapobiegawczy czy środek represji” organizowanej przez  Uniwersytet Śląski w Katowicach i Stowarzyszenie Sędziów Polskich IUSTITIA </a:t>
            </a: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organizowanie wyjazdu studyjnego studentów kliniki prawa UW do Berlina do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poradni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Uniwersytetu Humboldta i Uniwersytetu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Freie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oraz n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awiązanie współpracy z tamtejszą kliniką prawa</a:t>
            </a: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Klinika Prawa, Studencki Ośrodek Pomocy Prawnej </a:t>
            </a:r>
            <a:r>
              <a:rPr lang="pl-PL" dirty="0" err="1"/>
              <a:t>WPiA</a:t>
            </a:r>
            <a:r>
              <a:rPr lang="pl-PL" dirty="0"/>
              <a:t> UW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15173B6-C0D0-0CBC-E919-FA0A64B94F32}"/>
              </a:ext>
            </a:extLst>
          </p:cNvPr>
          <p:cNvSpPr txBox="1"/>
          <p:nvPr/>
        </p:nvSpPr>
        <p:spPr>
          <a:xfrm>
            <a:off x="755576" y="2276872"/>
            <a:ext cx="8388424" cy="5697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otrzymanie w ramach projektu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powstałego w ramach Beyond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Refuge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School kwoty 1000 dolarów na organizację Szkoły Prawa Uchodźczego na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UW dla studentek i studentów</a:t>
            </a: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przeprowadzenie Szkoły Prawa Uchodźczego 8-tygodniowego szkolenia z udziałem przedstawicieli nauki z Polski i z zagranicy oraz spotkań z uchodźcami, zorganizowanie spotkania z psychologiem dla osób zaangażowanych w pomoc uchodźcom </a:t>
            </a: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organizowanie szkolenia wraz z Stowarzyszeniem Interwencji Prawnej poświęconego Ustawie o pomocy obywatelom Ukrainy w związku z konfliktem zbrojnym</a:t>
            </a: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rzeprowadzenie 3 lekcji dla młodzieży o sytuacji uchodźców w Polsce  w ramach Festiwalu Nauki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jedna z opiekunek kliniki, powołana na funkcję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Pełnomocniczki Dziekana ds. pomocy Ukrainie koordynowała działania na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UW oraz współpracowała w zakresie pomocy uchodźcom z innymi poradniami w Polsce</a:t>
            </a: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uczestnictwo w projekcie „Społeczna odpowiedzialność nauki – od promocji po innowacje społeczne”, finansowanym ze środków Ministerstwa Edukacji i Nauki, gdzie liderem jest Politechnika Warszawska, a Wydział Zarządzania UW i Urząd M. Warszawy są partnerami</a:t>
            </a: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ontynuacja współpracy z Helsińską Fundacją Prawa Człowieka – na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podstawie spraw klinicznych i fundacyjnych powstała książka dziennikarki śledczej Ludmiły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Anannikowej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– „Skazani. Historie skrzywdzonych przez system.”, zorganizowano s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potkanie z uczestnikami sprawy zabójstwa w butiku „Ultimo” – niewinnie skazaną Beatą Pasik, jej obrończynią i dziennikarzem śledczym oraz obserwacja trzech procesów, w których dojść może do niewinnych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skazań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 Sądach Okręgowym w Płocku dla Warszawy-Pragi oraz w Lublinie</a:t>
            </a: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171450" lvl="0" indent="-171450" algn="just" fontAlgn="base">
              <a:buFont typeface="Wingdings" panose="05000000000000000000" pitchFamily="2" charset="2"/>
              <a:buChar char="§"/>
            </a:pPr>
            <a:endParaRPr lang="pl-PL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9282935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CA16C-9DE5-12E5-8AF8-6C3796C9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Klinika Prawa, Studencki Ośrodek Pomocy Prawnej </a:t>
            </a:r>
            <a:r>
              <a:rPr lang="pl-PL" dirty="0" err="1"/>
              <a:t>WPiA</a:t>
            </a:r>
            <a:r>
              <a:rPr lang="pl-PL" dirty="0"/>
              <a:t> UW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F2B0E8-4450-5B0E-0AB8-A8F5D646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348880"/>
            <a:ext cx="8388424" cy="3747120"/>
          </a:xfrm>
        </p:spPr>
        <p:txBody>
          <a:bodyPr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ontynuacja współpracy z Polskim Towarzystwem Prawa Antydyskryminacyjnego; z organizacjami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Jump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93 i Polską Siecią Polityki Narkotykowej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rzeprowadzenie przez jednego z opiekunów kliniki 4 wykładów dla pracowników dzielnic warszawskich „Prawo narkotykowe w Polsce”</a:t>
            </a: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otygodniowe dyżury podczas których studenci udzielali porad prawnych osadzonym w Zakładzie Karnym Białołęka w systemie zdalnym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zorganizowanie spotkań z praktykami: </a:t>
            </a:r>
            <a:r>
              <a:rPr lang="pl-PL" sz="1200" i="1" dirty="0">
                <a:solidFill>
                  <a:schemeClr val="accent5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 Prezydentem Międzynarodowego Trybunału Karnego – prof. Piotrem Hofmańskim, panią mecenas specjalizującą się w prawie administracyjnym oraz sędzią Wojewódzkiego Sądu Administracyjnego w Warszawie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udział przedstawicieli kliniki w podcaście NZSS UW na temat studenckiej poradni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UW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opublikowanie cyklu 6 podcastów na temat sprawy, nad która od kilku lat pracują studenci sekcji dotyczącej niewinnie skazanego za zabójstwo na karę 25 lat pozbawienia wolności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odjęcie działań w celu rozszerzenia liczby sekcji prowadzonych w klinice prawa UW o sekcję praw zwierząt</a:t>
            </a:r>
          </a:p>
          <a:p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81372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Klinika Prawa, Studencki Ośrodek Pomocy Prawnej </a:t>
            </a:r>
            <a:r>
              <a:rPr lang="pl-PL" sz="2800" dirty="0" err="1"/>
              <a:t>WPiA</a:t>
            </a:r>
            <a:r>
              <a:rPr lang="pl-PL" sz="2800" dirty="0"/>
              <a:t> UW 2003-2022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46363" y="5922992"/>
            <a:ext cx="357411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0DB427E-F9F8-0C09-5076-C7AD53FC77B1}"/>
              </a:ext>
            </a:extLst>
          </p:cNvPr>
          <p:cNvGraphicFramePr>
            <a:graphicFrameLocks/>
          </p:cNvGraphicFramePr>
          <p:nvPr/>
        </p:nvGraphicFramePr>
        <p:xfrm>
          <a:off x="801294" y="2342024"/>
          <a:ext cx="3770705" cy="403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5004048" y="2387744"/>
          <a:ext cx="4032448" cy="399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3798389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Fundacja </a:t>
            </a:r>
            <a:r>
              <a:rPr lang="pl-PL" sz="3200" dirty="0" err="1"/>
              <a:t>Academia</a:t>
            </a:r>
            <a:r>
              <a:rPr lang="pl-PL" sz="3200" dirty="0"/>
              <a:t> Iuris im. Macieja Bednarkiewicza w Warszawie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6804248" y="2362200"/>
            <a:ext cx="2016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200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     Studentów:  51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     Opiekunów:   9</a:t>
            </a: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755576" y="2276872"/>
          <a:ext cx="83884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Fundacja </a:t>
            </a:r>
            <a:r>
              <a:rPr lang="pl-PL" sz="3200" dirty="0" err="1"/>
              <a:t>Academia</a:t>
            </a:r>
            <a:r>
              <a:rPr lang="pl-PL" sz="3200" dirty="0"/>
              <a:t> Iuris im. Macieja Bednarkiewicza w Warszawie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7CD3B0D-7FF5-9AB0-8032-76A717CCB863}"/>
              </a:ext>
            </a:extLst>
          </p:cNvPr>
          <p:cNvSpPr/>
          <p:nvPr/>
        </p:nvSpPr>
        <p:spPr bwMode="auto">
          <a:xfrm>
            <a:off x="864096" y="2924944"/>
            <a:ext cx="8316416" cy="25922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cia i sukcesy poradni:</a:t>
            </a:r>
          </a:p>
          <a:p>
            <a:pPr marL="285750" indent="-2857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opracowa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nie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(w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 2019 do 2021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roku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)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 9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poradników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 z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różnej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tematyki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skierowan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ych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do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osób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szukających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algn="just" defTabSz="912813">
              <a:spcBef>
                <a:spcPct val="50000"/>
              </a:spcBef>
              <a:defRPr/>
            </a:pP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pomocy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prawnej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285750" indent="-2857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szkolenie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 z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komunikacji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 z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ea typeface="Garamond" panose="02020404030301010803" pitchFamily="18" charset="0"/>
                <a:cs typeface="Garamond" panose="02020404030301010803" pitchFamily="18" charset="0"/>
              </a:rPr>
              <a:t>klientem</a:t>
            </a:r>
            <a:endParaRPr lang="pl-PL" sz="1300" b="1" dirty="0">
              <a:solidFill>
                <a:schemeClr val="accent5">
                  <a:lumMod val="2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137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2016/2017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26 poradni w 17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84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810422"/>
            <a:ext cx="8159823" cy="1094577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Fundacja </a:t>
            </a:r>
            <a:r>
              <a:rPr lang="pl-PL" sz="3200" dirty="0" err="1"/>
              <a:t>Academia</a:t>
            </a:r>
            <a:r>
              <a:rPr lang="pl-PL" sz="3200" dirty="0"/>
              <a:t> Iuris </a:t>
            </a:r>
            <a:br>
              <a:rPr lang="pl-PL" sz="3200" dirty="0"/>
            </a:br>
            <a:r>
              <a:rPr lang="pl-PL" sz="3200" dirty="0"/>
              <a:t>im. Macieja Bednarkiewicza 2003-2022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240780"/>
            <a:ext cx="30567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92080" y="6095998"/>
            <a:ext cx="362331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E657D1F9-9561-A4F3-A9F6-6DC2DD74B0A1}"/>
              </a:ext>
            </a:extLst>
          </p:cNvPr>
          <p:cNvGraphicFramePr>
            <a:graphicFrameLocks/>
          </p:cNvGraphicFramePr>
          <p:nvPr/>
        </p:nvGraphicFramePr>
        <p:xfrm>
          <a:off x="755577" y="2276871"/>
          <a:ext cx="3816423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5049765" y="2276872"/>
          <a:ext cx="398673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2016F991-35EB-D630-F3A1-F487848E627A}"/>
              </a:ext>
            </a:extLst>
          </p:cNvPr>
          <p:cNvSpPr/>
          <p:nvPr/>
        </p:nvSpPr>
        <p:spPr bwMode="auto">
          <a:xfrm>
            <a:off x="7884368" y="3284984"/>
            <a:ext cx="1152127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Studenci</a:t>
            </a:r>
          </a:p>
        </p:txBody>
      </p:sp>
    </p:spTree>
    <p:extLst>
      <p:ext uri="{BB962C8B-B14F-4D97-AF65-F5344CB8AC3E}">
        <p14:creationId xmlns:p14="http://schemas.microsoft.com/office/powerpoint/2010/main" val="3196699016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przy Akademii </a:t>
            </a:r>
            <a:br>
              <a:rPr lang="pl-PL" sz="3000" dirty="0"/>
            </a:br>
            <a:r>
              <a:rPr lang="pl-PL" sz="3000" dirty="0"/>
              <a:t>Leona Koźmińskiego w Warszawie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6732240" y="2492896"/>
            <a:ext cx="2088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57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        Studentów: 46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        Opiekunów: 9</a:t>
            </a:r>
          </a:p>
        </p:txBody>
      </p:sp>
      <p:graphicFrame>
        <p:nvGraphicFramePr>
          <p:cNvPr id="6" name="Symbol zastępczy wykresu 5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755576" y="2276872"/>
          <a:ext cx="8388424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przy Akademii </a:t>
            </a:r>
            <a:br>
              <a:rPr lang="pl-PL" sz="3000" dirty="0"/>
            </a:br>
            <a:r>
              <a:rPr lang="pl-PL" sz="3000" dirty="0"/>
              <a:t>Leona Koźmińskiego w Warszawie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cia i sukcesy poradni:</a:t>
            </a:r>
            <a:endParaRPr lang="pl-PL" sz="1200" dirty="0">
              <a:solidFill>
                <a:schemeClr val="accent5">
                  <a:lumMod val="25000"/>
                </a:schemeClr>
              </a:solidFill>
              <a:latin typeface="Arial" charset="0"/>
              <a:cs typeface="Times New Roman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przyjęcie w ramach wizyty studyjnej delegacji z Czarnogóry i Kosowa i przedstawienie pracy poradni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współorganizacja seminarium „Odpowiedzialność lekarza za wykonanie eksperymentu leczniczego wbrew warunkom ustawy – z wyszczególnieniem sytuacji pandemicznej.”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współorganizacja otwartej debaty pt. „Zrównoważony czy dynamiczny rozwój?”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pomoc organizacyjna przy konferencjach „Zbiorowe prawo pracy – 3 lata po reformie” oraz „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Annual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Privacy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 Forum 2022”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zwycięstwo jednego ze studentów w V Ogólnopolskim Konkursie Wiedzy o Postępowaniu Cywilnym zorganizowanym przez Katedrę Postępowania Cywilnego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WPiA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 UW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przeprowadzenie cyklu spotkań dla uczniów szkół ponadpodstawowych poświęconych zagadnieniom naruszenia dóbr osobistych; praw i obowiązków stron umowy sprzedaży; prawa i obowiązki zatrzymanego; odpowiedzialności karnej za przestępstwa narkotykowe; prawa pracy i ubezpieczeń społecznych oraz odpowiedzialności karnej lekarza 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przeprowadzenie – również z udziałem praktyków – szkoleń oraz warsztatów z metodyki sporządzania pism procesowych oraz opinii, szkolenie z systemu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Vicarius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 e-kancelaria oraz poświęcone budowaniu relacji, marki i wizerunku w zawodzie prawnika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umożliwienie studentom obserwacji symulacji rozprawy zorganizowanej przez Okręgowy Sąd Dyscyplinarny Okręgowej Izby Radców Prawnych w Warszawie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udział w Dniach Kół Naukowych ALK, Dniach Otwartych Kolegium Prawa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podjęcie działań dotyczących współpracy z Uniwersytetem Trzeciego Wieku </a:t>
            </a:r>
          </a:p>
        </p:txBody>
      </p:sp>
    </p:spTree>
    <p:extLst>
      <p:ext uri="{BB962C8B-B14F-4D97-AF65-F5344CB8AC3E}">
        <p14:creationId xmlns:p14="http://schemas.microsoft.com/office/powerpoint/2010/main" val="3819034736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Studencka Poradnia Prawna przy Akademii </a:t>
            </a:r>
            <a:br>
              <a:rPr lang="pl-PL" sz="2800" dirty="0"/>
            </a:br>
            <a:r>
              <a:rPr lang="pl-PL" sz="2800" dirty="0"/>
              <a:t>Leona Koźmińskiego w Warszawie 2004-2022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2004-2022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19353" y="5877272"/>
            <a:ext cx="338509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2004-2022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4833742" y="2322590"/>
          <a:ext cx="4081656" cy="391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67D26EB-F4EE-61E1-9CB4-5BDF324D1F55}"/>
              </a:ext>
            </a:extLst>
          </p:cNvPr>
          <p:cNvGraphicFramePr>
            <a:graphicFrameLocks/>
          </p:cNvGraphicFramePr>
          <p:nvPr/>
        </p:nvGraphicFramePr>
        <p:xfrm>
          <a:off x="755575" y="2322590"/>
          <a:ext cx="4031729" cy="398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7376603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przy </a:t>
            </a:r>
            <a:br>
              <a:rPr lang="pl-PL" sz="2800" dirty="0"/>
            </a:br>
            <a:r>
              <a:rPr lang="pl-PL" sz="2800" dirty="0"/>
              <a:t>Uczelni Łazarskiego w Warszawie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20272" y="2492897"/>
            <a:ext cx="2088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70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Studentów: 30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Opiekunów: 7 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755576" y="2276872"/>
          <a:ext cx="8388424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7858860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przy Uczelni Łazarskiego w Warszawie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3C9899-510F-D113-4512-A62F0139B7A6}"/>
              </a:ext>
            </a:extLst>
          </p:cNvPr>
          <p:cNvSpPr txBox="1"/>
          <p:nvPr/>
        </p:nvSpPr>
        <p:spPr>
          <a:xfrm>
            <a:off x="755576" y="2276872"/>
            <a:ext cx="838842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przyjęcie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ramach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wizyty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studyjnej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pracowników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naukowych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przedstawicieli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innych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zawodów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prawniczych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Kosowa oraz 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Montenegro 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- przeprowadzenie seminarium poświęconego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Street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Law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ał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projekcie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SunFlowers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celem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którego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gromadzenie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informacji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dotycząc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ych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przestępstw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popełnionych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Ukrainie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od 24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lutego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2022 r.,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przy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jednoczesnej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ochronie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poufności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źródeł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współorganizacja z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Okręgow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Rad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Adwokack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konferencji</a:t>
            </a:r>
            <a:r>
              <a:rPr lang="pl-PL" sz="13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Orzecznictwo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ETPCz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kształtowanie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standardu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prawa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rzetelnego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procesu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30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Polskiego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członkostwa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Radzie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Europy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spółorganizacja Studenckiej Międzyuczelnianej Konferencji Naukowej pt. “Zmiany w prawie cywilnym. COVID19.” 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spółorganizacja II Ogólnopolskiej Studencko-Doktoranckiej Konferencji Naukowej pt. „Prawo publiczne i prywatne w dobie informatyzacji - ocena dotychczasowych rozwiązań i perspektywy na przyszłość”.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wystąpienie przedstawicieli poradni podczas 1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st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UCP International Conference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Onclinical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Legal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Education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in Pakistan; 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Stellenbosch University Law Clinic Legal Ethics / Ethics in Law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wystąpienie przedstawicieli poradni podczas 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Virtual International Conference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wystąpienie przedstawicieli poradni podczas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II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Międzynarodow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ej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Studenck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iej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Konferencj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Naukow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ej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„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Wyzwanie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prawników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jutra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Odpowiedzialność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prawna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a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nowe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technologie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45080135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przy Uczelni Łazarskiego w Warszawie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3C9899-510F-D113-4512-A62F0139B7A6}"/>
              </a:ext>
            </a:extLst>
          </p:cNvPr>
          <p:cNvSpPr txBox="1"/>
          <p:nvPr/>
        </p:nvSpPr>
        <p:spPr>
          <a:xfrm>
            <a:off x="755576" y="2276872"/>
            <a:ext cx="8388424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algn="just" defTabSz="912813">
              <a:spcBef>
                <a:spcPct val="50000"/>
              </a:spcBef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spółorganizacja wraz z Kliniką z akademii Andrzeja Frycza Modrzewskiego i Kliniką Katolickiego Uniwersytetu Lubelskiego polskiej edycji NCCC 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pomoc przy sędziowaniu w konkursie w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Ukraińskiej edycji NCCC 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organizacja licznych szkoleń oraz wykładów z udziałem praktyków poświęconych pracy z klientem,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pisania skarg do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ETPCz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; z zakresu prawa podatkowego, egzekucji komorniczej,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upadłości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konsume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ckiej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oraz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prawa energetycznego, praw ucznia, zasad wykonywania zawodu adwokata, tzw. wyborów kopertowych 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zorganizowanie obecności studentów w Konferencji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poświęconej 25-leciu uchwalenia Konstytucji Rzeczypospolitej Polskiej, zorganizowanej przez Sejm RP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wsp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ółorganizacja konkursu na najlepszą apelację w sprawie cywilnej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58621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Studencka Poradnia Prawna przy </a:t>
            </a:r>
            <a:br>
              <a:rPr lang="pl-PL" sz="2800" dirty="0"/>
            </a:br>
            <a:r>
              <a:rPr lang="pl-PL" sz="2800" dirty="0"/>
              <a:t>Uczelni Łazarskiego w Warszawie 2004-2022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2004-2022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20072" y="5949280"/>
            <a:ext cx="3695327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2004-2022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F7222F25-6297-9068-33CC-E3216E1380CC}"/>
              </a:ext>
            </a:extLst>
          </p:cNvPr>
          <p:cNvGraphicFramePr>
            <a:graphicFrameLocks/>
          </p:cNvGraphicFramePr>
          <p:nvPr/>
        </p:nvGraphicFramePr>
        <p:xfrm>
          <a:off x="801296" y="2276872"/>
          <a:ext cx="394100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5076057" y="2276872"/>
          <a:ext cx="406794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4D5ED962-CA06-C0B1-D979-2C40252F3720}"/>
              </a:ext>
            </a:extLst>
          </p:cNvPr>
          <p:cNvSpPr/>
          <p:nvPr/>
        </p:nvSpPr>
        <p:spPr bwMode="auto">
          <a:xfrm>
            <a:off x="7452320" y="4077072"/>
            <a:ext cx="1368152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Studenci</a:t>
            </a:r>
          </a:p>
        </p:txBody>
      </p:sp>
    </p:spTree>
    <p:extLst>
      <p:ext uri="{BB962C8B-B14F-4D97-AF65-F5344CB8AC3E}">
        <p14:creationId xmlns:p14="http://schemas.microsoft.com/office/powerpoint/2010/main" val="3816719213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91784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</a:t>
            </a:r>
            <a:br>
              <a:rPr lang="pl-PL" sz="3000" dirty="0"/>
            </a:br>
            <a:r>
              <a:rPr lang="pl-PL" sz="3000" dirty="0"/>
              <a:t>przy SWPS Uniwersytecie Humanistycznospołecznym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948264" y="1268761"/>
            <a:ext cx="218103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48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Studentów: 16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Opiekunów: 4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755576" y="2924944"/>
          <a:ext cx="837372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7659623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91784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</a:t>
            </a:r>
            <a:br>
              <a:rPr lang="pl-PL" sz="3000" dirty="0"/>
            </a:br>
            <a:r>
              <a:rPr lang="pl-PL" sz="3000" dirty="0"/>
              <a:t>przy SWPS Uniwersytecie Humanistycznospołecznym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kontynuacja współpracy z zagranicznymi poradniami prawnymi z Czarnogóry, Kosowa (w ramach projektu LEPP oraz ENEMLOS) oraz Ukrainy – organizowanie wizyt studyjnych delegacji zagranicznych, podjęcie działań mających na celu utworzenie międzynarodowej internetowej platformy pomiędzy poradniami; przyjęcie delegacji z Czarnogóry i Kosowa oraz organizowanie seminariów online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udział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programie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„Policy Leader Fellow”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(wyjazd jednego z opiekunów do 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European University Institute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we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Florencji) 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oraz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projekcie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„Developing a new narrative about the rule of law in Central and Eastern Europe”</a:t>
            </a: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u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dział jednego z opiekunów poradni w wizycie studyjnej na Uniwersytecie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Viadrina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we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Frankurcie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nad Odrą i podjęcie współpracy, w celu przedstawienia zasad funkcjonowania poradni i pomocy, zwłaszcza we wdrażaniu programu STREET LAW,  który ma być oparty o model funkcjonujący w poradni WP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SWPS</a:t>
            </a:r>
          </a:p>
          <a:p>
            <a:pPr marL="171450" indent="-1714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odbycie pięciodniowego szkolenia w Uniwersytecie w Gandawie oraz wdrażanie nowej metody dydaktycznej  w postaci Peer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Tutoringu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zgodnie z założeniami tamtejszej uczelni</a:t>
            </a:r>
          </a:p>
          <a:p>
            <a:pPr marL="171450" lvl="0" indent="-1714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organizacja spotkań studentów z praktykami z 4 krajów z różnych części świata (Kenii, Sri Lanki, Kolumbii i Macedonii)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 "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to be a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lawyer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spółpraca z Instytutem Prawa i Społeczeństwa oraz Stowarzyszeniem na Rzecz Niepełnosprawnych SPES; współpraca z Rzecznikiem MŚP czy organizacjami zrzeszającymi przedsiębiorców np. Pracodawcy RP czy ekspertami Forum Obywatelskiego Rozwoju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808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2017/2018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17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3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91784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</a:t>
            </a:r>
            <a:br>
              <a:rPr lang="pl-PL" sz="3000" dirty="0"/>
            </a:br>
            <a:r>
              <a:rPr lang="pl-PL" sz="3000" dirty="0"/>
              <a:t>przy SWPS Uniwersytecie Humanistycznospołecznym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38842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ozwój działań mających na celu udzielanie poradnictwa dla osób z Ukrainy tj.:  przygotowanie formularzy w języku angielskim, ukraińskim i rosyjskim oraz podjęcie działań udział mających na celu podjęcie współpracy z Biurem Wysokiego Komisarza Narodów Zjednoczonych ds. Uchodźców (UNHCR)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ygłoszenie przez jedną ze studentek referatu na II Ogólnopolskiej Konferencji Naukowej "Nieodpłatna pomoc prawna w sobie pandemii - wnioski </a:t>
            </a:r>
            <a:r>
              <a:rPr lang="pl-PL" sz="12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lege lata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pl-PL" sz="12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 lege </a:t>
            </a:r>
            <a:r>
              <a:rPr lang="pl-PL" sz="1200" i="1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ferenda</a:t>
            </a:r>
            <a:r>
              <a:rPr lang="pl-PL" sz="12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zorganizowanie spotkania z panią mecenas współpracującą stale ze Stowarzyszeniem na Rzecz Osób Niepełnosprawnych SPES z siedzibą w Katowicach oraz przeprowadzenie dla studentów WP SWPS wykładu pt. „Praktyka działania Stowarzyszenia SPES”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</a:rPr>
              <a:t>k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ontynuacja projektu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Street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Law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</a:rPr>
              <a:t>pt.” MASZ PRAWO”  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dresowanego dla uczniów szkół średnich  - przeprowadzenie dwóch webinariów online dotyczących podstawowych zagadnień prawnych i formalności niezbędnych dla rozpoczęcia działalności gospodarczej („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Start-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Data”)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oraz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Student Starter Pack – obejmujących zagadnienia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z zakresu prawa cywilnego i bankowego, w szczególności zawierania umów i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</a:rPr>
              <a:t>ich skutków prawnych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rzeprowadzenie obowiązkowych szkoleń dla studentów poradni dotyczących prowadzenia dokumentacji, pracy z trudnym klientem czy ochrony danych osobowych – przeprowadzonych przez Inspektora Ochrony Danych Osobowych</a:t>
            </a: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dział w rocznym cyklu debat o wolności gospodarczej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rozszerzenie funkcjonowania poradni w oparciu o model hybrydowy – świadczenia pomocy prawnej online oraz „na żywo”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utworzenie profilu poradni na Instagramie oraz publikacje na profilu materiałów informacyjnych dotyczących merytorycznych aspektów pomocy osobom z Ukrainy, a także działania poradni oraz opracowanie tekstu „Działalność Studenckich Poradni Prawnych a rynek usług prawnych – </a:t>
            </a:r>
            <a:r>
              <a:rPr lang="pl-PL" sz="12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ad vocem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do dyskusji na temat charakteru działalności studenckich poradni prawnych.”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54356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908720"/>
            <a:ext cx="8015808" cy="99628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</a:t>
            </a:r>
            <a:br>
              <a:rPr lang="pl-PL" sz="2800" dirty="0"/>
            </a:br>
            <a:r>
              <a:rPr lang="pl-PL" sz="2800" dirty="0"/>
              <a:t>przy SWPS Uniwersytecie Humanistycznospołecznym 2014-2022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259632" y="6165304"/>
            <a:ext cx="295232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2014-2022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364088" y="6021288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2014-2022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DE9B3C58-C8E6-E865-F0B2-EF894F1BE06C}"/>
              </a:ext>
            </a:extLst>
          </p:cNvPr>
          <p:cNvGraphicFramePr>
            <a:graphicFrameLocks/>
          </p:cNvGraphicFramePr>
          <p:nvPr/>
        </p:nvGraphicFramePr>
        <p:xfrm>
          <a:off x="755576" y="2348880"/>
          <a:ext cx="37444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E2F53C9-5F47-DF19-48D1-D7EA0B30B44A}"/>
              </a:ext>
            </a:extLst>
          </p:cNvPr>
          <p:cNvGraphicFramePr>
            <a:graphicFrameLocks/>
          </p:cNvGraphicFramePr>
          <p:nvPr/>
        </p:nvGraphicFramePr>
        <p:xfrm>
          <a:off x="4644010" y="2348880"/>
          <a:ext cx="449999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6189789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/>
              <a:t>Klinika Prawa – Klinika Praw Dziecka przy AEH w Warszawie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55776" y="2996952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11338">
              <a:spcBef>
                <a:spcPct val="50000"/>
              </a:spcBef>
              <a:defRPr/>
            </a:pPr>
            <a:r>
              <a:rPr lang="pl-PL" sz="14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Zawieszenie działalności</a:t>
            </a:r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Klinika Prawa – Klinika Praw Dziecka przy AEH w Warszawie 2017-2022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2017-2022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20072" y="5949280"/>
            <a:ext cx="369532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2017-2022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48FC57D0-AFEF-530A-B58B-E1BF990F06B0}"/>
              </a:ext>
            </a:extLst>
          </p:cNvPr>
          <p:cNvGraphicFramePr>
            <a:graphicFrameLocks/>
          </p:cNvGraphicFramePr>
          <p:nvPr/>
        </p:nvGraphicFramePr>
        <p:xfrm>
          <a:off x="1161334" y="2780928"/>
          <a:ext cx="3326079" cy="339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E2FBED36-5EFD-D864-075A-C939F072A7A7}"/>
              </a:ext>
            </a:extLst>
          </p:cNvPr>
          <p:cNvGraphicFramePr>
            <a:graphicFrameLocks/>
          </p:cNvGraphicFramePr>
          <p:nvPr/>
        </p:nvGraphicFramePr>
        <p:xfrm>
          <a:off x="4833742" y="3114680"/>
          <a:ext cx="4505416" cy="305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1293407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/>
              <a:t>Uniwersytecka Poradnia Prawna  na </a:t>
            </a:r>
            <a:r>
              <a:rPr lang="pl-PL" sz="3200" dirty="0" err="1"/>
              <a:t>WPAiE</a:t>
            </a:r>
            <a:r>
              <a:rPr lang="pl-PL" sz="3200" dirty="0"/>
              <a:t> Uniwersytetu Wrocławskiego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7086600" y="1628800"/>
            <a:ext cx="20574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50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Studentów: 30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Opiekunów: 19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914400" y="2924944"/>
          <a:ext cx="8194104" cy="393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2284779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/>
              <a:t>Uniwersytecka Poradnia Prawna  na </a:t>
            </a:r>
            <a:r>
              <a:rPr lang="pl-PL" sz="3200" dirty="0" err="1"/>
              <a:t>WPAiE</a:t>
            </a:r>
            <a:r>
              <a:rPr lang="pl-PL" sz="3200" dirty="0"/>
              <a:t> Uniwersytetu Wrocławskiego</a:t>
            </a:r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awiązanie współpracy i przygotowanie pisemnego porozumienia z 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FUNDACJĄ SZANSA DLA NIEWIDOMYCH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Tyf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opunkt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Wrocław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 dotyczącej realizacji wspólnych działań edukacyjnych i szkoleniowych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ontynuacja współpracy z Biurem Powiatowego Rzecznika Konsumentów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przeprowadzenie  we  współpracy z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pracownikami Urzędu Wojewódzkiego we Wrocławiu szkolenia dla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złonków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oradni z zakresu pomocy prawnej dla obywateli Ukrainy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ruchomienie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InfoPunkt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UWr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w którym  - poza siedzibą poradni - przeprowadzano stacjonarne dyżury członków poradni, w celu udzielania informacji prawnej studentom Uniwersytetu pochodzącym z Ukrainy oraz ich bliskim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opiekuna poradni w cotygodniowych zdalnych spotkaniach opiekunów poradni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rawnych w Polsce, których celem była wymiana informacji, doświadczeń i usprawnienie sposobu udzielania pomocy prawnej obywatelom Ukrainy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rgbClr val="003366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pl-PL" sz="1300" dirty="0">
              <a:solidFill>
                <a:srgbClr val="003366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24984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Uniwersytecka Poradnia Prawna  na </a:t>
            </a:r>
            <a:r>
              <a:rPr lang="pl-PL" sz="2800" dirty="0" err="1"/>
              <a:t>WPAiE</a:t>
            </a:r>
            <a:r>
              <a:rPr lang="pl-PL" sz="2800" dirty="0"/>
              <a:t> Uniwersytetu Wrocławskiego 2003-2022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364809" y="6335608"/>
            <a:ext cx="35505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D3E85F17-97DD-DD4D-2A41-DD6010021318}"/>
              </a:ext>
            </a:extLst>
          </p:cNvPr>
          <p:cNvGraphicFramePr>
            <a:graphicFrameLocks/>
          </p:cNvGraphicFramePr>
          <p:nvPr/>
        </p:nvGraphicFramePr>
        <p:xfrm>
          <a:off x="755576" y="2276872"/>
          <a:ext cx="4177185" cy="405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5076057" y="2276872"/>
          <a:ext cx="4067942" cy="405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0827419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/>
              <a:t>Problemy i „luki” prawne zaobserwowane przez poradnie 1/2 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755576" y="2543399"/>
            <a:ext cx="8001000" cy="422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effectLst/>
                <a:latin typeface="+mn-lt"/>
                <a:ea typeface="Calibri" panose="020F0502020204030204" pitchFamily="34" charset="0"/>
              </a:rPr>
              <a:t>Częste problemy z możliwością uzyskania od administracji jednostek penitencjarnych informacji na temat aktualnego miejsca pobytu skazanego, będącego klientem poradni prawnej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A</a:t>
            </a:r>
            <a:r>
              <a:rPr lang="pl-PL" sz="1400" dirty="0">
                <a:effectLst/>
                <a:latin typeface="+mn-lt"/>
                <a:ea typeface="Calibri" panose="020F0502020204030204" pitchFamily="34" charset="0"/>
              </a:rPr>
              <a:t>rt. 24a ust. 1 Ustawy o Służbie Więziennej upoważnia administrację do udzielania informacji i udostępniania danych o osobach podmiotom ustawowo uprawnionym, w zakresie określonym w ustawach. Z uwagi na brak szczegółowych regulacji czy wytycznych, kwestia ta jest pozostawiona do uznania administracji, co skutkuje niejednolitością praktyki w tym zakresie, a tym samym pozbawienie poradni możliwości skutecznego doręczenia korespondencji klientom.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pl-PL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effectLst/>
                <a:latin typeface="+mn-lt"/>
                <a:ea typeface="Calibri" panose="020F0502020204030204" pitchFamily="34" charset="0"/>
              </a:rPr>
              <a:t>Naruszenie zasady równości stron w postępowaniu karnym poprzez nadanie wyłącznie Prokuratorowi Generalnemu uprawnienia do wniesienia kasacji nadzwyczajnej wyłącznie z powodu niewspółmierności kary (art. 521 § 1 w zw. z art. 523 § 1a Kodeksu postępowania karnego). </a:t>
            </a:r>
            <a:endParaRPr lang="pl-PL" sz="1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Wprowadzenie nowelizacją </a:t>
            </a:r>
            <a:r>
              <a:rPr lang="pl-PL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 dnia 11 maja 2012 r.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stawy o emeryturach i rentach z Funduszu Ubezpieczeń Społecznych, art. 25 ust. 1b możliwości pomniejszenia emerytury stanowi naruszenie zasady ochrony praw nabytych.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0032956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/>
              <a:t>Problemy i „luki” prawne zaobserwowane przez poradnie 2/2 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914400" y="2276872"/>
            <a:ext cx="776205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pl-PL" sz="1400" dirty="0">
              <a:latin typeface="+mn-lt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400" dirty="0">
              <a:latin typeface="+mn-lt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400" dirty="0">
              <a:latin typeface="+mn-lt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  <a:ea typeface="Calibri" panose="020F0502020204030204" pitchFamily="34" charset="0"/>
              </a:rPr>
              <a:t>T</a:t>
            </a:r>
            <a:r>
              <a:rPr lang="pl-PL" sz="1400" dirty="0">
                <a:effectLst/>
                <a:latin typeface="+mn-lt"/>
                <a:ea typeface="Calibri" panose="020F0502020204030204" pitchFamily="34" charset="0"/>
              </a:rPr>
              <a:t>zw. fikcja doręczenia na rzecz instytucji doręczenia przez komornika (art. 139 1 Kodeksu postępowania cywilnego po nowelizacji postępowania cywilnego z 2019 r.) wobec prawdopodobnego celowego unikania odebrania korespondencji przez byłego pracodawcę skutkuje niemożnością uzyskania przez klientkę poradni świadectwa pracy, potrzebnego do uzyskania zgody na pobyt stały w Polsce.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40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Kwestia związania organów administracji publicznej przepisem uznanym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przez</a:t>
            </a:r>
            <a:r>
              <a:rPr lang="pl-PL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Trybunał Konstytucyjny za niezgodny z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Ustawą zasadniczą</a:t>
            </a:r>
            <a:r>
              <a:rPr lang="pl-PL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Dwie klientki jednej z poradni wystąpiły o świadczenie pielęgnacyjne (z tytułu rezygnacji z zatrudnienia w wyniku konieczności opiekowania się niepełnosprawną matką, niezdolną do samodzielnej egzystencji). Jedną z przesłanek nabycia takiego świadczenia było powstanie niepełnosprawności przed ukończeniem 18 roku życia. Pomimo orzeczenia przez Trybunał o jej niezgodności z Konstytucją, nie usunięto tego zapisu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wskutek czego w obu przypadkach </a:t>
            </a:r>
            <a:r>
              <a:rPr lang="pl-PL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organ wydał decyzje odmowne.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9906129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/>
              <a:t>Czego najbardziej poradnia potrzebuje w najbliższym czasie, aby się rozwijać?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755576" y="2276872"/>
            <a:ext cx="8388424" cy="45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b="1" dirty="0">
                <a:latin typeface="+mn-lt"/>
              </a:rPr>
              <a:t>Literatury fachowej, </a:t>
            </a:r>
            <a:r>
              <a:rPr lang="pl-PL" sz="1400" dirty="0">
                <a:latin typeface="+mn-lt"/>
              </a:rPr>
              <a:t>w szczególności: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dostępu do systemów informacji prawnej,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znowelizowanych wydań kodeksów prawa materialnego i procesowego.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endParaRPr lang="pl-PL" sz="1400" b="1" dirty="0">
              <a:latin typeface="+mn-lt"/>
            </a:endParaRP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b="1" dirty="0">
                <a:latin typeface="+mn-lt"/>
              </a:rPr>
              <a:t>Szkoleń, oraz praktyk </a:t>
            </a:r>
            <a:r>
              <a:rPr lang="pl-PL" sz="1400" dirty="0">
                <a:latin typeface="+mn-lt"/>
              </a:rPr>
              <a:t>dla studentów w szczególności z zakresu: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umiejętności interpersonalnych oraz komunikacyjnych, a także sposobów radzenia sobie z emocjami (w tym ze stresem) oraz zarządzania czasem,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umiejętności językowych (w tym migowego),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rozwiązywania kazusów, udzielania porad prawnych, sporządzania pism procesowych i opinii prawnych,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problemów prawnych związanych z skutkami pandemii COVID-19 oraz wojny w Ukrainie czy zmian w prawie podatkowym,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zaawansowanej znajomości programów LEX, </a:t>
            </a:r>
            <a:r>
              <a:rPr lang="pl-PL" sz="1400" dirty="0" err="1">
                <a:latin typeface="+mn-lt"/>
              </a:rPr>
              <a:t>Legalis</a:t>
            </a:r>
            <a:r>
              <a:rPr lang="pl-PL" sz="1400" dirty="0">
                <a:latin typeface="+mn-lt"/>
              </a:rPr>
              <a:t>,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z zakresu funkcjonowania poradni,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z zakresu czynności administracyjnych (archiwizowania i katalogowania dokumentów).</a:t>
            </a:r>
          </a:p>
        </p:txBody>
      </p:sp>
    </p:spTree>
    <p:extLst>
      <p:ext uri="{BB962C8B-B14F-4D97-AF65-F5344CB8AC3E}">
        <p14:creationId xmlns:p14="http://schemas.microsoft.com/office/powerpoint/2010/main" val="5015169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2018/2019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17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0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/>
              <a:t>Czego najbardziej poradnia potrzebuje w najbliższym czasie, aby się rozwijać?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755576" y="2276872"/>
            <a:ext cx="8388424" cy="396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b="1" dirty="0">
                <a:latin typeface="+mn-lt"/>
              </a:rPr>
              <a:t>Szeroko pojętej informatyzacji</a:t>
            </a:r>
            <a:r>
              <a:rPr lang="pl-PL" sz="1400" dirty="0">
                <a:latin typeface="+mn-lt"/>
              </a:rPr>
              <a:t>, szczególnie wprowadzenia wspólnej, scentralizowanej aplikacji czy systemu elektronicznego obiegu dokumentów, co ułatwiłoby: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zarządzanie poradnią,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skanowanie dokumentów i przechowywanie ich w chmurze dyskowej,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możliwość kontaktowanie się i wymianę informacji pomiędzy wszystkimi poradniami i klinikami,  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kontakt z klientami na odległość poprzez specjalnie dedykowaną aplikację. 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endParaRPr lang="pl-PL" sz="1400" dirty="0">
              <a:latin typeface="+mn-lt"/>
            </a:endParaRPr>
          </a:p>
          <a:p>
            <a:pPr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b="1" dirty="0">
                <a:latin typeface="Arial" charset="0"/>
              </a:rPr>
              <a:t>Popularyzacja działania poradni poprzez: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Arial" charset="0"/>
              </a:rPr>
              <a:t>strony internetowe, w tym także na portalu Facebook, posty sponsorowane, ulepszenie pozycjonowania w mapach Google,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Arial" charset="0"/>
              </a:rPr>
              <a:t>tradycyjne media, w tym lokalne,</a:t>
            </a:r>
          </a:p>
          <a:p>
            <a:pPr marL="285750" indent="-285750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Arial" charset="0"/>
              </a:rPr>
              <a:t>ulotki czy plakaty.</a:t>
            </a:r>
          </a:p>
          <a:p>
            <a:pPr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dirty="0"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1741080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/>
              <a:t>Czego najbardziej poradnia potrzebuje w najbliższym czasie, aby się rozwijać?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755576" y="2348880"/>
            <a:ext cx="8388424" cy="451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b="1" dirty="0">
                <a:latin typeface="Arial" charset="0"/>
              </a:rPr>
              <a:t>Ś</a:t>
            </a:r>
            <a:r>
              <a:rPr lang="pl-PL" sz="1400" b="1" dirty="0">
                <a:latin typeface="+mn-lt"/>
              </a:rPr>
              <a:t>rodków finansowych </a:t>
            </a:r>
            <a:r>
              <a:rPr lang="pl-PL" sz="1400" dirty="0">
                <a:latin typeface="+mn-lt"/>
              </a:rPr>
              <a:t>służących głównie: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popularyzacji i promocji poradnictwa prawnego,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  <a:cs typeface="Times New Roman" panose="02020603050405020304" pitchFamily="18" charset="0"/>
              </a:rPr>
              <a:t>szeroko pojętej informatyzacji, w tym środków na wymianę sprzętu komputerowego i zmianę systemów informatycznych,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  <a:cs typeface="Times New Roman" panose="02020603050405020304" pitchFamily="18" charset="0"/>
              </a:rPr>
              <a:t>organizowaniu szkoleń i konferencji.</a:t>
            </a:r>
          </a:p>
          <a:p>
            <a:pPr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b="1" dirty="0">
                <a:latin typeface="+mn-lt"/>
              </a:rPr>
              <a:t>Wsparcia uczelni</a:t>
            </a:r>
            <a:r>
              <a:rPr lang="pl-PL" sz="1400" dirty="0">
                <a:latin typeface="+mn-lt"/>
              </a:rPr>
              <a:t>, w szczególności w postaci: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</a:rPr>
              <a:t>zapewnienia </a:t>
            </a:r>
            <a:r>
              <a:rPr lang="pl-PL" sz="1400" dirty="0" err="1">
                <a:latin typeface="+mn-lt"/>
              </a:rPr>
              <a:t>sal</a:t>
            </a:r>
            <a:r>
              <a:rPr lang="pl-PL" sz="1400" dirty="0">
                <a:latin typeface="+mn-lt"/>
              </a:rPr>
              <a:t> i ich wyposażenia pozwalających na przyjmowanie klientów w sposób gwarantujący prywatność oraz poufność,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większenie świadomości studentów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dotyczącej poradnictwa prawnego oraz </a:t>
            </a:r>
            <a:r>
              <a:rPr lang="pl-PL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podjęcie działań mających na celu zachęcenie do aktywnego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uczestnictwa.</a:t>
            </a:r>
            <a:endParaRPr lang="pl-PL" sz="1400" b="1" dirty="0">
              <a:latin typeface="+mn-lt"/>
            </a:endParaRP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endParaRPr lang="pl-PL" sz="1400" b="1" dirty="0">
              <a:latin typeface="+mn-lt"/>
            </a:endParaRP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b="1" dirty="0">
                <a:latin typeface="+mn-lt"/>
              </a:rPr>
              <a:t>Wsparcia merytorycznego </a:t>
            </a:r>
            <a:r>
              <a:rPr lang="pl-PL" sz="1400" dirty="0">
                <a:latin typeface="+mn-lt"/>
              </a:rPr>
              <a:t>praktyków współpracujących z poradnią.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endParaRPr lang="pl-PL" sz="1400" dirty="0">
              <a:latin typeface="+mn-lt"/>
            </a:endParaRPr>
          </a:p>
          <a:p>
            <a:pPr marL="455613" indent="-455613" algn="r" defTabSz="912813">
              <a:spcBef>
                <a:spcPct val="25000"/>
              </a:spcBef>
            </a:pPr>
            <a:endParaRPr lang="pl-PL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1441973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4704"/>
            <a:ext cx="8001000" cy="1143000"/>
          </a:xfrm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/>
              <a:t>Osiągnięcia Fundacji Uniwersyteckich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pl-PL" dirty="0"/>
              <a:t>adni Prawnych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27088" y="2276475"/>
            <a:ext cx="5905500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>
                <a:latin typeface="Arial" charset="0"/>
              </a:rPr>
              <a:t>Fundacja otrzymała w 2004 roku </a:t>
            </a:r>
            <a:r>
              <a:rPr lang="pl-PL" sz="1200" b="1" dirty="0">
                <a:latin typeface="Arial" charset="0"/>
              </a:rPr>
              <a:t>wyróżnienie w Konkursie </a:t>
            </a:r>
            <a:r>
              <a:rPr lang="pl-PL" sz="1200" dirty="0">
                <a:latin typeface="Arial" charset="0"/>
              </a:rPr>
              <a:t>Na Najlepszą Inicjatywę Obywatelską Pro Publico Bono.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>
                <a:latin typeface="Arial" charset="0"/>
              </a:rPr>
              <a:t>Od 2005 roku posiada </a:t>
            </a:r>
            <a:r>
              <a:rPr lang="pl-PL" sz="1200" b="1" dirty="0">
                <a:latin typeface="Arial" charset="0"/>
              </a:rPr>
              <a:t>statusu organizacji pożytku publicznego</a:t>
            </a:r>
            <a:r>
              <a:rPr lang="pl-PL" sz="1200" dirty="0">
                <a:latin typeface="Arial" charset="0"/>
              </a:rPr>
              <a:t>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>
                <a:latin typeface="Arial" charset="0"/>
              </a:rPr>
              <a:t>Otrzymała od ELSA Poland tytuł „</a:t>
            </a:r>
            <a:r>
              <a:rPr lang="pl-PL" sz="1200" b="1" dirty="0">
                <a:latin typeface="Arial" charset="0"/>
              </a:rPr>
              <a:t>Mecenas Edukacji Prawniczej roku 2006 i 2007</a:t>
            </a:r>
            <a:r>
              <a:rPr lang="pl-PL" sz="1200" dirty="0">
                <a:latin typeface="Arial" charset="0"/>
              </a:rPr>
              <a:t>”.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Przekazała dotychczas studenckim poradniom </a:t>
            </a:r>
            <a:r>
              <a:rPr lang="pl-PL" sz="1200" b="1" dirty="0">
                <a:latin typeface="Arial" charset="0"/>
              </a:rPr>
              <a:t>środki finansowe</a:t>
            </a:r>
            <a:r>
              <a:rPr lang="pl-PL" sz="1200" dirty="0">
                <a:latin typeface="Arial" charset="0"/>
              </a:rPr>
              <a:t> o łącznej wartości około 590 000 zł. oraz </a:t>
            </a:r>
            <a:r>
              <a:rPr lang="pl-PL" sz="1200" b="1" dirty="0">
                <a:latin typeface="Arial" charset="0"/>
              </a:rPr>
              <a:t>środki rzeczowe</a:t>
            </a:r>
            <a:r>
              <a:rPr lang="pl-PL" sz="1200" dirty="0">
                <a:latin typeface="Arial" charset="0"/>
              </a:rPr>
              <a:t> o wartości 3.923.739  zł.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Wydała pierwszy w Polsce i regionie </a:t>
            </a:r>
            <a:r>
              <a:rPr lang="pl-PL" sz="1200" b="1" dirty="0">
                <a:latin typeface="Arial" charset="0"/>
              </a:rPr>
              <a:t>podręcznik </a:t>
            </a:r>
            <a:r>
              <a:rPr lang="pl-PL" sz="1200" dirty="0">
                <a:latin typeface="Arial" charset="0"/>
              </a:rPr>
              <a:t>„Studencka Poradnia Prawna. Idea, organizacja, metodologia”, (przetłumaczony także na język angielski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i chiński) oraz wydała serię 17 podręczników i książek adresowanych do studentów i opiekunów w Studenckich Poradniach Prawnych.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Zorganizowała dotychczas 32</a:t>
            </a:r>
            <a:r>
              <a:rPr lang="pl-PL" sz="1200" b="1" dirty="0">
                <a:latin typeface="Arial" charset="0"/>
              </a:rPr>
              <a:t> Ogólnopolskich Konferencji Uniwersyteckich Poradni Prawnych </a:t>
            </a:r>
            <a:r>
              <a:rPr lang="pl-PL" sz="1200" dirty="0">
                <a:latin typeface="Arial" charset="0"/>
              </a:rPr>
              <a:t>oraz kilkanaście szkoleń specjalistycznych;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Aktywnie uczestniczy w budowaniu silnego ruchu klinicznego w Europie Środkowo-Wschodniej i w krajach transformacji ustrojowej m.in. na </a:t>
            </a:r>
            <a:r>
              <a:rPr lang="pl-PL" sz="1200" b="1" dirty="0">
                <a:latin typeface="Arial" charset="0"/>
              </a:rPr>
              <a:t>Ukrainie, Białorusi, Uzbekistanie, Chinach, Rosji, Serbii i Gruzji.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Od stycznia 2008 uruchomiła </a:t>
            </a:r>
            <a:r>
              <a:rPr lang="pl-PL" sz="1200" b="1" dirty="0">
                <a:latin typeface="Arial" charset="0"/>
              </a:rPr>
              <a:t>Centrum Pro Bono</a:t>
            </a:r>
            <a:r>
              <a:rPr lang="pl-PL" sz="1200" dirty="0">
                <a:latin typeface="Arial" charset="0"/>
              </a:rPr>
              <a:t>, program mający na celu łączenie  pomocy prawnej oferowanej pro bono przez kancelarie prawne potrzebującym organizacjom pozarządowym.</a:t>
            </a:r>
            <a:r>
              <a:rPr lang="pl-PL" sz="1200" b="1" dirty="0">
                <a:latin typeface="Arial" charset="0"/>
              </a:rPr>
              <a:t>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Od 19 lat jest organizatorem prestiżowego </a:t>
            </a:r>
            <a:r>
              <a:rPr lang="pl-PL" sz="1200" b="1" dirty="0">
                <a:latin typeface="Arial" charset="0"/>
              </a:rPr>
              <a:t>Konkursu Prawnik Pro Bono</a:t>
            </a:r>
            <a:r>
              <a:rPr lang="pl-PL" sz="1200" dirty="0">
                <a:latin typeface="Arial" charset="0"/>
              </a:rPr>
              <a:t>.</a:t>
            </a:r>
          </a:p>
        </p:txBody>
      </p:sp>
      <p:pic>
        <p:nvPicPr>
          <p:cNvPr id="88068" name="Picture 4" descr="Logo Organizacji Pożytku Publiczne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t="3989" b="7535"/>
          <a:stretch>
            <a:fillRect/>
          </a:stretch>
        </p:blipFill>
        <p:spPr>
          <a:xfrm>
            <a:off x="6732588" y="2344919"/>
            <a:ext cx="2411411" cy="2081857"/>
          </a:xfrm>
          <a:noFill/>
        </p:spPr>
      </p:pic>
      <p:pic>
        <p:nvPicPr>
          <p:cNvPr id="88069" name="Picture 5" descr="Medal Pro Bono dla Funda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09120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28603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8064896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W październiku 2015 roku Fundacja podpisała porozumienie z </a:t>
            </a:r>
            <a:r>
              <a:rPr lang="pl-PL" sz="1200" b="1" dirty="0">
                <a:latin typeface="Arial" charset="0"/>
              </a:rPr>
              <a:t>Kancelarią Prezydenta Rzeczpospolitej Polskiej. </a:t>
            </a:r>
            <a:r>
              <a:rPr lang="pl-PL" sz="1200" dirty="0">
                <a:latin typeface="Arial" charset="0"/>
              </a:rPr>
              <a:t>Na podstawie Porozumienia - Biuro Interwencyjnej Pomocy Prawnej Kancelarii Prezydenta Rzeczypospolitej Polskiej deklaruje poparcie dla rozwoju studenckich poradni prawnych, jako formy kształcenia oraz pomocy osobom najuboższym.</a:t>
            </a:r>
          </a:p>
          <a:p>
            <a:pPr algn="just" defTabSz="912813">
              <a:lnSpc>
                <a:spcPct val="120000"/>
              </a:lnSpc>
              <a:defRPr/>
            </a:pPr>
            <a:endParaRPr lang="pl-PL" sz="800" dirty="0">
              <a:latin typeface="Arial" charset="0"/>
            </a:endParaRPr>
          </a:p>
          <a:p>
            <a:pPr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W maju 2016 roku Fundacja odnowiła porozumienie o współpracy z </a:t>
            </a:r>
            <a:r>
              <a:rPr lang="pl-PL" sz="1200" b="1" dirty="0">
                <a:latin typeface="Arial" charset="0"/>
              </a:rPr>
              <a:t>Rzecznikiem Praw Obywatelskich. </a:t>
            </a:r>
            <a:r>
              <a:rPr lang="pl-PL" sz="1200" dirty="0">
                <a:latin typeface="Arial" charset="0"/>
              </a:rPr>
              <a:t>Porozumienie ma na celu zwiększenie dostępu każdej osoby do informacji o jej prawach, możliwości uzyskania niezbędnej pomocy w ich dochodzeniu oraz przysługujących środkach ochrony.</a:t>
            </a:r>
          </a:p>
        </p:txBody>
      </p:sp>
      <p:pic>
        <p:nvPicPr>
          <p:cNvPr id="30722" name="Picture 2" descr="http://www.fupp.org.pl/images/photo/KPRP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2" y="4123033"/>
            <a:ext cx="3929958" cy="26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fupp.org.pl/images/foto/fupp_rp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66" y="4123033"/>
            <a:ext cx="3491114" cy="26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9820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W 2013 roku Fundacja oraz prowadzone przez nią Centrum Pro Bono otrzymało nagrodę za </a:t>
            </a:r>
            <a:r>
              <a:rPr lang="pl-PL" sz="1200" b="1" dirty="0">
                <a:latin typeface="Arial" charset="0"/>
              </a:rPr>
              <a:t>najlepsze partnerstwo społeczne roku</a:t>
            </a:r>
            <a:r>
              <a:rPr lang="pl-PL" sz="1200" dirty="0">
                <a:latin typeface="Arial" charset="0"/>
              </a:rPr>
              <a:t>.</a:t>
            </a:r>
            <a:r>
              <a:rPr lang="pl-PL" sz="1200" dirty="0"/>
              <a:t> </a:t>
            </a:r>
            <a:r>
              <a:rPr lang="pl-PL" sz="1200" dirty="0">
                <a:latin typeface="+mj-lt"/>
              </a:rPr>
              <a:t>Organizatorem Konkursu jest Program Narodów Zjednoczonych ds. Rozwoju, Biuro Projektowe w Polsce, partnerem konkursu jest Krajowy Ośrodek Europejskiego Funduszu Społecznego (KOEFS). Konkurs jest finansowany ze środków Europejskiego Funduszu Społecznego w ramach Programu Operacyjnego Kapitał Ludzki 2007-2013.</a:t>
            </a:r>
            <a:endParaRPr lang="pl-PL" sz="1200" b="1" dirty="0">
              <a:latin typeface="+mj-lt"/>
            </a:endParaRPr>
          </a:p>
        </p:txBody>
      </p:sp>
      <p:pic>
        <p:nvPicPr>
          <p:cNvPr id="89092" name="Obraz 7" descr="1395213_597419730323140_924827861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824"/>
            <a:ext cx="3775925" cy="25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fupp.org.pl/foto/partnerstw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864" y="3933056"/>
            <a:ext cx="3746168" cy="2509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41064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</a:t>
            </a:r>
            <a:r>
              <a:rPr lang="pl-PL" sz="1200" dirty="0">
                <a:latin typeface="+mj-lt"/>
              </a:rPr>
              <a:t>Z dumą informujemy, że na jesieni 2014 roku </a:t>
            </a:r>
            <a:r>
              <a:rPr lang="pl-PL" sz="1200" b="1" dirty="0">
                <a:latin typeface="+mj-lt"/>
              </a:rPr>
              <a:t>Prezydent Rzeczpospolitej Polskiej za zasługi dla rozwoju i budowy ruchu klinik prawa w Polsce odznaczył </a:t>
            </a:r>
            <a:br>
              <a:rPr lang="pl-PL" sz="1200" b="1" dirty="0">
                <a:latin typeface="+mj-lt"/>
              </a:rPr>
            </a:br>
            <a:r>
              <a:rPr lang="pl-PL" sz="1200" dirty="0">
                <a:latin typeface="+mj-lt"/>
              </a:rPr>
              <a:t>Filipa Czernickiego oraz Łukasza Bojarskiego </a:t>
            </a:r>
            <a:r>
              <a:rPr lang="pl-PL" sz="1200" b="1" dirty="0">
                <a:latin typeface="+mj-lt"/>
              </a:rPr>
              <a:t>Złotymi Krzyżami Zasługi</a:t>
            </a:r>
            <a:r>
              <a:rPr lang="pl-PL" sz="1200" dirty="0">
                <a:latin typeface="+mj-lt"/>
              </a:rPr>
              <a:t>, zaś dr Izabelę Kraśnicką, adw. Filipa Wejmana, Prof. Pawła Wilińskiego oraz Grzegorza Wiaderka - </a:t>
            </a:r>
            <a:r>
              <a:rPr lang="pl-PL" sz="1200" b="1" dirty="0">
                <a:latin typeface="+mj-lt"/>
              </a:rPr>
              <a:t>Brązowymi Krzyżami Zasługi</a:t>
            </a:r>
            <a:r>
              <a:rPr lang="pl-PL" sz="1200" dirty="0">
                <a:latin typeface="+mj-lt"/>
              </a:rPr>
              <a:t>.</a:t>
            </a:r>
          </a:p>
        </p:txBody>
      </p:sp>
      <p:pic>
        <p:nvPicPr>
          <p:cNvPr id="20511" name="Picture 31" descr="http://www.fupp.org.pl/images/foto/krzyz_zaslug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10102" r="5389" b="5853"/>
          <a:stretch/>
        </p:blipFill>
        <p:spPr bwMode="auto">
          <a:xfrm>
            <a:off x="1979712" y="3494638"/>
            <a:ext cx="5030713" cy="31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0012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 descr="C:\Users\FUPP\Desktop\Centrum PB\raport roczny\2013\loga\Dentons_Logo_Purple_RGB_1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1" y="4337050"/>
            <a:ext cx="1839353" cy="67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42" name="Picture 2" descr="l_pa">
            <a:hlinkClick r:id="rId3" tooltip="Polsko-Amerykańska Fundacja Wolności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3363" y="2636838"/>
            <a:ext cx="47513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6" descr="fsb_logo">
            <a:hlinkClick r:id="rId5" tooltip="Fundacja Batorego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8" y="2492375"/>
            <a:ext cx="1943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2" descr="Evershed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420625"/>
            <a:ext cx="4392487" cy="61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4756150"/>
            <a:ext cx="1092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defTabSz="912813" eaLnBrk="1" hangingPunct="1"/>
            <a:r>
              <a:rPr lang="pl-PL" dirty="0"/>
              <a:t>Sponsorzy Fundacji Uniwersyteckich Poradni Prawnych</a:t>
            </a:r>
            <a:endParaRPr lang="en-US" dirty="0"/>
          </a:p>
        </p:txBody>
      </p:sp>
      <p:sp>
        <p:nvSpPr>
          <p:cNvPr id="87047" name="Rectangle 5"/>
          <p:cNvSpPr>
            <a:spLocks noChangeArrowheads="1"/>
          </p:cNvSpPr>
          <p:nvPr/>
        </p:nvSpPr>
        <p:spPr bwMode="auto">
          <a:xfrm>
            <a:off x="900113" y="2276475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u="sng">
                <a:solidFill>
                  <a:schemeClr val="tx2"/>
                </a:solidFill>
                <a:latin typeface="Arial" charset="0"/>
              </a:rPr>
              <a:t>SPONSORZY INSTYTUCJONALNI</a:t>
            </a:r>
            <a:r>
              <a:rPr lang="en-US" sz="1600" b="1">
                <a:solidFill>
                  <a:schemeClr val="tx2"/>
                </a:solidFill>
                <a:latin typeface="Arial" charset="0"/>
              </a:rPr>
              <a:t> </a:t>
            </a:r>
            <a:endParaRPr lang="pl-PL" sz="1600" b="1">
              <a:solidFill>
                <a:schemeClr val="tx2"/>
              </a:solidFill>
              <a:latin typeface="Arial" charset="0"/>
            </a:endParaRPr>
          </a:p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4284663" y="4005263"/>
            <a:ext cx="1330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anchor="ctr">
            <a:spAutoFit/>
          </a:bodyPr>
          <a:lstStyle/>
          <a:p>
            <a:pPr algn="ctr" defTabSz="912813"/>
            <a:r>
              <a:rPr lang="pl-PL" sz="1600" b="1" u="sng">
                <a:solidFill>
                  <a:schemeClr val="tx2"/>
                </a:solidFill>
                <a:latin typeface="Arial" charset="0"/>
              </a:rPr>
              <a:t>SPONSORZY</a:t>
            </a:r>
            <a:r>
              <a:rPr lang="pl-PL" sz="16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87049" name="Picture 8" descr="u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013" y="4941888"/>
            <a:ext cx="12239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9" descr="fi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0200" y="4884738"/>
            <a:ext cx="1619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0" descr="chb">
            <a:hlinkClick r:id="rId13" tooltip="C.H.Beck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39075" y="2492375"/>
            <a:ext cx="1196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1" descr="kbn_logo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5875" y="5046663"/>
            <a:ext cx="1362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12" descr="pwp">
            <a:hlinkClick r:id="rId17" tooltip="Polskie Wydawnictwa Profesjonaln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32475" y="5849938"/>
            <a:ext cx="32766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4" descr="ms">
            <a:hlinkClick r:id="rId19" tooltip="Ministerstwo Sprawiedliwości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7088" y="5876925"/>
            <a:ext cx="3914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 descr="baker">
            <a:hlinkClick r:id="rId21" tooltip="Baker &amp; McKenzie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7088" y="6381750"/>
            <a:ext cx="209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6" name="Picture 16" descr="link">
            <a:hlinkClick r:id="rId23" tooltip="Linkleaters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5650" y="4337050"/>
            <a:ext cx="13081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17" descr="amb_red">
            <a:hlinkClick r:id="rId25" tooltip="Ambasada Holenderska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11863" y="6413500"/>
            <a:ext cx="28797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8" name="Picture 2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5463" y="4994275"/>
            <a:ext cx="2089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0" name="Picture 26" descr="Clifford Chance">
            <a:hlinkClick r:id="rId28" tooltip="CliffordChance.com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883797" y="4523912"/>
            <a:ext cx="1224707" cy="3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1" name="Picture 13" descr="chadbourne">
            <a:hlinkClick r:id="rId30" tooltip="Chadbourne &amp; Parke LLP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59113" y="6308725"/>
            <a:ext cx="160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2" name="Picture 28" descr="http://www.eurasia.org/sites/default/files/EU_Vert_RGB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787900" y="5805488"/>
            <a:ext cx="1152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Picture 30" descr="http://www.weil.com/files/ImageControl/6fa7fd2a-4aac-407b-b7f7-18912d54be2d/7483b893-e478-44a4-8fed-f49aa917d8cf/Presentation/Image/weil.gif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235825" y="5532438"/>
            <a:ext cx="1152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4" name="Picture 19" descr="JI logo_brown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651500" y="3429000"/>
            <a:ext cx="20891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5" name="Picture 32" descr="http://www.ceetrust.org/media/img/elems/logo.gif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627313" y="3284538"/>
            <a:ext cx="30972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84799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>
                <a:solidFill>
                  <a:schemeClr val="tx2"/>
                </a:solidFill>
              </a:rPr>
              <a:t>Zapraszamy do współpracy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b="1"/>
              <a:t>Fundacja Uniwersyteckich Poradni </a:t>
            </a:r>
            <a:br>
              <a:rPr lang="pl-PL" b="1"/>
            </a:br>
            <a:r>
              <a:rPr lang="pl-PL" b="1"/>
              <a:t>Prawnych</a:t>
            </a:r>
          </a:p>
        </p:txBody>
      </p:sp>
      <p:pic>
        <p:nvPicPr>
          <p:cNvPr id="91140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689475" y="5062538"/>
            <a:ext cx="4419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ul. Szpitalna 5 lok. 5 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00-031 Warszawa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t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el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: (22) 828 91 28 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w.143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; </a:t>
            </a:r>
            <a:r>
              <a:rPr lang="pl-PL" sz="1300" b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ax: (22) 828 91 2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9</a:t>
            </a: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www.fupp.org.pl, zarzad@fupp.org.pl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Bank PEKAO S.A. II o/Warszawa </a:t>
            </a:r>
            <a:br>
              <a:rPr lang="pl-PL" sz="1300" b="1">
                <a:solidFill>
                  <a:schemeClr val="tx2"/>
                </a:solidFill>
                <a:latin typeface="Arial" charset="0"/>
              </a:rPr>
            </a:br>
            <a:r>
              <a:rPr lang="pl-PL" sz="1300" b="1">
                <a:solidFill>
                  <a:schemeClr val="tx2"/>
                </a:solidFill>
                <a:latin typeface="Arial" charset="0"/>
              </a:rPr>
              <a:t>nr: 87 1240 1024 1111 0000 0269 4777 </a:t>
            </a:r>
          </a:p>
        </p:txBody>
      </p:sp>
    </p:spTree>
    <p:extLst>
      <p:ext uri="{BB962C8B-B14F-4D97-AF65-F5344CB8AC3E}">
        <p14:creationId xmlns:p14="http://schemas.microsoft.com/office/powerpoint/2010/main" val="22291736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2019/2020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17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12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2020/2021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17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0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2021/2022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17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1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/>
              <a:t>Poradnie w Polsce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30982" y="2420888"/>
            <a:ext cx="3889375" cy="43765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Białystok</a:t>
            </a:r>
            <a:r>
              <a:rPr lang="pl-PL" sz="1200" dirty="0">
                <a:latin typeface="Arial" charset="0"/>
              </a:rPr>
              <a:t> - Uniwersytet w Białymstoku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Gdańsk </a:t>
            </a:r>
            <a:r>
              <a:rPr lang="pl-PL" sz="1200" dirty="0">
                <a:latin typeface="Arial" charset="0"/>
              </a:rPr>
              <a:t>- Uniwersytet Gdański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Gdańsk </a:t>
            </a:r>
            <a:r>
              <a:rPr lang="pl-PL" sz="1200" dirty="0">
                <a:latin typeface="Arial" charset="0"/>
              </a:rPr>
              <a:t>- Wyższa Szkoła Bankowa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Gdynia </a:t>
            </a:r>
            <a:r>
              <a:rPr lang="pl-PL" sz="1200" dirty="0">
                <a:latin typeface="Arial" charset="0"/>
              </a:rPr>
              <a:t>- Wyższa Szkoła Administracji i Biznesu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               im. Eugeniusza Kwiatkowskiego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Katowice </a:t>
            </a:r>
            <a:r>
              <a:rPr lang="pl-PL" sz="1200" dirty="0">
                <a:latin typeface="Arial" charset="0"/>
              </a:rPr>
              <a:t>- Uniwersytet Śląski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>
                <a:latin typeface="Arial" charset="0"/>
              </a:rPr>
              <a:t>- Krakowska Akademia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                im. Andrzeja Frycza-Modrzewskiego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>
                <a:latin typeface="Arial" charset="0"/>
              </a:rPr>
              <a:t>- Uniwersytet Jagielloński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Katolicki Uniwersytet Lubelski Jana Pawła II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Uniwersytet Marii Skłodowskiej-Curie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Łódź </a:t>
            </a:r>
            <a:r>
              <a:rPr lang="pl-PL" sz="1200" dirty="0">
                <a:latin typeface="Arial" charset="0"/>
              </a:rPr>
              <a:t>- Uniwersytet Łódzki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Olsztyn </a:t>
            </a:r>
            <a:r>
              <a:rPr lang="pl-PL" sz="1200" dirty="0">
                <a:latin typeface="Arial" charset="0"/>
              </a:rPr>
              <a:t>- Uniwersytet Warmińsko-Mazurski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Opole </a:t>
            </a:r>
            <a:r>
              <a:rPr lang="pl-PL" sz="1200" dirty="0">
                <a:latin typeface="Arial" charset="0"/>
              </a:rPr>
              <a:t>- Uniwersytet Opolski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Poznań </a:t>
            </a:r>
            <a:r>
              <a:rPr lang="pl-PL" sz="1200" dirty="0">
                <a:latin typeface="Arial" charset="0"/>
              </a:rPr>
              <a:t>- Uniwersytet im. Adama Mickiewicza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Uniwersytet Rzeszowski</a:t>
            </a: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4915509" y="2492896"/>
            <a:ext cx="3889375" cy="43765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0100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</a:t>
            </a:r>
            <a:r>
              <a:rPr lang="pl-PL" sz="1200" dirty="0" err="1">
                <a:latin typeface="Arial" charset="0"/>
              </a:rPr>
              <a:t>WSPiA</a:t>
            </a:r>
            <a:r>
              <a:rPr lang="pl-PL" sz="1200" dirty="0">
                <a:latin typeface="Arial" charset="0"/>
              </a:rPr>
              <a:t> Rzeszowska Szkoła Wyższa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Słubice </a:t>
            </a:r>
            <a:r>
              <a:rPr lang="pl-PL" sz="1200" dirty="0">
                <a:latin typeface="Arial" charset="0"/>
              </a:rPr>
              <a:t>- Collegium Polonicum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Szczecin </a:t>
            </a:r>
            <a:r>
              <a:rPr lang="pl-PL" sz="1200" dirty="0">
                <a:latin typeface="Arial" charset="0"/>
              </a:rPr>
              <a:t>- Uniwersytet Szczeciński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Toruń </a:t>
            </a:r>
            <a:r>
              <a:rPr lang="pl-PL" sz="1200" dirty="0">
                <a:latin typeface="Arial" charset="0"/>
              </a:rPr>
              <a:t>- Uniwersytet Mikołaja Kopernika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– Akademia Ekonomiczno-Humanistyczna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Akademia Leona Koźmińskiego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Fundacja </a:t>
            </a:r>
            <a:r>
              <a:rPr lang="pl-PL" sz="1200" dirty="0" err="1">
                <a:latin typeface="Arial" charset="0"/>
              </a:rPr>
              <a:t>Academia</a:t>
            </a:r>
            <a:r>
              <a:rPr lang="pl-PL" sz="1200" dirty="0">
                <a:latin typeface="Arial" charset="0"/>
              </a:rPr>
              <a:t> Iuris 		im. Macieja Bednarkiewicza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WPK Uniwersytet Stefana Kardynała 	Wyszyńskiego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</a:t>
            </a:r>
            <a:r>
              <a:rPr lang="pl-PL" sz="1200" dirty="0" err="1">
                <a:latin typeface="Arial" charset="0"/>
              </a:rPr>
              <a:t>WPiA</a:t>
            </a:r>
            <a:r>
              <a:rPr lang="pl-PL" sz="1200" dirty="0">
                <a:latin typeface="Arial" charset="0"/>
              </a:rPr>
              <a:t> Uniwersytet Stefana Kardynała 	Wyszyńskiego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Uczelnia Łazarskiego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Uniwersytet Warszawski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Wydział Prawa SWPS Uniwersytet 	Humanistycznospołeczny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Wrocław </a:t>
            </a:r>
            <a:r>
              <a:rPr lang="pl-PL" sz="1200" dirty="0">
                <a:latin typeface="Arial" charset="0"/>
              </a:rPr>
              <a:t>- Uniwersytet Wrocławski</a:t>
            </a:r>
            <a:endParaRPr lang="pl-PL" sz="80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Poradnie spełniające standardy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76872"/>
            <a:ext cx="8001000" cy="3733800"/>
          </a:xfrm>
        </p:spPr>
        <p:txBody>
          <a:bodyPr/>
          <a:lstStyle/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Białymstoku (</a:t>
            </a:r>
            <a:r>
              <a:rPr lang="pl-PL" sz="1300" b="1" dirty="0" err="1"/>
              <a:t>UwB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Uniwersytecka Poradnia Prawna w </a:t>
            </a:r>
            <a:r>
              <a:rPr lang="pl-PL" sz="1300" b="1" dirty="0"/>
              <a:t>Gdańsku (UG)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Gdańsku (Wyższa Szkoła Bankowa)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Katowicach (UŚ)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UJ w </a:t>
            </a:r>
            <a:r>
              <a:rPr lang="pl-PL" sz="1300" b="1" dirty="0"/>
              <a:t>Krakowie (UJ)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Krakowie (Krakowska Akademia Frycza Modrzewskiego)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 </a:t>
            </a:r>
            <a:r>
              <a:rPr lang="pl-PL" sz="1300" b="1" dirty="0"/>
              <a:t>Lublinie (KUL)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Studencka Poradnia Prawna w </a:t>
            </a:r>
            <a:r>
              <a:rPr lang="pl-PL" sz="1300" b="1" dirty="0"/>
              <a:t>Lublinie (UMCS)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Studencki Punkt Informacji Prawnej „Klinika Prawa” w </a:t>
            </a:r>
            <a:r>
              <a:rPr lang="pl-PL" sz="1300" b="1" dirty="0"/>
              <a:t>Łodzi (UŁ)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Koło Naukowe Studencka Poradnia Prawna w </a:t>
            </a:r>
            <a:r>
              <a:rPr lang="pl-PL" sz="1300" b="1" dirty="0"/>
              <a:t>Olsztynie (UWM)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Studencka Poradnia Prawna „Klinika Prawa” w </a:t>
            </a:r>
            <a:r>
              <a:rPr lang="pl-PL" sz="1300" b="1" dirty="0"/>
              <a:t>Opolu (UO)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Uniwersytecka Poradnia Prawna w </a:t>
            </a:r>
            <a:r>
              <a:rPr lang="pl-PL" sz="1300" b="1" dirty="0"/>
              <a:t>Poznaniu (UAM)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 </a:t>
            </a:r>
            <a:r>
              <a:rPr lang="pl-PL" sz="1300" b="1" dirty="0"/>
              <a:t>Rzeszowie (</a:t>
            </a:r>
            <a:r>
              <a:rPr lang="pl-PL" sz="1300" b="1" dirty="0" err="1"/>
              <a:t>URz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spc="-50" dirty="0"/>
              <a:t>Studenckie Biuro Porad Prawnych „Klinika Prawa” w </a:t>
            </a:r>
            <a:r>
              <a:rPr lang="pl-PL" sz="1300" b="1" spc="-50" dirty="0"/>
              <a:t>Rzeszowie (</a:t>
            </a:r>
            <a:r>
              <a:rPr lang="pl-PL" sz="1300" b="1" spc="-50" dirty="0" err="1"/>
              <a:t>WSPiA</a:t>
            </a:r>
            <a:r>
              <a:rPr lang="pl-PL" sz="1300" b="1" spc="-50" dirty="0"/>
              <a:t> Rzeszowska Szkoła Wyższa)</a:t>
            </a:r>
            <a:r>
              <a:rPr lang="pl-PL" sz="1300" spc="-50" dirty="0"/>
              <a:t> 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Prawa w Collegium Polonicum w </a:t>
            </a:r>
            <a:r>
              <a:rPr lang="pl-PL" sz="1300" b="1" dirty="0"/>
              <a:t>Słubicach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Klinika Prawa w </a:t>
            </a:r>
            <a:r>
              <a:rPr lang="pl-PL" sz="1300" b="1" dirty="0"/>
              <a:t>Szczecinie (</a:t>
            </a:r>
            <a:r>
              <a:rPr lang="pl-PL" sz="1300" b="1" dirty="0" err="1"/>
              <a:t>USz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 </a:t>
            </a:r>
            <a:r>
              <a:rPr lang="pl-PL" sz="1300" b="1" dirty="0"/>
              <a:t>Toruniu (UMK)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Warszawie (Akademia Leona Koźmińskiego)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Fundacja </a:t>
            </a:r>
            <a:r>
              <a:rPr lang="pl-PL" sz="1300" dirty="0" err="1"/>
              <a:t>Academia</a:t>
            </a:r>
            <a:r>
              <a:rPr lang="pl-PL" sz="1300" dirty="0"/>
              <a:t> Iuris im. Macieja Bednarkiewicza w </a:t>
            </a:r>
            <a:r>
              <a:rPr lang="pl-PL" sz="1300" b="1" dirty="0"/>
              <a:t>Warszawie (FAI)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spc="-50" dirty="0"/>
              <a:t>Zakład – Studencka Poradnia Prawna w </a:t>
            </a:r>
            <a:r>
              <a:rPr lang="pl-PL" sz="1300" b="1" spc="-50" dirty="0"/>
              <a:t>Warszawie (WP SWPS Uniwersytet Humanistycznospołeczny</a:t>
            </a:r>
            <a:r>
              <a:rPr lang="pl-PL" sz="1300" spc="-50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Klinika Prawa, Studencki Ośrodek Pomocy Prawnej w </a:t>
            </a:r>
            <a:r>
              <a:rPr lang="pl-PL" sz="1300" b="1" dirty="0"/>
              <a:t>Warszawie (UW)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Warszawie (Uczelnia Łazarskiego)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we </a:t>
            </a:r>
            <a:r>
              <a:rPr lang="pl-PL" sz="1300" b="1" dirty="0"/>
              <a:t>Wrocławiu (</a:t>
            </a:r>
            <a:r>
              <a:rPr lang="pl-PL" sz="1300" b="1" dirty="0" err="1"/>
              <a:t>UWr</a:t>
            </a:r>
            <a:r>
              <a:rPr lang="pl-PL" sz="1300" b="1" dirty="0"/>
              <a:t>)</a:t>
            </a:r>
          </a:p>
          <a:p>
            <a:pPr marL="0" indent="0" defTabSz="912813" eaLnBrk="1" hangingPunct="1">
              <a:lnSpc>
                <a:spcPct val="80000"/>
              </a:lnSpc>
              <a:buNone/>
            </a:pPr>
            <a:endParaRPr lang="pl-PL" sz="1300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1"/>
          <p:cNvGrpSpPr>
            <a:grpSpLocks/>
          </p:cNvGrpSpPr>
          <p:nvPr/>
        </p:nvGrpSpPr>
        <p:grpSpPr bwMode="auto">
          <a:xfrm>
            <a:off x="755650" y="2670175"/>
            <a:ext cx="8566150" cy="4575175"/>
            <a:chOff x="476" y="1138"/>
            <a:chExt cx="5396" cy="2882"/>
          </a:xfrm>
        </p:grpSpPr>
        <p:grpSp>
          <p:nvGrpSpPr>
            <p:cNvPr id="3" name="Group 562"/>
            <p:cNvGrpSpPr>
              <a:grpSpLocks/>
            </p:cNvGrpSpPr>
            <p:nvPr/>
          </p:nvGrpSpPr>
          <p:grpSpPr bwMode="auto">
            <a:xfrm>
              <a:off x="476" y="1138"/>
              <a:ext cx="3092" cy="2882"/>
              <a:chOff x="432" y="1678"/>
              <a:chExt cx="3092" cy="2882"/>
            </a:xfrm>
          </p:grpSpPr>
          <p:sp>
            <p:nvSpPr>
              <p:cNvPr id="5" name="AutoShape 563"/>
              <p:cNvSpPr>
                <a:spLocks noChangeArrowheads="1"/>
              </p:cNvSpPr>
              <p:nvPr/>
            </p:nvSpPr>
            <p:spPr bwMode="auto">
              <a:xfrm>
                <a:off x="2564" y="1680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564"/>
              <p:cNvGraphicFramePr>
                <a:graphicFrameLocks noChangeAspect="1"/>
              </p:cNvGraphicFramePr>
              <p:nvPr/>
            </p:nvGraphicFramePr>
            <p:xfrm>
              <a:off x="480" y="1678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Obraz - mapa bitowa" r:id="rId2" imgW="4420204" imgH="4266595" progId="PBrush">
                      <p:embed/>
                    </p:oleObj>
                  </mc:Choice>
                  <mc:Fallback>
                    <p:oleObj name="Obraz - mapa bitowa" r:id="rId2" imgW="4420204" imgH="4266595" progId="PBrush">
                      <p:embed/>
                      <p:pic>
                        <p:nvPicPr>
                          <p:cNvPr id="6" name="Object 5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78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56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2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6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1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6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87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6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38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6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6" y="2736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7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48" y="273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7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7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57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18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57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57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57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8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57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7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57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1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58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18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58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582"/>
              <p:cNvSpPr txBox="1">
                <a:spLocks noChangeArrowheads="1"/>
              </p:cNvSpPr>
              <p:nvPr/>
            </p:nvSpPr>
            <p:spPr bwMode="auto">
              <a:xfrm>
                <a:off x="2544" y="249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5" name="Text Box 583"/>
              <p:cNvSpPr txBox="1">
                <a:spLocks noChangeArrowheads="1"/>
              </p:cNvSpPr>
              <p:nvPr/>
            </p:nvSpPr>
            <p:spPr bwMode="auto">
              <a:xfrm>
                <a:off x="2112" y="289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6" name="Text Box 584"/>
              <p:cNvSpPr txBox="1">
                <a:spLocks noChangeArrowheads="1"/>
              </p:cNvSpPr>
              <p:nvPr/>
            </p:nvSpPr>
            <p:spPr bwMode="auto">
              <a:xfrm>
                <a:off x="2592" y="340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7" name="Text Box 585"/>
              <p:cNvSpPr txBox="1">
                <a:spLocks noChangeArrowheads="1"/>
              </p:cNvSpPr>
              <p:nvPr/>
            </p:nvSpPr>
            <p:spPr bwMode="auto">
              <a:xfrm>
                <a:off x="230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8" name="Text Box 586"/>
              <p:cNvSpPr txBox="1">
                <a:spLocks noChangeArrowheads="1"/>
              </p:cNvSpPr>
              <p:nvPr/>
            </p:nvSpPr>
            <p:spPr bwMode="auto">
              <a:xfrm>
                <a:off x="182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9" name="Text Box 587"/>
              <p:cNvSpPr txBox="1">
                <a:spLocks noChangeArrowheads="1"/>
              </p:cNvSpPr>
              <p:nvPr/>
            </p:nvSpPr>
            <p:spPr bwMode="auto">
              <a:xfrm>
                <a:off x="1488" y="374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30" name="Text Box 588"/>
              <p:cNvSpPr txBox="1">
                <a:spLocks noChangeArrowheads="1"/>
              </p:cNvSpPr>
              <p:nvPr/>
            </p:nvSpPr>
            <p:spPr bwMode="auto">
              <a:xfrm>
                <a:off x="1152" y="355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31" name="Text Box 589"/>
              <p:cNvSpPr txBox="1">
                <a:spLocks noChangeArrowheads="1"/>
              </p:cNvSpPr>
              <p:nvPr/>
            </p:nvSpPr>
            <p:spPr bwMode="auto">
              <a:xfrm>
                <a:off x="816" y="337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2" name="Text Box 590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3" name="Text Box 591"/>
              <p:cNvSpPr txBox="1">
                <a:spLocks noChangeArrowheads="1"/>
              </p:cNvSpPr>
              <p:nvPr/>
            </p:nvSpPr>
            <p:spPr bwMode="auto">
              <a:xfrm>
                <a:off x="864" y="278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4" name="Text Box 592"/>
              <p:cNvSpPr txBox="1">
                <a:spLocks noChangeArrowheads="1"/>
              </p:cNvSpPr>
              <p:nvPr/>
            </p:nvSpPr>
            <p:spPr bwMode="auto">
              <a:xfrm>
                <a:off x="1392" y="26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5" name="Text Box 593"/>
              <p:cNvSpPr txBox="1">
                <a:spLocks noChangeArrowheads="1"/>
              </p:cNvSpPr>
              <p:nvPr/>
            </p:nvSpPr>
            <p:spPr bwMode="auto">
              <a:xfrm>
                <a:off x="1392" y="206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6" name="Text Box 594"/>
              <p:cNvSpPr txBox="1">
                <a:spLocks noChangeArrowheads="1"/>
              </p:cNvSpPr>
              <p:nvPr/>
            </p:nvSpPr>
            <p:spPr bwMode="auto">
              <a:xfrm>
                <a:off x="432" y="246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7" name="Text Box 595"/>
              <p:cNvSpPr txBox="1">
                <a:spLocks noChangeArrowheads="1"/>
              </p:cNvSpPr>
              <p:nvPr/>
            </p:nvSpPr>
            <p:spPr bwMode="auto">
              <a:xfrm>
                <a:off x="528" y="294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</p:grpSp>
        <p:sp>
          <p:nvSpPr>
            <p:cNvPr id="4" name="Text Box 596"/>
            <p:cNvSpPr txBox="1">
              <a:spLocks noChangeArrowheads="1"/>
            </p:cNvSpPr>
            <p:nvPr/>
          </p:nvSpPr>
          <p:spPr bwMode="auto">
            <a:xfrm>
              <a:off x="3740" y="2182"/>
              <a:ext cx="213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2003/2004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17 poradni w 14 miastach</a:t>
              </a:r>
            </a:p>
          </p:txBody>
        </p:sp>
      </p:grpSp>
      <p:sp>
        <p:nvSpPr>
          <p:cNvPr id="38" name="Rectangle 560"/>
          <p:cNvSpPr txBox="1">
            <a:spLocks noChangeArrowheads="1"/>
          </p:cNvSpPr>
          <p:nvPr/>
        </p:nvSpPr>
        <p:spPr bwMode="auto">
          <a:xfrm>
            <a:off x="914400" y="773832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</p:spTree>
    <p:extLst>
      <p:ext uri="{BB962C8B-B14F-4D97-AF65-F5344CB8AC3E}">
        <p14:creationId xmlns:p14="http://schemas.microsoft.com/office/powerpoint/2010/main" val="34901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Rok akademicki 2021/2022 działalności poradni w liczbach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2622376"/>
            <a:ext cx="784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2 001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– tyle spraw przyjęły poradnie w okresie </a:t>
            </a:r>
            <a:b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od października 2021 do czerwca 2022;</a:t>
            </a:r>
            <a:endParaRPr lang="pl-PL" sz="2000" b="1" kern="0" dirty="0">
              <a:solidFill>
                <a:schemeClr val="tx1">
                  <a:lumMod val="75000"/>
                </a:schemeClr>
              </a:solidFill>
            </a:endParaRP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najwięcej –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253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– spraw przyjęła Klinika Prawa, Studencki Ośrodek Pomocy Prawnej Wydziału Prawa i Administracji Uniwersytetu Warszawskiego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najczęściej – w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26 proc.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przypadków (528 spraw) klienci zgłaszali się do poradni o pomoc w sprawach karnych;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w poradniach działało łącznie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1 083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studentów i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245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 pracowników dydaktycznych;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jeden opiekun miał pieczę przeciętnie nad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4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studentami;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na jednego studenta przypadało średnio ok.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2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sprawy;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w związku z pandemią koronawirusa COVID-19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dwie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poradnie zawiesiło swoją działalność.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W porównaniu z poprzednim rokiem akademickim…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2852936"/>
            <a:ext cx="8159824" cy="26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/>
              <a:t>… </a:t>
            </a:r>
            <a:r>
              <a:rPr lang="pl-PL" sz="2350" b="1" kern="0" dirty="0"/>
              <a:t>liczba spraw</a:t>
            </a:r>
            <a:r>
              <a:rPr lang="pl-PL" sz="2350" kern="0" dirty="0"/>
              <a:t> </a:t>
            </a:r>
            <a:r>
              <a:rPr lang="pl-PL" sz="2350" b="1" kern="0" dirty="0"/>
              <a:t>wzrosła</a:t>
            </a:r>
            <a:r>
              <a:rPr lang="pl-PL" sz="2350" kern="0" dirty="0"/>
              <a:t> o ok. 2 pkt proc. </a:t>
            </a:r>
            <a:r>
              <a:rPr lang="pl-PL" sz="2350" i="1" kern="0" dirty="0"/>
              <a:t> </a:t>
            </a:r>
            <a:endParaRPr lang="pl-PL" sz="2350" kern="0" dirty="0"/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/>
              <a:t>… </a:t>
            </a:r>
            <a:r>
              <a:rPr lang="pl-PL" sz="2350" b="1" kern="0" dirty="0"/>
              <a:t>liczba studentów wzrosła </a:t>
            </a:r>
            <a:r>
              <a:rPr lang="pl-PL" sz="2350" kern="0" dirty="0"/>
              <a:t>o</a:t>
            </a:r>
            <a:r>
              <a:rPr lang="pl-PL" sz="2350" b="1" kern="0" dirty="0"/>
              <a:t> </a:t>
            </a:r>
            <a:r>
              <a:rPr lang="pl-PL" sz="2350" kern="0" dirty="0"/>
              <a:t>ok. 4 pkt proc. 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/>
              <a:t>… liczebność </a:t>
            </a:r>
            <a:r>
              <a:rPr lang="pl-PL" sz="2350" b="1" kern="0" dirty="0"/>
              <a:t>personelu dydaktycznego</a:t>
            </a:r>
            <a:r>
              <a:rPr lang="pl-PL" sz="2350" kern="0" dirty="0"/>
              <a:t> </a:t>
            </a:r>
            <a:r>
              <a:rPr lang="pl-PL" sz="2350" b="1" kern="0" dirty="0"/>
              <a:t>spadła </a:t>
            </a:r>
            <a:r>
              <a:rPr lang="pl-PL" sz="2350" kern="0" dirty="0"/>
              <a:t>o ok. 4 pkt proc.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W porównaniu z poprzednimi latami…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9975"/>
              </p:ext>
            </p:extLst>
          </p:nvPr>
        </p:nvGraphicFramePr>
        <p:xfrm flipH="1">
          <a:off x="4715035" y="6079202"/>
          <a:ext cx="5670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42988" y="61229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508104" y="6122988"/>
            <a:ext cx="3095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Liczba studentów i </a:t>
            </a:r>
            <a:r>
              <a:rPr lang="pl-PL" sz="1200" b="1" dirty="0">
                <a:solidFill>
                  <a:schemeClr val="bg2"/>
                </a:solidFill>
                <a:latin typeface="Arial" charset="0"/>
              </a:rPr>
              <a:t>personelu dydaktycznego</a:t>
            </a:r>
            <a:r>
              <a:rPr lang="pl-PL" sz="1200" b="1" dirty="0">
                <a:latin typeface="Arial" charset="0"/>
              </a:rPr>
              <a:t> 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6AA58944-5E7B-B568-F68D-C3070A4D5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932784"/>
              </p:ext>
            </p:extLst>
          </p:nvPr>
        </p:nvGraphicFramePr>
        <p:xfrm>
          <a:off x="755576" y="2501113"/>
          <a:ext cx="3863949" cy="350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7CBFD63B-DA0D-83D8-25B8-33F2FB7C79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425603"/>
              </p:ext>
            </p:extLst>
          </p:nvPr>
        </p:nvGraphicFramePr>
        <p:xfrm>
          <a:off x="4771744" y="2501114"/>
          <a:ext cx="4143657" cy="369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W porównaniu z poprzednimi latami…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 flipH="1">
          <a:off x="4715035" y="6079202"/>
          <a:ext cx="5670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692866"/>
              </p:ext>
            </p:extLst>
          </p:nvPr>
        </p:nvGraphicFramePr>
        <p:xfrm flipH="1">
          <a:off x="9132192" y="6156585"/>
          <a:ext cx="59888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180436" y="6445699"/>
            <a:ext cx="44797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6AA58944-5E7B-B568-F68D-C3070A4D5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400079"/>
              </p:ext>
            </p:extLst>
          </p:nvPr>
        </p:nvGraphicFramePr>
        <p:xfrm>
          <a:off x="755576" y="2492896"/>
          <a:ext cx="8376616" cy="390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5186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W porównaniu z poprzednimi latami…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 flipH="1">
          <a:off x="4715035" y="6079202"/>
          <a:ext cx="5670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47664" y="6381328"/>
            <a:ext cx="70560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</a:t>
            </a:r>
            <a:r>
              <a:rPr lang="pl-PL" sz="1400" b="1" dirty="0">
                <a:latin typeface="Arial" charset="0"/>
              </a:rPr>
              <a:t> w latach 2003-2022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7CBFD63B-DA0D-83D8-25B8-33F2FB7C79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392614"/>
              </p:ext>
            </p:extLst>
          </p:nvPr>
        </p:nvGraphicFramePr>
        <p:xfrm>
          <a:off x="755576" y="2420888"/>
          <a:ext cx="83884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827986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Ile spraw </a:t>
            </a:r>
            <a:br>
              <a:rPr lang="pl-PL" dirty="0"/>
            </a:br>
            <a:r>
              <a:rPr lang="pl-PL" dirty="0"/>
              <a:t>zostało przyjętych przez poradnie?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941745"/>
              </p:ext>
            </p:extLst>
          </p:nvPr>
        </p:nvGraphicFramePr>
        <p:xfrm>
          <a:off x="683568" y="1628775"/>
          <a:ext cx="8460431" cy="54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D02E404D-3C1C-E2B7-C563-D73E9CE1C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63539"/>
              </p:ext>
            </p:extLst>
          </p:nvPr>
        </p:nvGraphicFramePr>
        <p:xfrm>
          <a:off x="150920" y="2299317"/>
          <a:ext cx="8993080" cy="455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dirty="0"/>
              <a:t>Ilu studentów </a:t>
            </a:r>
            <a:br>
              <a:rPr lang="pl-PL" dirty="0"/>
            </a:br>
            <a:r>
              <a:rPr lang="pl-PL" dirty="0"/>
              <a:t>działało w poradniach?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8F3A0662-F9CC-1F26-5BAA-43FBC2CCCC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47453"/>
              </p:ext>
            </p:extLst>
          </p:nvPr>
        </p:nvGraphicFramePr>
        <p:xfrm>
          <a:off x="611560" y="2276872"/>
          <a:ext cx="8532440" cy="458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dirty="0"/>
              <a:t>Ilu pracowników dydaktycznych </a:t>
            </a:r>
            <a:br>
              <a:rPr lang="pl-PL" dirty="0"/>
            </a:br>
            <a:r>
              <a:rPr lang="pl-PL" dirty="0"/>
              <a:t>działało w poradniach?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51896"/>
              </p:ext>
            </p:extLst>
          </p:nvPr>
        </p:nvGraphicFramePr>
        <p:xfrm>
          <a:off x="755576" y="1636713"/>
          <a:ext cx="838842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4C0EA781-6FF1-1658-C6CE-AA7614A96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898940"/>
              </p:ext>
            </p:extLst>
          </p:nvPr>
        </p:nvGraphicFramePr>
        <p:xfrm>
          <a:off x="755576" y="2276872"/>
          <a:ext cx="8388422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Rodzaje spraw rozpatrywanych przez poradnie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353" y="2420888"/>
            <a:ext cx="8243887" cy="4230688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Karne (tymczasowo aresztowani, wykroczenia, wyrok łączny)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Ogólne z zakresu prawa cywilnego (w tym prawa zobowiązań i rzeczowego)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Rodzinne (rozwody, alimenty, opieka nad dzieckiem itp.)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Spadkowe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Związane z pracą, ubezpieczeniami społecznymi i bezrobociem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Związane ze świadczeniami z pomocy społecznej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Dotyczące prawa i postępowania administracyjnego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 zakresu prawa lokalowego i spółdzielczego (w tym: eksmisje, sprawy bezdomnych)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 dziedziny prawa finansowego (podatki, zadłużenia, kredyty itp.)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Związane z przemocą wobec kobiet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 dziedziny praw uchodźców i cudzoziemców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Związane z prawami osób z niepełnosprawnościami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Dotyczące kontaktów ze służbą zdrowia (w tym błędy w sztuce itp.)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 zakresu pomocy organizacjom pozarządowym (NGO – szeroko rozumiana pomoc ekspercka i poradnicza)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Inne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Podział spraw ze względu na rodzaje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734659C2-FC69-B21E-206A-8BCA74F906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403819"/>
              </p:ext>
            </p:extLst>
          </p:nvPr>
        </p:nvGraphicFramePr>
        <p:xfrm>
          <a:off x="755576" y="2348880"/>
          <a:ext cx="8361040" cy="450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7"/>
          <p:cNvGrpSpPr>
            <a:grpSpLocks/>
          </p:cNvGrpSpPr>
          <p:nvPr/>
        </p:nvGrpSpPr>
        <p:grpSpPr bwMode="auto">
          <a:xfrm>
            <a:off x="747713" y="2670175"/>
            <a:ext cx="8577262" cy="4575175"/>
            <a:chOff x="471" y="1026"/>
            <a:chExt cx="5403" cy="2882"/>
          </a:xfrm>
        </p:grpSpPr>
        <p:sp useBgFill="1">
          <p:nvSpPr>
            <p:cNvPr id="3" name="Text Box 598"/>
            <p:cNvSpPr txBox="1">
              <a:spLocks noChangeArrowheads="1"/>
            </p:cNvSpPr>
            <p:nvPr/>
          </p:nvSpPr>
          <p:spPr bwMode="auto">
            <a:xfrm>
              <a:off x="3742" y="2058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2004/2005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21 poradni w 15 miastach</a:t>
              </a:r>
            </a:p>
          </p:txBody>
        </p:sp>
        <p:grpSp>
          <p:nvGrpSpPr>
            <p:cNvPr id="4" name="Group 599"/>
            <p:cNvGrpSpPr>
              <a:grpSpLocks/>
            </p:cNvGrpSpPr>
            <p:nvPr/>
          </p:nvGrpSpPr>
          <p:grpSpPr bwMode="auto">
            <a:xfrm>
              <a:off x="471" y="1026"/>
              <a:ext cx="3045" cy="2882"/>
              <a:chOff x="432" y="1682"/>
              <a:chExt cx="3045" cy="2882"/>
            </a:xfrm>
          </p:grpSpPr>
          <p:sp>
            <p:nvSpPr>
              <p:cNvPr id="5" name="AutoShape 600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01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Obraz - mapa bitowa" r:id="rId2" imgW="4420204" imgH="4266595" progId="PBrush">
                      <p:embed/>
                    </p:oleObj>
                  </mc:Choice>
                  <mc:Fallback>
                    <p:oleObj name="Obraz - mapa bitowa" r:id="rId2" imgW="4420204" imgH="4266595" progId="PBrush">
                      <p:embed/>
                      <p:pic>
                        <p:nvPicPr>
                          <p:cNvPr id="6" name="Object 6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82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60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0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0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0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0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0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0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0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1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1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1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1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1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1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1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17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18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19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20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21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22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23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24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25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26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27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28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29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30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3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3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33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3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71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3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45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3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90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3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4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3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</p:spTree>
    <p:extLst>
      <p:ext uri="{BB962C8B-B14F-4D97-AF65-F5344CB8AC3E}">
        <p14:creationId xmlns:p14="http://schemas.microsoft.com/office/powerpoint/2010/main" val="187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Sprawy karne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4932040" y="2276872"/>
            <a:ext cx="421196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wyrok łączny, zażalenie na sąd penitencjarny, pomoc postpenitencjarna, wniesienie sprzeciwu na wyrok nakazowy za brak maseczki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przywrócenie terminu do wniesienia apelacji, zmiana miejsca odbywania kary, odszkodowanie za niesłuszne skazanie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wniosek o nadanie klauzuli wykonalności wyroku, zasady korzystania z widzeń w zakładach karnych, udział psychologa w postępowaniu karnym, zatrzymanie rzeczy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wyrok łączny, dozór elektroniczny, nadzwyczajne środki zaskarżenia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możliwość złagodzenia kary dożywotniego pozbawienia wolności na 25 lat w związku ze wskazaniem przez osadzonego miejsca ukrycia zwłok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kwestie związane z uznaniem skazanego za osobę stwarzającą zagrożenie i zastosowanie środka w postaci umieszczenia w KOZZD w Gostyninie, postępowanie w przypadku kradzieży tożsamości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zmiana typu zakładu karnego, przedterminowe warunkowe zwolnienie, kasacja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900114" y="6381328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2021/2022)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12930FE-151B-954F-AAE9-6CEDD12FE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143790"/>
              </p:ext>
            </p:extLst>
          </p:nvPr>
        </p:nvGraphicFramePr>
        <p:xfrm>
          <a:off x="1152128" y="5229200"/>
          <a:ext cx="2123728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959549"/>
              </p:ext>
            </p:extLst>
          </p:nvPr>
        </p:nvGraphicFramePr>
        <p:xfrm>
          <a:off x="755576" y="2276872"/>
          <a:ext cx="42119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z zakresu ogólnej problematyki prawa cywilnego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788024" y="2348880"/>
            <a:ext cx="381642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pozew o rozwiązanie umowy o dożywocie wraz z wnioskiem o pełnomocnika z urzędu i zwolnienie z kosztów, pozew przeciwko Skarbowi Państwa o poddanie się nielegalnym eksperymentom związanym z COVID - 19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reklamacja usług stomatologicznych, umowa </a:t>
            </a:r>
            <a:r>
              <a:rPr lang="pl-PL" sz="1200" dirty="0" err="1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franczyzny</a:t>
            </a: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, 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niewywiązanie się z umowy wydawniczej, zapłata obowiązkowej składki OC w przypadku odrzucenia spadku przez jednego ze spadkobierców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forma zawarcia umowy przy wykonywaniu obowiązków pośrednictwa kredytowego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odpowiedzialność następców prawnych za długi, skargi na czynności komornika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ustalenie miejsca zamieszkania pozwanego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rękojmia, zasiedzenie nieruchomości, darowizna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służebność drogi, sprzedaż dzieła a prawa autorskie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przekształcenie użytkowania wieczystego w prawo własności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6A152B4D-F0DA-4D78-80CE-40078C5012E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3568" y="6309320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2010/2022)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12930FE-151B-954F-AAE9-6CEDD12FE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214777"/>
              </p:ext>
            </p:extLst>
          </p:nvPr>
        </p:nvGraphicFramePr>
        <p:xfrm>
          <a:off x="914400" y="5373216"/>
          <a:ext cx="2145432" cy="100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240420"/>
              </p:ext>
            </p:extLst>
          </p:nvPr>
        </p:nvGraphicFramePr>
        <p:xfrm>
          <a:off x="755576" y="2348880"/>
          <a:ext cx="40324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938336"/>
              </p:ext>
            </p:extLst>
          </p:nvPr>
        </p:nvGraphicFramePr>
        <p:xfrm>
          <a:off x="755576" y="2276872"/>
          <a:ext cx="3672408" cy="267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rodzinne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572000" y="2276872"/>
            <a:ext cx="44644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ustalenie opieki nad siostrą, pozew rozwodowy, alimenty na dziecko, przywrócenie pełni władzy rodzicielskiej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zaprzeczenie ojcostwa, roszczenie o zadośćuczynienie za zerwanie więzi rodzinnych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zmiana nazwiska dziecka, pozbawienie praw rodzicielskich, ustalenie miejsca pobytu dłużnika alimentacyjnego (przebywającego za granicą)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podział majątku po rozwodzie, zniesienie obowiązku alimentacyjnego, konsekwencje rozwodu z orzeczeniem o winie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odpowiedzialność małżonków za zobowiązania zaciągnięte przez jednego z nich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przysposobienie, ustalenie ojcostwa i obowiązek alimentacyjny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pozew o rozwód z orzekaniem o winie pozwanej z wnioskiem o zwolnienie od kosztów i wyznaczeniem pełnomocnika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kontakty dziadków z wnukiem, mediacje transgraniczne w sprawach rodzinno-opiekuńczych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  <a:p>
            <a:pPr defTabSz="912813">
              <a:spcBef>
                <a:spcPct val="50000"/>
              </a:spcBef>
            </a:pPr>
            <a:endParaRPr lang="pl-PL" sz="12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237814"/>
              </p:ext>
            </p:extLst>
          </p:nvPr>
        </p:nvGraphicFramePr>
        <p:xfrm>
          <a:off x="858838" y="4869159"/>
          <a:ext cx="3352800" cy="147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13">
            <a:extLst>
              <a:ext uri="{FF2B5EF4-FFF2-40B4-BE49-F238E27FC236}">
                <a16:creationId xmlns:a16="http://schemas.microsoft.com/office/drawing/2014/main" id="{9FE0B6E0-A063-4CBC-BB26-DECDF573B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</a:t>
            </a:r>
            <a:r>
              <a:rPr lang="pl-PL" sz="1000">
                <a:latin typeface="Arial" charset="0"/>
              </a:rPr>
              <a:t>akademicki 2021/2022)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27C23CF-C03D-3AA6-F33F-4D636CA9BB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177089"/>
              </p:ext>
            </p:extLst>
          </p:nvPr>
        </p:nvGraphicFramePr>
        <p:xfrm>
          <a:off x="1187624" y="4869159"/>
          <a:ext cx="2376264" cy="138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/>
              <a:t>Sprawy spadkowe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4716016" y="2420888"/>
            <a:ext cx="396044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spisanie testamentu,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zachowek, dział spadku, ustalenie masy spadkowej, nabycie praw do spadku i zasady dziedziczenia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odrzucenie spadku w imieniu małoletniego, przyjęcie spadku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odpowiedzialność za długi spadkowe, zapewnienie spadkowe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uzyskanie informacji przez spadkobiercę w kwestii rachunków bankowych zmarłej krewnej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dziedziczenie gospodarstwa rolnego, skuteczne zrzeczenie się spadku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podważenie testamentu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wydziedziczenie, zmiana postanowienia o nabyciu spadku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prawne odwołanie darowizny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sposoby uzyskania informacji o tym, co wchodzi w skład masy spadkowej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3AC1090C-AB26-4D37-A2CD-2BCAFFB3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2021/2022)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CA1A978D-C88C-7ABF-BDE3-D160F89FCA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977651"/>
              </p:ext>
            </p:extLst>
          </p:nvPr>
        </p:nvGraphicFramePr>
        <p:xfrm>
          <a:off x="755577" y="5085184"/>
          <a:ext cx="2520279" cy="116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430200"/>
              </p:ext>
            </p:extLst>
          </p:nvPr>
        </p:nvGraphicFramePr>
        <p:xfrm>
          <a:off x="755577" y="2276872"/>
          <a:ext cx="3672408" cy="281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/>
              <a:t>Sprawy związane z pracą, </a:t>
            </a:r>
            <a:r>
              <a:rPr lang="pl-PL" sz="3200" dirty="0" err="1"/>
              <a:t>ubezpiecze-niami</a:t>
            </a:r>
            <a:r>
              <a:rPr lang="pl-PL" sz="3200" dirty="0"/>
              <a:t> społecznymi i bezrobociem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407024" y="2276872"/>
            <a:ext cx="450837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Arial" charset="0"/>
              </a:rPr>
              <a:t>zasiłek chorobowy w trakcie i po rozwiązaniu umowy o pracę, pomoc w napisaniu pisma do UFG o umorzenie zasądzonej kary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Arial" charset="0"/>
              </a:rPr>
              <a:t>zasady zaliczania pracy za granicą do świadczenia emerytalnego w Polsce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Arial" charset="0"/>
              </a:rPr>
              <a:t>zwrot nakładów za leczenie, dochodzenie wynagrodzenia za nadgodziny, weryfikacja umów pracowniczych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Arial" charset="0"/>
              </a:rPr>
              <a:t>renta z tytułu niezdolności do pracy i zasiłek pielęgnacyjny, </a:t>
            </a:r>
            <a:r>
              <a:rPr lang="pl-PL" sz="1200" dirty="0" err="1">
                <a:latin typeface="Arial" charset="0"/>
              </a:rPr>
              <a:t>mobbing</a:t>
            </a:r>
            <a:endParaRPr lang="pl-PL" sz="1200" dirty="0">
              <a:latin typeface="Arial" charset="0"/>
            </a:endParaRP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Arial" charset="0"/>
              </a:rPr>
              <a:t>składki na Pracowniczy Plan Kapitałowy, wniosek o ponowne przelicznie emerytury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Arial" charset="0"/>
              </a:rPr>
              <a:t>egzekucja zaległego wynagrodzenia, ekwiwalent za korzystanie z własnego samochodu w calach służbowych, zwolnienia grupowe z pracy, niewypłacenie 13 pensji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Arial" charset="0"/>
              </a:rPr>
              <a:t>nagroda jubileuszowa, skierowanie na komisję lekarską funkcjonariusza Policji, uzyskanie wynagrodzenia za świadczenie pracy bez umowy 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Arial" charset="0"/>
              </a:rPr>
              <a:t>obniżenie emerytury, rozwiązanie umowy o pracę w związku z brakiem szczepienia przeciwko COVID-19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l-PL" sz="1200" dirty="0">
              <a:latin typeface="Arial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D04803A2-09AA-4D58-805C-DC21DC345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1" y="6363899"/>
            <a:ext cx="2771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2021/2022)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9C4FEDD6-FFF6-890D-7308-C7F55814479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99538291"/>
                  </p:ext>
                </p:extLst>
              </p:nvPr>
            </p:nvGraphicFramePr>
            <p:xfrm>
              <a:off x="6635393" y="4996501"/>
              <a:ext cx="45719" cy="5684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9C4FEDD6-FFF6-890D-7308-C7F5581447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5393" y="4996501"/>
                <a:ext cx="45719" cy="5684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24901C72-03E3-0DB3-60F9-5134E2963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912326"/>
              </p:ext>
            </p:extLst>
          </p:nvPr>
        </p:nvGraphicFramePr>
        <p:xfrm>
          <a:off x="6984829" y="4951313"/>
          <a:ext cx="62407" cy="13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B3CA4A3-6095-106F-162B-BB0EF4117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734072"/>
              </p:ext>
            </p:extLst>
          </p:nvPr>
        </p:nvGraphicFramePr>
        <p:xfrm>
          <a:off x="971601" y="5088835"/>
          <a:ext cx="2094235" cy="127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696840"/>
              </p:ext>
            </p:extLst>
          </p:nvPr>
        </p:nvGraphicFramePr>
        <p:xfrm>
          <a:off x="755576" y="2276872"/>
          <a:ext cx="3384376" cy="271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14400" y="838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lnSpc>
                <a:spcPct val="90000"/>
              </a:lnSpc>
            </a:pPr>
            <a:r>
              <a:rPr lang="pl-PL" sz="3600" b="1">
                <a:solidFill>
                  <a:schemeClr val="tx2"/>
                </a:solidFill>
                <a:latin typeface="Arial" charset="0"/>
              </a:rPr>
              <a:t>Sprawy związane ze  świadczeniami z pomocy społecznej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4932413" y="2492896"/>
            <a:ext cx="331199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renta rodzinna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zwrot nienależnie pobranego świadczenia rodzinnego, odwołanie od decyzji Prezydenta Miasta Kraków, no mocy którego odmówiono prawa do świadczenia pielęgnacyjnego z powodu niespełnienia jednej z przesłanek, którą Trybunał Konstytucyjny uznał za niezgodną z Konstytucją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zasiłek celowy, dodatek pielęgnacyjny, dodatek mieszkaniowy, dodatek z tytułu opieki nad dzieckiem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analiza możliwości uzyskania lokalu socjalnego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renta rodzinna</a:t>
            </a:r>
          </a:p>
          <a:p>
            <a:pPr defTabSz="912813">
              <a:spcBef>
                <a:spcPct val="50000"/>
              </a:spcBef>
            </a:pPr>
            <a:r>
              <a:rPr lang="pl-PL" sz="1200" dirty="0">
                <a:latin typeface="Arial" charset="0"/>
              </a:rPr>
              <a:t>  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14D56135-25B3-45A6-8849-EC5278BEF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27" y="6449442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2021/2022)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682751"/>
              </p:ext>
            </p:extLst>
          </p:nvPr>
        </p:nvGraphicFramePr>
        <p:xfrm>
          <a:off x="755576" y="2204864"/>
          <a:ext cx="410483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4DDF322D-4B84-EAD4-F34C-D7561D43E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606735"/>
              </p:ext>
            </p:extLst>
          </p:nvPr>
        </p:nvGraphicFramePr>
        <p:xfrm>
          <a:off x="1187624" y="5301208"/>
          <a:ext cx="2088232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DDF322D-4B84-EAD4-F34C-D7561D43E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573136"/>
              </p:ext>
            </p:extLst>
          </p:nvPr>
        </p:nvGraphicFramePr>
        <p:xfrm>
          <a:off x="875921" y="5157192"/>
          <a:ext cx="2160239" cy="129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z zakresu prawa </a:t>
            </a:r>
            <a:br>
              <a:rPr lang="pl-PL" dirty="0"/>
            </a:br>
            <a:r>
              <a:rPr lang="pl-PL" dirty="0"/>
              <a:t>i postępowania administracyjnego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407024" y="2348880"/>
            <a:ext cx="473697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roszczenia uczestnika dotyczące kursu zorganizowanego przez miejski dom kultury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zmiana imienia, kwestie związane z przepisami Dekretu Bieruta, odmowa przyznania stypendium dla osób z niepełnosprawnościami,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zwolnienie z opłat czesnego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skarga na bezczynność Sanepidu, skarga na Wojewódzkiego Inspektora Nadzoru Budowlanego, zmiana nazwiska, spór z Uczelnią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stypendium dla cudzoziemców, zmiana numeru budynku, dodatek osłonowy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nadanie numeru PESEL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rejestracja samochodu z zagranicy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skreślenie z listy studentów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zasady pełnienia służby przez Wojska Obrony Terytorialnej, sposoby sprostowania mapy geodezyjnej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zasady zmiany promotora w Szkole Doktorskiej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endParaRPr lang="pl-PL" sz="12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541026"/>
              </p:ext>
            </p:extLst>
          </p:nvPr>
        </p:nvGraphicFramePr>
        <p:xfrm>
          <a:off x="395536" y="5013175"/>
          <a:ext cx="3942357" cy="142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A3468102-B525-46CA-BE1C-AA669090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438464"/>
            <a:ext cx="2828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2021/2022)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53574FF0-3E75-7C88-61F9-380495663C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978953"/>
              </p:ext>
            </p:extLst>
          </p:nvPr>
        </p:nvGraphicFramePr>
        <p:xfrm>
          <a:off x="914400" y="5126351"/>
          <a:ext cx="3009528" cy="142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01150"/>
              </p:ext>
            </p:extLst>
          </p:nvPr>
        </p:nvGraphicFramePr>
        <p:xfrm>
          <a:off x="755576" y="2276872"/>
          <a:ext cx="374441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Sprawy z zakresu prawa lokalowego i spółdzielczego</a:t>
            </a:r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4406726" y="2492896"/>
            <a:ext cx="41257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zmiana sposobu użytkowania lokalu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postępowanie eksmisyjne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ochrona praw lokatorów przy rozliczeniach między najemcą a wynajmującym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przyznanie lokalu socjalnego, zaległości w opłacie za najem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zamiana lokalu socjalnego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 prawne możliwości zaskarżenia czynności organu w zakresie nieprawidłowości polegających na nieuwzględnieniu dostosowania lokalu do niepełnosprawności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możliwości uzyskania lokalu socjalnego przez osobę przebywającą w zakładzie karnym oraz po jego opuszczeniu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eksmisja byłej żony, mieszkanie w kamienicy przeznaczonej do rozbiórki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bezumowne korzystanie z lokalu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07560"/>
              </p:ext>
            </p:extLst>
          </p:nvPr>
        </p:nvGraphicFramePr>
        <p:xfrm>
          <a:off x="377080" y="494118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006D783F-D06D-43AF-A316-C0F34858A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328"/>
            <a:ext cx="2828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2021/2022)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114577"/>
              </p:ext>
            </p:extLst>
          </p:nvPr>
        </p:nvGraphicFramePr>
        <p:xfrm>
          <a:off x="755576" y="2276872"/>
          <a:ext cx="358231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53574FF0-3E75-7C88-61F9-380495663C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91946"/>
              </p:ext>
            </p:extLst>
          </p:nvPr>
        </p:nvGraphicFramePr>
        <p:xfrm>
          <a:off x="914400" y="5166320"/>
          <a:ext cx="2649488" cy="121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Sprawy finansowe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407024" y="2417242"/>
            <a:ext cx="441344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kwestia zasadności egzekucji komorniczej z wynagrodzenia klienta, zrzeczenie się długu po mężu i synu, sprawa komornicza osadzonego z tytułu niezapłaconych rachunków 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poręczenie kredytu, niespłacone kredyty konsumpcyjne, pożyczki bankowe udzielone zmarłemu mężowi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windykacja zadłużenia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podatek dochodowy, podatek od nieruchomości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wyłudzenie środków poprzez bankowość elektroniczną, egzekucja komornicza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upadłość konsumencka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upadłość Spółki z o.o., uznanie upadłości ogłoszonej w Wielkiej Brytanii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błędnie rozliczona ulga na dzieci, umorzenie zaległości podatkowych, niezgłoszenie umowy najmu od urzędu skarbowego, podatek od czynności cywilnoprawnych oraz od spadków i darowizn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kwestia sprzedaży samochodu zakupionego dla Spółki z o.o. w stanie, gdy spółka została zawieszona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endParaRPr lang="pl-PL" sz="12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922045"/>
              </p:ext>
            </p:extLst>
          </p:nvPr>
        </p:nvGraphicFramePr>
        <p:xfrm>
          <a:off x="377080" y="4932867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0D2A1C81-A6CE-40D9-BF39-3E5DF45F0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2021/2022)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267936"/>
              </p:ext>
            </p:extLst>
          </p:nvPr>
        </p:nvGraphicFramePr>
        <p:xfrm>
          <a:off x="755576" y="2276872"/>
          <a:ext cx="374441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04448EC-A158-392B-0593-A899110A7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688643"/>
              </p:ext>
            </p:extLst>
          </p:nvPr>
        </p:nvGraphicFramePr>
        <p:xfrm>
          <a:off x="971600" y="4932866"/>
          <a:ext cx="2592288" cy="132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Sprawy związane z przemocą wobec kobiet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407024" y="3141663"/>
            <a:ext cx="37653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znęcanie się nad rodziną, procedura Niebieskiej Karty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przemoc psychiczna, kradzież tożsamości, wykorzystanie danych osobowych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wykorzystanie seksualne</a:t>
            </a:r>
          </a:p>
          <a:p>
            <a:pPr defTabSz="912813">
              <a:spcBef>
                <a:spcPct val="50000"/>
              </a:spcBef>
            </a:pPr>
            <a:r>
              <a:rPr lang="pl-PL" sz="1200" dirty="0">
                <a:latin typeface="Arial" charset="0"/>
              </a:rPr>
              <a:t> 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795693"/>
              </p:ext>
            </p:extLst>
          </p:nvPr>
        </p:nvGraphicFramePr>
        <p:xfrm flipH="1" flipV="1">
          <a:off x="4643567" y="4869159"/>
          <a:ext cx="68735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4F3AC919-6B6A-4BCC-AD43-4D0BCF879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2021/2022)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983619"/>
              </p:ext>
            </p:extLst>
          </p:nvPr>
        </p:nvGraphicFramePr>
        <p:xfrm>
          <a:off x="760361" y="2285257"/>
          <a:ext cx="3528392" cy="26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04448EC-A158-392B-0593-A899110A7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561832"/>
              </p:ext>
            </p:extLst>
          </p:nvPr>
        </p:nvGraphicFramePr>
        <p:xfrm>
          <a:off x="914400" y="4800600"/>
          <a:ext cx="2721496" cy="1454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8"/>
          <p:cNvGrpSpPr>
            <a:grpSpLocks/>
          </p:cNvGrpSpPr>
          <p:nvPr/>
        </p:nvGrpSpPr>
        <p:grpSpPr bwMode="auto">
          <a:xfrm>
            <a:off x="746125" y="2670175"/>
            <a:ext cx="8578851" cy="4575175"/>
            <a:chOff x="470" y="1138"/>
            <a:chExt cx="5404" cy="2882"/>
          </a:xfrm>
        </p:grpSpPr>
        <p:sp useBgFill="1">
          <p:nvSpPr>
            <p:cNvPr id="3" name="Text Box 639"/>
            <p:cNvSpPr txBox="1">
              <a:spLocks noChangeArrowheads="1"/>
            </p:cNvSpPr>
            <p:nvPr/>
          </p:nvSpPr>
          <p:spPr bwMode="auto">
            <a:xfrm>
              <a:off x="3742" y="2170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2005/2006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23 poradnie w 15 miastach</a:t>
              </a:r>
            </a:p>
          </p:txBody>
        </p:sp>
        <p:grpSp>
          <p:nvGrpSpPr>
            <p:cNvPr id="4" name="Group 640"/>
            <p:cNvGrpSpPr>
              <a:grpSpLocks/>
            </p:cNvGrpSpPr>
            <p:nvPr/>
          </p:nvGrpSpPr>
          <p:grpSpPr bwMode="auto">
            <a:xfrm>
              <a:off x="470" y="1138"/>
              <a:ext cx="3045" cy="2882"/>
              <a:chOff x="432" y="1682"/>
              <a:chExt cx="3045" cy="2882"/>
            </a:xfrm>
          </p:grpSpPr>
          <p:sp>
            <p:nvSpPr>
              <p:cNvPr id="5" name="AutoShape 641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42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Obraz - mapa bitowa" r:id="rId2" imgW="4420204" imgH="4266595" progId="PBrush">
                      <p:embed/>
                    </p:oleObj>
                  </mc:Choice>
                  <mc:Fallback>
                    <p:oleObj name="Obraz - mapa bitowa" r:id="rId2" imgW="4420204" imgH="4266595" progId="PBrush">
                      <p:embed/>
                      <p:pic>
                        <p:nvPicPr>
                          <p:cNvPr id="6" name="Object 6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82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64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4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4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4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4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4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4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5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5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5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5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5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5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5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5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58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59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60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61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62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63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64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65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66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67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68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69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70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71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7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7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74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7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55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7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82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7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0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7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90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67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71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8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3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</p:spTree>
    <p:extLst>
      <p:ext uri="{BB962C8B-B14F-4D97-AF65-F5344CB8AC3E}">
        <p14:creationId xmlns:p14="http://schemas.microsoft.com/office/powerpoint/2010/main" val="17053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związane z prawami uchodźców i cudzoziemców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4355976" y="2276872"/>
            <a:ext cx="478802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Postępowanie w sprawie udzielenia ochrony międzynarodowej na terytorium RP dla cudzoziemcy z Bliskiego Wschodu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porady związane z legalizacją pobytu cudzoziemców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wnioski dotyczące przeniesienia cudzoziemców ze strzeżonego do otwartego ośrodka dla cudzoziemców, wnioski o przedłużenie pobytu w Ośrodku strzeżonym oraz wnioski o udzielenie pomocy medycznej cudzoziemcom przebywającym w ośrodku strzeżonym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obowiązek służby wojskowej w Ukrainie, podjęcie studiów przez cudzoziemca, status uchodźcy, uzyskanie karty pobytu, nadanie, unieważnienie numeru PESEL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pomoc prawna dotycząca opłat za studiowanie na uniwersytecie obywatela Ukrainy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ustalenie opiekuna prawnego dla małoletniego, który ze względu na konflikt zbrojny uciekł z Ukrainy, możliwość przedłużenia ważności paszportu, kwestie związane z zapisaniem dzieci do szkół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zatrudnienie na mocy specustawy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porady udzielane obywatelom z Ukrainy i polskim rodzinom przyjmującym ich w związku z przekraczaniem granicy i świadczeniami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2CAAAB8C-A516-4025-8A21-508B5B943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000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2021/2022)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04448EC-A158-392B-0593-A899110A7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194876"/>
              </p:ext>
            </p:extLst>
          </p:nvPr>
        </p:nvGraphicFramePr>
        <p:xfrm>
          <a:off x="1115616" y="5157191"/>
          <a:ext cx="2376264" cy="136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996654"/>
              </p:ext>
            </p:extLst>
          </p:nvPr>
        </p:nvGraphicFramePr>
        <p:xfrm>
          <a:off x="683246" y="2204864"/>
          <a:ext cx="3672730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związane z prawami osób z niepełnosprawnościami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5004048" y="3434224"/>
            <a:ext cx="39113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odwołanie od orzeczenia wojewódzkiego zespołu do spraw orzekania o niepełnosprawności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nabycie prawa do darmowych leków, odwołanie w sprawie o zmianę stopnia niepełnosprawności, zasiłek pielęgnacyjny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37C1C261-2908-44B2-BAB2-72C138986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2021/2022)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767609"/>
              </p:ext>
            </p:extLst>
          </p:nvPr>
        </p:nvGraphicFramePr>
        <p:xfrm>
          <a:off x="755576" y="2276871"/>
          <a:ext cx="4032448" cy="267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04448EC-A158-392B-0593-A899110A7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584586"/>
              </p:ext>
            </p:extLst>
          </p:nvPr>
        </p:nvGraphicFramePr>
        <p:xfrm>
          <a:off x="971600" y="4797152"/>
          <a:ext cx="2665040" cy="14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Sprawy związane ze służbą zdrowia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860032" y="2564904"/>
            <a:ext cx="345638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sporządzenie pozwu o zadośćuczynienie za błąd w sztuce medycznej (uraz klienta podczas rehabilitacji)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przyjęcie na oddział psychiatryczny bez zgody pacjenta, odszkodowanie od firmy ubezpieczeniowej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opieka medyczna osób pozbawionych wolności, złe traktowanie ze strony personelu medycznego, możliwość zmiany zakładu psychiatrycznego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zarażenie wirusem HIV w szpitalu w zakładzie karnym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skarga na przewlekłość postępowania w sprawie wypisu ze szpitala </a:t>
            </a:r>
          </a:p>
          <a:p>
            <a:pPr defTabSz="912813">
              <a:spcBef>
                <a:spcPct val="50000"/>
              </a:spcBef>
            </a:pPr>
            <a:r>
              <a:rPr lang="pl-PL" sz="1200" dirty="0">
                <a:latin typeface="Arial" charset="0"/>
              </a:rPr>
              <a:t>  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4AD01619-8F22-46BD-B86A-CD32E87B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54751"/>
            <a:ext cx="27717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000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2021/2022)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04448EC-A158-392B-0593-A899110A7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614528"/>
              </p:ext>
            </p:extLst>
          </p:nvPr>
        </p:nvGraphicFramePr>
        <p:xfrm>
          <a:off x="755577" y="5085184"/>
          <a:ext cx="2376263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93444"/>
              </p:ext>
            </p:extLst>
          </p:nvPr>
        </p:nvGraphicFramePr>
        <p:xfrm>
          <a:off x="755577" y="2204864"/>
          <a:ext cx="3816423" cy="269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/>
              <a:t>Sprawy związane z pomocą organizacjom pozarządowym (NGO)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E1CEAE17-AB74-4F47-B931-CDBF46933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3140968"/>
            <a:ext cx="3923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Pomoc organizacjom: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Stowarzyszenie Widzących Więcej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Szczeciński Humanistyczny Uniwersytet Seniorów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300301"/>
              </p:ext>
            </p:extLst>
          </p:nvPr>
        </p:nvGraphicFramePr>
        <p:xfrm>
          <a:off x="755576" y="2276872"/>
          <a:ext cx="45365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Sprawy inne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5400627" y="2276872"/>
            <a:ext cx="3743373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pomoc przy kwestiach związanych z tokiem studiów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porady związane z pisaniem skarg konstytucyjnych oraz do </a:t>
            </a:r>
            <a:r>
              <a:rPr lang="pl-PL" sz="1200" dirty="0" err="1">
                <a:latin typeface="Arial" charset="0"/>
              </a:rPr>
              <a:t>ETPCz</a:t>
            </a:r>
            <a:endParaRPr lang="pl-PL" sz="1200" dirty="0">
              <a:latin typeface="Arial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pisanie skarg do </a:t>
            </a:r>
            <a:r>
              <a:rPr lang="pl-PL" sz="1200" dirty="0" err="1">
                <a:latin typeface="Arial" charset="0"/>
              </a:rPr>
              <a:t>ETPCz</a:t>
            </a:r>
            <a:endParaRPr lang="pl-PL" sz="1200" dirty="0">
              <a:latin typeface="Arial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prawo własności przemysłowej – kwestie związane z udzielaniem prawa ochronnego na wzór użytkowy, prawo autorskie do projektu naukowego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możliwe środki prawne w przypadku ochrony praw zwierząt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zezwolenie na usunięcie drzewa i koszt jego usunięcia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formalności związane z rozliczeniem loterii fantowej przy sumach wygranych poniżej kwoty bazowej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skutki wpisu do Krajowego Rejestru Długów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wsparcie przy rozpoczęciu działalności gospodarczej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E2FD220A-72B5-43F9-8848-022246808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328"/>
            <a:ext cx="2828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2021/2022)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8C45DAB-6CA2-AA1C-2F5A-0DE2D18E1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217698"/>
              </p:ext>
            </p:extLst>
          </p:nvPr>
        </p:nvGraphicFramePr>
        <p:xfrm>
          <a:off x="755576" y="2130641"/>
          <a:ext cx="4698976" cy="302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04448EC-A158-392B-0593-A899110A7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848216"/>
              </p:ext>
            </p:extLst>
          </p:nvPr>
        </p:nvGraphicFramePr>
        <p:xfrm>
          <a:off x="914400" y="5013176"/>
          <a:ext cx="257748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Czas załatwiania spraw klientów poradni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F1C19B20-53A6-4C35-B1B6-8984D1D16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421047"/>
              </p:ext>
            </p:extLst>
          </p:nvPr>
        </p:nvGraphicFramePr>
        <p:xfrm>
          <a:off x="1403648" y="2852936"/>
          <a:ext cx="6408712" cy="331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79337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2000"/>
            <a:ext cx="8015808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Źródła wiedzy o poradniach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EDBFD02C-13CB-4D08-A7F2-181057535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86753"/>
              </p:ext>
            </p:extLst>
          </p:nvPr>
        </p:nvGraphicFramePr>
        <p:xfrm>
          <a:off x="1763688" y="2996952"/>
          <a:ext cx="58326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167845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/>
              <a:t>Czy klienci poradni korzystali wcześniej z profesjonalnej pomocy prawnej?</a:t>
            </a:r>
            <a:endParaRPr lang="pl-PL"/>
          </a:p>
        </p:txBody>
      </p:sp>
      <p:sp>
        <p:nvSpPr>
          <p:cNvPr id="76805" name="Text Box 11"/>
          <p:cNvSpPr txBox="1">
            <a:spLocks noChangeArrowheads="1"/>
          </p:cNvSpPr>
          <p:nvPr/>
        </p:nvSpPr>
        <p:spPr bwMode="auto">
          <a:xfrm>
            <a:off x="827584" y="2514600"/>
            <a:ext cx="38206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dirty="0">
                <a:latin typeface="Arial" charset="0"/>
              </a:rPr>
              <a:t>Kobiety</a:t>
            </a:r>
          </a:p>
          <a:p>
            <a:pPr algn="ctr" defTabSz="912813">
              <a:spcBef>
                <a:spcPct val="50000"/>
              </a:spcBef>
            </a:pPr>
            <a:r>
              <a:rPr lang="pl-PL" dirty="0">
                <a:latin typeface="Arial" charset="0"/>
              </a:rPr>
              <a:t>.</a:t>
            </a:r>
          </a:p>
        </p:txBody>
      </p:sp>
      <p:sp>
        <p:nvSpPr>
          <p:cNvPr id="76806" name="Text Box 12"/>
          <p:cNvSpPr txBox="1">
            <a:spLocks noChangeArrowheads="1"/>
          </p:cNvSpPr>
          <p:nvPr/>
        </p:nvSpPr>
        <p:spPr bwMode="auto">
          <a:xfrm>
            <a:off x="5105400" y="25146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dirty="0">
                <a:latin typeface="Arial" charset="0"/>
              </a:rPr>
              <a:t>Mężczyźni</a:t>
            </a:r>
          </a:p>
        </p:txBody>
      </p:sp>
      <p:graphicFrame>
        <p:nvGraphicFramePr>
          <p:cNvPr id="7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345762"/>
              </p:ext>
            </p:extLst>
          </p:nvPr>
        </p:nvGraphicFramePr>
        <p:xfrm flipH="1" flipV="1">
          <a:off x="4572000" y="6597649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F1C19B20-53A6-4C35-B1B6-8984D1D16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997938"/>
              </p:ext>
            </p:extLst>
          </p:nvPr>
        </p:nvGraphicFramePr>
        <p:xfrm>
          <a:off x="1259632" y="3356992"/>
          <a:ext cx="302433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F1C19B20-53A6-4C35-B1B6-8984D1D16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608493"/>
              </p:ext>
            </p:extLst>
          </p:nvPr>
        </p:nvGraphicFramePr>
        <p:xfrm>
          <a:off x="5220073" y="3530263"/>
          <a:ext cx="3024336" cy="277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531633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54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129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2020/2021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17 miastach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 poradnie nie przyjęły ani jednej sprawy</a:t>
              </a:r>
            </a:p>
          </p:txBody>
        </p:sp>
        <p:graphicFrame>
          <p:nvGraphicFramePr>
            <p:cNvPr id="55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55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7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7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7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7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7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7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7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7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7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7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8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8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8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8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8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7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98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Poradnie w Polsce – przegląd spraw</a:t>
            </a:r>
          </a:p>
        </p:txBody>
      </p:sp>
      <p:pic>
        <p:nvPicPr>
          <p:cNvPr id="96" name="Picture 533" descr="logo-małe">
            <a:extLst>
              <a:ext uri="{FF2B5EF4-FFF2-40B4-BE49-F238E27FC236}">
                <a16:creationId xmlns:a16="http://schemas.microsoft.com/office/drawing/2014/main" id="{D612FE19-0FB7-489F-BF9A-8D5DDDF32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pressure="1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31232" y="2996952"/>
            <a:ext cx="228600" cy="3429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00" name="Picture 533" descr="logo-małe">
            <a:extLst>
              <a:ext uri="{FF2B5EF4-FFF2-40B4-BE49-F238E27FC236}">
                <a16:creationId xmlns:a16="http://schemas.microsoft.com/office/drawing/2014/main" id="{5CF1E15B-A031-4176-8F83-8BD99BA0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pressure="1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27870" y="4843478"/>
            <a:ext cx="228600" cy="3429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" name="Picture 525" descr="logo-małe">
            <a:extLst>
              <a:ext uri="{FF2B5EF4-FFF2-40B4-BE49-F238E27FC236}">
                <a16:creationId xmlns:a16="http://schemas.microsoft.com/office/drawing/2014/main" id="{79FAF1F5-09BB-3A35-69D8-3B741FDA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078" y="5100710"/>
            <a:ext cx="228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25" descr="logo-małe">
            <a:extLst>
              <a:ext uri="{FF2B5EF4-FFF2-40B4-BE49-F238E27FC236}">
                <a16:creationId xmlns:a16="http://schemas.microsoft.com/office/drawing/2014/main" id="{3B78D4C0-A6F6-081D-5638-F6519373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903" y="4373388"/>
            <a:ext cx="228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25" descr="logo-małe">
            <a:extLst>
              <a:ext uri="{FF2B5EF4-FFF2-40B4-BE49-F238E27FC236}">
                <a16:creationId xmlns:a16="http://schemas.microsoft.com/office/drawing/2014/main" id="{C43D9375-75D8-86CE-9A9D-D03F4A6D8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1992" y="3832331"/>
            <a:ext cx="228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5368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– Pracownia Wydziału Prawa Uniwersytetu w Białymstoku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300192" y="2060848"/>
            <a:ext cx="2448272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186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Studentów: 36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Opiekunów: 10</a:t>
            </a: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755576" y="2276872"/>
          <a:ext cx="8388424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1"/>
          <p:cNvGrpSpPr>
            <a:grpSpLocks/>
          </p:cNvGrpSpPr>
          <p:nvPr/>
        </p:nvGrpSpPr>
        <p:grpSpPr bwMode="auto">
          <a:xfrm>
            <a:off x="755650" y="2670175"/>
            <a:ext cx="8578850" cy="4575175"/>
            <a:chOff x="470" y="1682"/>
            <a:chExt cx="5404" cy="2882"/>
          </a:xfrm>
        </p:grpSpPr>
        <p:sp useBgFill="1">
          <p:nvSpPr>
            <p:cNvPr id="3" name="Text Box 682"/>
            <p:cNvSpPr txBox="1">
              <a:spLocks noChangeArrowheads="1"/>
            </p:cNvSpPr>
            <p:nvPr/>
          </p:nvSpPr>
          <p:spPr bwMode="auto">
            <a:xfrm>
              <a:off x="3742" y="2714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2006/2007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24 poradnie w 15 miastach</a:t>
              </a:r>
            </a:p>
          </p:txBody>
        </p:sp>
        <p:sp>
          <p:nvSpPr>
            <p:cNvPr id="4" name="AutoShape 683"/>
            <p:cNvSpPr>
              <a:spLocks noChangeArrowheads="1"/>
            </p:cNvSpPr>
            <p:nvPr/>
          </p:nvSpPr>
          <p:spPr bwMode="auto">
            <a:xfrm>
              <a:off x="2555" y="1684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graphicFrame>
          <p:nvGraphicFramePr>
            <p:cNvPr id="5" name="Object 684"/>
            <p:cNvGraphicFramePr>
              <a:graphicFrameLocks noChangeAspect="1"/>
            </p:cNvGraphicFramePr>
            <p:nvPr/>
          </p:nvGraphicFramePr>
          <p:xfrm>
            <a:off x="518" y="1682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420204" imgH="4266595" progId="PBrush">
                    <p:embed/>
                  </p:oleObj>
                </mc:Choice>
                <mc:Fallback>
                  <p:oleObj name="Obraz - mapa bitowa" r:id="rId2" imgW="4420204" imgH="4266595" progId="PBrush">
                    <p:embed/>
                    <p:pic>
                      <p:nvPicPr>
                        <p:cNvPr id="5" name="Object 6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682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68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8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05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8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5" y="1891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8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42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8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9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9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22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9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9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9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59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9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38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9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3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9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2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9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22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9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76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700"/>
            <p:cNvSpPr txBox="1">
              <a:spLocks noChangeArrowheads="1"/>
            </p:cNvSpPr>
            <p:nvPr/>
          </p:nvSpPr>
          <p:spPr bwMode="auto">
            <a:xfrm>
              <a:off x="2582" y="250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701"/>
            <p:cNvSpPr txBox="1">
              <a:spLocks noChangeArrowheads="1"/>
            </p:cNvSpPr>
            <p:nvPr/>
          </p:nvSpPr>
          <p:spPr bwMode="auto">
            <a:xfrm>
              <a:off x="2150" y="29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702"/>
            <p:cNvSpPr txBox="1">
              <a:spLocks noChangeArrowheads="1"/>
            </p:cNvSpPr>
            <p:nvPr/>
          </p:nvSpPr>
          <p:spPr bwMode="auto">
            <a:xfrm>
              <a:off x="2630" y="341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703"/>
            <p:cNvSpPr txBox="1">
              <a:spLocks noChangeArrowheads="1"/>
            </p:cNvSpPr>
            <p:nvPr/>
          </p:nvSpPr>
          <p:spPr bwMode="auto">
            <a:xfrm>
              <a:off x="234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704"/>
            <p:cNvSpPr txBox="1">
              <a:spLocks noChangeArrowheads="1"/>
            </p:cNvSpPr>
            <p:nvPr/>
          </p:nvSpPr>
          <p:spPr bwMode="auto">
            <a:xfrm>
              <a:off x="186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705"/>
            <p:cNvSpPr txBox="1">
              <a:spLocks noChangeArrowheads="1"/>
            </p:cNvSpPr>
            <p:nvPr/>
          </p:nvSpPr>
          <p:spPr bwMode="auto">
            <a:xfrm>
              <a:off x="1526" y="37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706"/>
            <p:cNvSpPr txBox="1">
              <a:spLocks noChangeArrowheads="1"/>
            </p:cNvSpPr>
            <p:nvPr/>
          </p:nvSpPr>
          <p:spPr bwMode="auto">
            <a:xfrm>
              <a:off x="1190" y="35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707"/>
            <p:cNvSpPr txBox="1">
              <a:spLocks noChangeArrowheads="1"/>
            </p:cNvSpPr>
            <p:nvPr/>
          </p:nvSpPr>
          <p:spPr bwMode="auto">
            <a:xfrm>
              <a:off x="854" y="33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708"/>
            <p:cNvSpPr txBox="1">
              <a:spLocks noChangeArrowheads="1"/>
            </p:cNvSpPr>
            <p:nvPr/>
          </p:nvSpPr>
          <p:spPr bwMode="auto">
            <a:xfrm>
              <a:off x="1622" y="322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709"/>
            <p:cNvSpPr txBox="1">
              <a:spLocks noChangeArrowheads="1"/>
            </p:cNvSpPr>
            <p:nvPr/>
          </p:nvSpPr>
          <p:spPr bwMode="auto">
            <a:xfrm>
              <a:off x="902" y="278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710"/>
            <p:cNvSpPr txBox="1">
              <a:spLocks noChangeArrowheads="1"/>
            </p:cNvSpPr>
            <p:nvPr/>
          </p:nvSpPr>
          <p:spPr bwMode="auto">
            <a:xfrm>
              <a:off x="1430" y="261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711"/>
            <p:cNvSpPr txBox="1">
              <a:spLocks noChangeArrowheads="1"/>
            </p:cNvSpPr>
            <p:nvPr/>
          </p:nvSpPr>
          <p:spPr bwMode="auto">
            <a:xfrm>
              <a:off x="1430" y="206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712"/>
            <p:cNvSpPr txBox="1">
              <a:spLocks noChangeArrowheads="1"/>
            </p:cNvSpPr>
            <p:nvPr/>
          </p:nvSpPr>
          <p:spPr bwMode="auto">
            <a:xfrm>
              <a:off x="470" y="247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713"/>
            <p:cNvSpPr txBox="1">
              <a:spLocks noChangeArrowheads="1"/>
            </p:cNvSpPr>
            <p:nvPr/>
          </p:nvSpPr>
          <p:spPr bwMode="auto">
            <a:xfrm>
              <a:off x="566" y="29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71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71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7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716"/>
            <p:cNvSpPr txBox="1">
              <a:spLocks noChangeArrowheads="1"/>
            </p:cNvSpPr>
            <p:nvPr/>
          </p:nvSpPr>
          <p:spPr bwMode="auto">
            <a:xfrm>
              <a:off x="2110" y="226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71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3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71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0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7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8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7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7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</p:spTree>
    <p:extLst>
      <p:ext uri="{BB962C8B-B14F-4D97-AF65-F5344CB8AC3E}">
        <p14:creationId xmlns:p14="http://schemas.microsoft.com/office/powerpoint/2010/main" val="9373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– Pracownia Wydziału Prawa Uniwersytetu w Białymstoku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o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rganizacja II Ogólnopolskiej Konferencji Naukowej „Nieodpłatna pomoc prawna w dobie pandemii - wnioski </a:t>
            </a:r>
            <a:r>
              <a:rPr lang="pl-PL" sz="13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de lege lata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 i </a:t>
            </a:r>
            <a:r>
              <a:rPr lang="pl-PL" sz="13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de lege </a:t>
            </a:r>
            <a:r>
              <a:rPr lang="pl-PL" sz="1300" i="1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ferenda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” oraz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eminarium poświęconego mediacji w różnych gałęziach prawa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udział w międzynarodowych warsztatach poświęconych modelom kooperacji między klinikami prawa oraz organizacjami pozarządowymi na Białorusi, w Polsce i Szwecji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zorganizowanych przez Instytut Praw Człowieka i Prawa Humanitarnego im.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Raoula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 Wallenberga ze Szwecji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współorganizacja wraz z Sądem Rejonowym w Białymstoku  – w ramach obchodów Dnia Wymiaru Sprawiedliwości – spotkania poświęconego systemowi nieodpłatnej pomocy prawnej jako elementowi dostępu do wymiaru sprawiedliwości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kontynuacja współpracy z Miejskim Rzecznikiem Praw Konsumenta, pozwalającej studentom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oradni na odbywanie praktyk i stażów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k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ontynuacja współpracy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oradni ze Stowarzyszeniem Sędziów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Themis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oraz Radiem 5 (Suwałki) - przygotowywanie przez studentów materiałów dot. wybranych zagadnień prawnych, które są przedstawiane przez sędziego podczas cotygodniowych audycji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kontynuacja współpracy z sądami w ramach Centrum Praktyk Sądowych –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prowadzenie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symulacji rozpraw, w których brali udział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białostoccy licealiści,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również przez sędziów Sądu Rejonowego w Białymstoku, Sądu Okręgowego w Białymstoku, Wojewódzkiego Sądu Administracyjnego w Białymstoku oraz Naczelnego Sądu Administracyjnego oraz adwokatów i radców prawnych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2539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– Pracownia Wydziału Prawa Uniwersytetu w Białymstoku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przeprowadzenie cyklu warsztatów adresowanych do uczniów dwóch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liceów ogólnokształcących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poświęconych: prawom i obowiązkom uczniów zgodnie z przepisami prawa oświatowego, statutu szkoły (w tym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opracowanie przez uczniów własnego projektu statutu szkoły); omówieniu procedury odwoławczej od wyniku maturalnego i pisanie wzoru podania o jego weryfikację; zatrudnianiu osób małoletnich na podstawie umowy o pracę czy regulacjom prawnym dotyczącym korzystania i przemieszczania się na hulajnogach elektrycznych, urządzeniach wspomagających ruch i urządzeniach transportu osobistego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dział w kolejnej edycji Tygodnia Konstytucyjnego dla uczniów klas ósmych szkoły podstawowej oraz licealistów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Segoe UI Historic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ruchomienie nowego sposobu przyjmowania spraw (w formie elektronicznej), co skutkowało wpływem spraw nie tylko z całej Polski, ale również z zagranicy</a:t>
            </a:r>
          </a:p>
          <a:p>
            <a:pPr algn="just"/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przeprowadzenie licznych warsztatów, częściowo z udziałem praktyków niezwiązanych z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oradni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ą poświęconych, m.in.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agadnieniom badań klinicznych jako jednej z form eksperymentu medycznego; regulacji prawnych dot. hulajnóg elektrycznych, urz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ą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dze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ń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 wspomagaj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ą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cych ruch i UTO; procedurze reklamacji towarów i usług; aktualnych problemów mi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ę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dzynarodowego prawa kosmicznego, reformy ustawy o nieletnich, procedurze nadania statusu uchodźcy czy pozycji Prezydenta w systemie władzy państwowej Ukrainy.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Segoe UI Historic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przeprowadzenie „Gry Wydziałowej – tropem zagadek”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7972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Studencka Poradnia Prawna – Pracownia Wydziału Prawa (</a:t>
            </a:r>
            <a:r>
              <a:rPr lang="pl-PL" sz="2800" dirty="0" err="1"/>
              <a:t>UwB</a:t>
            </a:r>
            <a:r>
              <a:rPr lang="pl-PL" sz="2800" dirty="0"/>
              <a:t>) 2003-2022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>
          <a:off x="683567" y="2564904"/>
          <a:ext cx="415017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2667EDBC-28AB-4E6C-9AF2-6DB1199D6B57}"/>
              </a:ext>
            </a:extLst>
          </p:cNvPr>
          <p:cNvGraphicFramePr>
            <a:graphicFrameLocks/>
          </p:cNvGraphicFramePr>
          <p:nvPr/>
        </p:nvGraphicFramePr>
        <p:xfrm>
          <a:off x="5220072" y="2348880"/>
          <a:ext cx="39239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Studencka Poradnia Prawna Wydziału Prawa i Administracji Uniwersytetu Gdańskiego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876256" y="1844824"/>
            <a:ext cx="236673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accent2">
                  <a:lumMod val="25000"/>
                </a:schemeClr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accent2">
                  <a:lumMod val="25000"/>
                </a:schemeClr>
              </a:solidFill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Spraw łącznie: 54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          Studentów: 27</a:t>
            </a:r>
          </a:p>
          <a:p>
            <a:pPr algn="just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         Opiekunów: 10</a:t>
            </a: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755576" y="2276872"/>
          <a:ext cx="8388424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Studencka Poradnia Prawna Wydziału Prawa i Administracji Uniwersytetu Gdańskiego</a:t>
            </a: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388424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awiązanie współpracy z „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European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Lawyer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in London” celem organizacji szkolenia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Legal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English</a:t>
            </a:r>
          </a:p>
          <a:p>
            <a:pPr algn="just"/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Garamond" panose="02020404030301010803" pitchFamily="18" charset="0"/>
              <a:cs typeface="Officina SansPl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Officina SansPl"/>
              </a:rPr>
              <a:t>organizacja we współpracy ze Stowarzyszeniem Prokuratorów „Lex Super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Officina SansPl"/>
              </a:rPr>
              <a:t>Omnia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Officina SansPl"/>
              </a:rPr>
              <a:t>” szeregu prelekcji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Officina SansPl"/>
              </a:rPr>
              <a:t> poświęconych zagadnieniom takim jak: m</a:t>
            </a:r>
            <a:r>
              <a:rPr lang="pl-PL" sz="13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Officina SansPl"/>
              </a:rPr>
              <a:t>etody wykrywania kłamstwa, praktyki ścigania sprawców przestępstw seksualnych, niezależności prokuratora czy 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</a:rPr>
              <a:t>rofilowania psychologicznego w pracy prokuratora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Garamond" panose="02020404030301010803" pitchFamily="18" charset="0"/>
              <a:cs typeface="Officina SansPl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Officina SansPl"/>
              </a:rPr>
              <a:t>współpraca z Okręgową Radą Adwokacką przy koordynacji wsparcia pomocy dla uchodźców z Ukrainy w postaci utworzenia w ramach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Arial" panose="020B0604020202020204" pitchFamily="34" charset="0"/>
              </a:rPr>
              <a:t>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oradni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Officina SansPl"/>
              </a:rPr>
              <a:t>dodatkowego punktu koordynacyjnego</a:t>
            </a:r>
          </a:p>
          <a:p>
            <a:pPr lvl="0"/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Garamond" panose="02020404030301010803" pitchFamily="18" charset="0"/>
              <a:cs typeface="Officina SansPl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Officina SansPl"/>
              </a:rPr>
              <a:t>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Officina SansPl"/>
              </a:rPr>
              <a:t>rzeprowadzenie dla sześciu liceów ogólnokształcących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Officina SansPl"/>
              </a:rPr>
              <a:t>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Officina SansPl"/>
              </a:rPr>
              <a:t> Gdańska i Gdyni szeregu spotkań i wykładów (w tym symulacji rozprawy sądowej) poświęconych zagadnieniom związanym z odpowiedzialnością nieletnich i osób małoletnich, prawu karnemu i cywilnemu, c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+mn-lt"/>
                <a:ea typeface="Garamond" panose="02020404030301010803" pitchFamily="18" charset="0"/>
              </a:rPr>
              <a:t>yberprzemocy czy celom ONZ w zakresie zrównoważonego rozwoju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Officina SansPl"/>
              </a:rPr>
              <a:t>  </a:t>
            </a:r>
          </a:p>
          <a:p>
            <a:pPr lvl="0"/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Garamond" panose="02020404030301010803" pitchFamily="18" charset="0"/>
              <a:cs typeface="Officina SansPl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</a:rPr>
              <a:t>zorganizowanie pod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</a:rPr>
              <a:t>patronatem merytorycznym OIRP w Gdańsku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</a:rPr>
              <a:t> 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</a:rPr>
              <a:t>ympozjum: “Jak sporządzić dobrą opinię prawną?”</a:t>
            </a:r>
          </a:p>
          <a:p>
            <a:pPr lvl="0"/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przekształcenie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Arial" panose="020B0604020202020204" pitchFamily="34" charset="0"/>
              </a:rPr>
              <a:t>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oradni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w jednostkę Uniwersytetu Gdańskiego</a:t>
            </a:r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7070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Studencka Poradnia Prawna Wydziału Prawa i Administracji UG 2003-2022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259632" y="6381328"/>
            <a:ext cx="30011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92080" y="6021288"/>
            <a:ext cx="3694433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</a:t>
            </a:r>
            <a:r>
              <a:rPr lang="pl-PL" sz="1400" b="1" dirty="0">
                <a:latin typeface="Arial" charset="0"/>
              </a:rPr>
              <a:t> 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>
          <a:off x="729286" y="2636912"/>
          <a:ext cx="3955961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2667EDBC-28AB-4E6C-9AF2-6DB1199D6B57}"/>
              </a:ext>
            </a:extLst>
          </p:cNvPr>
          <p:cNvGraphicFramePr>
            <a:graphicFrameLocks/>
          </p:cNvGraphicFramePr>
          <p:nvPr/>
        </p:nvGraphicFramePr>
        <p:xfrm>
          <a:off x="4685247" y="3140968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346499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przy</a:t>
            </a:r>
            <a:br>
              <a:rPr lang="pl-PL" sz="2800" dirty="0"/>
            </a:br>
            <a:r>
              <a:rPr lang="pl-PL" sz="2800" dirty="0"/>
              <a:t>Wyższej Szkole Bankowej w Gdańsku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433BAF74-71C2-4082-BB79-CE10B1FA4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3717032"/>
            <a:ext cx="5135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Zawieszenie działalności poradni</a:t>
            </a:r>
            <a:endParaRPr lang="pl-PL" sz="12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8159824" cy="1140296"/>
          </a:xfrm>
        </p:spPr>
        <p:txBody>
          <a:bodyPr/>
          <a:lstStyle/>
          <a:p>
            <a:pPr defTabSz="912813" eaLnBrk="1" hangingPunct="1"/>
            <a:r>
              <a:rPr lang="pl-PL" sz="2700" dirty="0"/>
              <a:t>Studencka Poradnia Prawna przy</a:t>
            </a:r>
            <a:br>
              <a:rPr lang="pl-PL" sz="2700" dirty="0"/>
            </a:br>
            <a:r>
              <a:rPr lang="pl-PL" sz="2700" dirty="0"/>
              <a:t>Wyższej Szkole Bankowej w Gdańsku 2011-2022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2011-2022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92080" y="6095998"/>
            <a:ext cx="362331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2011-2022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526BA0A-368D-1B64-CA10-44B0381B6E3E}"/>
              </a:ext>
            </a:extLst>
          </p:cNvPr>
          <p:cNvGraphicFramePr>
            <a:graphicFrameLocks/>
          </p:cNvGraphicFramePr>
          <p:nvPr/>
        </p:nvGraphicFramePr>
        <p:xfrm>
          <a:off x="755576" y="2420888"/>
          <a:ext cx="381642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82B2E434-920D-124E-A812-E24D85F5272E}"/>
              </a:ext>
            </a:extLst>
          </p:cNvPr>
          <p:cNvGraphicFramePr>
            <a:graphicFrameLocks/>
          </p:cNvGraphicFramePr>
          <p:nvPr/>
        </p:nvGraphicFramePr>
        <p:xfrm>
          <a:off x="5098973" y="2276871"/>
          <a:ext cx="3816425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038191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971600" y="719874"/>
            <a:ext cx="8066087" cy="944628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przy Wyższej Szkole Administracji i Biznesu w Gdyni 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755576" y="2348880"/>
          <a:ext cx="8388424" cy="439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114CF52E-DE46-EBCE-29AE-12924A5A13DF}"/>
              </a:ext>
            </a:extLst>
          </p:cNvPr>
          <p:cNvSpPr/>
          <p:nvPr/>
        </p:nvSpPr>
        <p:spPr bwMode="auto">
          <a:xfrm>
            <a:off x="6804248" y="1772816"/>
            <a:ext cx="2339751" cy="17281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5</a:t>
            </a:r>
          </a:p>
          <a:p>
            <a:pPr algn="ct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         Studentów: 7</a:t>
            </a:r>
          </a:p>
          <a:p>
            <a:pPr algn="ct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        Opiekunów: 2</a:t>
            </a:r>
          </a:p>
        </p:txBody>
      </p:sp>
    </p:spTree>
    <p:extLst>
      <p:ext uri="{BB962C8B-B14F-4D97-AF65-F5344CB8AC3E}">
        <p14:creationId xmlns:p14="http://schemas.microsoft.com/office/powerpoint/2010/main" val="338646237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1187624" y="6165304"/>
            <a:ext cx="309634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2016-2022</a:t>
            </a: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004048" y="6021388"/>
            <a:ext cx="378777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2016-2022</a:t>
            </a: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971600" y="620688"/>
            <a:ext cx="8066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sz="2800" kern="0" dirty="0"/>
              <a:t>Studencka Poradnia Prawna </a:t>
            </a:r>
            <a:br>
              <a:rPr lang="pl-PL" sz="2800" kern="0" dirty="0"/>
            </a:br>
            <a:r>
              <a:rPr lang="pl-PL" sz="2800" kern="0" dirty="0"/>
              <a:t>przy </a:t>
            </a:r>
            <a:r>
              <a:rPr lang="pl-PL" sz="2800" kern="0" dirty="0" err="1"/>
              <a:t>WSAiB</a:t>
            </a:r>
            <a:r>
              <a:rPr lang="pl-PL" sz="2800" kern="0" dirty="0"/>
              <a:t> w Gdyni 2016-2022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CFEC06CC-0C3A-C116-CCCF-7FA4F0B6929A}"/>
              </a:ext>
            </a:extLst>
          </p:cNvPr>
          <p:cNvGraphicFramePr>
            <a:graphicFrameLocks/>
          </p:cNvGraphicFramePr>
          <p:nvPr/>
        </p:nvGraphicFramePr>
        <p:xfrm>
          <a:off x="5148064" y="2348880"/>
          <a:ext cx="32403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7B2553BF-EBFB-128D-6540-6BE16EC8B627}"/>
              </a:ext>
            </a:extLst>
          </p:cNvPr>
          <p:cNvGraphicFramePr>
            <a:graphicFrameLocks/>
          </p:cNvGraphicFramePr>
          <p:nvPr/>
        </p:nvGraphicFramePr>
        <p:xfrm>
          <a:off x="755576" y="2348880"/>
          <a:ext cx="34563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1581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6125" y="2655888"/>
            <a:ext cx="8578850" cy="4589462"/>
            <a:chOff x="470" y="17"/>
            <a:chExt cx="5404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2007/2008</a:t>
              </a:r>
            </a:p>
            <a:p>
              <a:pPr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420204" imgH="4266595" progId="PBrush">
                    <p:embed/>
                  </p:oleObj>
                </mc:Choice>
                <mc:Fallback>
                  <p:oleObj name="Obraz - mapa bitowa" r:id="rId2" imgW="4420204" imgH="4266595" progId="PBrush">
                    <p:embed/>
                    <p:pic>
                      <p:nvPicPr>
                        <p:cNvPr id="5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7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</p:spTree>
    <p:extLst>
      <p:ext uri="{BB962C8B-B14F-4D97-AF65-F5344CB8AC3E}">
        <p14:creationId xmlns:p14="http://schemas.microsoft.com/office/powerpoint/2010/main" val="6741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Wydziału Praw i Administracji Uniwersytetu Śląskiego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300192" y="1700808"/>
            <a:ext cx="28438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endParaRPr lang="pl-PL" sz="14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 89 </a:t>
            </a:r>
          </a:p>
          <a:p>
            <a:pPr algn="ct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  Studentów: 44 </a:t>
            </a:r>
          </a:p>
          <a:p>
            <a:pPr algn="ct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   Opiekunów: 7 </a:t>
            </a: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 flipH="1" flipV="1">
          <a:off x="8915399" y="6857999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775006" y="2322592"/>
          <a:ext cx="8368994" cy="443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989622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Wydziału Praw i Administracji Uniwersytetu Śląskiego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159824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endParaRPr lang="pl-PL" sz="1600" b="1" dirty="0">
              <a:solidFill>
                <a:srgbClr val="003366"/>
              </a:solidFill>
              <a:latin typeface="+mn-lt"/>
            </a:endParaRPr>
          </a:p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endParaRPr lang="pl-PL" sz="1600" b="1" dirty="0">
              <a:solidFill>
                <a:srgbClr val="003366"/>
              </a:solidFill>
              <a:latin typeface="+mn-lt"/>
            </a:endParaRPr>
          </a:p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udział członków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oradni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 V Śląskim Festiwalu Nauki, podczas którego wygłosili wykład „Kaucja, wypowiedzenie i wymiana zamków, czyli kilka słów o prawach lokatorów”</a:t>
            </a:r>
          </a:p>
          <a:p>
            <a:pPr algn="just">
              <a:lnSpc>
                <a:spcPct val="150000"/>
              </a:lnSpc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adaptacja nowych pomieszczeń na potrzeby działalności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oradni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400" b="1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 flipH="1" flipV="1">
          <a:off x="8915399" y="6857999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05695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Studencka Poradnia Prawna Wydziału Praw i Administracji UŚ 2003-2022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043608" y="6095999"/>
            <a:ext cx="316763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92080" y="6021288"/>
            <a:ext cx="362331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>
          <a:off x="801293" y="2348880"/>
          <a:ext cx="3941010" cy="391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2667EDBC-28AB-4E6C-9AF2-6DB1199D6B57}"/>
              </a:ext>
            </a:extLst>
          </p:cNvPr>
          <p:cNvGraphicFramePr>
            <a:graphicFrameLocks/>
          </p:cNvGraphicFramePr>
          <p:nvPr/>
        </p:nvGraphicFramePr>
        <p:xfrm>
          <a:off x="4879462" y="2420888"/>
          <a:ext cx="3941010" cy="384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665632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Krakowskiej Akademii im. Andrzeja Frycza-Modrzewskiego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791672" y="2348880"/>
            <a:ext cx="21237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 53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Studentów:  30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Opiekunów:  7 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755576" y="2348881"/>
          <a:ext cx="838842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68557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Krakowskiej Akademii im. Andrzeja Frycza-Modrzewskiego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488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o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rganizacja II Edycji Międzynarodowej Studenckiej Konferencji Naukowej ,,Wyzwania prawników jutra - odpowiedzialność prawna a nowe technologie”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współpraca ze: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Stowarzyszenie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m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Klinik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Prawa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Ukrainy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,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Kyiv Legal Empowerment Program,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Klinik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ą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Prawa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w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Ostrogu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,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Klinik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ą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Prawa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w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Mikołajewie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,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Kliniką Prawa Katolickiego Uniwersytetu we Lwowie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w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spółorganizacja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polskich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i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ukraińskich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eliminacji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do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konkursu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Brown-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Mosten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International Client Consultation Competition 2022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powołanie polsko-ukraińskiej platformy dla klinik prawa w ramach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Kyiv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Legal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Empowerment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Practical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Program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w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spółpraca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z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Aresztem Śledczym w Krakowie,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Fundacją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„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Nieskończone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Możliwości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”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;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Stowarzyszeniem pomocy uzależnionym i ich bliskim „Falochron”;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Gminą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Alwernia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; 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Vasyl 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Stefanyk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Precarpathian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National University (The Law Institute)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 oraz 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Miejskim Ośrodkiem Pomocy Społecznej w Krakowie – od</a:t>
            </a:r>
            <a:r>
              <a:rPr lang="pl-PL" sz="1200" b="1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listopada 2021 r. co </a:t>
            </a:r>
            <a:r>
              <a:rPr lang="pl-PL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tygodzień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odbywają się 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dyżury w jednej z filii MOPS w Krakowie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w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spółorganizacja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polskich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i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ukraińskich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eliminacji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do 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konkursu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Brown-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Mosten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International Client Consultation Competition</a:t>
            </a: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Officina SansPl"/>
                <a:cs typeface="Officina SansPl"/>
              </a:rPr>
              <a:t>czynny udział studentów i opiekunów Poradni w  15 konferencjach i 2 seminariach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przygotowanie i ogłoszenie IV edycji Ogólnopolskiego Konkursu „Symulacja Rozprawy Cywilnej”. Ze względu na wojnę w Ukrainie oraz skoncentrowaniu się na działaniach pomocowych osobom z Ukrainy, konkurs został przełożony na 2023 rok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Officina SansPl"/>
              <a:cs typeface="Officina SansPl"/>
            </a:endParaRP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1200" u="none" strike="noStrike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Officina SansPl"/>
              <a:cs typeface="Officina SansPl"/>
            </a:endParaRPr>
          </a:p>
        </p:txBody>
      </p:sp>
    </p:spTree>
    <p:extLst>
      <p:ext uri="{BB962C8B-B14F-4D97-AF65-F5344CB8AC3E}">
        <p14:creationId xmlns:p14="http://schemas.microsoft.com/office/powerpoint/2010/main" val="392854559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Krakowskiej Akademii im. Andrzeja Frycza-Modrzewskiego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407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przeprowadzenie 45 spotkań dla 5 szkół średnich w Będzinie, Czeladzi, Siewierzu, Tarnowskich Górach, Placówki Opiekuńczo-Wychowawczej nr 7 w Siewierzu, Klubu Senior + w Wojkowicach i Klubu Seniora w Sarnowie, Uniwersytetu III Wieku w Psarach oraz Stowarzyszenia "Równe Babki" w Dąbrowie Górniczej  - poświęconych takim zagadnieniom jak: wypełnienie, prowadzenie i rozliczanie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działalności gospodarczej,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deklaracji podatkowych, sposobom reakcji na 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Stalking, </a:t>
            </a:r>
            <a:r>
              <a:rPr lang="pl-PL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bullying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, zniesławienie, naruszenie czci i hejt, prawom konsumenta, prawu rodzinnemu, spadkowemu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pl-PL" sz="1200" u="none" strike="noStrike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rzeprowadzenie przez jedną z opiekunek poradni cyklu zdalnych wykładów w języku angielskim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Officina SansPl"/>
                <a:cs typeface="Officina SansPl"/>
              </a:rPr>
              <a:t>przeprowadzenie wa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rsztatów – także przez osoby spoza Opiekunów Poradni poświęconych, m.i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n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. pisaniu pism procesowych w prawie cywilnym; kontaktu z klientem; udzielaniu porad pisemnych oraz poświęconych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RODO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współorganizacja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krajowego etapu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międzynarodowego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konkursu ICCC 2022 wraz z poradniami Uczelni Łazarskiego oraz Katolickiego Uniwersytetu Lubelskiego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nagranie dwóch filmów z zakresu edukacji prawnej dla powiatu tarnogórskiego oraz będzińskiego,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prowadzenie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bloga</a:t>
            </a:r>
            <a:r>
              <a:rPr lang="en-US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200" u="none" strike="noStrike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Poradni</a:t>
            </a:r>
            <a:r>
              <a:rPr lang="pl-PL" sz="1200" u="none" strike="noStrike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oraz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cykliczne umieszczanie tekstów dotyczących aktualności orzeczniczych i legislacyjnych z różnych dziedzin prawa na stronie w Facebook i stronie www Poradni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highlight>
                  <a:srgbClr val="FFFFFF"/>
                </a:highligh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udział opiekunów Poradni w mediach na tematy dotyczące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własności intelektualnej, obowiązków świadków,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utoringu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na studiach prawniczych, biegłych czy patentowaniem genów</a:t>
            </a: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4631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8649345" cy="998438"/>
          </a:xfrm>
        </p:spPr>
        <p:txBody>
          <a:bodyPr/>
          <a:lstStyle/>
          <a:p>
            <a:pPr defTabSz="912813" eaLnBrk="1" hangingPunct="1"/>
            <a:r>
              <a:rPr lang="pl-PL" sz="2700" dirty="0"/>
              <a:t>Studencka Poradnia Prawna Krakowskiej Akademii </a:t>
            </a:r>
            <a:br>
              <a:rPr lang="pl-PL" sz="2700" dirty="0"/>
            </a:br>
            <a:r>
              <a:rPr lang="pl-PL" sz="2700" dirty="0"/>
              <a:t>im. Andrzeja Frycza-Modrzewskiego 2009-2022</a:t>
            </a:r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1206751" y="6114547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2009-2022</a:t>
            </a:r>
          </a:p>
        </p:txBody>
      </p:sp>
      <p:sp>
        <p:nvSpPr>
          <p:cNvPr id="34824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2009-2022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7B49C38-CA27-2CE0-CDA5-FDC9E3AE50EA}"/>
              </a:ext>
            </a:extLst>
          </p:cNvPr>
          <p:cNvGraphicFramePr>
            <a:graphicFrameLocks/>
          </p:cNvGraphicFramePr>
          <p:nvPr/>
        </p:nvGraphicFramePr>
        <p:xfrm>
          <a:off x="755650" y="2420888"/>
          <a:ext cx="388835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C6B3419E-8CE4-80F7-A959-F8C00A9FE346}"/>
              </a:ext>
            </a:extLst>
          </p:cNvPr>
          <p:cNvGraphicFramePr>
            <a:graphicFrameLocks/>
          </p:cNvGraphicFramePr>
          <p:nvPr/>
        </p:nvGraphicFramePr>
        <p:xfrm>
          <a:off x="4932040" y="2276872"/>
          <a:ext cx="42119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D72B42C0-C970-9043-36F8-2A80DF28A73A}"/>
              </a:ext>
            </a:extLst>
          </p:cNvPr>
          <p:cNvSpPr/>
          <p:nvPr/>
        </p:nvSpPr>
        <p:spPr bwMode="auto">
          <a:xfrm>
            <a:off x="7812360" y="2636912"/>
            <a:ext cx="1296144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Studenci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Uniwersytetu Jagiellońskiego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88224" y="2636912"/>
            <a:ext cx="21602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 226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Studentów: 25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Opiekunów: 20 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755576" y="2204864"/>
          <a:ext cx="8388424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020311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Uniwersytetu Jagiellońskiego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76873"/>
            <a:ext cx="815982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spółpraca z grupą studentów z Kosowa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sformalizowana współpraca ze Strzeżonym Ośrodkiem dla Cudzoziemców w Przemyślu – udzielanie porad prawnych cudzoziemcom podczas regularnych, comiesięcznych stacjonarnych wizyt w ośrodku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związku z sytuacją na Ukrainie stworzono dodatkowy numer telefonu do kontaktu, utworzono dodatkowe dyżury w celu przyjmowania wyłącznie spraw związanych z obywatelami Ukrainy, nawiązano współpracę z tłumaczami, formularze przetłumaczono na język ukraiński, zostały stworzone dodatkowe ulotki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studenci Sekcji Praw Człowieka podjęli naukę języka rosyjskiego podczas cotygodniowych, regularnych spotkań z lektorem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stworzono cyfrową formę akt, co usprawniło prowadzenie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dokumentacji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studentom stworzono możliwość odbywania praktyk zawodowych w Wydziale Karnym Sądu Rejonowego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rganizacja na uczelni konkursów tzw. </a:t>
            </a:r>
            <a:r>
              <a:rPr lang="pl-PL" sz="1300" i="1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moot</a:t>
            </a:r>
            <a:r>
              <a:rPr lang="pl-PL" sz="13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300" i="1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court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które cieszą się sporym zainteresowaniem wśród studentów, gdzie osiągają sukcesy retoryczne i merytoryczne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3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6776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Studencka Poradnia Prawna Uniwersytetu Jagiellońskiego 2003-2022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3" y="5877272"/>
            <a:ext cx="30236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364088" y="6004561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5076056" y="2538614"/>
          <a:ext cx="4067944" cy="386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860FC38-5232-FE16-1F4C-747DC63B8697}"/>
              </a:ext>
            </a:extLst>
          </p:cNvPr>
          <p:cNvGraphicFramePr>
            <a:graphicFrameLocks/>
          </p:cNvGraphicFramePr>
          <p:nvPr/>
        </p:nvGraphicFramePr>
        <p:xfrm>
          <a:off x="779511" y="2348880"/>
          <a:ext cx="40679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43765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5678" y="2636912"/>
            <a:ext cx="8434388" cy="4589462"/>
            <a:chOff x="470" y="17"/>
            <a:chExt cx="5313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651" y="1049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2008/2009 i 2009/2010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169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420204" imgH="4266595" progId="PBrush">
                    <p:embed/>
                  </p:oleObj>
                </mc:Choice>
                <mc:Fallback>
                  <p:oleObj name="Obraz - mapa bitowa" r:id="rId2" imgW="4420204" imgH="4266595" progId="PBrush">
                    <p:embed/>
                    <p:pic>
                      <p:nvPicPr>
                        <p:cNvPr id="5" name="Object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7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</p:spTree>
    <p:extLst>
      <p:ext uri="{BB962C8B-B14F-4D97-AF65-F5344CB8AC3E}">
        <p14:creationId xmlns:p14="http://schemas.microsoft.com/office/powerpoint/2010/main" val="35014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Katolickiego </a:t>
            </a:r>
            <a:br>
              <a:rPr lang="pl-PL" sz="2800" dirty="0"/>
            </a:br>
            <a:r>
              <a:rPr lang="pl-PL" sz="2800" dirty="0"/>
              <a:t>Uniwersytetu Lubelskiego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16216" y="2492896"/>
            <a:ext cx="21602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Spraw łącznie: 105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Studentów:135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Opiekunów: 15 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755576" y="2276872"/>
          <a:ext cx="8388424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456227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Katolickiego </a:t>
            </a:r>
            <a:br>
              <a:rPr lang="pl-PL" sz="2800" dirty="0"/>
            </a:br>
            <a:r>
              <a:rPr lang="pl-PL" sz="2800" dirty="0"/>
              <a:t>Uniwersytetu Lubelskiego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388424" cy="439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itchFamily="18" charset="0"/>
              </a:rPr>
              <a:t>w ramach programu Erasmus+ podjęto rozmowy dotyczące możliwości utworzenia poradni prawnej na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Uniwersytetcie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Elbasanie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Albanii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współpraca z Aresztem Śledczym w Lublinie – przedstawiciele poradni pełnili dyżury 2 razy w miesiącu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organizacja konferencji naukowej: Zarząd sukcesyjny czy fundacje rodzinne? Zagadnienia natury teoretycznej i praktycznej w ujęciu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prawnoporównawczym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spółorganizacja (z Uniwersytetem Łazarskiego i Krakowską Akademia im. Frycza Modrzewskiego) IV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Client Consulting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2022 na KUL  i zajęcie przez studentów UPP I miejsca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dział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tudentów UPP w International Client Consulting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2022 – półfinały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2 zespołów studentów UPP w konkursie typu </a:t>
            </a:r>
            <a:r>
              <a:rPr lang="pl-PL" sz="1300" i="1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moot</a:t>
            </a:r>
            <a:r>
              <a:rPr lang="pl-PL" sz="13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1300" i="1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court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organizowanych m.in. przez ELSA Lublin, Katedrę Prawa Cywilnego UMCS i Sąd Okręgowy w Lublinie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wyróżnienie jednego z zespołów UPP w I Lokalnym </a:t>
            </a:r>
            <a:r>
              <a:rPr lang="pl-PL" sz="1300" i="1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Moot</a:t>
            </a:r>
            <a:r>
              <a:rPr lang="pl-PL" sz="13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Court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z Prawa rodzinnego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ramach strony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Facebookowej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na początku wojny w Ukrainie UPP realizowała zadania informacyjne związane zarówno ze zbiórkami charytatywnymi, jak i donacją krwi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udział studentów w symulacjach rozpraw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organizowanych przez SO w Lublinie, organizacja symulacji rozprawy i mediacji, prowadzenie warsztatów i szkoleń. Dotyczących metodologii pisania opinii prawnych i rozmów z klientem, praw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pracownicznych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doręczeń elektronicznych, zmian w KSH oraz mediacji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08679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Uniwersytecka Poradnia Prawna Katolickiego </a:t>
            </a:r>
            <a:br>
              <a:rPr lang="pl-PL" sz="2800" dirty="0"/>
            </a:br>
            <a:r>
              <a:rPr lang="pl-PL" sz="2800" dirty="0"/>
              <a:t>Uniwersytetu Lubelskiego 2003-2022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594927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436096" y="5949278"/>
            <a:ext cx="3479303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 flipH="1">
            <a:off x="3203848" y="2924944"/>
            <a:ext cx="72008" cy="720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D4171AC0-142F-BC36-6860-6A09EFC15D4A}"/>
              </a:ext>
            </a:extLst>
          </p:cNvPr>
          <p:cNvGraphicFramePr>
            <a:graphicFrameLocks/>
          </p:cNvGraphicFramePr>
          <p:nvPr/>
        </p:nvGraphicFramePr>
        <p:xfrm>
          <a:off x="755576" y="2276871"/>
          <a:ext cx="4199382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5102343" y="2276870"/>
          <a:ext cx="4041657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0959021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Studencka Poradnia Prawna  UMCS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372200" y="2355106"/>
            <a:ext cx="2664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  Spraw łącznie: 13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        Studentów:  7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       Opiekunów:  9 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755576" y="3429000"/>
          <a:ext cx="838842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510794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Studencka Poradnia Prawna  UMCS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04864"/>
            <a:ext cx="8388424" cy="556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Ogólnopolskiej Konferencji Naukowej ,,Międzynarodowy tydzień mediacji”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w </a:t>
            </a:r>
            <a:r>
              <a:rPr lang="pl-PL" sz="1300" kern="18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II Ogólnopolskiej Konferencji Naukowej „Nieodpłatna pomoc prawna w dobie pandemii – wnioski </a:t>
            </a:r>
            <a:r>
              <a:rPr lang="pl-PL" sz="1300" i="1" kern="18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l-PL" sz="1300" kern="18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1300" i="1" kern="18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lege lata</a:t>
            </a:r>
            <a:r>
              <a:rPr lang="pl-PL" sz="1300" kern="18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1300" i="1" kern="18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lege </a:t>
            </a:r>
            <a:r>
              <a:rPr lang="pl-PL" sz="1300" i="1" kern="18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ferenda</a:t>
            </a:r>
            <a:r>
              <a:rPr lang="pl-PL" sz="1300" kern="18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l-PL" sz="1300" i="1" kern="18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kern="18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spółpraca z Akademickim Centrum Mediacji UMCS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współpraca z Biurem Rzecznika Praw Obywatelski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rzeprowadzenie, w ramach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Targów Kariery Public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Law w Lublinie, spotkań z przedstawicielami organizacji publicznych i pozarządowych uczestniczących w targach oraz wymiana doświadczeń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symulacja mediacji w sprawie pracowniczej w ramach Lubelskiego Festiwalu Nauki oraz na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UMCS </a:t>
            </a:r>
            <a:endParaRPr lang="pl-PL" sz="1300" b="1" i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marL="285750" indent="-285750" algn="just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opracowanie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dwóch rozdziałów w monografii naukowej Studenta Poradni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dział studentów w cyklu spotkań z praktykami:  prokuratorem prokuratury rejonowej, komornikiem oraz  mediatorem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dział studentów Poradni w Ogólnopolskim konkursie z prawa gospodarczego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studentki Poradni w V Ogólnopolskim Konkursie Wiedzy o Postępowaniu Cywilnym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Studenta Poradni w </a:t>
            </a:r>
            <a:r>
              <a:rPr lang="pl-PL" sz="1300" b="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XLIX edycji Środowiskowego Konkursu Krasomówczego na </a:t>
            </a:r>
            <a:r>
              <a:rPr lang="pl-PL" sz="1300" b="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sz="1300" b="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4150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Uniwersytecka Studencka Poradnia Prawna  UMCS 2003-2022 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187435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436096" y="6021288"/>
            <a:ext cx="3479303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572000" y="6187436"/>
            <a:ext cx="386328" cy="351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984BCBD-CF9F-B4D8-CCC1-A292414D4841}"/>
              </a:ext>
            </a:extLst>
          </p:cNvPr>
          <p:cNvGraphicFramePr>
            <a:graphicFrameLocks/>
          </p:cNvGraphicFramePr>
          <p:nvPr/>
        </p:nvGraphicFramePr>
        <p:xfrm>
          <a:off x="827584" y="2348880"/>
          <a:ext cx="400615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5319087" y="2348880"/>
          <a:ext cx="371740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9104851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98984"/>
            <a:ext cx="8159824" cy="836712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Studencki Punkt Informacji Prawnej - Klinika Prawa Wydział Prawa i Administracji Uniwersytet Łódzki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948264" y="2492896"/>
            <a:ext cx="21957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Spraw łącznie: 103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Studentów: 40 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Opiekunów: 8 </a:t>
            </a:r>
          </a:p>
        </p:txBody>
      </p:sp>
      <p:graphicFrame>
        <p:nvGraphicFramePr>
          <p:cNvPr id="6" name="Symbol zastępczy wykresu 5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755576" y="2276872"/>
          <a:ext cx="83884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561106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98984"/>
            <a:ext cx="8159824" cy="836712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Studencki Punkt Informacji Prawnej - Klinika Prawa Wydział Prawa i Administracji Uniwersytet Łódzki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159824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przeprowadzenie szkolenia przez opiekunów Kliniki Prawa dla Uniwersytetu w Czarnogórze dotyczące organizacji pracy studenckiej poradni prawnej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współ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organizacja Konferencji we współpracy z Miejskim Rzecznikiem Konsumentów w ramach Światowego Dnia Konsumenta pt. “Rozsądny konsument na rynku usług finansowych”, w który udział wzięło sześć szkół ponadpodstawowych z województwa łódzkiego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wystąpienie z referatem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dotyczącym działalności Kliniki podczas pandemii oraz sposobu organizacji mediacji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konferencji organizowanej przez Studencką Poradnię Prawną Uniwersytetu w Białymstoku „Nieodpłatna pomoc prawna w dobie pandemii – wnioski </a:t>
            </a:r>
            <a:r>
              <a:rPr lang="pl-PL" sz="13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lege lata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13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lege </a:t>
            </a:r>
            <a:r>
              <a:rPr lang="pl-PL" sz="1300" i="1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ferenda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kontynuacja współpracy z Miejskim Rzecznikiem Konsumentów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awarcie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porozumienia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Instytutem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Mediacji-Fundacją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Rozwoju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Edukacji</a:t>
            </a:r>
            <a:r>
              <a:rPr lang="en-US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Społecznej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dział koordynatora Kliniki Prawa w dwóch spotkaniach studenckich poradni prawnych w sprawie organizacji pomocy obywatelom Ukrainy oraz utworzenie grupy wolontariuszy chętnych do pomocy ofiarom wojny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potkania z mediatorami-praktykami w ramach zajęć grupy mediacji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przeprowadzenie przez d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woje opiekunów Kliniki Prawa lekcji o prawie w jednym z łódzkich liceów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gólnokształcących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6492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01295" y="764704"/>
            <a:ext cx="8114105" cy="1140296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Studencki Punkt Informacji Prawnej - Klinika Prawa Wydział Prawa i </a:t>
            </a:r>
            <a:r>
              <a:rPr lang="pl-PL" sz="2500"/>
              <a:t>Administracji UŁ 2003-2022</a:t>
            </a:r>
            <a:endParaRPr lang="pl-PL" sz="2500" dirty="0"/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15616" y="6116199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F7222F25-6297-9068-33CC-E3216E1380CC}"/>
              </a:ext>
            </a:extLst>
          </p:cNvPr>
          <p:cNvGraphicFramePr>
            <a:graphicFrameLocks/>
          </p:cNvGraphicFramePr>
          <p:nvPr/>
        </p:nvGraphicFramePr>
        <p:xfrm>
          <a:off x="755577" y="2276872"/>
          <a:ext cx="3888432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4931320" y="2276872"/>
          <a:ext cx="3984078" cy="410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EA72F975-66DB-E4B8-4335-AE696EF2B7C0}"/>
              </a:ext>
            </a:extLst>
          </p:cNvPr>
          <p:cNvSpPr/>
          <p:nvPr/>
        </p:nvSpPr>
        <p:spPr bwMode="auto">
          <a:xfrm>
            <a:off x="6156176" y="4653136"/>
            <a:ext cx="1296144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Opiekunowie</a:t>
            </a:r>
          </a:p>
        </p:txBody>
      </p:sp>
    </p:spTree>
    <p:extLst>
      <p:ext uri="{BB962C8B-B14F-4D97-AF65-F5344CB8AC3E}">
        <p14:creationId xmlns:p14="http://schemas.microsoft.com/office/powerpoint/2010/main" val="85231278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8316416" cy="998984"/>
          </a:xfrm>
        </p:spPr>
        <p:txBody>
          <a:bodyPr/>
          <a:lstStyle/>
          <a:p>
            <a:pPr defTabSz="912813" eaLnBrk="1" hangingPunct="1"/>
            <a:r>
              <a:rPr lang="pl-PL" sz="2600" dirty="0">
                <a:cs typeface="Times New Roman" pitchFamily="18" charset="0"/>
              </a:rPr>
              <a:t>Koło Naukowe Studencka Poradnia Prawna Uniwersytetu Warmińsko-Mazurskiego w Olszynie </a:t>
            </a:r>
            <a:endParaRPr lang="pl-PL" sz="2600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04248" y="2636912"/>
            <a:ext cx="21111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Spraw łącznie:  10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Studentów:  67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Opiekunów:  1 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755576" y="4005064"/>
          <a:ext cx="8388424" cy="285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81032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55650" y="2673351"/>
            <a:ext cx="8569325" cy="4572000"/>
            <a:chOff x="470" y="28"/>
            <a:chExt cx="5404" cy="2880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2010/2011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37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4352381" imgH="4200000" progId="PBrush">
                    <p:embed/>
                  </p:oleObj>
                </mc:Choice>
                <mc:Fallback>
                  <p:oleObj name="Bitmap Image" r:id="rId2" imgW="4352381" imgH="4200000" progId="PBrush">
                    <p:embed/>
                    <p:pic>
                      <p:nvPicPr>
                        <p:cNvPr id="5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37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242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368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" y="24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</p:spTree>
    <p:extLst>
      <p:ext uri="{BB962C8B-B14F-4D97-AF65-F5344CB8AC3E}">
        <p14:creationId xmlns:p14="http://schemas.microsoft.com/office/powerpoint/2010/main" val="2750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8159824" cy="1143000"/>
          </a:xfrm>
        </p:spPr>
        <p:txBody>
          <a:bodyPr/>
          <a:lstStyle/>
          <a:p>
            <a:pPr defTabSz="912813" eaLnBrk="1" hangingPunct="1"/>
            <a:r>
              <a:rPr lang="pl-PL" sz="2600" dirty="0">
                <a:cs typeface="Times New Roman" pitchFamily="18" charset="0"/>
              </a:rPr>
              <a:t>Koło Naukowe Studencka Poradnia Prawna Uniwersytetu Warmińsko-Mazurskiego Olsztynie</a:t>
            </a:r>
            <a:endParaRPr lang="pl-PL" sz="26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159824" cy="29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algn="just"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algn="just" defTabSz="912813">
              <a:spcBef>
                <a:spcPct val="50000"/>
              </a:spcBef>
              <a:defRPr/>
            </a:pPr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organizowanie warsztatów z rozwiązywania kazusów i udzielania porad prawnych przez Sędziego Sądu Okręgowego w Olsztynie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wizyta w Wojewódzkim Sądzie Administracyjnym w Olsztynie oraz spotkanie z sędzią WSA w Olsztynie, warsztaty z zakresu działalności sądownictwa administracyjnego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prowadzenie strony poradni na Facebooku</a:t>
            </a:r>
          </a:p>
          <a:p>
            <a:pPr lvl="0" algn="just"/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tworzenie w poradni sekcji odpowiadających poszczególnym gałęziom prawa</a:t>
            </a:r>
          </a:p>
          <a:p>
            <a:pPr algn="just"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1671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73303" y="735449"/>
            <a:ext cx="8042097" cy="1169551"/>
          </a:xfrm>
        </p:spPr>
        <p:txBody>
          <a:bodyPr/>
          <a:lstStyle/>
          <a:p>
            <a:pPr defTabSz="912813" eaLnBrk="1" hangingPunct="1"/>
            <a:r>
              <a:rPr lang="pl-PL" sz="2800" dirty="0">
                <a:cs typeface="Times New Roman" pitchFamily="18" charset="0"/>
              </a:rPr>
              <a:t>Koło Naukowe Studencka Poradnia Prawna UW-M w Olszynie 2004-2022</a:t>
            </a:r>
            <a:endParaRPr lang="pl-PL" sz="2800" dirty="0"/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043608" y="5661025"/>
            <a:ext cx="31676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2004-2022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336606" y="5693006"/>
            <a:ext cx="357879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2004-2022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048A251-3B9E-2114-5071-A5CFB23E0C3E}"/>
              </a:ext>
            </a:extLst>
          </p:cNvPr>
          <p:cNvGraphicFramePr>
            <a:graphicFrameLocks/>
          </p:cNvGraphicFramePr>
          <p:nvPr/>
        </p:nvGraphicFramePr>
        <p:xfrm>
          <a:off x="755576" y="2322591"/>
          <a:ext cx="3529583" cy="3986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4716016" y="2492896"/>
          <a:ext cx="419938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8614302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Studencka Poradnia Prawna „Klinika Prawa” </a:t>
            </a:r>
            <a:r>
              <a:rPr lang="pl-PL" sz="2800" dirty="0" err="1"/>
              <a:t>WPiA</a:t>
            </a:r>
            <a:r>
              <a:rPr lang="pl-PL" sz="2800" dirty="0"/>
              <a:t> UO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92280" y="2420888"/>
            <a:ext cx="2051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 185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Studentów: 69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Opiekunów: 29 </a:t>
            </a: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 flipH="1">
          <a:off x="8915399" y="6021288"/>
          <a:ext cx="45719" cy="14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/>
          </p:cNvGraphicFramePr>
          <p:nvPr/>
        </p:nvGraphicFramePr>
        <p:xfrm>
          <a:off x="755576" y="2276872"/>
          <a:ext cx="8388424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3034302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Studencka Poradnia Prawna „Klinika Prawa” </a:t>
            </a:r>
            <a:r>
              <a:rPr lang="pl-PL" sz="2800" dirty="0" err="1"/>
              <a:t>WPiA</a:t>
            </a:r>
            <a:r>
              <a:rPr lang="pl-PL" sz="2800" dirty="0"/>
              <a:t> UO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zajęcie I miejsca w krajowym rankingu Dziennika „Rzeczypospolita”</a:t>
            </a:r>
            <a:endParaRPr lang="pl-PL" sz="12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organizacja V Ogólnopolskiej Konferencji Naukowej „Prawa dziecka – pacjenta teoria a praktyka” pod patronatem honorowym Rektora UO oraz Rzecznika Praw Pacjenta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współo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rganizacja - wraz z Bona Fides - Maratonu Pisania Lisów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Amnesty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International w sprawie 10 osób z różnych zakątków świata (Gwatemali, USA, Białorusi, Tajlandii, Nigerii, Izraela, Egiptu, Ukrainy, Chin)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przedstawiciela Kliniki Prawa w konferencji online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Workshop on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Models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Cooperation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Legal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Clinics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NGOs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Belarus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Poland and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Sweden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(prezentacja wyników dot. współpracy Kliniki Prawa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WPiA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UO z organizacjami pozarządowymi)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przeprowadzenie spotkania Kierownika Kliniki Prawa z Sędzią Sądu Najwyższego Ukrainy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Oleną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Konoplitską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, poświęconego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współpracy z poradnią oraz niesienia pomocy obywatelom Ukrainy oraz tamtejszego prawa cywilnego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nawiązanie współpracy z Okręgową Radą Adwokacką w Opolu oraz jednym z opolskich notariuszy o współpracy i wspomaganiu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poradni przy udzielaniu porad i pomocy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dla osób przybywających z Ukrainy</a:t>
            </a:r>
          </a:p>
          <a:p>
            <a:pPr algn="just"/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przeprowadzenie szkolenia dla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wszystkich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studentów kliniki dotyczącej udzielania pomocy obywatelom Ukrainy; przetłumaczenie na język ukraiński ulotki, formularza oraz oświadczenia,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rzygotowanie w języku ukraińskim plakatów informujących o działalności Kliniki Prawa oraz ich rozpropagowanie na terenie akademika, w którym przebywają obywatele Ukrainy; pomoc studentów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UO władających językiem ukraińskim przy tłumaczeniu podczas spotkań studentów udzielających pomocy w ramach Kliniki Prawa z osobami posługującymi się wyłącznie językiem ukraińskim</a:t>
            </a: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 flipH="1">
          <a:off x="8915399" y="6021288"/>
          <a:ext cx="45719" cy="14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0458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Studencka Poradnia Prawna „Klinika Prawa” </a:t>
            </a:r>
            <a:r>
              <a:rPr lang="pl-PL" sz="2800" dirty="0" err="1"/>
              <a:t>WPiA</a:t>
            </a:r>
            <a:r>
              <a:rPr lang="pl-PL" sz="2800" dirty="0"/>
              <a:t> UO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132856"/>
            <a:ext cx="838842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/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umieszczenie k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liniki Prawa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UO na Liście bezpłatnego poradnictwa w Opolu 2022</a:t>
            </a: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just"/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podpisanie porozumienia o współpracy ze Stowarzyszeniem Rodzin Zastępczych Jestem w Opolu w zakresie udzielania specjalistycznej pomocy prawnej przez studentów kliniki  osobom zgłaszającym się do stowarzyszenia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współpraca z Aresztem Śledczym w Opolu i zorganizowanie wizyty studentów Kliniki Prawa; organizacja wizyty studentów w Zakładzie Karnym w Strzelcach Opolskich oraz na Oddziale Zamkniętym w Turawie</a:t>
            </a:r>
          </a:p>
          <a:p>
            <a:pPr algn="just"/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ontynuacja współpracy z Powiatowym Centrum Pomocy Rodzinie w Opolu oraz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Miejskim Ośrodkiem Pomocy Rodzinie w Opolu</a:t>
            </a: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ontynuacja porozumienia pomiędzy Kliniką Prawa a Powiatowym Urzędem Pracy w Opolu</a:t>
            </a:r>
          </a:p>
          <a:p>
            <a:pPr algn="just"/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k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ontynuacja współpracy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ze Stowarzyszeniem Uniwersytetu III Wieku w Opolu</a:t>
            </a:r>
          </a:p>
          <a:p>
            <a:pPr marL="457200" algn="just"/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ontynuacja współpracy z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Ośrodkiem Interwencji Kryzysowej w Miejskim Ośrodku Pomocy Rodzinie w Opolu</a:t>
            </a: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kontynuacja porozumienia o współpracy z Pełnomocnikiem ds. równego traktowania w UO  oraz z Centrum Wsparcia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Terapeutycznego UO</a:t>
            </a:r>
          </a:p>
          <a:p>
            <a:pPr algn="just"/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kontynuacja współpracy ze Stowarzyszeniem Twoja Fabryka Marzeń w zakresie udzielania specjalistycznej pomocy osobom zgłaszającym się do stowarzyszenia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współpraca z Poradnią Prawną działającą przy MOPR w Ośrodku Interwencji Kryzysowej w Opolu</a:t>
            </a:r>
            <a:endParaRPr lang="pl-PL" sz="12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 flipH="1">
          <a:off x="8915399" y="6021288"/>
          <a:ext cx="45719" cy="14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8419763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Studencka Poradnia Prawna „Klinika Prawa” </a:t>
            </a:r>
            <a:r>
              <a:rPr lang="pl-PL" sz="2800" dirty="0" err="1"/>
              <a:t>WPiA</a:t>
            </a:r>
            <a:r>
              <a:rPr lang="pl-PL" sz="2800" dirty="0"/>
              <a:t> UO</a:t>
            </a: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 flipH="1">
          <a:off x="8915399" y="6021288"/>
          <a:ext cx="45719" cy="14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D183F212-488A-A4F0-F5BA-B83C70156D48}"/>
              </a:ext>
            </a:extLst>
          </p:cNvPr>
          <p:cNvSpPr txBox="1"/>
          <p:nvPr/>
        </p:nvSpPr>
        <p:spPr>
          <a:xfrm>
            <a:off x="755576" y="2564904"/>
            <a:ext cx="83884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rzygotowanie przez studentki kliniki prezentacji „Prawa obowiązujące młodzież między 13-17 rokiem życia” dla uczniów szkoły podstawowej nr 6 w Brzegu, która została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mieszczona na stronie internetowej szkoły, a także odtworzona na lekcjach wychowawczych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przedstawicieli Kliniki Prawa w XVIII Opolskim Festiwalu Nauki oraz Opolskim Pikniku Naukowym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rzedstawienie przez studentki kliniki referatu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oświęconego o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dpowiedzialności nieletnich za cyberprzemoc uczniom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Zespołu Szkół Licealno-Technicznych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w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Kluczbork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u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studenci Kliniki Prawa wraz z Radą Studencką przygotowali i zaprezentowali uczniom dwóch opolskich liceów symulacji rozprawy karnej „Sprawa Gorgonowej”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zorganizowanie certyfikowanych warsztatów  pt.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 Historic" panose="020B0502040204020203" pitchFamily="34" charset="0"/>
              </a:rPr>
              <a:t>„Błędy i pułapki w postępowaniu administracyjnym” poprowadzonych przez osobę 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spoza grona opiekunów poradni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przeprowadzenie przez praktyków warsztatów poświęconych pismom procesowym w sprawach rozwodowych</a:t>
            </a:r>
          </a:p>
          <a:p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udział studentów w warsztatach online "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PrzePRAWA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z Klientem. Jak pytać, żeby się dowiedzieć?" organizowanych przez  Klinikę Prawa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WPiA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US oraz Studencką Poradnię Prawną Uczelni Łazarskiego</a:t>
            </a: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1776006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Uniwersytecka Studencka Poradnia Prawna „Klinika Prawa” </a:t>
            </a:r>
            <a:r>
              <a:rPr lang="pl-PL" sz="2800" dirty="0" err="1"/>
              <a:t>WPiA</a:t>
            </a:r>
            <a:r>
              <a:rPr lang="pl-PL" sz="2800" dirty="0"/>
              <a:t> </a:t>
            </a:r>
            <a:r>
              <a:rPr lang="pl-PL" sz="2800"/>
              <a:t>UO 2003-2022</a:t>
            </a:r>
            <a:endParaRPr lang="pl-PL" sz="2800" dirty="0"/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92080" y="6095998"/>
            <a:ext cx="362331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7F87D63B-A2A2-1100-7AB0-880831BFD333}"/>
              </a:ext>
            </a:extLst>
          </p:cNvPr>
          <p:cNvGraphicFramePr>
            <a:graphicFrameLocks/>
          </p:cNvGraphicFramePr>
          <p:nvPr/>
        </p:nvGraphicFramePr>
        <p:xfrm>
          <a:off x="755577" y="2348880"/>
          <a:ext cx="4032446" cy="405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5049766" y="2348880"/>
          <a:ext cx="4094233" cy="405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302326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Uniwersytecka Poradnia Prawna przy </a:t>
            </a:r>
            <a:r>
              <a:rPr lang="pl-PL" sz="2800" dirty="0" err="1"/>
              <a:t>WPiA</a:t>
            </a:r>
            <a:r>
              <a:rPr lang="pl-PL" sz="2800" dirty="0"/>
              <a:t> Uniwersytetu w Poznaniu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04248" y="2492896"/>
            <a:ext cx="21111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 36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Studentów: 30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Opiekunów: 10 </a:t>
            </a:r>
          </a:p>
        </p:txBody>
      </p:sp>
      <p:graphicFrame>
        <p:nvGraphicFramePr>
          <p:cNvPr id="6" name="Symbol zastępczy wykresu 5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827584" y="2708920"/>
          <a:ext cx="8316416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2553832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Uniwersytecka Poradnia Prawna przy </a:t>
            </a:r>
            <a:r>
              <a:rPr lang="pl-PL" sz="2800" dirty="0" err="1"/>
              <a:t>WPiA</a:t>
            </a:r>
            <a:r>
              <a:rPr lang="pl-PL" sz="2800" dirty="0"/>
              <a:t> Uniwersytetu w Poznaniu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420888"/>
            <a:ext cx="8388424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organizacja seminarium naukowego dot. problemów prawa oświatowego, w tym zagadnień związanych z udzielaniem pomocy prawnej w zakresie zapisów do szkół publicznych przez cudzoziemców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ontynuacja współpracy z Zakładem Karnym we Wronkach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sparcie działań Wydziału Prawa i Administracji UAM w zakresie utworzenia i obsługi Punktu informacji prawnej dla cudzoziemców z Ukrainy, zorganizowanego na terenie Międzynarodowych Targów Poznańskich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kontynuacja działania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wolontariackich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grup anglojęzycznej i ukraińskojęzycznej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rzeprowadzenie szkolenia dedykowanego wolontariuszom SUPP z zakresu sporządzania opinii prawnych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itchFamily="18" charset="0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41373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2000"/>
            <a:ext cx="8159824" cy="893088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Uniwersytecka Poradnia Prawna przy </a:t>
            </a:r>
            <a:r>
              <a:rPr lang="pl-PL" sz="2800" dirty="0" err="1"/>
              <a:t>WPiA</a:t>
            </a:r>
            <a:r>
              <a:rPr lang="pl-PL" sz="2800" dirty="0"/>
              <a:t> Uniwersytetu w Poznaniu 2003-2022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92080" y="6095998"/>
            <a:ext cx="362331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5EBE72FC-3DDC-6243-8C50-A083630EA739}"/>
              </a:ext>
            </a:extLst>
          </p:cNvPr>
          <p:cNvGraphicFramePr>
            <a:graphicFrameLocks/>
          </p:cNvGraphicFramePr>
          <p:nvPr/>
        </p:nvGraphicFramePr>
        <p:xfrm>
          <a:off x="755576" y="2296304"/>
          <a:ext cx="4078166" cy="4039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4788023" y="2296303"/>
          <a:ext cx="4202754" cy="4039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40717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594225"/>
            <a:chOff x="470" y="1738"/>
            <a:chExt cx="5404" cy="2894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1752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2011/2012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16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4352381" imgH="4200000" progId="PBrush">
                    <p:embed/>
                  </p:oleObj>
                </mc:Choice>
                <mc:Fallback>
                  <p:oleObj name="Bitmap Image" r:id="rId2" imgW="4352381" imgH="4200000" progId="PBrush">
                    <p:embed/>
                    <p:pic>
                      <p:nvPicPr>
                        <p:cNvPr id="5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1943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2003-2022</a:t>
            </a:r>
          </a:p>
        </p:txBody>
      </p:sp>
    </p:spTree>
    <p:extLst>
      <p:ext uri="{BB962C8B-B14F-4D97-AF65-F5344CB8AC3E}">
        <p14:creationId xmlns:p14="http://schemas.microsoft.com/office/powerpoint/2010/main" val="15031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Studenckie Biuro Porad Prawnych „Klinika Prawa”</a:t>
            </a:r>
            <a:br>
              <a:rPr lang="pl-PL" sz="2500" dirty="0"/>
            </a:br>
            <a:r>
              <a:rPr lang="pl-PL" sz="2500" dirty="0" err="1"/>
              <a:t>WSPiA</a:t>
            </a:r>
            <a:r>
              <a:rPr lang="pl-PL" sz="2500" dirty="0"/>
              <a:t> Rzeszowska Szkoła Wyższa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34091" y="2456395"/>
            <a:ext cx="21237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 21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Studentów:  35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Opiekunów:  9 </a:t>
            </a: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755576" y="3533613"/>
          <a:ext cx="8424936" cy="332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211625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Studenckie Biuro Porad Prawnych „Klinika Prawa”</a:t>
            </a:r>
            <a:br>
              <a:rPr lang="pl-PL" sz="2500" dirty="0"/>
            </a:br>
            <a:r>
              <a:rPr lang="pl-PL" sz="2500" dirty="0" err="1"/>
              <a:t>WSPiA</a:t>
            </a:r>
            <a:r>
              <a:rPr lang="pl-PL" sz="2500" dirty="0"/>
              <a:t> Rzeszowska Szkoła Wyższa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zorganizowanie 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tudenckiej konferencji naukowej nt. „Przemoc wobec kobiet – zjawisko oraz uregulowania prawne w Polsce.”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udział w panelach dyskusyjnych i organizacja seminariów naukowych poświęconych zagadnieniom: 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yzwań społecznych i prawnych w czasach pandemii;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praw dzieci;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mediacji;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sposobów skutecznej pomocy pokrzywdzonym przestępstwami; odpowiedzialności karnej za błędy w sztuce medycznej czy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konsekwencji inwazji Rosji na Ukrainę dla bezpieczeństwa międzynarodowego</a:t>
            </a:r>
          </a:p>
          <a:p>
            <a:pPr algn="just"/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nawiązanie współpracy -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ramach Podkarpackiego Centrum Wsparcia - z Okręgową Izbą Radców Prawnych w Rzeszowie, Izbą Adwokacką w Rzeszowie, Izbą Przemysłowo-Handlową w Rzeszowie, Urzędem Pracy w Rzeszowie oraz Zastępcą Prezydenta Miasta Rzeszowa oraz Podkarpackim Oddziałem Okręgowego Polskiego Czerwonego Krzyża w Rzeszowie - w celu wsparcia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chodźców z Ukrainy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organizowanie szkolenia poświęconego Ustawie o pomocy obywatelom Ukrainy w związku z konfliktem zbrojnym na terytorium tego państwa, poprowadzonego przez radcę prawnego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zorganizowanie spotkania z pracownikami Powiatowego Urzędu Pracy, którzy przygotowali studentów do obsługi uchodźców z zakresu pomocy szukania im ofert pracy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organizowanie szkolenia z zakresu pomocy socjalnej prowadzone przez Dyrektor Miejskiego Ośrodka Pomocy Społecznej w Rzeszowie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2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10379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Studenckie Biuro Porad Prawnych „Klinika Prawa”</a:t>
            </a:r>
            <a:br>
              <a:rPr lang="pl-PL" sz="2500" dirty="0"/>
            </a:br>
            <a:r>
              <a:rPr lang="pl-PL" sz="2500" dirty="0" err="1"/>
              <a:t>WSPiA</a:t>
            </a:r>
            <a:r>
              <a:rPr lang="pl-PL" sz="2500" dirty="0"/>
              <a:t> Rzeszowska Szkoła Wyższa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293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organizowanie szkolenia z zasad wnioskowania o numer PESEL przez uchodźców z Ukrainy, prowadzonego przez Dyrektor Centrum Kontaktu Urzędu Miasta Rzeszowa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organizowanie szkolenia dotyczącego zakładania działalności gospodarczej, prowadzonego przez osobę z Biura Ewidencji Działalności Gospodarczej i Zezwoleń Urzędu Miasta Rzeszowa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przeprowadzenie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- w ramach Tygodnia Integracyjnego dla studentów pierwszego roku na kierunku Prawo oraz dla uczniów szkół ponadpodstawowych w ramach Podkarpackiej Akademii Prawa i Bezpieczeństwa - symulacji rozprawy sądowej z ich czynnym udziałem</a:t>
            </a:r>
            <a:endParaRPr lang="pl-PL" sz="1300" b="1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itchFamily="18" charset="0"/>
            </a:endParaRPr>
          </a:p>
          <a:p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prowadzenie przez członków 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oradni zajęć oraz symulacji rozpraw dla uczniów partnerskich szkół średnich</a:t>
            </a:r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92635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66408"/>
            <a:ext cx="8388424" cy="1034400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Studenckie Biuro Porad Prawnych „Klinika Prawa” </a:t>
            </a:r>
            <a:r>
              <a:rPr lang="pl-PL" sz="2500" dirty="0" err="1"/>
              <a:t>WSPiA</a:t>
            </a:r>
            <a:r>
              <a:rPr lang="pl-PL" sz="2500" dirty="0"/>
              <a:t> Rzeszowska Szkoła Wyższa 2013-2022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92080" y="6095998"/>
            <a:ext cx="362331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2013-2022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7EEAC52D-3B67-DB71-680B-FF77546C6700}"/>
              </a:ext>
            </a:extLst>
          </p:cNvPr>
          <p:cNvGraphicFramePr>
            <a:graphicFrameLocks/>
          </p:cNvGraphicFramePr>
          <p:nvPr/>
        </p:nvGraphicFramePr>
        <p:xfrm>
          <a:off x="755576" y="2276872"/>
          <a:ext cx="4032447" cy="413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A7B9103-EFA0-6E55-CC1E-CF3F20300D14}"/>
              </a:ext>
            </a:extLst>
          </p:cNvPr>
          <p:cNvGraphicFramePr>
            <a:graphicFrameLocks/>
          </p:cNvGraphicFramePr>
          <p:nvPr/>
        </p:nvGraphicFramePr>
        <p:xfrm>
          <a:off x="5004047" y="2492897"/>
          <a:ext cx="3528394" cy="391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596998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Uniwersytetu</a:t>
            </a:r>
            <a:br>
              <a:rPr lang="pl-PL" sz="2800" dirty="0"/>
            </a:br>
            <a:r>
              <a:rPr lang="pl-PL" sz="2800" dirty="0"/>
              <a:t>Rzeszowskiego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04248" y="2499122"/>
            <a:ext cx="21602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 13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Studentów:  40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Opiekunów:  4 </a:t>
            </a: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755576" y="3789040"/>
          <a:ext cx="8352928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1386753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Uniwersytetu</a:t>
            </a:r>
            <a:br>
              <a:rPr lang="pl-PL" sz="2800" dirty="0"/>
            </a:br>
            <a:r>
              <a:rPr lang="pl-PL" sz="2800" dirty="0"/>
              <a:t>Rzeszowskiego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187624" y="3212976"/>
            <a:ext cx="772777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algn="just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zkolenie z zakresu pisania opinii prawnych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zkolenie z zakresu pisania pism procesowych</a:t>
            </a:r>
          </a:p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918662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8316416" cy="1224136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Uniwersytetu </a:t>
            </a:r>
            <a:br>
              <a:rPr lang="pl-PL" sz="2800" dirty="0"/>
            </a:br>
            <a:r>
              <a:rPr lang="pl-PL" sz="2800" dirty="0"/>
              <a:t>Rzeszowskiego 2003-2022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65790" y="5995000"/>
            <a:ext cx="364961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7B49C38-CA27-2CE0-CDA5-FDC9E3AE50EA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709858" y="6269922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5148064" y="2322590"/>
          <a:ext cx="3767334" cy="408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FA1E2D5F-0750-39DD-9D59-50F4D94E4FDB}"/>
              </a:ext>
            </a:extLst>
          </p:cNvPr>
          <p:cNvGraphicFramePr>
            <a:graphicFrameLocks/>
          </p:cNvGraphicFramePr>
          <p:nvPr/>
        </p:nvGraphicFramePr>
        <p:xfrm>
          <a:off x="709857" y="2322589"/>
          <a:ext cx="4123885" cy="408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9528810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Koło Naukowe Studencka Poradnia Prawa w Collegium Polonicum w Słubicach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92280" y="2420888"/>
            <a:ext cx="2051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11 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Studentów:  7</a:t>
            </a:r>
          </a:p>
          <a:p>
            <a:pPr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Opiekunów: 3 </a:t>
            </a:r>
          </a:p>
        </p:txBody>
      </p:sp>
      <p:graphicFrame>
        <p:nvGraphicFramePr>
          <p:cNvPr id="6" name="Symbol zastępczy wykresu 5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755576" y="3933056"/>
          <a:ext cx="81598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8172748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Koło Naukowe Studencka Poradnia Prawa w Collegium Polonicum w Słubicach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71600" y="2924944"/>
            <a:ext cx="7943800" cy="145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lnSpc>
                <a:spcPct val="150000"/>
              </a:lnSpc>
              <a:spcBef>
                <a:spcPct val="50000"/>
              </a:spcBef>
              <a:defRPr/>
            </a:pPr>
            <a:endParaRPr lang="pl-PL" sz="1300" b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defTabSz="912813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prowadzenie kont koła w mediach społecznościowych (Facebook, Instagram), których celem - poza propagowaniem działalności koła – jest także zwiększania świadomości prawnej u odbiorców</a:t>
            </a:r>
            <a:endParaRPr lang="pl-PL" sz="1300" b="1" dirty="0">
              <a:solidFill>
                <a:schemeClr val="accent5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04972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Koło Naukowe Studencka Poradnia Prawa w Collegium Polonicum w Słubicach 2003-2022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2003-2022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55568" y="6021288"/>
            <a:ext cx="3659832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2003-2022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3C03224-6D02-E70B-EA1E-F13FAC9AA059}"/>
              </a:ext>
            </a:extLst>
          </p:cNvPr>
          <p:cNvGraphicFramePr>
            <a:graphicFrameLocks/>
          </p:cNvGraphicFramePr>
          <p:nvPr/>
        </p:nvGraphicFramePr>
        <p:xfrm>
          <a:off x="765799" y="2276872"/>
          <a:ext cx="4067943" cy="413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DA454BC-2A7E-CEA3-2A4C-F64D4C22D6A6}"/>
              </a:ext>
            </a:extLst>
          </p:cNvPr>
          <p:cNvGraphicFramePr>
            <a:graphicFrameLocks/>
          </p:cNvGraphicFramePr>
          <p:nvPr/>
        </p:nvGraphicFramePr>
        <p:xfrm>
          <a:off x="5102676" y="2223235"/>
          <a:ext cx="4067943" cy="418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BE350B44-C620-ECC5-844E-00EAF59A8945}"/>
              </a:ext>
            </a:extLst>
          </p:cNvPr>
          <p:cNvSpPr/>
          <p:nvPr/>
        </p:nvSpPr>
        <p:spPr bwMode="auto">
          <a:xfrm>
            <a:off x="7308304" y="2780928"/>
            <a:ext cx="1607095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Studenci</a:t>
            </a:r>
          </a:p>
        </p:txBody>
      </p:sp>
    </p:spTree>
    <p:extLst>
      <p:ext uri="{BB962C8B-B14F-4D97-AF65-F5344CB8AC3E}">
        <p14:creationId xmlns:p14="http://schemas.microsoft.com/office/powerpoint/2010/main" val="40150360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apsułki">
  <a:themeElements>
    <a:clrScheme name="">
      <a:dk1>
        <a:srgbClr val="003366"/>
      </a:dk1>
      <a:lt1>
        <a:srgbClr val="FFFFFF"/>
      </a:lt1>
      <a:dk2>
        <a:srgbClr val="3366CC"/>
      </a:dk2>
      <a:lt2>
        <a:srgbClr val="003366"/>
      </a:lt2>
      <a:accent1>
        <a:srgbClr val="6699FF"/>
      </a:accent1>
      <a:accent2>
        <a:srgbClr val="99CCFF"/>
      </a:accent2>
      <a:accent3>
        <a:srgbClr val="FFFFFF"/>
      </a:accent3>
      <a:accent4>
        <a:srgbClr val="002A56"/>
      </a:accent4>
      <a:accent5>
        <a:srgbClr val="B8CAFF"/>
      </a:accent5>
      <a:accent6>
        <a:srgbClr val="8AB9E7"/>
      </a:accent6>
      <a:hlink>
        <a:srgbClr val="0000FF"/>
      </a:hlink>
      <a:folHlink>
        <a:srgbClr val="99CCFF"/>
      </a:folHlink>
    </a:clrScheme>
    <a:fontScheme name="Kapsuł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psułki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łki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39710</TotalTime>
  <Words>10341</Words>
  <Application>Microsoft Office PowerPoint</Application>
  <PresentationFormat>Pokaz na ekranie (4:3)</PresentationFormat>
  <Paragraphs>1333</Paragraphs>
  <Slides>147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147</vt:i4>
      </vt:variant>
    </vt:vector>
  </HeadingPairs>
  <TitlesOfParts>
    <vt:vector size="154" baseType="lpstr">
      <vt:lpstr>Arial</vt:lpstr>
      <vt:lpstr>Calibri</vt:lpstr>
      <vt:lpstr>Times New Roman</vt:lpstr>
      <vt:lpstr>Wingdings</vt:lpstr>
      <vt:lpstr>Kapsułki</vt:lpstr>
      <vt:lpstr>Obraz - mapa bitowa</vt:lpstr>
      <vt:lpstr>Bitmap Image</vt:lpstr>
      <vt:lpstr>Studenckie Poradnie Prawne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Poradnie w Polsce</vt:lpstr>
      <vt:lpstr>Poradnie spełniające standardy</vt:lpstr>
      <vt:lpstr>Rok akademicki 2021/2022 działalności poradni w liczbach</vt:lpstr>
      <vt:lpstr>W porównaniu z poprzednim rokiem akademickim…</vt:lpstr>
      <vt:lpstr>W porównaniu z poprzednimi latami…</vt:lpstr>
      <vt:lpstr>W porównaniu z poprzednimi latami…</vt:lpstr>
      <vt:lpstr>W porównaniu z poprzednimi latami…</vt:lpstr>
      <vt:lpstr>Ile spraw  zostało przyjętych przez poradnie?</vt:lpstr>
      <vt:lpstr>Ilu studentów  działało w poradniach?</vt:lpstr>
      <vt:lpstr>Ilu pracowników dydaktycznych  działało w poradniach?</vt:lpstr>
      <vt:lpstr>Rodzaje spraw rozpatrywanych przez poradnie</vt:lpstr>
      <vt:lpstr>Podział spraw ze względu na rodzaje</vt:lpstr>
      <vt:lpstr>Sprawy karne</vt:lpstr>
      <vt:lpstr>Sprawy z zakresu ogólnej problematyki prawa cywilnego</vt:lpstr>
      <vt:lpstr>Sprawy rodzinne</vt:lpstr>
      <vt:lpstr>Sprawy spadkowe</vt:lpstr>
      <vt:lpstr>Sprawy związane z pracą, ubezpiecze-niami społecznymi i bezrobociem</vt:lpstr>
      <vt:lpstr>Prezentacja programu PowerPoint</vt:lpstr>
      <vt:lpstr>Sprawy z zakresu prawa  i postępowania administracyjnego</vt:lpstr>
      <vt:lpstr>Sprawy z zakresu prawa lokalowego i spółdzielczego</vt:lpstr>
      <vt:lpstr>Sprawy finansowe</vt:lpstr>
      <vt:lpstr>Sprawy związane z przemocą wobec kobiet</vt:lpstr>
      <vt:lpstr>Sprawy związane z prawami uchodźców i cudzoziemców</vt:lpstr>
      <vt:lpstr>Sprawy związane z prawami osób z niepełnosprawnościami</vt:lpstr>
      <vt:lpstr>Sprawy związane ze służbą zdrowia</vt:lpstr>
      <vt:lpstr>Sprawy związane z pomocą organizacjom pozarządowym (NGO)</vt:lpstr>
      <vt:lpstr>Sprawy inne</vt:lpstr>
      <vt:lpstr>Czas załatwiania spraw klientów poradni</vt:lpstr>
      <vt:lpstr>Źródła wiedzy o poradniach</vt:lpstr>
      <vt:lpstr>Czy klienci poradni korzystali wcześniej z profesjonalnej pomocy prawnej?</vt:lpstr>
      <vt:lpstr>Poradnie w Polsce – przegląd spraw</vt:lpstr>
      <vt:lpstr>Studencka Poradnia Prawna – Pracownia Wydziału Prawa Uniwersytetu w Białymstoku</vt:lpstr>
      <vt:lpstr>Studencka Poradnia Prawna – Pracownia Wydziału Prawa Uniwersytetu w Białymstoku</vt:lpstr>
      <vt:lpstr>Studencka Poradnia Prawna – Pracownia Wydziału Prawa Uniwersytetu w Białymstoku</vt:lpstr>
      <vt:lpstr>Studencka Poradnia Prawna – Pracownia Wydziału Prawa (UwB) 2003-2022</vt:lpstr>
      <vt:lpstr>Studencka Poradnia Prawna Wydziału Prawa i Administracji Uniwersytetu Gdańskiego</vt:lpstr>
      <vt:lpstr>Studencka Poradnia Prawna Wydziału Prawa i Administracji Uniwersytetu Gdańskiego</vt:lpstr>
      <vt:lpstr>Studencka Poradnia Prawna Wydziału Prawa i Administracji UG 2003-2022</vt:lpstr>
      <vt:lpstr>Studencka Poradnia Prawna przy Wyższej Szkole Bankowej w Gdańsku</vt:lpstr>
      <vt:lpstr>Studencka Poradnia Prawna przy Wyższej Szkole Bankowej w Gdańsku 2011-2022</vt:lpstr>
      <vt:lpstr>Studencka Poradnia Prawna przy Wyższej Szkole Administracji i Biznesu w Gdyni </vt:lpstr>
      <vt:lpstr>Prezentacja programu PowerPoint</vt:lpstr>
      <vt:lpstr>Studencka Poradnia Prawna Wydziału Praw i Administracji Uniwersytetu Śląskiego</vt:lpstr>
      <vt:lpstr>Studencka Poradnia Prawna Wydziału Praw i Administracji Uniwersytetu Śląskiego</vt:lpstr>
      <vt:lpstr>Studencka Poradnia Prawna Wydziału Praw i Administracji UŚ 2003-2022</vt:lpstr>
      <vt:lpstr>Studencka Poradnia Prawna Krakowskiej Akademii im. Andrzeja Frycza-Modrzewskiego</vt:lpstr>
      <vt:lpstr>Studencka Poradnia Prawna Krakowskiej Akademii im. Andrzeja Frycza-Modrzewskiego</vt:lpstr>
      <vt:lpstr>Studencka Poradnia Prawna Krakowskiej Akademii im. Andrzeja Frycza-Modrzewskiego</vt:lpstr>
      <vt:lpstr>Studencka Poradnia Prawna Krakowskiej Akademii  im. Andrzeja Frycza-Modrzewskiego 2009-2022</vt:lpstr>
      <vt:lpstr>Studencka Poradnia Prawna Uniwersytetu Jagiellońskiego </vt:lpstr>
      <vt:lpstr>Studencka Poradnia Prawna Uniwersytetu Jagiellońskiego </vt:lpstr>
      <vt:lpstr>Studencka Poradnia Prawna Uniwersytetu Jagiellońskiego 2003-2022</vt:lpstr>
      <vt:lpstr>Uniwersytecka Poradnia Prawna Katolickiego  Uniwersytetu Lubelskiego</vt:lpstr>
      <vt:lpstr>Uniwersytecka Poradnia Prawna Katolickiego  Uniwersytetu Lubelskiego</vt:lpstr>
      <vt:lpstr>Uniwersytecka Poradnia Prawna Katolickiego  Uniwersytetu Lubelskiego 2003-2022</vt:lpstr>
      <vt:lpstr>Uniwersytecka Studencka Poradnia Prawna  UMCS</vt:lpstr>
      <vt:lpstr>Uniwersytecka Studencka Poradnia Prawna  UMCS</vt:lpstr>
      <vt:lpstr>Uniwersytecka Studencka Poradnia Prawna  UMCS 2003-2022 </vt:lpstr>
      <vt:lpstr>Studencki Punkt Informacji Prawnej - Klinika Prawa Wydział Prawa i Administracji Uniwersytet Łódzki</vt:lpstr>
      <vt:lpstr>Studencki Punkt Informacji Prawnej - Klinika Prawa Wydział Prawa i Administracji Uniwersytet Łódzki</vt:lpstr>
      <vt:lpstr>Studencki Punkt Informacji Prawnej - Klinika Prawa Wydział Prawa i Administracji UŁ 2003-2022</vt:lpstr>
      <vt:lpstr>Koło Naukowe Studencka Poradnia Prawna Uniwersytetu Warmińsko-Mazurskiego w Olszynie </vt:lpstr>
      <vt:lpstr>Koło Naukowe Studencka Poradnia Prawna Uniwersytetu Warmińsko-Mazurskiego Olsztynie</vt:lpstr>
      <vt:lpstr>Koło Naukowe Studencka Poradnia Prawna UW-M w Olszynie 2004-2022</vt:lpstr>
      <vt:lpstr>Uniwersytecka Studencka Poradnia Prawna „Klinika Prawa” WPiA UO</vt:lpstr>
      <vt:lpstr>Uniwersytecka Studencka Poradnia Prawna „Klinika Prawa” WPiA UO</vt:lpstr>
      <vt:lpstr>Uniwersytecka Studencka Poradnia Prawna „Klinika Prawa” WPiA UO</vt:lpstr>
      <vt:lpstr>Uniwersytecka Studencka Poradnia Prawna „Klinika Prawa” WPiA UO</vt:lpstr>
      <vt:lpstr>Uniwersytecka Studencka Poradnia Prawna „Klinika Prawa” WPiA UO 2003-2022</vt:lpstr>
      <vt:lpstr>Studencka Uniwersytecka Poradnia Prawna przy WPiA Uniwersytetu w Poznaniu</vt:lpstr>
      <vt:lpstr>Studencka Uniwersytecka Poradnia Prawna przy WPiA Uniwersytetu w Poznaniu</vt:lpstr>
      <vt:lpstr>Studencka Uniwersytecka Poradnia Prawna przy WPiA Uniwersytetu w Poznaniu 2003-2022</vt:lpstr>
      <vt:lpstr>Studenckie Biuro Porad Prawnych „Klinika Prawa” WSPiA Rzeszowska Szkoła Wyższa</vt:lpstr>
      <vt:lpstr>Studenckie Biuro Porad Prawnych „Klinika Prawa” WSPiA Rzeszowska Szkoła Wyższa</vt:lpstr>
      <vt:lpstr>Studenckie Biuro Porad Prawnych „Klinika Prawa” WSPiA Rzeszowska Szkoła Wyższa</vt:lpstr>
      <vt:lpstr>Studenckie Biuro Porad Prawnych „Klinika Prawa” WSPiA Rzeszowska Szkoła Wyższa 2013-2022</vt:lpstr>
      <vt:lpstr>Uniwersytecka Poradnia Prawna Uniwersytetu Rzeszowskiego</vt:lpstr>
      <vt:lpstr>Uniwersytecka Poradnia Prawna Uniwersytetu Rzeszowskiego</vt:lpstr>
      <vt:lpstr>Uniwersytecka Poradnia Prawna Uniwersytetu  Rzeszowskiego 2003-2022</vt:lpstr>
      <vt:lpstr>Koło Naukowe Studencka Poradnia Prawa w Collegium Polonicum w Słubicach</vt:lpstr>
      <vt:lpstr>Koło Naukowe Studencka Poradnia Prawa w Collegium Polonicum w Słubicach</vt:lpstr>
      <vt:lpstr>Koło Naukowe Studencka Poradnia Prawa w Collegium Polonicum w Słubicach 2003-2022</vt:lpstr>
      <vt:lpstr>Klinika Prawa Wydziału Prawa i Administracji Uniwersytetu Szczecińskiego</vt:lpstr>
      <vt:lpstr>Klinika Prawa Wydziału Prawa i Administracji Uniwersytetu Szczecińskiego</vt:lpstr>
      <vt:lpstr>Klinika Prawa Wydziału Prawa i Administracji Uniwersytetu Szczecińskiego</vt:lpstr>
      <vt:lpstr>Klinika Prawa Wydziału Prawa i Administracji Uniwersytetu Szczecińskiego 2003-2022</vt:lpstr>
      <vt:lpstr>Uniwersytecka Poradnia Prawna Uniwersytetu Mikołaja Kopernika w Toruniu</vt:lpstr>
      <vt:lpstr>Uniwersytecka Poradnia Prawna Uniwersytetu Mikołaja Kopernika w Toruniu</vt:lpstr>
      <vt:lpstr>Uniwersytecka Poradnia Prawna Uniwersytetu Mikołaja Kopernika w Toruniu 2003-2022</vt:lpstr>
      <vt:lpstr>Uniwersytecka Studencka Poradnia Prawna WPiA UKSW w Warszawie </vt:lpstr>
      <vt:lpstr>Uniwersytecka Studencka Poradnia Prawna WPiA UKSW w Warszawie </vt:lpstr>
      <vt:lpstr>Studencka Poradnia Prawna WPiA UKSW w Warszawie (2012 – 2022)</vt:lpstr>
      <vt:lpstr>Studencka Poradnia Prawna WPK UKSW w Warszawie</vt:lpstr>
      <vt:lpstr>Studencka Poradnia Prawna WPK UKSW w Warszawie</vt:lpstr>
      <vt:lpstr>Studencka Poradnia Prawna WPK UKSW w Warszawie 2006 – 2022</vt:lpstr>
      <vt:lpstr>Klinika Prawa, Studencki Ośrodek Pomocy Prawnej WPiA UW</vt:lpstr>
      <vt:lpstr>Klinika Prawa, Studencki Ośrodek Pomocy Prawnej WPiA UW</vt:lpstr>
      <vt:lpstr>Klinika Prawa, Studencki Ośrodek Pomocy Prawnej WPiA UW</vt:lpstr>
      <vt:lpstr>Klinika Prawa, Studencki Ośrodek Pomocy Prawnej WPiA UW</vt:lpstr>
      <vt:lpstr>Klinika Prawa, Studencki Ośrodek Pomocy Prawnej WPiA UW 2003-2022</vt:lpstr>
      <vt:lpstr>Fundacja Academia Iuris im. Macieja Bednarkiewicza w Warszawie</vt:lpstr>
      <vt:lpstr>Fundacja Academia Iuris im. Macieja Bednarkiewicza w Warszawie</vt:lpstr>
      <vt:lpstr>Fundacja Academia Iuris  im. Macieja Bednarkiewicza 2003-2022</vt:lpstr>
      <vt:lpstr>Studencka Poradnia Prawna przy Akademii  Leona Koźmińskiego w Warszawie</vt:lpstr>
      <vt:lpstr>Studencka Poradnia Prawna przy Akademii  Leona Koźmińskiego w Warszawie</vt:lpstr>
      <vt:lpstr>Studencka Poradnia Prawna przy Akademii  Leona Koźmińskiego w Warszawie 2004-2022</vt:lpstr>
      <vt:lpstr>Studencka Poradnia Prawna przy  Uczelni Łazarskiego w Warszawie</vt:lpstr>
      <vt:lpstr>Studencka Poradnia Prawna przy Uczelni Łazarskiego w Warszawie</vt:lpstr>
      <vt:lpstr>Studencka Poradnia Prawna przy Uczelni Łazarskiego w Warszawie</vt:lpstr>
      <vt:lpstr>Studencka Poradnia Prawna przy  Uczelni Łazarskiego w Warszawie 2004-2022</vt:lpstr>
      <vt:lpstr>Studencka Poradnia Prawna  przy SWPS Uniwersytecie Humanistycznospołecznym</vt:lpstr>
      <vt:lpstr>Studencka Poradnia Prawna  przy SWPS Uniwersytecie Humanistycznospołecznym</vt:lpstr>
      <vt:lpstr>Studencka Poradnia Prawna  przy SWPS Uniwersytecie Humanistycznospołecznym</vt:lpstr>
      <vt:lpstr>Studencka Poradnia Prawna  przy SWPS Uniwersytecie Humanistycznospołecznym 2014-2022</vt:lpstr>
      <vt:lpstr>Klinika Prawa – Klinika Praw Dziecka przy AEH w Warszawie</vt:lpstr>
      <vt:lpstr>Klinika Prawa – Klinika Praw Dziecka przy AEH w Warszawie 2017-2022</vt:lpstr>
      <vt:lpstr>Uniwersytecka Poradnia Prawna  na WPAiE Uniwersytetu Wrocławskiego</vt:lpstr>
      <vt:lpstr>Uniwersytecka Poradnia Prawna  na WPAiE Uniwersytetu Wrocławskiego</vt:lpstr>
      <vt:lpstr>Uniwersytecka Poradnia Prawna  na WPAiE Uniwersytetu Wrocławskiego 2003-2022</vt:lpstr>
      <vt:lpstr>Problemy i „luki” prawne zaobserwowane przez poradnie 1/2 </vt:lpstr>
      <vt:lpstr>Problemy i „luki” prawne zaobserwowane przez poradnie 2/2 </vt:lpstr>
      <vt:lpstr>Czego najbardziej poradnia potrzebuje w najbliższym czasie, aby się rozwijać?</vt:lpstr>
      <vt:lpstr>Czego najbardziej poradnia potrzebuje w najbliższym czasie, aby się rozwijać?</vt:lpstr>
      <vt:lpstr>Czego najbardziej poradnia potrzebuje w najbliższym czasie, aby się rozwijać?</vt:lpstr>
      <vt:lpstr>Osiągnięcia Fundacji Uniwersyteckich Poradni Prawnych</vt:lpstr>
      <vt:lpstr>Osiągnięcia Fundacji Uniwersyteckich Poradni Prawnych</vt:lpstr>
      <vt:lpstr>Osiągnięcia Fundacji Uniwersyteckich Poradni Prawnych</vt:lpstr>
      <vt:lpstr>Osiągnięcia Fundacji Uniwersyteckich Poradni Prawnych</vt:lpstr>
      <vt:lpstr>Sponsorzy Fundacji Uniwersyteckich Poradni Prawnych</vt:lpstr>
      <vt:lpstr>Zapraszamy do współpracy</vt:lpstr>
    </vt:vector>
  </TitlesOfParts>
  <Company>UOKIK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Uniwersyteckie Poradnie Prawne</dc:title>
  <dc:creator>praktykant1</dc:creator>
  <cp:lastModifiedBy>Filip Czernicki</cp:lastModifiedBy>
  <cp:revision>1349</cp:revision>
  <dcterms:created xsi:type="dcterms:W3CDTF">2004-03-17T13:46:44Z</dcterms:created>
  <dcterms:modified xsi:type="dcterms:W3CDTF">2023-02-14T19:16:24Z</dcterms:modified>
</cp:coreProperties>
</file>