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4.xml" ContentType="application/vnd.ms-office.chartstyle+xml"/>
  <Override PartName="/ppt/charts/colors4.xml" ContentType="application/vnd.ms-office.chartcolorstyl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style5.xml" ContentType="application/vnd.ms-office.chartstyle+xml"/>
  <Override PartName="/ppt/charts/colors5.xml" ContentType="application/vnd.ms-office.chartcolorstyl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style6.xml" ContentType="application/vnd.ms-office.chartstyle+xml"/>
  <Override PartName="/ppt/charts/colors6.xml" ContentType="application/vnd.ms-office.chartcolorstyl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style7.xml" ContentType="application/vnd.ms-office.chartstyle+xml"/>
  <Override PartName="/ppt/charts/colors7.xml" ContentType="application/vnd.ms-office.chartcolorstyle+xml"/>
  <Override PartName="/ppt/charts/chart65.xml" ContentType="application/vnd.openxmlformats-officedocument.drawingml.chart+xml"/>
  <Override PartName="/ppt/charts/style8.xml" ContentType="application/vnd.ms-office.chartstyle+xml"/>
  <Override PartName="/ppt/charts/colors8.xml" ContentType="application/vnd.ms-office.chartcolorstyle+xml"/>
  <Override PartName="/ppt/charts/chart66.xml" ContentType="application/vnd.openxmlformats-officedocument.drawingml.chart+xml"/>
  <Override PartName="/ppt/charts/style9.xml" ContentType="application/vnd.ms-office.chartstyle+xml"/>
  <Override PartName="/ppt/charts/colors9.xml" ContentType="application/vnd.ms-office.chartcolorstyl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70.xml" ContentType="application/vnd.openxmlformats-officedocument.drawingml.chart+xml"/>
  <Override PartName="/ppt/charts/chart7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drawings/drawing2.xml" ContentType="application/vnd.openxmlformats-officedocument.drawingml.chartshapes+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notesSlides/notesSlide1.xml" ContentType="application/vnd.openxmlformats-officedocument.presentationml.notesSlide+xml"/>
  <Override PartName="/ppt/charts/chart9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9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0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11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60.xml" ContentType="application/vnd.openxmlformats-officedocument.drawingml.chart+xml"/>
  <Override PartName="/ppt/charts/chart16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4"/>
  </p:notesMasterIdLst>
  <p:handoutMasterIdLst>
    <p:handoutMasterId r:id="rId145"/>
  </p:handoutMasterIdLst>
  <p:sldIdLst>
    <p:sldId id="256" r:id="rId2"/>
    <p:sldId id="375" r:id="rId3"/>
    <p:sldId id="374" r:id="rId4"/>
    <p:sldId id="373" r:id="rId5"/>
    <p:sldId id="372" r:id="rId6"/>
    <p:sldId id="377" r:id="rId7"/>
    <p:sldId id="376" r:id="rId8"/>
    <p:sldId id="529" r:id="rId9"/>
    <p:sldId id="380" r:id="rId10"/>
    <p:sldId id="379" r:id="rId11"/>
    <p:sldId id="530" r:id="rId12"/>
    <p:sldId id="370" r:id="rId13"/>
    <p:sldId id="531" r:id="rId14"/>
    <p:sldId id="532" r:id="rId15"/>
    <p:sldId id="394" r:id="rId16"/>
    <p:sldId id="398" r:id="rId17"/>
    <p:sldId id="403" r:id="rId18"/>
    <p:sldId id="406" r:id="rId19"/>
    <p:sldId id="408" r:id="rId20"/>
    <p:sldId id="410" r:id="rId21"/>
    <p:sldId id="510" r:id="rId22"/>
    <p:sldId id="522" r:id="rId23"/>
    <p:sldId id="534" r:id="rId24"/>
    <p:sldId id="326" r:id="rId25"/>
    <p:sldId id="277" r:id="rId26"/>
    <p:sldId id="258" r:id="rId27"/>
    <p:sldId id="309" r:id="rId28"/>
    <p:sldId id="344" r:id="rId29"/>
    <p:sldId id="519" r:id="rId30"/>
    <p:sldId id="281" r:id="rId31"/>
    <p:sldId id="278" r:id="rId32"/>
    <p:sldId id="285" r:id="rId33"/>
    <p:sldId id="286" r:id="rId34"/>
    <p:sldId id="287" r:id="rId35"/>
    <p:sldId id="288" r:id="rId36"/>
    <p:sldId id="306" r:id="rId37"/>
    <p:sldId id="300" r:id="rId38"/>
    <p:sldId id="289" r:id="rId39"/>
    <p:sldId id="305" r:id="rId40"/>
    <p:sldId id="291" r:id="rId41"/>
    <p:sldId id="292" r:id="rId42"/>
    <p:sldId id="293" r:id="rId43"/>
    <p:sldId id="294" r:id="rId44"/>
    <p:sldId id="301" r:id="rId45"/>
    <p:sldId id="297" r:id="rId46"/>
    <p:sldId id="307" r:id="rId47"/>
    <p:sldId id="308" r:id="rId48"/>
    <p:sldId id="298" r:id="rId49"/>
    <p:sldId id="299" r:id="rId50"/>
    <p:sldId id="518" r:id="rId51"/>
    <p:sldId id="385" r:id="rId52"/>
    <p:sldId id="386" r:id="rId53"/>
    <p:sldId id="535" r:id="rId54"/>
    <p:sldId id="280" r:id="rId55"/>
    <p:sldId id="443" r:id="rId56"/>
    <p:sldId id="525" r:id="rId57"/>
    <p:sldId id="327" r:id="rId58"/>
    <p:sldId id="262" r:id="rId59"/>
    <p:sldId id="483" r:id="rId60"/>
    <p:sldId id="484" r:id="rId61"/>
    <p:sldId id="359" r:id="rId62"/>
    <p:sldId id="450" r:id="rId63"/>
    <p:sldId id="395" r:id="rId64"/>
    <p:sldId id="486" r:id="rId65"/>
    <p:sldId id="471" r:id="rId66"/>
    <p:sldId id="487" r:id="rId67"/>
    <p:sldId id="509" r:id="rId68"/>
    <p:sldId id="526" r:id="rId69"/>
    <p:sldId id="523" r:id="rId70"/>
    <p:sldId id="488" r:id="rId71"/>
    <p:sldId id="494" r:id="rId72"/>
    <p:sldId id="358" r:id="rId73"/>
    <p:sldId id="414" r:id="rId74"/>
    <p:sldId id="415" r:id="rId75"/>
    <p:sldId id="496" r:id="rId76"/>
    <p:sldId id="468" r:id="rId77"/>
    <p:sldId id="417" r:id="rId78"/>
    <p:sldId id="497" r:id="rId79"/>
    <p:sldId id="470" r:id="rId80"/>
    <p:sldId id="419" r:id="rId81"/>
    <p:sldId id="474" r:id="rId82"/>
    <p:sldId id="475" r:id="rId83"/>
    <p:sldId id="421" r:id="rId84"/>
    <p:sldId id="422" r:id="rId85"/>
    <p:sldId id="536" r:id="rId86"/>
    <p:sldId id="478" r:id="rId87"/>
    <p:sldId id="511" r:id="rId88"/>
    <p:sldId id="424" r:id="rId89"/>
    <p:sldId id="454" r:id="rId90"/>
    <p:sldId id="469" r:id="rId91"/>
    <p:sldId id="426" r:id="rId92"/>
    <p:sldId id="455" r:id="rId93"/>
    <p:sldId id="513" r:id="rId94"/>
    <p:sldId id="514" r:id="rId95"/>
    <p:sldId id="524" r:id="rId96"/>
    <p:sldId id="533" r:id="rId97"/>
    <p:sldId id="500" r:id="rId98"/>
    <p:sldId id="451" r:id="rId99"/>
    <p:sldId id="476" r:id="rId100"/>
    <p:sldId id="430" r:id="rId101"/>
    <p:sldId id="453" r:id="rId102"/>
    <p:sldId id="432" r:id="rId103"/>
    <p:sldId id="456" r:id="rId104"/>
    <p:sldId id="501" r:id="rId105"/>
    <p:sldId id="503" r:id="rId106"/>
    <p:sldId id="512" r:id="rId107"/>
    <p:sldId id="460" r:id="rId108"/>
    <p:sldId id="504" r:id="rId109"/>
    <p:sldId id="437" r:id="rId110"/>
    <p:sldId id="505" r:id="rId111"/>
    <p:sldId id="368" r:id="rId112"/>
    <p:sldId id="445" r:id="rId113"/>
    <p:sldId id="352" r:id="rId114"/>
    <p:sldId id="444" r:id="rId115"/>
    <p:sldId id="492" r:id="rId116"/>
    <p:sldId id="351" r:id="rId117"/>
    <p:sldId id="515" r:id="rId118"/>
    <p:sldId id="461" r:id="rId119"/>
    <p:sldId id="275" r:id="rId120"/>
    <p:sldId id="462" r:id="rId121"/>
    <p:sldId id="312" r:id="rId122"/>
    <p:sldId id="458" r:id="rId123"/>
    <p:sldId id="438" r:id="rId124"/>
    <p:sldId id="507" r:id="rId125"/>
    <p:sldId id="539" r:id="rId126"/>
    <p:sldId id="457" r:id="rId127"/>
    <p:sldId id="439" r:id="rId128"/>
    <p:sldId id="440" r:id="rId129"/>
    <p:sldId id="441" r:id="rId130"/>
    <p:sldId id="521" r:id="rId131"/>
    <p:sldId id="480" r:id="rId132"/>
    <p:sldId id="459" r:id="rId133"/>
    <p:sldId id="387" r:id="rId134"/>
    <p:sldId id="537" r:id="rId135"/>
    <p:sldId id="538" r:id="rId136"/>
    <p:sldId id="416" r:id="rId137"/>
    <p:sldId id="388" r:id="rId138"/>
    <p:sldId id="389" r:id="rId139"/>
    <p:sldId id="393" r:id="rId140"/>
    <p:sldId id="390" r:id="rId141"/>
    <p:sldId id="391" r:id="rId142"/>
    <p:sldId id="392" r:id="rId143"/>
  </p:sldIdLst>
  <p:sldSz cx="9144000" cy="6858000" type="screen4x3"/>
  <p:notesSz cx="7099300" cy="10234613"/>
  <p:defaultTextStyle>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a" initials="a.k." lastIdx="2" clrIdx="0"/>
  <p:cmAuthor id="1" name="Dariusz Łomowski" initials="DŁ" lastIdx="3" clrIdx="1">
    <p:extLst>
      <p:ext uri="{19B8F6BF-5375-455C-9EA6-DF929625EA0E}">
        <p15:presenceInfo xmlns:p15="http://schemas.microsoft.com/office/powerpoint/2012/main" userId="S-1-5-21-1082187097-184105820-1976642607-3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F6DEC-0EBF-4468-81DD-F5306C74E7F9}" v="1" dt="2026-03-01T23:20:19.615"/>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796" autoAdjust="0"/>
  </p:normalViewPr>
  <p:slideViewPr>
    <p:cSldViewPr>
      <p:cViewPr varScale="1">
        <p:scale>
          <a:sx n="86" d="100"/>
          <a:sy n="86" d="100"/>
        </p:scale>
        <p:origin x="984" y="34"/>
      </p:cViewPr>
      <p:guideLst>
        <p:guide orient="horz" pos="2160"/>
        <p:guide pos="2880"/>
      </p:guideLst>
    </p:cSldViewPr>
  </p:slideViewPr>
  <p:outlineViewPr>
    <p:cViewPr>
      <p:scale>
        <a:sx n="33" d="100"/>
        <a:sy n="33" d="100"/>
      </p:scale>
      <p:origin x="0" y="-21341"/>
    </p:cViewPr>
  </p:outlineViewPr>
  <p:notesTextViewPr>
    <p:cViewPr>
      <p:scale>
        <a:sx n="100" d="100"/>
        <a:sy n="100" d="100"/>
      </p:scale>
      <p:origin x="0" y="0"/>
    </p:cViewPr>
  </p:notesTextViewPr>
  <p:sorterViewPr>
    <p:cViewPr>
      <p:scale>
        <a:sx n="80" d="100"/>
        <a:sy n="80" d="100"/>
      </p:scale>
      <p:origin x="0" y="-15778"/>
    </p:cViewPr>
  </p:sorterViewPr>
  <p:notesViewPr>
    <p:cSldViewPr>
      <p:cViewPr varScale="1">
        <p:scale>
          <a:sx n="66" d="100"/>
          <a:sy n="66" d="100"/>
        </p:scale>
        <p:origin x="2702" y="6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zernicki Filip" userId="33249ea1-a658-407e-9e02-83af3d8577c8" providerId="ADAL" clId="{F6FBD07C-9187-42F6-9278-10C7BEF33B8D}"/>
    <pc:docChg chg="modSld">
      <pc:chgData name="Czernicki Filip" userId="33249ea1-a658-407e-9e02-83af3d8577c8" providerId="ADAL" clId="{F6FBD07C-9187-42F6-9278-10C7BEF33B8D}" dt="2026-03-01T23:20:23.632" v="8" actId="20577"/>
      <pc:docMkLst>
        <pc:docMk/>
      </pc:docMkLst>
      <pc:sldChg chg="modSp mod">
        <pc:chgData name="Czernicki Filip" userId="33249ea1-a658-407e-9e02-83af3d8577c8" providerId="ADAL" clId="{F6FBD07C-9187-42F6-9278-10C7BEF33B8D}" dt="2026-03-01T23:20:23.632" v="8" actId="20577"/>
        <pc:sldMkLst>
          <pc:docMk/>
          <pc:sldMk cId="2659286038" sldId="388"/>
        </pc:sldMkLst>
        <pc:spChg chg="mod">
          <ac:chgData name="Czernicki Filip" userId="33249ea1-a658-407e-9e02-83af3d8577c8" providerId="ADAL" clId="{F6FBD07C-9187-42F6-9278-10C7BEF33B8D}" dt="2026-03-01T23:20:23.632" v="8" actId="20577"/>
          <ac:spMkLst>
            <pc:docMk/>
            <pc:sldMk cId="2659286038" sldId="388"/>
            <ac:spMk id="88067"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9.xml"/><Relationship Id="rId1" Type="http://schemas.microsoft.com/office/2011/relationships/chartStyle" Target="style19.xml"/></Relationships>
</file>

<file path=ppt/charts/_rels/chart101.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0.xml"/><Relationship Id="rId1" Type="http://schemas.microsoft.com/office/2011/relationships/chartStyle" Target="style20.xml"/></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111.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1.xml"/><Relationship Id="rId1" Type="http://schemas.microsoft.com/office/2011/relationships/chartStyle" Target="style21.xml"/></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115.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2.xml"/><Relationship Id="rId1" Type="http://schemas.microsoft.com/office/2011/relationships/chartStyle" Target="style22.xml"/></Relationships>
</file>

<file path=ppt/charts/_rels/chart116.xml.rels><?xml version="1.0" encoding="UTF-8" standalone="yes"?>
<Relationships xmlns="http://schemas.openxmlformats.org/package/2006/relationships"><Relationship Id="rId3" Type="http://schemas.openxmlformats.org/officeDocument/2006/relationships/oleObject" Target="file:///C:\Users\piotr\OneDrive\Dokumenty\FUPP\wykres_URz.xlsx" TargetMode="External"/><Relationship Id="rId2" Type="http://schemas.microsoft.com/office/2011/relationships/chartColorStyle" Target="colors23.xml"/><Relationship Id="rId1" Type="http://schemas.microsoft.com/office/2011/relationships/chartStyle" Target="style23.xml"/></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4.xml"/><Relationship Id="rId1" Type="http://schemas.microsoft.com/office/2011/relationships/chartStyle" Target="style24.xml"/></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124.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5.xml"/><Relationship Id="rId1" Type="http://schemas.microsoft.com/office/2011/relationships/chartStyle" Target="style25.xml"/></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28.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6.xml"/><Relationship Id="rId1" Type="http://schemas.microsoft.com/office/2011/relationships/chartStyle" Target="style26.xml"/></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32.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7.xml"/><Relationship Id="rId1" Type="http://schemas.microsoft.com/office/2011/relationships/chartStyle" Target="style27.xml"/></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35.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8.xml"/><Relationship Id="rId1" Type="http://schemas.microsoft.com/office/2011/relationships/chartStyle" Target="style28.xml"/></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39.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9.xml"/><Relationship Id="rId1" Type="http://schemas.microsoft.com/office/2011/relationships/chartStyle" Target="style2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43.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30.xml"/><Relationship Id="rId1" Type="http://schemas.microsoft.com/office/2011/relationships/chartStyle" Target="style30.xml"/></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47.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31.xml"/><Relationship Id="rId1" Type="http://schemas.microsoft.com/office/2011/relationships/chartStyle" Target="style31.xml"/></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51.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32.xml"/><Relationship Id="rId1" Type="http://schemas.microsoft.com/office/2011/relationships/chartStyle" Target="style32.xml"/></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55.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33.xml"/><Relationship Id="rId1" Type="http://schemas.microsoft.com/office/2011/relationships/chartStyle" Target="style33.xml"/></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59.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34.xml"/><Relationship Id="rId1" Type="http://schemas.microsoft.com/office/2011/relationships/chartStyle" Target="style3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oleObject" Target="file:///C:\Users\piotr\OneDrive\Dokumenty\FUPP\wykres_praca.xlsx" TargetMode="External"/><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3" Type="http://schemas.openxmlformats.org/officeDocument/2006/relationships/oleObject" Target="file:///C:\Users\piotr\OneDrive\Dokumenty\FUPP\wykres11.xlsx" TargetMode="External"/><Relationship Id="rId2" Type="http://schemas.microsoft.com/office/2011/relationships/chartColorStyle" Target="colors3.xml"/><Relationship Id="rId1" Type="http://schemas.microsoft.com/office/2011/relationships/chartStyle" Target="style3.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2.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4.xml"/><Relationship Id="rId1" Type="http://schemas.microsoft.com/office/2011/relationships/chartStyle" Target="style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6.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5.xml"/><Relationship Id="rId1" Type="http://schemas.microsoft.com/office/2011/relationships/chartStyle" Target="style5.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6.xml"/><Relationship Id="rId1" Type="http://schemas.microsoft.com/office/2011/relationships/chartStyle" Target="style6.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64.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7.xml"/><Relationship Id="rId1" Type="http://schemas.microsoft.com/office/2011/relationships/chartStyle" Target="style7.xml"/></Relationships>
</file>

<file path=ppt/charts/_rels/chart65.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8.xml"/><Relationship Id="rId1" Type="http://schemas.microsoft.com/office/2011/relationships/chartStyle" Target="style8.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9.xml"/><Relationship Id="rId1" Type="http://schemas.microsoft.com/office/2011/relationships/chartStyle" Target="style9.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9.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0.xml"/><Relationship Id="rId1" Type="http://schemas.microsoft.com/office/2011/relationships/chartStyle" Target="style10.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71.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1.xml"/><Relationship Id="rId1" Type="http://schemas.microsoft.com/office/2011/relationships/chartStyle" Target="style11.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2.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78.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2.xml"/><Relationship Id="rId1" Type="http://schemas.microsoft.com/office/2011/relationships/chartStyle" Target="style12.xml"/></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82.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3.xml"/><Relationship Id="rId1" Type="http://schemas.microsoft.com/office/2011/relationships/chartStyle" Target="style13.xml"/></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86.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4.xml"/><Relationship Id="rId1" Type="http://schemas.microsoft.com/office/2011/relationships/chartStyle" Target="style14.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5.xml"/><Relationship Id="rId1" Type="http://schemas.microsoft.com/office/2011/relationships/chartStyle" Target="style15.xml"/></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94.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6.xml"/><Relationship Id="rId1" Type="http://schemas.microsoft.com/office/2011/relationships/chartStyle" Target="style16.xml"/></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98.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7.xml"/><Relationship Id="rId1" Type="http://schemas.microsoft.com/office/2011/relationships/chartStyle" Target="style17.xml"/></Relationships>
</file>

<file path=ppt/charts/_rels/chart99.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8.xml"/><Relationship Id="rId1" Type="http://schemas.microsoft.com/office/2011/relationships/chartStyle" Target="style18.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piotr\OneDrive\Dokumenty\FUPP\wykres_pra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40251572327045"/>
          <c:y val="7.936507936507943E-2"/>
          <c:w val="0.76729559748428455"/>
          <c:h val="0.676190476190487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dLbl>
              <c:idx val="9"/>
              <c:layout>
                <c:manualLayout>
                  <c:x val="0"/>
                  <c:y val="7.415750938209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2B-4407-87D6-3B1DE95A38BA}"/>
                </c:ext>
              </c:extLst>
            </c:dLbl>
            <c:dLbl>
              <c:idx val="10"/>
              <c:layout>
                <c:manualLayout>
                  <c:x val="5.9786200779951091E-3"/>
                  <c:y val="-2.966300375283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2B-4407-87D6-3B1DE95A38BA}"/>
                </c:ext>
              </c:extLst>
            </c:dLbl>
            <c:spPr>
              <a:noFill/>
              <a:ln w="25009">
                <a:noFill/>
              </a:ln>
            </c:spPr>
            <c:txPr>
              <a:bodyPr/>
              <a:lstStyle/>
              <a:p>
                <a:pPr>
                  <a:defRPr sz="8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strCache>
            </c:strRef>
          </c:cat>
          <c:val>
            <c:numRef>
              <c:f>Sheet1!$B$2:$S$2</c:f>
              <c:numCache>
                <c:formatCode>General</c:formatCode>
                <c:ptCount val="18"/>
                <c:pt idx="0">
                  <c:v>6596</c:v>
                </c:pt>
                <c:pt idx="1">
                  <c:v>7421</c:v>
                </c:pt>
                <c:pt idx="2">
                  <c:v>9833</c:v>
                </c:pt>
                <c:pt idx="3">
                  <c:v>9399</c:v>
                </c:pt>
                <c:pt idx="4">
                  <c:v>10597</c:v>
                </c:pt>
                <c:pt idx="5">
                  <c:v>11075</c:v>
                </c:pt>
                <c:pt idx="6">
                  <c:v>11899</c:v>
                </c:pt>
                <c:pt idx="7">
                  <c:v>12786</c:v>
                </c:pt>
                <c:pt idx="8">
                  <c:v>13379</c:v>
                </c:pt>
                <c:pt idx="9">
                  <c:v>11127</c:v>
                </c:pt>
                <c:pt idx="10">
                  <c:v>11181</c:v>
                </c:pt>
                <c:pt idx="11">
                  <c:v>10693</c:v>
                </c:pt>
                <c:pt idx="12">
                  <c:v>8424</c:v>
                </c:pt>
                <c:pt idx="13">
                  <c:v>6531</c:v>
                </c:pt>
                <c:pt idx="14">
                  <c:v>5752</c:v>
                </c:pt>
                <c:pt idx="15">
                  <c:v>4414</c:v>
                </c:pt>
                <c:pt idx="16">
                  <c:v>2547</c:v>
                </c:pt>
                <c:pt idx="17">
                  <c:v>1953</c:v>
                </c:pt>
              </c:numCache>
            </c:numRef>
          </c:val>
          <c:extLst>
            <c:ext xmlns:c16="http://schemas.microsoft.com/office/drawing/2014/chart" uri="{C3380CC4-5D6E-409C-BE32-E72D297353CC}">
              <c16:uniqueId val="{00000002-482B-4407-87D6-3B1DE95A38BA}"/>
            </c:ext>
          </c:extLst>
        </c:ser>
        <c:dLbls>
          <c:showLegendKey val="0"/>
          <c:showVal val="0"/>
          <c:showCatName val="0"/>
          <c:showSerName val="0"/>
          <c:showPercent val="0"/>
          <c:showBubbleSize val="0"/>
        </c:dLbls>
        <c:gapWidth val="150"/>
        <c:axId val="423952152"/>
        <c:axId val="423950976"/>
      </c:barChart>
      <c:catAx>
        <c:axId val="423952152"/>
        <c:scaling>
          <c:orientation val="minMax"/>
        </c:scaling>
        <c:delete val="0"/>
        <c:axPos val="b"/>
        <c:numFmt formatCode="General" sourceLinked="1"/>
        <c:majorTickMark val="out"/>
        <c:minorTickMark val="none"/>
        <c:tickLblPos val="nextTo"/>
        <c:spPr>
          <a:ln w="3125">
            <a:solidFill>
              <a:schemeClr val="tx1"/>
            </a:solidFill>
            <a:prstDash val="solid"/>
          </a:ln>
        </c:spPr>
        <c:txPr>
          <a:bodyPr rot="-2700000" vert="horz"/>
          <a:lstStyle/>
          <a:p>
            <a:pPr>
              <a:defRPr sz="985" b="1" i="0" u="none" strike="noStrike" baseline="0">
                <a:solidFill>
                  <a:schemeClr val="tx1"/>
                </a:solidFill>
                <a:latin typeface="Arial"/>
                <a:ea typeface="Arial"/>
                <a:cs typeface="Arial"/>
              </a:defRPr>
            </a:pPr>
            <a:endParaRPr lang="pl-PL"/>
          </a:p>
        </c:txPr>
        <c:crossAx val="423950976"/>
        <c:crosses val="autoZero"/>
        <c:auto val="1"/>
        <c:lblAlgn val="ctr"/>
        <c:lblOffset val="100"/>
        <c:tickLblSkip val="1"/>
        <c:tickMarkSkip val="1"/>
        <c:noMultiLvlLbl val="0"/>
      </c:catAx>
      <c:valAx>
        <c:axId val="423950976"/>
        <c:scaling>
          <c:orientation val="minMax"/>
        </c:scaling>
        <c:delete val="0"/>
        <c:axPos val="l"/>
        <c:numFmt formatCode="General" sourceLinked="1"/>
        <c:majorTickMark val="out"/>
        <c:minorTickMark val="none"/>
        <c:tickLblPos val="nextTo"/>
        <c:spPr>
          <a:ln w="3125">
            <a:solidFill>
              <a:schemeClr val="tx1"/>
            </a:solidFill>
            <a:prstDash val="solid"/>
          </a:ln>
        </c:spPr>
        <c:txPr>
          <a:bodyPr rot="0" vert="horz"/>
          <a:lstStyle/>
          <a:p>
            <a:pPr>
              <a:defRPr sz="1081" b="1" i="0" u="none" strike="noStrike" baseline="0">
                <a:solidFill>
                  <a:schemeClr val="tx1"/>
                </a:solidFill>
                <a:latin typeface="Arial"/>
                <a:ea typeface="Arial"/>
                <a:cs typeface="Arial"/>
              </a:defRPr>
            </a:pPr>
            <a:endParaRPr lang="pl-PL"/>
          </a:p>
        </c:txPr>
        <c:crossAx val="423952152"/>
        <c:crosses val="autoZero"/>
        <c:crossBetween val="between"/>
      </c:valAx>
      <c:spPr>
        <a:noFill/>
        <a:ln w="25398">
          <a:noFill/>
        </a:ln>
      </c:spPr>
    </c:plotArea>
    <c:plotVisOnly val="1"/>
    <c:dispBlanksAs val="gap"/>
    <c:showDLblsOverMax val="0"/>
  </c:chart>
  <c:spPr>
    <a:noFill/>
    <a:ln>
      <a:noFill/>
    </a:ln>
  </c:spPr>
  <c:txPr>
    <a:bodyPr/>
    <a:lstStyle/>
    <a:p>
      <a:pPr>
        <a:defRPr sz="886" b="1" i="0" u="none" strike="noStrike" baseline="0">
          <a:solidFill>
            <a:schemeClr val="tx1"/>
          </a:solidFill>
          <a:latin typeface="Arial"/>
          <a:ea typeface="Arial"/>
          <a:cs typeface="Arial"/>
        </a:defRPr>
      </a:pPr>
      <a:endParaRPr lang="pl-P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34112478701106E-2"/>
          <c:y val="7.1892205595499914E-2"/>
          <c:w val="0.94938271604938274"/>
          <c:h val="0.61464354527938725"/>
        </c:manualLayout>
      </c:layout>
      <c:barChart>
        <c:barDir val="col"/>
        <c:grouping val="clustered"/>
        <c:varyColors val="0"/>
        <c:ser>
          <c:idx val="0"/>
          <c:order val="0"/>
          <c:tx>
            <c:strRef>
              <c:f>Sheet1!$B$1</c:f>
              <c:strCache>
                <c:ptCount val="1"/>
                <c:pt idx="0">
                  <c:v>2023/2024</c:v>
                </c:pt>
              </c:strCache>
            </c:strRef>
          </c:tx>
          <c:spPr>
            <a:solidFill>
              <a:srgbClr val="99CCFF"/>
            </a:solidFill>
            <a:ln w="3172">
              <a:solidFill>
                <a:srgbClr val="003366"/>
              </a:solidFill>
              <a:prstDash val="solid"/>
            </a:ln>
            <a:effectLst>
              <a:outerShdw dist="35921" dir="2700000" algn="br">
                <a:srgbClr val="000000"/>
              </a:outerShdw>
            </a:effectLst>
          </c:spPr>
          <c:invertIfNegative val="0"/>
          <c:dLbls>
            <c:dLbl>
              <c:idx val="5"/>
              <c:layout>
                <c:manualLayout>
                  <c:x val="-9.0993103749692182E-3"/>
                  <c:y val="7.52351097178683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B-4B22-B6BB-751A62CC6C38}"/>
                </c:ext>
              </c:extLst>
            </c:dLbl>
            <c:spPr>
              <a:noFill/>
              <a:ln w="25448">
                <a:noFill/>
              </a:ln>
            </c:spPr>
            <c:txPr>
              <a:bodyPr/>
              <a:lstStyle/>
              <a:p>
                <a:pPr>
                  <a:defRPr sz="800" b="0" i="0" u="none" strike="noStrike" baseline="0">
                    <a:solidFill>
                      <a:schemeClr val="tx2">
                        <a:lumMod val="50000"/>
                      </a:schemeClr>
                    </a:solidFill>
                    <a:latin typeface="Arial"/>
                    <a:ea typeface="Arial"/>
                    <a:cs typeface="Aria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Cywilne</c:v>
                </c:pt>
                <c:pt idx="1">
                  <c:v>Karne</c:v>
                </c:pt>
                <c:pt idx="2">
                  <c:v>Rodzinne</c:v>
                </c:pt>
                <c:pt idx="3">
                  <c:v>Praca i bezrobocie</c:v>
                </c:pt>
                <c:pt idx="4">
                  <c:v>Spadkowe</c:v>
                </c:pt>
                <c:pt idx="5">
                  <c:v>Administracyjne</c:v>
                </c:pt>
                <c:pt idx="6">
                  <c:v>Finansowe</c:v>
                </c:pt>
                <c:pt idx="7">
                  <c:v>Lokalowe i spółdzielcze</c:v>
                </c:pt>
                <c:pt idx="8">
                  <c:v>Uchodźcy i cudzoziemcy</c:v>
                </c:pt>
                <c:pt idx="9">
                  <c:v>Służba zdrowia</c:v>
                </c:pt>
                <c:pt idx="10">
                  <c:v>Pomoc społeczna</c:v>
                </c:pt>
                <c:pt idx="11">
                  <c:v>Niepełnosprawni</c:v>
                </c:pt>
                <c:pt idx="12">
                  <c:v>Przemoc wobec kobiet</c:v>
                </c:pt>
                <c:pt idx="13">
                  <c:v>NGO</c:v>
                </c:pt>
                <c:pt idx="14">
                  <c:v>inne</c:v>
                </c:pt>
              </c:strCache>
            </c:strRef>
          </c:cat>
          <c:val>
            <c:numRef>
              <c:f>Sheet1!$B$2:$B$16</c:f>
              <c:numCache>
                <c:formatCode>General</c:formatCode>
                <c:ptCount val="15"/>
                <c:pt idx="0">
                  <c:v>566</c:v>
                </c:pt>
                <c:pt idx="1">
                  <c:v>476</c:v>
                </c:pt>
                <c:pt idx="2">
                  <c:v>262</c:v>
                </c:pt>
                <c:pt idx="3">
                  <c:v>221</c:v>
                </c:pt>
                <c:pt idx="4">
                  <c:v>175</c:v>
                </c:pt>
                <c:pt idx="5">
                  <c:v>101</c:v>
                </c:pt>
                <c:pt idx="6">
                  <c:v>106</c:v>
                </c:pt>
                <c:pt idx="7">
                  <c:v>100</c:v>
                </c:pt>
                <c:pt idx="8">
                  <c:v>43</c:v>
                </c:pt>
                <c:pt idx="9">
                  <c:v>18</c:v>
                </c:pt>
                <c:pt idx="10">
                  <c:v>37</c:v>
                </c:pt>
                <c:pt idx="11">
                  <c:v>8</c:v>
                </c:pt>
                <c:pt idx="12">
                  <c:v>6</c:v>
                </c:pt>
                <c:pt idx="13">
                  <c:v>2</c:v>
                </c:pt>
                <c:pt idx="14">
                  <c:v>40</c:v>
                </c:pt>
              </c:numCache>
            </c:numRef>
          </c:val>
          <c:extLst>
            <c:ext xmlns:c16="http://schemas.microsoft.com/office/drawing/2014/chart" uri="{C3380CC4-5D6E-409C-BE32-E72D297353CC}">
              <c16:uniqueId val="{00000001-2A3B-4B22-B6BB-751A62CC6C38}"/>
            </c:ext>
          </c:extLst>
        </c:ser>
        <c:ser>
          <c:idx val="1"/>
          <c:order val="1"/>
          <c:tx>
            <c:strRef>
              <c:f>Sheet1!$C$1</c:f>
              <c:strCache>
                <c:ptCount val="1"/>
                <c:pt idx="0">
                  <c:v>2024/2025</c:v>
                </c:pt>
              </c:strCache>
            </c:strRef>
          </c:tx>
          <c:spPr>
            <a:solidFill>
              <a:schemeClr val="accent1"/>
            </a:solidFill>
            <a:ln w="12724">
              <a:solidFill>
                <a:schemeClr val="tx1"/>
              </a:solidFill>
              <a:prstDash val="solid"/>
            </a:ln>
          </c:spPr>
          <c:invertIfNegative val="0"/>
          <c:dLbls>
            <c:dLbl>
              <c:idx val="0"/>
              <c:layout>
                <c:manualLayout>
                  <c:x val="1.0615862104130739E-2"/>
                  <c:y val="-3.00940438871473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3B-4B22-B6BB-751A62CC6C38}"/>
                </c:ext>
              </c:extLst>
            </c:dLbl>
            <c:dLbl>
              <c:idx val="1"/>
              <c:layout>
                <c:manualLayout>
                  <c:x val="1.6682069020776881E-2"/>
                  <c:y val="-1.0031347962382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3B-4B22-B6BB-751A62CC6C38}"/>
                </c:ext>
              </c:extLst>
            </c:dLbl>
            <c:dLbl>
              <c:idx val="2"/>
              <c:layout>
                <c:manualLayout>
                  <c:x val="1.3648965562453813E-2"/>
                  <c:y val="-1.0031347962382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3B-4B22-B6BB-751A62CC6C38}"/>
                </c:ext>
              </c:extLst>
            </c:dLbl>
            <c:dLbl>
              <c:idx val="3"/>
              <c:layout>
                <c:manualLayout>
                  <c:x val="6.8678437053297829E-4"/>
                  <c:y val="-3.31869081960713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3B-4B22-B6BB-751A62CC6C38}"/>
                </c:ext>
              </c:extLst>
            </c:dLbl>
            <c:dLbl>
              <c:idx val="4"/>
              <c:layout>
                <c:manualLayout>
                  <c:x val="1.0973505602464514E-2"/>
                  <c:y val="-4.00768148495544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3B-4B22-B6BB-751A62CC6C38}"/>
                </c:ext>
              </c:extLst>
            </c:dLbl>
            <c:dLbl>
              <c:idx val="5"/>
              <c:layout>
                <c:manualLayout>
                  <c:x val="1.164401252838908E-3"/>
                  <c:y val="-7.84873991064597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3B-4B22-B6BB-751A62CC6C38}"/>
                </c:ext>
              </c:extLst>
            </c:dLbl>
            <c:dLbl>
              <c:idx val="6"/>
              <c:layout>
                <c:manualLayout>
                  <c:x val="3.8682816310597438E-3"/>
                  <c:y val="-1.6326018808777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3B-4B22-B6BB-751A62CC6C38}"/>
                </c:ext>
              </c:extLst>
            </c:dLbl>
            <c:dLbl>
              <c:idx val="7"/>
              <c:layout>
                <c:manualLayout>
                  <c:x val="1.0615862104130796E-2"/>
                  <c:y val="-1.25391849529780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3B-4B22-B6BB-751A62CC6C38}"/>
                </c:ext>
              </c:extLst>
            </c:dLbl>
            <c:dLbl>
              <c:idx val="8"/>
              <c:layout>
                <c:manualLayout>
                  <c:x val="7.5495616866968918E-3"/>
                  <c:y val="-2.25705329153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3B-4B22-B6BB-751A62CC6C38}"/>
                </c:ext>
              </c:extLst>
            </c:dLbl>
            <c:dLbl>
              <c:idx val="9"/>
              <c:layout>
                <c:manualLayout>
                  <c:x val="6.0514372163388824E-3"/>
                  <c:y val="-2.5078369905956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3B-4B22-B6BB-751A62CC6C38}"/>
                </c:ext>
              </c:extLst>
            </c:dLbl>
            <c:dLbl>
              <c:idx val="14"/>
              <c:layout>
                <c:manualLayout>
                  <c:x val="5.2201621134091861E-3"/>
                  <c:y val="-2.93969836842494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3B-4B22-B6BB-751A62CC6C38}"/>
                </c:ext>
              </c:extLst>
            </c:dLbl>
            <c:spPr>
              <a:noFill/>
              <a:ln w="25448">
                <a:noFill/>
              </a:ln>
            </c:spPr>
            <c:txPr>
              <a:bodyPr/>
              <a:lstStyle/>
              <a:p>
                <a:pPr>
                  <a:defRPr sz="1101" b="1" i="0" u="none" strike="noStrike" baseline="0">
                    <a:solidFill>
                      <a:schemeClr val="accent1">
                        <a:lumMod val="50000"/>
                      </a:schemeClr>
                    </a:solidFill>
                    <a:latin typeface="Arial"/>
                    <a:ea typeface="Arial"/>
                    <a:cs typeface="Aria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Cywilne</c:v>
                </c:pt>
                <c:pt idx="1">
                  <c:v>Karne</c:v>
                </c:pt>
                <c:pt idx="2">
                  <c:v>Rodzinne</c:v>
                </c:pt>
                <c:pt idx="3">
                  <c:v>Praca i bezrobocie</c:v>
                </c:pt>
                <c:pt idx="4">
                  <c:v>Spadkowe</c:v>
                </c:pt>
                <c:pt idx="5">
                  <c:v>Administracyjne</c:v>
                </c:pt>
                <c:pt idx="6">
                  <c:v>Finansowe</c:v>
                </c:pt>
                <c:pt idx="7">
                  <c:v>Lokalowe i spółdzielcze</c:v>
                </c:pt>
                <c:pt idx="8">
                  <c:v>Uchodźcy i cudzoziemcy</c:v>
                </c:pt>
                <c:pt idx="9">
                  <c:v>Służba zdrowia</c:v>
                </c:pt>
                <c:pt idx="10">
                  <c:v>Pomoc społeczna</c:v>
                </c:pt>
                <c:pt idx="11">
                  <c:v>Niepełnosprawni</c:v>
                </c:pt>
                <c:pt idx="12">
                  <c:v>Przemoc wobec kobiet</c:v>
                </c:pt>
                <c:pt idx="13">
                  <c:v>NGO</c:v>
                </c:pt>
                <c:pt idx="14">
                  <c:v>inne</c:v>
                </c:pt>
              </c:strCache>
            </c:strRef>
          </c:cat>
          <c:val>
            <c:numRef>
              <c:f>Sheet1!$C$2:$C$16</c:f>
              <c:numCache>
                <c:formatCode>General</c:formatCode>
                <c:ptCount val="15"/>
                <c:pt idx="0">
                  <c:v>614</c:v>
                </c:pt>
                <c:pt idx="1">
                  <c:v>589</c:v>
                </c:pt>
                <c:pt idx="2">
                  <c:v>303</c:v>
                </c:pt>
                <c:pt idx="3">
                  <c:v>262</c:v>
                </c:pt>
                <c:pt idx="4">
                  <c:v>191</c:v>
                </c:pt>
                <c:pt idx="5">
                  <c:v>132</c:v>
                </c:pt>
                <c:pt idx="6">
                  <c:v>123</c:v>
                </c:pt>
                <c:pt idx="7">
                  <c:v>96</c:v>
                </c:pt>
                <c:pt idx="8">
                  <c:v>40</c:v>
                </c:pt>
                <c:pt idx="9">
                  <c:v>26</c:v>
                </c:pt>
                <c:pt idx="10">
                  <c:v>18</c:v>
                </c:pt>
                <c:pt idx="11">
                  <c:v>9</c:v>
                </c:pt>
                <c:pt idx="12">
                  <c:v>7</c:v>
                </c:pt>
                <c:pt idx="13">
                  <c:v>4</c:v>
                </c:pt>
                <c:pt idx="14">
                  <c:v>63</c:v>
                </c:pt>
              </c:numCache>
            </c:numRef>
          </c:val>
          <c:extLst>
            <c:ext xmlns:c16="http://schemas.microsoft.com/office/drawing/2014/chart" uri="{C3380CC4-5D6E-409C-BE32-E72D297353CC}">
              <c16:uniqueId val="{0000000D-2A3B-4B22-B6BB-751A62CC6C38}"/>
            </c:ext>
          </c:extLst>
        </c:ser>
        <c:dLbls>
          <c:showLegendKey val="0"/>
          <c:showVal val="0"/>
          <c:showCatName val="0"/>
          <c:showSerName val="0"/>
          <c:showPercent val="0"/>
          <c:showBubbleSize val="0"/>
        </c:dLbls>
        <c:gapWidth val="150"/>
        <c:overlap val="-20"/>
        <c:axId val="422933616"/>
        <c:axId val="422934008"/>
      </c:barChart>
      <c:catAx>
        <c:axId val="422933616"/>
        <c:scaling>
          <c:orientation val="minMax"/>
        </c:scaling>
        <c:delete val="0"/>
        <c:axPos val="b"/>
        <c:numFmt formatCode="General" sourceLinked="1"/>
        <c:majorTickMark val="out"/>
        <c:minorTickMark val="none"/>
        <c:tickLblPos val="low"/>
        <c:spPr>
          <a:ln w="3178">
            <a:solidFill>
              <a:schemeClr val="tx1"/>
            </a:solidFill>
            <a:prstDash val="solid"/>
          </a:ln>
        </c:spPr>
        <c:txPr>
          <a:bodyPr rot="-2700000" vert="horz"/>
          <a:lstStyle/>
          <a:p>
            <a:pPr>
              <a:defRPr sz="976" b="1" i="0" u="none" strike="noStrike" baseline="0">
                <a:solidFill>
                  <a:schemeClr val="tx1"/>
                </a:solidFill>
                <a:latin typeface="Arial"/>
                <a:ea typeface="Arial"/>
                <a:cs typeface="Arial"/>
              </a:defRPr>
            </a:pPr>
            <a:endParaRPr lang="pl-PL"/>
          </a:p>
        </c:txPr>
        <c:crossAx val="422934008"/>
        <c:crosses val="autoZero"/>
        <c:auto val="1"/>
        <c:lblAlgn val="ctr"/>
        <c:lblOffset val="100"/>
        <c:tickLblSkip val="1"/>
        <c:tickMarkSkip val="1"/>
        <c:noMultiLvlLbl val="0"/>
      </c:catAx>
      <c:valAx>
        <c:axId val="422934008"/>
        <c:scaling>
          <c:orientation val="minMax"/>
        </c:scaling>
        <c:delete val="1"/>
        <c:axPos val="l"/>
        <c:numFmt formatCode="General" sourceLinked="1"/>
        <c:majorTickMark val="out"/>
        <c:minorTickMark val="none"/>
        <c:tickLblPos val="none"/>
        <c:crossAx val="422933616"/>
        <c:crosses val="autoZero"/>
        <c:crossBetween val="between"/>
      </c:valAx>
      <c:spPr>
        <a:noFill/>
        <a:ln w="25380">
          <a:noFill/>
        </a:ln>
      </c:spPr>
    </c:plotArea>
    <c:plotVisOnly val="1"/>
    <c:dispBlanksAs val="gap"/>
    <c:showDLblsOverMax val="0"/>
  </c:chart>
  <c:spPr>
    <a:noFill/>
    <a:ln>
      <a:noFill/>
    </a:ln>
  </c:spPr>
  <c:txPr>
    <a:bodyPr/>
    <a:lstStyle/>
    <a:p>
      <a:pPr>
        <a:defRPr sz="951"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861111111111E-2"/>
          <c:y val="7.9365079365079361E-2"/>
          <c:w val="0.88845810185185181"/>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70">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64</c:v>
                </c:pt>
                <c:pt idx="1">
                  <c:v>65</c:v>
                </c:pt>
                <c:pt idx="2">
                  <c:v>120</c:v>
                </c:pt>
                <c:pt idx="3">
                  <c:v>121</c:v>
                </c:pt>
                <c:pt idx="4">
                  <c:v>176</c:v>
                </c:pt>
                <c:pt idx="5">
                  <c:v>191</c:v>
                </c:pt>
                <c:pt idx="6">
                  <c:v>167</c:v>
                </c:pt>
                <c:pt idx="7">
                  <c:v>307</c:v>
                </c:pt>
                <c:pt idx="8">
                  <c:v>392</c:v>
                </c:pt>
                <c:pt idx="9">
                  <c:v>428</c:v>
                </c:pt>
                <c:pt idx="10">
                  <c:v>407</c:v>
                </c:pt>
                <c:pt idx="11">
                  <c:v>364</c:v>
                </c:pt>
                <c:pt idx="12">
                  <c:v>321</c:v>
                </c:pt>
                <c:pt idx="13">
                  <c:v>251</c:v>
                </c:pt>
                <c:pt idx="14">
                  <c:v>237</c:v>
                </c:pt>
                <c:pt idx="15">
                  <c:v>174</c:v>
                </c:pt>
                <c:pt idx="16">
                  <c:v>130</c:v>
                </c:pt>
                <c:pt idx="17">
                  <c:v>142</c:v>
                </c:pt>
                <c:pt idx="18">
                  <c:v>185</c:v>
                </c:pt>
                <c:pt idx="19">
                  <c:v>193</c:v>
                </c:pt>
                <c:pt idx="20">
                  <c:v>103</c:v>
                </c:pt>
                <c:pt idx="21">
                  <c:v>208</c:v>
                </c:pt>
              </c:numCache>
            </c:numRef>
          </c:val>
          <c:extLst>
            <c:ext xmlns:c16="http://schemas.microsoft.com/office/drawing/2014/chart" uri="{C3380CC4-5D6E-409C-BE32-E72D297353CC}">
              <c16:uniqueId val="{00000000-FCBB-4F38-9845-68282B31D9A9}"/>
            </c:ext>
          </c:extLst>
        </c:ser>
        <c:dLbls>
          <c:showLegendKey val="0"/>
          <c:showVal val="1"/>
          <c:showCatName val="0"/>
          <c:showSerName val="0"/>
          <c:showPercent val="0"/>
          <c:showBubbleSize val="0"/>
        </c:dLbls>
        <c:gapWidth val="150"/>
        <c:axId val="431831840"/>
        <c:axId val="429266304"/>
      </c:barChart>
      <c:catAx>
        <c:axId val="431831840"/>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9266304"/>
        <c:crosses val="autoZero"/>
        <c:auto val="1"/>
        <c:lblAlgn val="ctr"/>
        <c:lblOffset val="100"/>
        <c:tickLblSkip val="1"/>
        <c:tickMarkSkip val="1"/>
        <c:noMultiLvlLbl val="0"/>
      </c:catAx>
      <c:valAx>
        <c:axId val="429266304"/>
        <c:scaling>
          <c:orientation val="minMax"/>
        </c:scaling>
        <c:delete val="1"/>
        <c:axPos val="l"/>
        <c:numFmt formatCode="General" sourceLinked="1"/>
        <c:majorTickMark val="out"/>
        <c:minorTickMark val="none"/>
        <c:tickLblPos val="nextTo"/>
        <c:crossAx val="431831840"/>
        <c:crosses val="autoZero"/>
        <c:crossBetween val="between"/>
      </c:valAx>
      <c:spPr>
        <a:noFill/>
        <a:ln w="25387">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82870370370374E-2"/>
          <c:y val="7.2289156626506021E-2"/>
          <c:w val="0.88890925925925923"/>
          <c:h val="0.69277108433734935"/>
        </c:manualLayout>
      </c:layout>
      <c:lineChart>
        <c:grouping val="standard"/>
        <c:varyColors val="0"/>
        <c:ser>
          <c:idx val="0"/>
          <c:order val="0"/>
          <c:tx>
            <c:strRef>
              <c:f>Sheet1!$A$2</c:f>
              <c:strCache>
                <c:ptCount val="1"/>
                <c:pt idx="0">
                  <c:v>studenci</c:v>
                </c:pt>
              </c:strCache>
            </c:strRef>
          </c:tx>
          <c:spPr>
            <a:ln w="2517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20</c:v>
                </c:pt>
                <c:pt idx="1">
                  <c:v>15</c:v>
                </c:pt>
                <c:pt idx="2">
                  <c:v>14</c:v>
                </c:pt>
                <c:pt idx="3">
                  <c:v>17</c:v>
                </c:pt>
                <c:pt idx="4">
                  <c:v>20</c:v>
                </c:pt>
                <c:pt idx="5">
                  <c:v>265</c:v>
                </c:pt>
                <c:pt idx="6">
                  <c:v>167</c:v>
                </c:pt>
                <c:pt idx="7">
                  <c:v>188</c:v>
                </c:pt>
                <c:pt idx="8">
                  <c:v>149</c:v>
                </c:pt>
                <c:pt idx="9">
                  <c:v>111</c:v>
                </c:pt>
                <c:pt idx="10">
                  <c:v>167</c:v>
                </c:pt>
                <c:pt idx="11">
                  <c:v>214</c:v>
                </c:pt>
                <c:pt idx="12">
                  <c:v>137</c:v>
                </c:pt>
                <c:pt idx="13">
                  <c:v>174</c:v>
                </c:pt>
                <c:pt idx="14">
                  <c:v>230</c:v>
                </c:pt>
                <c:pt idx="15">
                  <c:v>101</c:v>
                </c:pt>
                <c:pt idx="16">
                  <c:v>111</c:v>
                </c:pt>
                <c:pt idx="17">
                  <c:v>92</c:v>
                </c:pt>
                <c:pt idx="18">
                  <c:v>69</c:v>
                </c:pt>
                <c:pt idx="19">
                  <c:v>72</c:v>
                </c:pt>
                <c:pt idx="20">
                  <c:v>64</c:v>
                </c:pt>
                <c:pt idx="21">
                  <c:v>200</c:v>
                </c:pt>
              </c:numCache>
            </c:numRef>
          </c:val>
          <c:smooth val="1"/>
          <c:extLst>
            <c:ext xmlns:c16="http://schemas.microsoft.com/office/drawing/2014/chart" uri="{C3380CC4-5D6E-409C-BE32-E72D297353CC}">
              <c16:uniqueId val="{00000012-E809-4B40-8615-AEF38511F3B6}"/>
            </c:ext>
          </c:extLst>
        </c:ser>
        <c:ser>
          <c:idx val="1"/>
          <c:order val="1"/>
          <c:tx>
            <c:strRef>
              <c:f>Sheet1!$A$3</c:f>
              <c:strCache>
                <c:ptCount val="1"/>
                <c:pt idx="0">
                  <c:v>opiekunowie</c:v>
                </c:pt>
              </c:strCache>
            </c:strRef>
          </c:tx>
          <c:spPr>
            <a:ln w="2517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19"/>
              <c:layout>
                <c:manualLayout>
                  <c:x val="-3.9863888888888782E-2"/>
                  <c:y val="3.5521352768188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96-4E83-A013-C1C7040A3B84}"/>
                </c:ext>
              </c:extLst>
            </c:dLbl>
            <c:dLbl>
              <c:idx val="20"/>
              <c:layout>
                <c:manualLayout>
                  <c:x val="-2.2225000000000109E-2"/>
                  <c:y val="3.9580935941695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96-4E83-A013-C1C7040A3B84}"/>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2</c:v>
                </c:pt>
                <c:pt idx="1">
                  <c:v>2</c:v>
                </c:pt>
                <c:pt idx="2">
                  <c:v>2</c:v>
                </c:pt>
                <c:pt idx="3">
                  <c:v>2</c:v>
                </c:pt>
                <c:pt idx="4">
                  <c:v>10</c:v>
                </c:pt>
                <c:pt idx="5">
                  <c:v>8</c:v>
                </c:pt>
                <c:pt idx="6">
                  <c:v>6</c:v>
                </c:pt>
                <c:pt idx="7">
                  <c:v>5</c:v>
                </c:pt>
                <c:pt idx="8">
                  <c:v>5</c:v>
                </c:pt>
                <c:pt idx="9">
                  <c:v>5</c:v>
                </c:pt>
                <c:pt idx="10">
                  <c:v>8</c:v>
                </c:pt>
                <c:pt idx="11">
                  <c:v>10</c:v>
                </c:pt>
                <c:pt idx="12">
                  <c:v>9</c:v>
                </c:pt>
                <c:pt idx="13">
                  <c:v>12</c:v>
                </c:pt>
                <c:pt idx="14">
                  <c:v>16</c:v>
                </c:pt>
                <c:pt idx="15">
                  <c:v>38</c:v>
                </c:pt>
                <c:pt idx="16">
                  <c:v>35</c:v>
                </c:pt>
                <c:pt idx="17">
                  <c:v>35</c:v>
                </c:pt>
                <c:pt idx="18">
                  <c:v>29</c:v>
                </c:pt>
                <c:pt idx="19">
                  <c:v>39</c:v>
                </c:pt>
                <c:pt idx="20">
                  <c:v>39</c:v>
                </c:pt>
                <c:pt idx="21">
                  <c:v>78</c:v>
                </c:pt>
              </c:numCache>
            </c:numRef>
          </c:val>
          <c:smooth val="1"/>
          <c:extLst>
            <c:ext xmlns:c16="http://schemas.microsoft.com/office/drawing/2014/chart" uri="{C3380CC4-5D6E-409C-BE32-E72D297353CC}">
              <c16:uniqueId val="{00000025-E809-4B40-8615-AEF38511F3B6}"/>
            </c:ext>
          </c:extLst>
        </c:ser>
        <c:dLbls>
          <c:dLblPos val="t"/>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0">
                <a:noFill/>
              </a:ln>
            </c:spPr>
          </c:downBars>
        </c:upDownBars>
        <c:marker val="1"/>
        <c:smooth val="0"/>
        <c:axId val="429267872"/>
        <c:axId val="429269832"/>
      </c:lineChart>
      <c:catAx>
        <c:axId val="429267872"/>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29269832"/>
        <c:crosses val="autoZero"/>
        <c:auto val="1"/>
        <c:lblAlgn val="ctr"/>
        <c:lblOffset val="100"/>
        <c:tickLblSkip val="1"/>
        <c:tickMarkSkip val="1"/>
        <c:noMultiLvlLbl val="0"/>
      </c:catAx>
      <c:valAx>
        <c:axId val="429269832"/>
        <c:scaling>
          <c:orientation val="minMax"/>
          <c:min val="0"/>
        </c:scaling>
        <c:delete val="1"/>
        <c:axPos val="l"/>
        <c:numFmt formatCode="General" sourceLinked="1"/>
        <c:majorTickMark val="out"/>
        <c:minorTickMark val="none"/>
        <c:tickLblPos val="nextTo"/>
        <c:crossAx val="429267872"/>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287827076928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9</c:v>
                </c:pt>
                <c:pt idx="1">
                  <c:v>0</c:v>
                </c:pt>
                <c:pt idx="2">
                  <c:v>1</c:v>
                </c:pt>
                <c:pt idx="3">
                  <c:v>1</c:v>
                </c:pt>
                <c:pt idx="4">
                  <c:v>0</c:v>
                </c:pt>
                <c:pt idx="5">
                  <c:v>0</c:v>
                </c:pt>
                <c:pt idx="6">
                  <c:v>1</c:v>
                </c:pt>
                <c:pt idx="7">
                  <c:v>0</c:v>
                </c:pt>
                <c:pt idx="8">
                  <c:v>0</c:v>
                </c:pt>
                <c:pt idx="9">
                  <c:v>0</c:v>
                </c:pt>
                <c:pt idx="10">
                  <c:v>1</c:v>
                </c:pt>
                <c:pt idx="11">
                  <c:v>0</c:v>
                </c:pt>
                <c:pt idx="12">
                  <c:v>0</c:v>
                </c:pt>
                <c:pt idx="13">
                  <c:v>0</c:v>
                </c:pt>
                <c:pt idx="14">
                  <c:v>4</c:v>
                </c:pt>
              </c:numCache>
            </c:numRef>
          </c:val>
          <c:extLst>
            <c:ext xmlns:c16="http://schemas.microsoft.com/office/drawing/2014/chart" uri="{C3380CC4-5D6E-409C-BE32-E72D297353CC}">
              <c16:uniqueId val="{00000000-EDE6-4E0C-B526-024CD1D9836A}"/>
            </c:ext>
          </c:extLst>
        </c:ser>
        <c:dLbls>
          <c:showLegendKey val="0"/>
          <c:showVal val="0"/>
          <c:showCatName val="0"/>
          <c:showSerName val="0"/>
          <c:showPercent val="0"/>
          <c:showBubbleSize val="0"/>
        </c:dLbls>
        <c:gapWidth val="150"/>
        <c:axId val="429270616"/>
        <c:axId val="429271008"/>
      </c:barChart>
      <c:catAx>
        <c:axId val="42927061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429271008"/>
        <c:crosses val="autoZero"/>
        <c:auto val="1"/>
        <c:lblAlgn val="ctr"/>
        <c:lblOffset val="100"/>
        <c:tickMarkSkip val="1"/>
        <c:noMultiLvlLbl val="0"/>
      </c:catAx>
      <c:valAx>
        <c:axId val="42927100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2927061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40046296296303E-2"/>
          <c:y val="7.9365079365079361E-2"/>
          <c:w val="0.8936752314814815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09">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756</c:v>
                </c:pt>
                <c:pt idx="1">
                  <c:v>493</c:v>
                </c:pt>
                <c:pt idx="2">
                  <c:v>718</c:v>
                </c:pt>
                <c:pt idx="3">
                  <c:v>329</c:v>
                </c:pt>
                <c:pt idx="4">
                  <c:v>478</c:v>
                </c:pt>
                <c:pt idx="5">
                  <c:v>786</c:v>
                </c:pt>
                <c:pt idx="6">
                  <c:v>717</c:v>
                </c:pt>
                <c:pt idx="7">
                  <c:v>734</c:v>
                </c:pt>
                <c:pt idx="8">
                  <c:v>756</c:v>
                </c:pt>
                <c:pt idx="9">
                  <c:v>468</c:v>
                </c:pt>
                <c:pt idx="10">
                  <c:v>437</c:v>
                </c:pt>
                <c:pt idx="11">
                  <c:v>290</c:v>
                </c:pt>
                <c:pt idx="12">
                  <c:v>179</c:v>
                </c:pt>
                <c:pt idx="13">
                  <c:v>73</c:v>
                </c:pt>
                <c:pt idx="14">
                  <c:v>60</c:v>
                </c:pt>
                <c:pt idx="15">
                  <c:v>73</c:v>
                </c:pt>
                <c:pt idx="16">
                  <c:v>69</c:v>
                </c:pt>
                <c:pt idx="17">
                  <c:v>30</c:v>
                </c:pt>
                <c:pt idx="18">
                  <c:v>36</c:v>
                </c:pt>
                <c:pt idx="19">
                  <c:v>19</c:v>
                </c:pt>
                <c:pt idx="20">
                  <c:v>28</c:v>
                </c:pt>
                <c:pt idx="21">
                  <c:v>17</c:v>
                </c:pt>
              </c:numCache>
            </c:numRef>
          </c:val>
          <c:extLst>
            <c:ext xmlns:c16="http://schemas.microsoft.com/office/drawing/2014/chart" uri="{C3380CC4-5D6E-409C-BE32-E72D297353CC}">
              <c16:uniqueId val="{00000000-F2FC-41CC-BB18-867923AA936B}"/>
            </c:ext>
          </c:extLst>
        </c:ser>
        <c:dLbls>
          <c:showLegendKey val="0"/>
          <c:showVal val="1"/>
          <c:showCatName val="0"/>
          <c:showSerName val="0"/>
          <c:showPercent val="0"/>
          <c:showBubbleSize val="0"/>
        </c:dLbls>
        <c:gapWidth val="150"/>
        <c:axId val="429274928"/>
        <c:axId val="429275712"/>
      </c:barChart>
      <c:catAx>
        <c:axId val="429274928"/>
        <c:scaling>
          <c:orientation val="minMax"/>
        </c:scaling>
        <c:delete val="0"/>
        <c:axPos val="b"/>
        <c:numFmt formatCode="General" sourceLinked="1"/>
        <c:majorTickMark val="out"/>
        <c:minorTickMark val="none"/>
        <c:tickLblPos val="nextTo"/>
        <c:spPr>
          <a:ln w="3151">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9275712"/>
        <c:crosses val="autoZero"/>
        <c:auto val="1"/>
        <c:lblAlgn val="ctr"/>
        <c:lblOffset val="100"/>
        <c:tickLblSkip val="1"/>
        <c:tickMarkSkip val="1"/>
        <c:noMultiLvlLbl val="0"/>
      </c:catAx>
      <c:valAx>
        <c:axId val="429275712"/>
        <c:scaling>
          <c:orientation val="minMax"/>
        </c:scaling>
        <c:delete val="1"/>
        <c:axPos val="l"/>
        <c:numFmt formatCode="General" sourceLinked="1"/>
        <c:majorTickMark val="out"/>
        <c:minorTickMark val="none"/>
        <c:tickLblPos val="nextTo"/>
        <c:crossAx val="429274928"/>
        <c:crosses val="autoZero"/>
        <c:crossBetween val="between"/>
      </c:valAx>
      <c:spPr>
        <a:noFill/>
        <a:ln w="2540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181018518518521E-2"/>
          <c:y val="7.5301204819277434E-2"/>
          <c:w val="0.89391296296296296"/>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50</c:v>
                </c:pt>
                <c:pt idx="1">
                  <c:v>46</c:v>
                </c:pt>
                <c:pt idx="2">
                  <c:v>60</c:v>
                </c:pt>
                <c:pt idx="3">
                  <c:v>30</c:v>
                </c:pt>
                <c:pt idx="4">
                  <c:v>58</c:v>
                </c:pt>
                <c:pt idx="5">
                  <c:v>71</c:v>
                </c:pt>
                <c:pt idx="6">
                  <c:v>85</c:v>
                </c:pt>
                <c:pt idx="7">
                  <c:v>72</c:v>
                </c:pt>
                <c:pt idx="8">
                  <c:v>64</c:v>
                </c:pt>
                <c:pt idx="9">
                  <c:v>49</c:v>
                </c:pt>
                <c:pt idx="10">
                  <c:v>59</c:v>
                </c:pt>
                <c:pt idx="11">
                  <c:v>60</c:v>
                </c:pt>
                <c:pt idx="12">
                  <c:v>85</c:v>
                </c:pt>
                <c:pt idx="13">
                  <c:v>155</c:v>
                </c:pt>
                <c:pt idx="14">
                  <c:v>120</c:v>
                </c:pt>
                <c:pt idx="15">
                  <c:v>54</c:v>
                </c:pt>
                <c:pt idx="16">
                  <c:v>66</c:v>
                </c:pt>
                <c:pt idx="17">
                  <c:v>30</c:v>
                </c:pt>
                <c:pt idx="18">
                  <c:v>30</c:v>
                </c:pt>
                <c:pt idx="19">
                  <c:v>24</c:v>
                </c:pt>
                <c:pt idx="20">
                  <c:v>36</c:v>
                </c:pt>
                <c:pt idx="21">
                  <c:v>80</c:v>
                </c:pt>
              </c:numCache>
            </c:numRef>
          </c:val>
          <c:smooth val="1"/>
          <c:extLst>
            <c:ext xmlns:c16="http://schemas.microsoft.com/office/drawing/2014/chart" uri="{C3380CC4-5D6E-409C-BE32-E72D297353CC}">
              <c16:uniqueId val="{00000012-ADC5-4E1C-AAD3-F2E4AA075985}"/>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5</c:v>
                </c:pt>
                <c:pt idx="1">
                  <c:v>5</c:v>
                </c:pt>
                <c:pt idx="2">
                  <c:v>5</c:v>
                </c:pt>
                <c:pt idx="3">
                  <c:v>4</c:v>
                </c:pt>
                <c:pt idx="4">
                  <c:v>5</c:v>
                </c:pt>
                <c:pt idx="5">
                  <c:v>6</c:v>
                </c:pt>
                <c:pt idx="6">
                  <c:v>11</c:v>
                </c:pt>
                <c:pt idx="7">
                  <c:v>13</c:v>
                </c:pt>
                <c:pt idx="8">
                  <c:v>13</c:v>
                </c:pt>
                <c:pt idx="9">
                  <c:v>13</c:v>
                </c:pt>
                <c:pt idx="10">
                  <c:v>7</c:v>
                </c:pt>
                <c:pt idx="11">
                  <c:v>11</c:v>
                </c:pt>
                <c:pt idx="12">
                  <c:v>12</c:v>
                </c:pt>
                <c:pt idx="13">
                  <c:v>12</c:v>
                </c:pt>
                <c:pt idx="14">
                  <c:v>10</c:v>
                </c:pt>
                <c:pt idx="15">
                  <c:v>6</c:v>
                </c:pt>
                <c:pt idx="16">
                  <c:v>7</c:v>
                </c:pt>
                <c:pt idx="17">
                  <c:v>10</c:v>
                </c:pt>
                <c:pt idx="18">
                  <c:v>10</c:v>
                </c:pt>
                <c:pt idx="19">
                  <c:v>5</c:v>
                </c:pt>
                <c:pt idx="20">
                  <c:v>7</c:v>
                </c:pt>
                <c:pt idx="21">
                  <c:v>7</c:v>
                </c:pt>
              </c:numCache>
            </c:numRef>
          </c:val>
          <c:smooth val="1"/>
          <c:extLst>
            <c:ext xmlns:c16="http://schemas.microsoft.com/office/drawing/2014/chart" uri="{C3380CC4-5D6E-409C-BE32-E72D297353CC}">
              <c16:uniqueId val="{00000025-ADC5-4E1C-AAD3-F2E4AA075985}"/>
            </c:ext>
          </c:extLst>
        </c:ser>
        <c:dLbls>
          <c:dLblPos val="t"/>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22929304"/>
        <c:axId val="422933224"/>
      </c:lineChart>
      <c:catAx>
        <c:axId val="422929304"/>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22933224"/>
        <c:crosses val="autoZero"/>
        <c:auto val="1"/>
        <c:lblAlgn val="ctr"/>
        <c:lblOffset val="100"/>
        <c:tickLblSkip val="1"/>
        <c:tickMarkSkip val="1"/>
        <c:noMultiLvlLbl val="0"/>
      </c:catAx>
      <c:valAx>
        <c:axId val="422933224"/>
        <c:scaling>
          <c:orientation val="minMax"/>
        </c:scaling>
        <c:delete val="1"/>
        <c:axPos val="l"/>
        <c:numFmt formatCode="General" sourceLinked="1"/>
        <c:majorTickMark val="out"/>
        <c:minorTickMark val="none"/>
        <c:tickLblPos val="nextTo"/>
        <c:crossAx val="422929304"/>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11</c:v>
                </c:pt>
                <c:pt idx="1">
                  <c:v>23</c:v>
                </c:pt>
                <c:pt idx="2">
                  <c:v>12</c:v>
                </c:pt>
                <c:pt idx="3">
                  <c:v>10</c:v>
                </c:pt>
                <c:pt idx="4">
                  <c:v>19</c:v>
                </c:pt>
                <c:pt idx="5">
                  <c:v>2</c:v>
                </c:pt>
                <c:pt idx="6">
                  <c:v>12</c:v>
                </c:pt>
                <c:pt idx="7">
                  <c:v>6</c:v>
                </c:pt>
                <c:pt idx="8">
                  <c:v>7</c:v>
                </c:pt>
                <c:pt idx="9">
                  <c:v>0</c:v>
                </c:pt>
                <c:pt idx="10">
                  <c:v>0</c:v>
                </c:pt>
                <c:pt idx="11">
                  <c:v>0</c:v>
                </c:pt>
                <c:pt idx="12">
                  <c:v>0</c:v>
                </c:pt>
                <c:pt idx="13">
                  <c:v>0</c:v>
                </c:pt>
                <c:pt idx="14">
                  <c:v>0</c:v>
                </c:pt>
              </c:numCache>
            </c:numRef>
          </c:val>
          <c:extLst>
            <c:ext xmlns:c16="http://schemas.microsoft.com/office/drawing/2014/chart" uri="{C3380CC4-5D6E-409C-BE32-E72D297353CC}">
              <c16:uniqueId val="{00000000-67F8-435B-9CAF-2B8A866FA261}"/>
            </c:ext>
          </c:extLst>
        </c:ser>
        <c:dLbls>
          <c:showLegendKey val="0"/>
          <c:showVal val="0"/>
          <c:showCatName val="0"/>
          <c:showSerName val="0"/>
          <c:showPercent val="0"/>
          <c:showBubbleSize val="0"/>
        </c:dLbls>
        <c:gapWidth val="150"/>
        <c:axId val="422931656"/>
        <c:axId val="422934792"/>
      </c:barChart>
      <c:catAx>
        <c:axId val="422931656"/>
        <c:scaling>
          <c:orientation val="minMax"/>
        </c:scaling>
        <c:delete val="0"/>
        <c:axPos val="b"/>
        <c:numFmt formatCode="General" sourceLinked="1"/>
        <c:majorTickMark val="out"/>
        <c:minorTickMark val="none"/>
        <c:tickLblPos val="low"/>
        <c:spPr>
          <a:ln w="3171">
            <a:solidFill>
              <a:schemeClr val="tx1"/>
            </a:solidFill>
            <a:prstDash val="solid"/>
          </a:ln>
        </c:spPr>
        <c:txPr>
          <a:bodyPr rot="-2700000" vert="horz"/>
          <a:lstStyle/>
          <a:p>
            <a:pPr>
              <a:defRPr sz="1123" b="0" i="0" u="none" strike="noStrike" baseline="0">
                <a:solidFill>
                  <a:schemeClr val="tx1"/>
                </a:solidFill>
                <a:latin typeface="Arial"/>
                <a:ea typeface="Arial"/>
                <a:cs typeface="Arial"/>
              </a:defRPr>
            </a:pPr>
            <a:endParaRPr lang="pl-PL"/>
          </a:p>
        </c:txPr>
        <c:crossAx val="422934792"/>
        <c:crosses val="autoZero"/>
        <c:auto val="1"/>
        <c:lblAlgn val="ctr"/>
        <c:lblOffset val="100"/>
        <c:tickMarkSkip val="1"/>
        <c:noMultiLvlLbl val="0"/>
      </c:catAx>
      <c:valAx>
        <c:axId val="422934792"/>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973" b="0" i="0" u="none" strike="noStrike" baseline="0">
                <a:solidFill>
                  <a:schemeClr val="tx1"/>
                </a:solidFill>
                <a:latin typeface="Arial"/>
                <a:ea typeface="Arial"/>
                <a:cs typeface="Arial"/>
              </a:defRPr>
            </a:pPr>
            <a:endParaRPr lang="pl-PL"/>
          </a:p>
        </c:txPr>
        <c:crossAx val="422931656"/>
        <c:crosses val="autoZero"/>
        <c:crossBetween val="between"/>
      </c:valAx>
      <c:dTable>
        <c:showHorzBorder val="0"/>
        <c:showVertBorder val="1"/>
        <c:showOutline val="0"/>
        <c:showKeys val="0"/>
        <c:spPr>
          <a:ln w="3171">
            <a:solidFill>
              <a:schemeClr val="tx1"/>
            </a:solidFill>
            <a:prstDash val="solid"/>
          </a:ln>
        </c:spPr>
        <c:txPr>
          <a:bodyPr/>
          <a:lstStyle/>
          <a:p>
            <a:pPr rtl="0">
              <a:defRPr sz="798" b="0" i="0" u="none" strike="noStrike" baseline="0">
                <a:solidFill>
                  <a:schemeClr val="tx1"/>
                </a:solidFill>
                <a:latin typeface="Arial"/>
                <a:ea typeface="Arial"/>
                <a:cs typeface="Arial"/>
              </a:defRPr>
            </a:pPr>
            <a:endParaRPr lang="pl-PL"/>
          </a:p>
        </c:txPr>
      </c:dTable>
      <c:spPr>
        <a:solidFill>
          <a:schemeClr val="bg1"/>
        </a:solidFill>
        <a:ln w="25366">
          <a:noFill/>
        </a:ln>
      </c:spPr>
    </c:plotArea>
    <c:plotVisOnly val="1"/>
    <c:dispBlanksAs val="gap"/>
    <c:showDLblsOverMax val="0"/>
  </c:chart>
  <c:spPr>
    <a:noFill/>
    <a:ln>
      <a:noFill/>
    </a:ln>
  </c:spPr>
  <c:txPr>
    <a:bodyPr/>
    <a:lstStyle/>
    <a:p>
      <a:pPr>
        <a:defRPr sz="998" b="0" i="0" u="none" strike="noStrike" baseline="0">
          <a:solidFill>
            <a:schemeClr val="tx1"/>
          </a:solidFill>
          <a:latin typeface="Arial"/>
          <a:ea typeface="Arial"/>
          <a:cs typeface="Arial"/>
        </a:defRPr>
      </a:pPr>
      <a:endParaRPr lang="pl-PL"/>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40046296296303E-2"/>
          <c:y val="7.9365079365079361E-2"/>
          <c:w val="0.8936752314814815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09">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2022/2023</c:v>
                </c:pt>
                <c:pt idx="1">
                  <c:v>2023/2024</c:v>
                </c:pt>
                <c:pt idx="2">
                  <c:v>2024/2025</c:v>
                </c:pt>
              </c:strCache>
            </c:strRef>
          </c:cat>
          <c:val>
            <c:numRef>
              <c:f>Sheet1!$B$2:$D$2</c:f>
              <c:numCache>
                <c:formatCode>General</c:formatCode>
                <c:ptCount val="3"/>
                <c:pt idx="0">
                  <c:v>98</c:v>
                </c:pt>
                <c:pt idx="1">
                  <c:v>103</c:v>
                </c:pt>
                <c:pt idx="2">
                  <c:v>102</c:v>
                </c:pt>
              </c:numCache>
            </c:numRef>
          </c:val>
          <c:extLst>
            <c:ext xmlns:c16="http://schemas.microsoft.com/office/drawing/2014/chart" uri="{C3380CC4-5D6E-409C-BE32-E72D297353CC}">
              <c16:uniqueId val="{00000000-F2FC-41CC-BB18-867923AA936B}"/>
            </c:ext>
          </c:extLst>
        </c:ser>
        <c:dLbls>
          <c:showLegendKey val="0"/>
          <c:showVal val="1"/>
          <c:showCatName val="0"/>
          <c:showSerName val="0"/>
          <c:showPercent val="0"/>
          <c:showBubbleSize val="0"/>
        </c:dLbls>
        <c:gapWidth val="150"/>
        <c:axId val="429274928"/>
        <c:axId val="429275712"/>
      </c:barChart>
      <c:catAx>
        <c:axId val="429274928"/>
        <c:scaling>
          <c:orientation val="minMax"/>
        </c:scaling>
        <c:delete val="0"/>
        <c:axPos val="b"/>
        <c:numFmt formatCode="General" sourceLinked="1"/>
        <c:majorTickMark val="out"/>
        <c:minorTickMark val="none"/>
        <c:tickLblPos val="nextTo"/>
        <c:spPr>
          <a:ln w="3151">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9275712"/>
        <c:crosses val="autoZero"/>
        <c:auto val="1"/>
        <c:lblAlgn val="ctr"/>
        <c:lblOffset val="100"/>
        <c:tickLblSkip val="1"/>
        <c:tickMarkSkip val="1"/>
        <c:noMultiLvlLbl val="0"/>
      </c:catAx>
      <c:valAx>
        <c:axId val="429275712"/>
        <c:scaling>
          <c:orientation val="minMax"/>
        </c:scaling>
        <c:delete val="1"/>
        <c:axPos val="l"/>
        <c:numFmt formatCode="General" sourceLinked="1"/>
        <c:majorTickMark val="out"/>
        <c:minorTickMark val="none"/>
        <c:tickLblPos val="nextTo"/>
        <c:crossAx val="429274928"/>
        <c:crosses val="autoZero"/>
        <c:crossBetween val="between"/>
      </c:valAx>
      <c:spPr>
        <a:noFill/>
        <a:ln w="2540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60648148148145E-2"/>
          <c:y val="0.33538632671939966"/>
          <c:w val="0.89391296296296296"/>
          <c:h val="0.42951400474317147"/>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2022/2023</c:v>
                </c:pt>
                <c:pt idx="1">
                  <c:v>2023/2024</c:v>
                </c:pt>
                <c:pt idx="2">
                  <c:v>2024/2025</c:v>
                </c:pt>
              </c:strCache>
            </c:strRef>
          </c:cat>
          <c:val>
            <c:numRef>
              <c:f>Sheet1!$B$2:$D$2</c:f>
              <c:numCache>
                <c:formatCode>General</c:formatCode>
                <c:ptCount val="3"/>
                <c:pt idx="0">
                  <c:v>13</c:v>
                </c:pt>
                <c:pt idx="1">
                  <c:v>16</c:v>
                </c:pt>
                <c:pt idx="2">
                  <c:v>16</c:v>
                </c:pt>
              </c:numCache>
            </c:numRef>
          </c:val>
          <c:smooth val="1"/>
          <c:extLst>
            <c:ext xmlns:c16="http://schemas.microsoft.com/office/drawing/2014/chart" uri="{C3380CC4-5D6E-409C-BE32-E72D297353CC}">
              <c16:uniqueId val="{00000012-ADC5-4E1C-AAD3-F2E4AA075985}"/>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2022/2023</c:v>
                </c:pt>
                <c:pt idx="1">
                  <c:v>2023/2024</c:v>
                </c:pt>
                <c:pt idx="2">
                  <c:v>2024/2025</c:v>
                </c:pt>
              </c:strCache>
            </c:strRef>
          </c:cat>
          <c:val>
            <c:numRef>
              <c:f>Sheet1!$B$3:$D$3</c:f>
              <c:numCache>
                <c:formatCode>General</c:formatCode>
                <c:ptCount val="3"/>
                <c:pt idx="0">
                  <c:v>16</c:v>
                </c:pt>
                <c:pt idx="1">
                  <c:v>16</c:v>
                </c:pt>
                <c:pt idx="2">
                  <c:v>16</c:v>
                </c:pt>
              </c:numCache>
            </c:numRef>
          </c:val>
          <c:smooth val="1"/>
          <c:extLst>
            <c:ext xmlns:c16="http://schemas.microsoft.com/office/drawing/2014/chart" uri="{C3380CC4-5D6E-409C-BE32-E72D297353CC}">
              <c16:uniqueId val="{00000025-ADC5-4E1C-AAD3-F2E4AA075985}"/>
            </c:ext>
          </c:extLst>
        </c:ser>
        <c:dLbls>
          <c:dLblPos val="t"/>
          <c:showLegendKey val="0"/>
          <c:showVal val="1"/>
          <c:showCatName val="0"/>
          <c:showSerName val="0"/>
          <c:showPercent val="0"/>
          <c:showBubbleSize val="0"/>
        </c:dLbls>
        <c:marker val="1"/>
        <c:smooth val="0"/>
        <c:axId val="422929304"/>
        <c:axId val="422933224"/>
      </c:lineChart>
      <c:catAx>
        <c:axId val="422929304"/>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22933224"/>
        <c:crosses val="autoZero"/>
        <c:auto val="1"/>
        <c:lblAlgn val="ctr"/>
        <c:lblOffset val="100"/>
        <c:tickLblSkip val="1"/>
        <c:tickMarkSkip val="1"/>
        <c:noMultiLvlLbl val="0"/>
      </c:catAx>
      <c:valAx>
        <c:axId val="422933224"/>
        <c:scaling>
          <c:orientation val="minMax"/>
        </c:scaling>
        <c:delete val="1"/>
        <c:axPos val="l"/>
        <c:numFmt formatCode="General" sourceLinked="1"/>
        <c:majorTickMark val="out"/>
        <c:minorTickMark val="none"/>
        <c:tickLblPos val="nextTo"/>
        <c:crossAx val="422929304"/>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6332">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2012/2012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1046</c:v>
                </c:pt>
                <c:pt idx="1">
                  <c:v>1272</c:v>
                </c:pt>
                <c:pt idx="2">
                  <c:v>1680</c:v>
                </c:pt>
                <c:pt idx="3">
                  <c:v>2012</c:v>
                </c:pt>
                <c:pt idx="4">
                  <c:v>2004</c:v>
                </c:pt>
                <c:pt idx="5">
                  <c:v>2190</c:v>
                </c:pt>
                <c:pt idx="6">
                  <c:v>2148</c:v>
                </c:pt>
                <c:pt idx="7">
                  <c:v>2620</c:v>
                </c:pt>
                <c:pt idx="8">
                  <c:v>2632</c:v>
                </c:pt>
                <c:pt idx="9">
                  <c:v>2131</c:v>
                </c:pt>
                <c:pt idx="10">
                  <c:v>2238</c:v>
                </c:pt>
                <c:pt idx="11">
                  <c:v>1995</c:v>
                </c:pt>
                <c:pt idx="12">
                  <c:v>1696</c:v>
                </c:pt>
                <c:pt idx="13">
                  <c:v>1238</c:v>
                </c:pt>
                <c:pt idx="14">
                  <c:v>1162</c:v>
                </c:pt>
                <c:pt idx="15">
                  <c:v>888</c:v>
                </c:pt>
                <c:pt idx="16">
                  <c:v>578</c:v>
                </c:pt>
                <c:pt idx="17">
                  <c:v>643</c:v>
                </c:pt>
                <c:pt idx="18">
                  <c:v>586</c:v>
                </c:pt>
                <c:pt idx="19">
                  <c:v>635</c:v>
                </c:pt>
                <c:pt idx="20">
                  <c:v>476</c:v>
                </c:pt>
                <c:pt idx="21">
                  <c:v>589</c:v>
                </c:pt>
              </c:numCache>
            </c:numRef>
          </c:val>
          <c:extLst>
            <c:ext xmlns:c16="http://schemas.microsoft.com/office/drawing/2014/chart" uri="{C3380CC4-5D6E-409C-BE32-E72D297353CC}">
              <c16:uniqueId val="{00000000-B0A5-477B-B194-37E122134CBE}"/>
            </c:ext>
          </c:extLst>
        </c:ser>
        <c:dLbls>
          <c:showLegendKey val="0"/>
          <c:showVal val="0"/>
          <c:showCatName val="0"/>
          <c:showSerName val="0"/>
          <c:showPercent val="0"/>
          <c:showBubbleSize val="0"/>
        </c:dLbls>
        <c:gapWidth val="150"/>
        <c:axId val="422932440"/>
        <c:axId val="422930088"/>
      </c:barChart>
      <c:catAx>
        <c:axId val="422932440"/>
        <c:scaling>
          <c:orientation val="minMax"/>
        </c:scaling>
        <c:delete val="0"/>
        <c:axPos val="l"/>
        <c:numFmt formatCode="General" sourceLinked="1"/>
        <c:majorTickMark val="out"/>
        <c:minorTickMark val="none"/>
        <c:tickLblPos val="nextTo"/>
        <c:spPr>
          <a:ln w="204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2930088"/>
        <c:crosses val="autoZero"/>
        <c:auto val="1"/>
        <c:lblAlgn val="ctr"/>
        <c:lblOffset val="100"/>
        <c:tickLblSkip val="1"/>
        <c:tickMarkSkip val="1"/>
        <c:noMultiLvlLbl val="0"/>
      </c:catAx>
      <c:valAx>
        <c:axId val="422930088"/>
        <c:scaling>
          <c:orientation val="minMax"/>
        </c:scaling>
        <c:delete val="1"/>
        <c:axPos val="b"/>
        <c:numFmt formatCode="General" sourceLinked="1"/>
        <c:majorTickMark val="out"/>
        <c:minorTickMark val="none"/>
        <c:tickLblPos val="none"/>
        <c:crossAx val="422932440"/>
        <c:crosses val="autoZero"/>
        <c:crossBetween val="between"/>
      </c:valAx>
      <c:spPr>
        <a:noFill/>
        <a:ln w="25354">
          <a:noFill/>
        </a:ln>
      </c:spPr>
    </c:plotArea>
    <c:plotVisOnly val="1"/>
    <c:dispBlanksAs val="gap"/>
    <c:showDLblsOverMax val="0"/>
  </c:chart>
  <c:spPr>
    <a:noFill/>
    <a:ln>
      <a:noFill/>
    </a:ln>
  </c:spPr>
  <c:txPr>
    <a:bodyPr/>
    <a:lstStyle/>
    <a:p>
      <a:pPr>
        <a:defRPr sz="368" b="0" i="0" u="none" strike="noStrike" baseline="0">
          <a:solidFill>
            <a:schemeClr val="tx1"/>
          </a:solidFill>
          <a:latin typeface="Arial"/>
          <a:ea typeface="Arial"/>
          <a:cs typeface="Arial"/>
        </a:defRPr>
      </a:pPr>
      <a:endParaRPr lang="pl-PL"/>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5</c:v>
                </c:pt>
                <c:pt idx="1">
                  <c:v>0</c:v>
                </c:pt>
                <c:pt idx="2">
                  <c:v>3</c:v>
                </c:pt>
                <c:pt idx="3">
                  <c:v>1</c:v>
                </c:pt>
                <c:pt idx="4">
                  <c:v>1</c:v>
                </c:pt>
                <c:pt idx="5">
                  <c:v>0</c:v>
                </c:pt>
                <c:pt idx="6">
                  <c:v>0</c:v>
                </c:pt>
                <c:pt idx="7">
                  <c:v>0</c:v>
                </c:pt>
                <c:pt idx="8">
                  <c:v>0</c:v>
                </c:pt>
                <c:pt idx="9">
                  <c:v>1</c:v>
                </c:pt>
                <c:pt idx="10">
                  <c:v>0</c:v>
                </c:pt>
                <c:pt idx="11">
                  <c:v>0</c:v>
                </c:pt>
                <c:pt idx="12">
                  <c:v>0</c:v>
                </c:pt>
                <c:pt idx="13">
                  <c:v>0</c:v>
                </c:pt>
                <c:pt idx="14">
                  <c:v>0</c:v>
                </c:pt>
              </c:numCache>
            </c:numRef>
          </c:val>
          <c:extLst>
            <c:ext xmlns:c16="http://schemas.microsoft.com/office/drawing/2014/chart" uri="{C3380CC4-5D6E-409C-BE32-E72D297353CC}">
              <c16:uniqueId val="{00000000-0A82-4C5C-B422-A9B41EAB877F}"/>
            </c:ext>
          </c:extLst>
        </c:ser>
        <c:dLbls>
          <c:showLegendKey val="0"/>
          <c:showVal val="0"/>
          <c:showCatName val="0"/>
          <c:showSerName val="0"/>
          <c:showPercent val="0"/>
          <c:showBubbleSize val="0"/>
        </c:dLbls>
        <c:gapWidth val="150"/>
        <c:axId val="422931656"/>
        <c:axId val="422934792"/>
      </c:barChart>
      <c:catAx>
        <c:axId val="422931656"/>
        <c:scaling>
          <c:orientation val="minMax"/>
        </c:scaling>
        <c:delete val="0"/>
        <c:axPos val="b"/>
        <c:numFmt formatCode="General" sourceLinked="1"/>
        <c:majorTickMark val="out"/>
        <c:minorTickMark val="none"/>
        <c:tickLblPos val="low"/>
        <c:spPr>
          <a:ln w="3171">
            <a:solidFill>
              <a:schemeClr val="tx1"/>
            </a:solidFill>
            <a:prstDash val="solid"/>
          </a:ln>
        </c:spPr>
        <c:txPr>
          <a:bodyPr rot="-2700000" vert="horz"/>
          <a:lstStyle/>
          <a:p>
            <a:pPr>
              <a:defRPr sz="1123" b="0" i="0" u="none" strike="noStrike" baseline="0">
                <a:solidFill>
                  <a:schemeClr val="tx1"/>
                </a:solidFill>
                <a:latin typeface="Arial"/>
                <a:ea typeface="Arial"/>
                <a:cs typeface="Arial"/>
              </a:defRPr>
            </a:pPr>
            <a:endParaRPr lang="en-US"/>
          </a:p>
        </c:txPr>
        <c:crossAx val="422934792"/>
        <c:crosses val="autoZero"/>
        <c:auto val="1"/>
        <c:lblAlgn val="ctr"/>
        <c:lblOffset val="100"/>
        <c:tickMarkSkip val="1"/>
        <c:noMultiLvlLbl val="0"/>
      </c:catAx>
      <c:valAx>
        <c:axId val="422934792"/>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973" b="0" i="0" u="none" strike="noStrike" baseline="0">
                <a:solidFill>
                  <a:schemeClr val="tx1"/>
                </a:solidFill>
                <a:latin typeface="Arial"/>
                <a:ea typeface="Arial"/>
                <a:cs typeface="Arial"/>
              </a:defRPr>
            </a:pPr>
            <a:endParaRPr lang="en-US"/>
          </a:p>
        </c:txPr>
        <c:crossAx val="422931656"/>
        <c:crosses val="autoZero"/>
        <c:crossBetween val="between"/>
      </c:valAx>
      <c:dTable>
        <c:showHorzBorder val="0"/>
        <c:showVertBorder val="1"/>
        <c:showOutline val="0"/>
        <c:showKeys val="0"/>
        <c:spPr>
          <a:ln w="3171">
            <a:solidFill>
              <a:schemeClr val="tx1"/>
            </a:solidFill>
            <a:prstDash val="solid"/>
          </a:ln>
        </c:spPr>
        <c:txPr>
          <a:bodyPr/>
          <a:lstStyle/>
          <a:p>
            <a:pPr rtl="0">
              <a:defRPr sz="798" b="0" i="0" u="none" strike="noStrike" baseline="0">
                <a:solidFill>
                  <a:schemeClr val="tx1"/>
                </a:solidFill>
                <a:latin typeface="Arial"/>
                <a:ea typeface="Arial"/>
                <a:cs typeface="Arial"/>
              </a:defRPr>
            </a:pPr>
            <a:endParaRPr lang="en-US"/>
          </a:p>
        </c:txPr>
      </c:dTable>
      <c:spPr>
        <a:solidFill>
          <a:schemeClr val="bg1"/>
        </a:solidFill>
        <a:ln w="25366">
          <a:noFill/>
        </a:ln>
      </c:spPr>
    </c:plotArea>
    <c:plotVisOnly val="1"/>
    <c:dispBlanksAs val="gap"/>
    <c:showDLblsOverMax val="0"/>
  </c:chart>
  <c:spPr>
    <a:noFill/>
    <a:ln>
      <a:noFill/>
    </a:ln>
  </c:spPr>
  <c:txPr>
    <a:bodyPr/>
    <a:lstStyle/>
    <a:p>
      <a:pPr>
        <a:defRPr sz="998" b="0" i="0" u="none" strike="noStrike" baseline="0">
          <a:solidFill>
            <a:schemeClr val="tx1"/>
          </a:solidFill>
          <a:latin typeface="Arial"/>
          <a:ea typeface="Arial"/>
          <a:cs typeface="Arial"/>
        </a:defRPr>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498423707527E-2"/>
          <c:y val="0.11598753614597763"/>
          <c:w val="0.90374285675667998"/>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2013/2014</c:v>
                </c:pt>
                <c:pt idx="1">
                  <c:v>2014/2015</c:v>
                </c:pt>
                <c:pt idx="2">
                  <c:v>2015/2016</c:v>
                </c:pt>
                <c:pt idx="3">
                  <c:v>2016/2017</c:v>
                </c:pt>
                <c:pt idx="4">
                  <c:v>2017/2018</c:v>
                </c:pt>
                <c:pt idx="5">
                  <c:v>2018/2019</c:v>
                </c:pt>
                <c:pt idx="6">
                  <c:v>2019/2020</c:v>
                </c:pt>
                <c:pt idx="7">
                  <c:v>2020/2021</c:v>
                </c:pt>
                <c:pt idx="8">
                  <c:v>2021/2022</c:v>
                </c:pt>
                <c:pt idx="9">
                  <c:v>2022/2023</c:v>
                </c:pt>
                <c:pt idx="10">
                  <c:v>2023/2024</c:v>
                </c:pt>
                <c:pt idx="11">
                  <c:v>2024/2025</c:v>
                </c:pt>
              </c:strCache>
            </c:strRef>
          </c:cat>
          <c:val>
            <c:numRef>
              <c:f>Sheet1!$B$2:$M$2</c:f>
              <c:numCache>
                <c:formatCode>General</c:formatCode>
                <c:ptCount val="12"/>
                <c:pt idx="0">
                  <c:v>45</c:v>
                </c:pt>
                <c:pt idx="1">
                  <c:v>160</c:v>
                </c:pt>
                <c:pt idx="2">
                  <c:v>151</c:v>
                </c:pt>
                <c:pt idx="3">
                  <c:v>88</c:v>
                </c:pt>
                <c:pt idx="4">
                  <c:v>135</c:v>
                </c:pt>
                <c:pt idx="5">
                  <c:v>98</c:v>
                </c:pt>
                <c:pt idx="6">
                  <c:v>52</c:v>
                </c:pt>
                <c:pt idx="7">
                  <c:v>27</c:v>
                </c:pt>
                <c:pt idx="8">
                  <c:v>21</c:v>
                </c:pt>
                <c:pt idx="9">
                  <c:v>12</c:v>
                </c:pt>
                <c:pt idx="10">
                  <c:v>14</c:v>
                </c:pt>
                <c:pt idx="11">
                  <c:v>11</c:v>
                </c:pt>
              </c:numCache>
            </c:numRef>
          </c:val>
          <c:extLst>
            <c:ext xmlns:c16="http://schemas.microsoft.com/office/drawing/2014/chart" uri="{C3380CC4-5D6E-409C-BE32-E72D297353CC}">
              <c16:uniqueId val="{00000000-9364-4AC2-BB39-A95D82BACDFE}"/>
            </c:ext>
          </c:extLst>
        </c:ser>
        <c:dLbls>
          <c:showLegendKey val="0"/>
          <c:showVal val="1"/>
          <c:showCatName val="0"/>
          <c:showSerName val="0"/>
          <c:showPercent val="0"/>
          <c:showBubbleSize val="0"/>
        </c:dLbls>
        <c:gapWidth val="150"/>
        <c:axId val="431715664"/>
        <c:axId val="431714096"/>
      </c:barChart>
      <c:catAx>
        <c:axId val="43171566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en-US"/>
          </a:p>
        </c:txPr>
        <c:crossAx val="431714096"/>
        <c:crosses val="autoZero"/>
        <c:auto val="1"/>
        <c:lblAlgn val="ctr"/>
        <c:lblOffset val="100"/>
        <c:tickLblSkip val="1"/>
        <c:tickMarkSkip val="1"/>
        <c:noMultiLvlLbl val="0"/>
      </c:catAx>
      <c:valAx>
        <c:axId val="431714096"/>
        <c:scaling>
          <c:orientation val="minMax"/>
        </c:scaling>
        <c:delete val="1"/>
        <c:axPos val="l"/>
        <c:numFmt formatCode="General" sourceLinked="1"/>
        <c:majorTickMark val="out"/>
        <c:minorTickMark val="none"/>
        <c:tickLblPos val="nextTo"/>
        <c:crossAx val="431715664"/>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475565067937865E-2"/>
          <c:y val="2.4568143749141978E-2"/>
          <c:w val="0.91652443493206215"/>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2215689029223617E-2"/>
                  <c:y val="-7.294857834087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E-4D3D-96AB-07E20A73C4FF}"/>
                </c:ext>
              </c:extLst>
            </c:dLbl>
            <c:dLbl>
              <c:idx val="1"/>
              <c:layout>
                <c:manualLayout>
                  <c:x val="-5.7817742200420984E-2"/>
                  <c:y val="-9.3941827413618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DE-4D3D-96AB-07E20A73C4FF}"/>
                </c:ext>
              </c:extLst>
            </c:dLbl>
            <c:dLbl>
              <c:idx val="2"/>
              <c:layout>
                <c:manualLayout>
                  <c:x val="-3.0604355568097808E-2"/>
                  <c:y val="-5.9434335066067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DE-4D3D-96AB-07E20A73C4FF}"/>
                </c:ext>
              </c:extLst>
            </c:dLbl>
            <c:dLbl>
              <c:idx val="3"/>
              <c:layout>
                <c:manualLayout>
                  <c:x val="-5.1286655056424824E-2"/>
                  <c:y val="-9.3363644214607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DE-4D3D-96AB-07E20A73C4FF}"/>
                </c:ext>
              </c:extLst>
            </c:dLbl>
            <c:dLbl>
              <c:idx val="4"/>
              <c:layout>
                <c:manualLayout>
                  <c:x val="-6.2292848667172745E-2"/>
                  <c:y val="-9.6375692407378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DE-4D3D-96AB-07E20A73C4FF}"/>
                </c:ext>
              </c:extLst>
            </c:dLbl>
            <c:dLbl>
              <c:idx val="5"/>
              <c:layout>
                <c:manualLayout>
                  <c:x val="-6.476180988623452E-2"/>
                  <c:y val="-9.671047318950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DE-4D3D-96AB-07E20A73C4FF}"/>
                </c:ext>
              </c:extLst>
            </c:dLbl>
            <c:dLbl>
              <c:idx val="6"/>
              <c:layout>
                <c:manualLayout>
                  <c:x val="-4.3883905697700933E-2"/>
                  <c:y val="-4.8411505419928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DE-4D3D-96AB-07E20A73C4FF}"/>
                </c:ext>
              </c:extLst>
            </c:dLbl>
            <c:dLbl>
              <c:idx val="7"/>
              <c:layout>
                <c:manualLayout>
                  <c:x val="-4.6444114838864223E-2"/>
                  <c:y val="-5.648008965658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DE-4D3D-96AB-07E20A73C4FF}"/>
                </c:ext>
              </c:extLst>
            </c:dLbl>
            <c:dLbl>
              <c:idx val="8"/>
              <c:layout>
                <c:manualLayout>
                  <c:x val="-4.2573771935625622E-2"/>
                  <c:y val="-6.4548673893238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DE-4D3D-96AB-07E20A73C4FF}"/>
                </c:ext>
              </c:extLst>
            </c:dLbl>
            <c:dLbl>
              <c:idx val="9"/>
              <c:layout>
                <c:manualLayout>
                  <c:x val="-4.6285176897882356E-2"/>
                  <c:y val="-5.2445797538255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DE-4D3D-96AB-07E20A73C4FF}"/>
                </c:ext>
              </c:extLst>
            </c:dLbl>
            <c:dLbl>
              <c:idx val="10"/>
              <c:layout>
                <c:manualLayout>
                  <c:x val="-2.6357946622563862E-2"/>
                  <c:y val="-5.648008965658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DE-4D3D-96AB-07E20A73C4FF}"/>
                </c:ext>
              </c:extLst>
            </c:dLbl>
            <c:dLbl>
              <c:idx val="11"/>
              <c:layout>
                <c:manualLayout>
                  <c:x val="-1.2080585979381672E-16"/>
                  <c:y val="-7.261725812989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DE-4D3D-96AB-07E20A73C4FF}"/>
                </c:ext>
              </c:extLst>
            </c:dLbl>
            <c:spPr>
              <a:noFill/>
              <a:ln w="25218">
                <a:noFill/>
              </a:ln>
            </c:spPr>
            <c:txPr>
              <a:bodyPr/>
              <a:lstStyle/>
              <a:p>
                <a:pPr>
                  <a:defRPr sz="1093"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2013/2014</c:v>
                </c:pt>
                <c:pt idx="1">
                  <c:v>2014/2015</c:v>
                </c:pt>
                <c:pt idx="2">
                  <c:v>2015/2016</c:v>
                </c:pt>
                <c:pt idx="3">
                  <c:v>2016/2017</c:v>
                </c:pt>
                <c:pt idx="4">
                  <c:v>2017/2018</c:v>
                </c:pt>
                <c:pt idx="5">
                  <c:v>2018/2019</c:v>
                </c:pt>
                <c:pt idx="6">
                  <c:v>2019/2020</c:v>
                </c:pt>
                <c:pt idx="7">
                  <c:v>2020/2021</c:v>
                </c:pt>
                <c:pt idx="8">
                  <c:v>2021/2022</c:v>
                </c:pt>
                <c:pt idx="9">
                  <c:v>20022/2023</c:v>
                </c:pt>
                <c:pt idx="10">
                  <c:v>2023/2024</c:v>
                </c:pt>
                <c:pt idx="11">
                  <c:v>2024/2025</c:v>
                </c:pt>
              </c:strCache>
            </c:strRef>
          </c:cat>
          <c:val>
            <c:numRef>
              <c:f>Sheet1!$B$2:$M$2</c:f>
              <c:numCache>
                <c:formatCode>General</c:formatCode>
                <c:ptCount val="12"/>
                <c:pt idx="0">
                  <c:v>28</c:v>
                </c:pt>
                <c:pt idx="1">
                  <c:v>38</c:v>
                </c:pt>
                <c:pt idx="2">
                  <c:v>36</c:v>
                </c:pt>
                <c:pt idx="3">
                  <c:v>28</c:v>
                </c:pt>
                <c:pt idx="4">
                  <c:v>42</c:v>
                </c:pt>
                <c:pt idx="5">
                  <c:v>40</c:v>
                </c:pt>
                <c:pt idx="6">
                  <c:v>37</c:v>
                </c:pt>
                <c:pt idx="7">
                  <c:v>37</c:v>
                </c:pt>
                <c:pt idx="8">
                  <c:v>35</c:v>
                </c:pt>
                <c:pt idx="9">
                  <c:v>24</c:v>
                </c:pt>
                <c:pt idx="10">
                  <c:v>22</c:v>
                </c:pt>
                <c:pt idx="11">
                  <c:v>27</c:v>
                </c:pt>
              </c:numCache>
            </c:numRef>
          </c:val>
          <c:smooth val="1"/>
          <c:extLst>
            <c:ext xmlns:c16="http://schemas.microsoft.com/office/drawing/2014/chart" uri="{C3380CC4-5D6E-409C-BE32-E72D297353CC}">
              <c16:uniqueId val="{0000000C-32DE-4D3D-96AB-07E20A73C4FF}"/>
            </c:ext>
          </c:extLst>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0764158064804115E-2"/>
                  <c:y val="-5.443244816093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2DE-4D3D-96AB-07E20A73C4FF}"/>
                </c:ext>
              </c:extLst>
            </c:dLbl>
            <c:dLbl>
              <c:idx val="1"/>
              <c:layout>
                <c:manualLayout>
                  <c:x val="-2.688847812692545E-2"/>
                  <c:y val="-4.8724718965493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2DE-4D3D-96AB-07E20A73C4FF}"/>
                </c:ext>
              </c:extLst>
            </c:dLbl>
            <c:dLbl>
              <c:idx val="2"/>
              <c:layout>
                <c:manualLayout>
                  <c:x val="-3.1329968674602596E-2"/>
                  <c:y val="-3.1230503568601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2DE-4D3D-96AB-07E20A73C4FF}"/>
                </c:ext>
              </c:extLst>
            </c:dLbl>
            <c:dLbl>
              <c:idx val="3"/>
              <c:layout>
                <c:manualLayout>
                  <c:x val="-4.4997459897000186E-2"/>
                  <c:y val="-5.0696121869929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2DE-4D3D-96AB-07E20A73C4FF}"/>
                </c:ext>
              </c:extLst>
            </c:dLbl>
            <c:dLbl>
              <c:idx val="4"/>
              <c:layout>
                <c:manualLayout>
                  <c:x val="-4.1973411658508993E-2"/>
                  <c:y val="-3.2252736012442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2DE-4D3D-96AB-07E20A73C4FF}"/>
                </c:ext>
              </c:extLst>
            </c:dLbl>
            <c:dLbl>
              <c:idx val="5"/>
              <c:layout>
                <c:manualLayout>
                  <c:x val="-3.5654830236404443E-2"/>
                  <c:y val="-3.1230503568601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2DE-4D3D-96AB-07E20A73C4FF}"/>
                </c:ext>
              </c:extLst>
            </c:dLbl>
            <c:dLbl>
              <c:idx val="6"/>
              <c:layout>
                <c:manualLayout>
                  <c:x val="-3.9536919933845706E-2"/>
                  <c:y val="-3.630862906494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2DE-4D3D-96AB-07E20A73C4FF}"/>
                </c:ext>
              </c:extLst>
            </c:dLbl>
            <c:dLbl>
              <c:idx val="7"/>
              <c:layout>
                <c:manualLayout>
                  <c:x val="1.1611028709716113E-2"/>
                  <c:y val="-2.8240044828291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2DE-4D3D-96AB-07E20A73C4FF}"/>
                </c:ext>
              </c:extLst>
            </c:dLbl>
            <c:dLbl>
              <c:idx val="8"/>
              <c:layout>
                <c:manualLayout>
                  <c:x val="7.7406858064773734E-3"/>
                  <c:y val="-2.8240044828291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2DE-4D3D-96AB-07E20A73C4FF}"/>
                </c:ext>
              </c:extLst>
            </c:dLbl>
            <c:dLbl>
              <c:idx val="9"/>
              <c:layout>
                <c:manualLayout>
                  <c:x val="-3.8961247851606838E-2"/>
                  <c:y val="-6.4548673893238095E-2"/>
                </c:manualLayout>
              </c:layout>
              <c:showLegendKey val="0"/>
              <c:showVal val="1"/>
              <c:showCatName val="0"/>
              <c:showSerName val="0"/>
              <c:showPercent val="0"/>
              <c:showBubbleSize val="0"/>
              <c:extLst>
                <c:ext xmlns:c15="http://schemas.microsoft.com/office/drawing/2012/chart" uri="{CE6537A1-D6FC-4f65-9D91-7224C49458BB}">
                  <c15:layout>
                    <c:manualLayout>
                      <c:w val="7.2747932678276103E-2"/>
                      <c:h val="8.7019680992321505E-2"/>
                    </c:manualLayout>
                  </c15:layout>
                </c:ext>
                <c:ext xmlns:c16="http://schemas.microsoft.com/office/drawing/2014/chart" uri="{C3380CC4-5D6E-409C-BE32-E72D297353CC}">
                  <c16:uniqueId val="{00000016-32DE-4D3D-96AB-07E20A73C4FF}"/>
                </c:ext>
              </c:extLst>
            </c:dLbl>
            <c:dLbl>
              <c:idx val="10"/>
              <c:layout>
                <c:manualLayout>
                  <c:x val="-1.6473716639102378E-2"/>
                  <c:y val="-4.8411505419928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2DE-4D3D-96AB-07E20A73C4FF}"/>
                </c:ext>
              </c:extLst>
            </c:dLbl>
            <c:spPr>
              <a:noFill/>
              <a:ln w="25218">
                <a:noFill/>
              </a:ln>
            </c:spPr>
            <c:txPr>
              <a:bodyPr/>
              <a:lstStyle/>
              <a:p>
                <a:pPr>
                  <a:defRPr sz="1093"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2013/2014</c:v>
                </c:pt>
                <c:pt idx="1">
                  <c:v>2014/2015</c:v>
                </c:pt>
                <c:pt idx="2">
                  <c:v>2015/2016</c:v>
                </c:pt>
                <c:pt idx="3">
                  <c:v>2016/2017</c:v>
                </c:pt>
                <c:pt idx="4">
                  <c:v>2017/2018</c:v>
                </c:pt>
                <c:pt idx="5">
                  <c:v>2018/2019</c:v>
                </c:pt>
                <c:pt idx="6">
                  <c:v>2019/2020</c:v>
                </c:pt>
                <c:pt idx="7">
                  <c:v>2020/2021</c:v>
                </c:pt>
                <c:pt idx="8">
                  <c:v>2021/2022</c:v>
                </c:pt>
                <c:pt idx="9">
                  <c:v>20022/2023</c:v>
                </c:pt>
                <c:pt idx="10">
                  <c:v>2023/2024</c:v>
                </c:pt>
                <c:pt idx="11">
                  <c:v>2024/2025</c:v>
                </c:pt>
              </c:strCache>
            </c:strRef>
          </c:cat>
          <c:val>
            <c:numRef>
              <c:f>Sheet1!$B$3:$M$3</c:f>
              <c:numCache>
                <c:formatCode>General</c:formatCode>
                <c:ptCount val="12"/>
                <c:pt idx="0">
                  <c:v>3</c:v>
                </c:pt>
                <c:pt idx="1">
                  <c:v>4</c:v>
                </c:pt>
                <c:pt idx="2">
                  <c:v>4</c:v>
                </c:pt>
                <c:pt idx="3">
                  <c:v>4</c:v>
                </c:pt>
                <c:pt idx="4">
                  <c:v>6</c:v>
                </c:pt>
                <c:pt idx="5">
                  <c:v>10</c:v>
                </c:pt>
                <c:pt idx="6">
                  <c:v>10</c:v>
                </c:pt>
                <c:pt idx="7">
                  <c:v>10</c:v>
                </c:pt>
                <c:pt idx="8">
                  <c:v>9</c:v>
                </c:pt>
                <c:pt idx="9">
                  <c:v>8</c:v>
                </c:pt>
                <c:pt idx="10">
                  <c:v>11</c:v>
                </c:pt>
                <c:pt idx="11">
                  <c:v>11</c:v>
                </c:pt>
              </c:numCache>
            </c:numRef>
          </c:val>
          <c:smooth val="1"/>
          <c:extLst>
            <c:ext xmlns:c16="http://schemas.microsoft.com/office/drawing/2014/chart" uri="{C3380CC4-5D6E-409C-BE32-E72D297353CC}">
              <c16:uniqueId val="{00000018-32DE-4D3D-96AB-07E20A73C4FF}"/>
            </c:ext>
          </c:extLst>
        </c:ser>
        <c:dLbls>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1714488"/>
        <c:axId val="431717624"/>
      </c:lineChart>
      <c:catAx>
        <c:axId val="431714488"/>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en-US"/>
          </a:p>
        </c:txPr>
        <c:crossAx val="431717624"/>
        <c:crosses val="autoZero"/>
        <c:auto val="1"/>
        <c:lblAlgn val="ctr"/>
        <c:lblOffset val="100"/>
        <c:tickLblSkip val="1"/>
        <c:tickMarkSkip val="1"/>
        <c:noMultiLvlLbl val="0"/>
      </c:catAx>
      <c:valAx>
        <c:axId val="431717624"/>
        <c:scaling>
          <c:orientation val="minMax"/>
        </c:scaling>
        <c:delete val="1"/>
        <c:axPos val="l"/>
        <c:numFmt formatCode="General" sourceLinked="1"/>
        <c:majorTickMark val="out"/>
        <c:minorTickMark val="none"/>
        <c:tickLblPos val="nextTo"/>
        <c:crossAx val="431714488"/>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c:v>
                </c:pt>
                <c:pt idx="1">
                  <c:v>7</c:v>
                </c:pt>
                <c:pt idx="2">
                  <c:v>0</c:v>
                </c:pt>
                <c:pt idx="3">
                  <c:v>0</c:v>
                </c:pt>
                <c:pt idx="4">
                  <c:v>2</c:v>
                </c:pt>
                <c:pt idx="5">
                  <c:v>0</c:v>
                </c:pt>
                <c:pt idx="6">
                  <c:v>2</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67F8-435B-9CAF-2B8A866FA261}"/>
            </c:ext>
          </c:extLst>
        </c:ser>
        <c:dLbls>
          <c:showLegendKey val="0"/>
          <c:showVal val="0"/>
          <c:showCatName val="0"/>
          <c:showSerName val="0"/>
          <c:showPercent val="0"/>
          <c:showBubbleSize val="0"/>
        </c:dLbls>
        <c:gapWidth val="150"/>
        <c:axId val="422931656"/>
        <c:axId val="422934792"/>
      </c:barChart>
      <c:catAx>
        <c:axId val="422931656"/>
        <c:scaling>
          <c:orientation val="minMax"/>
        </c:scaling>
        <c:delete val="0"/>
        <c:axPos val="b"/>
        <c:numFmt formatCode="General" sourceLinked="1"/>
        <c:majorTickMark val="out"/>
        <c:minorTickMark val="none"/>
        <c:tickLblPos val="low"/>
        <c:spPr>
          <a:ln w="3171">
            <a:solidFill>
              <a:schemeClr val="tx1"/>
            </a:solidFill>
            <a:prstDash val="solid"/>
          </a:ln>
        </c:spPr>
        <c:txPr>
          <a:bodyPr rot="-2700000" vert="horz"/>
          <a:lstStyle/>
          <a:p>
            <a:pPr>
              <a:defRPr sz="1123" b="0" i="0" u="none" strike="noStrike" baseline="0">
                <a:solidFill>
                  <a:schemeClr val="tx1"/>
                </a:solidFill>
                <a:latin typeface="Arial"/>
                <a:ea typeface="Arial"/>
                <a:cs typeface="Arial"/>
              </a:defRPr>
            </a:pPr>
            <a:endParaRPr lang="pl-PL"/>
          </a:p>
        </c:txPr>
        <c:crossAx val="422934792"/>
        <c:crosses val="autoZero"/>
        <c:auto val="1"/>
        <c:lblAlgn val="ctr"/>
        <c:lblOffset val="100"/>
        <c:tickMarkSkip val="1"/>
        <c:noMultiLvlLbl val="0"/>
      </c:catAx>
      <c:valAx>
        <c:axId val="422934792"/>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973" b="0" i="0" u="none" strike="noStrike" baseline="0">
                <a:solidFill>
                  <a:schemeClr val="tx1"/>
                </a:solidFill>
                <a:latin typeface="Arial"/>
                <a:ea typeface="Arial"/>
                <a:cs typeface="Arial"/>
              </a:defRPr>
            </a:pPr>
            <a:endParaRPr lang="pl-PL"/>
          </a:p>
        </c:txPr>
        <c:crossAx val="422931656"/>
        <c:crosses val="autoZero"/>
        <c:crossBetween val="between"/>
      </c:valAx>
      <c:dTable>
        <c:showHorzBorder val="0"/>
        <c:showVertBorder val="1"/>
        <c:showOutline val="0"/>
        <c:showKeys val="0"/>
        <c:spPr>
          <a:ln w="3171">
            <a:solidFill>
              <a:schemeClr val="tx1"/>
            </a:solidFill>
            <a:prstDash val="solid"/>
          </a:ln>
        </c:spPr>
        <c:txPr>
          <a:bodyPr/>
          <a:lstStyle/>
          <a:p>
            <a:pPr rtl="0">
              <a:defRPr sz="798" b="0" i="0" u="none" strike="noStrike" baseline="0">
                <a:solidFill>
                  <a:schemeClr val="tx1"/>
                </a:solidFill>
                <a:latin typeface="Arial"/>
                <a:ea typeface="Arial"/>
                <a:cs typeface="Arial"/>
              </a:defRPr>
            </a:pPr>
            <a:endParaRPr lang="pl-PL"/>
          </a:p>
        </c:txPr>
      </c:dTable>
      <c:spPr>
        <a:solidFill>
          <a:schemeClr val="bg1"/>
        </a:solidFill>
        <a:ln w="25366">
          <a:noFill/>
        </a:ln>
      </c:spPr>
    </c:plotArea>
    <c:plotVisOnly val="1"/>
    <c:dispBlanksAs val="gap"/>
    <c:showDLblsOverMax val="0"/>
  </c:chart>
  <c:spPr>
    <a:noFill/>
    <a:ln>
      <a:noFill/>
    </a:ln>
  </c:spPr>
  <c:txPr>
    <a:bodyPr/>
    <a:lstStyle/>
    <a:p>
      <a:pPr>
        <a:defRPr sz="998" b="0" i="0" u="none" strike="noStrike" baseline="0">
          <a:solidFill>
            <a:schemeClr val="tx1"/>
          </a:solidFill>
          <a:latin typeface="Arial"/>
          <a:ea typeface="Arial"/>
          <a:cs typeface="Arial"/>
        </a:defRPr>
      </a:pPr>
      <a:endParaRPr lang="pl-PL"/>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Arkusz2!$B$10:$B$22</c:f>
              <c:strCache>
                <c:ptCount val="13"/>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strCache>
            </c:strRef>
          </c:cat>
          <c:val>
            <c:numRef>
              <c:f>Arkusz2!$C$10:$C$22</c:f>
              <c:numCache>
                <c:formatCode>General</c:formatCode>
                <c:ptCount val="13"/>
                <c:pt idx="0">
                  <c:v>318</c:v>
                </c:pt>
                <c:pt idx="1">
                  <c:v>322</c:v>
                </c:pt>
                <c:pt idx="2">
                  <c:v>253</c:v>
                </c:pt>
                <c:pt idx="3">
                  <c:v>226</c:v>
                </c:pt>
                <c:pt idx="4">
                  <c:v>264</c:v>
                </c:pt>
                <c:pt idx="5">
                  <c:v>179</c:v>
                </c:pt>
                <c:pt idx="6">
                  <c:v>163</c:v>
                </c:pt>
                <c:pt idx="7">
                  <c:v>165</c:v>
                </c:pt>
                <c:pt idx="8">
                  <c:v>105</c:v>
                </c:pt>
                <c:pt idx="9">
                  <c:v>104</c:v>
                </c:pt>
                <c:pt idx="10">
                  <c:v>56</c:v>
                </c:pt>
                <c:pt idx="11">
                  <c:v>0</c:v>
                </c:pt>
                <c:pt idx="12">
                  <c:v>13</c:v>
                </c:pt>
              </c:numCache>
            </c:numRef>
          </c:val>
          <c:extLst>
            <c:ext xmlns:c16="http://schemas.microsoft.com/office/drawing/2014/chart" uri="{C3380CC4-5D6E-409C-BE32-E72D297353CC}">
              <c16:uniqueId val="{00000000-FA6E-4A49-9F14-D29DF24525AD}"/>
            </c:ext>
          </c:extLst>
        </c:ser>
        <c:dLbls>
          <c:dLblPos val="outEnd"/>
          <c:showLegendKey val="0"/>
          <c:showVal val="1"/>
          <c:showCatName val="0"/>
          <c:showSerName val="0"/>
          <c:showPercent val="0"/>
          <c:showBubbleSize val="0"/>
        </c:dLbls>
        <c:gapWidth val="219"/>
        <c:overlap val="-27"/>
        <c:axId val="1693104784"/>
        <c:axId val="1693106864"/>
      </c:barChart>
      <c:catAx>
        <c:axId val="169310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0000"/>
                </a:solidFill>
                <a:latin typeface="+mn-lt"/>
                <a:ea typeface="+mn-ea"/>
                <a:cs typeface="+mn-cs"/>
              </a:defRPr>
            </a:pPr>
            <a:endParaRPr lang="pl-PL"/>
          </a:p>
        </c:txPr>
        <c:crossAx val="1693106864"/>
        <c:crosses val="autoZero"/>
        <c:auto val="1"/>
        <c:lblAlgn val="ctr"/>
        <c:lblOffset val="100"/>
        <c:noMultiLvlLbl val="0"/>
      </c:catAx>
      <c:valAx>
        <c:axId val="1693106864"/>
        <c:scaling>
          <c:orientation val="minMax"/>
        </c:scaling>
        <c:delete val="1"/>
        <c:axPos val="l"/>
        <c:numFmt formatCode="General" sourceLinked="1"/>
        <c:majorTickMark val="none"/>
        <c:minorTickMark val="none"/>
        <c:tickLblPos val="nextTo"/>
        <c:crossAx val="1693104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9537037037042E-2"/>
          <c:y val="7.9365079365079361E-2"/>
          <c:w val="0.88845624999999995"/>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158</c:v>
                </c:pt>
                <c:pt idx="1">
                  <c:v>230</c:v>
                </c:pt>
                <c:pt idx="2">
                  <c:v>253</c:v>
                </c:pt>
                <c:pt idx="3">
                  <c:v>334</c:v>
                </c:pt>
                <c:pt idx="4">
                  <c:v>259</c:v>
                </c:pt>
                <c:pt idx="5">
                  <c:v>249</c:v>
                </c:pt>
                <c:pt idx="6">
                  <c:v>318</c:v>
                </c:pt>
                <c:pt idx="7">
                  <c:v>322</c:v>
                </c:pt>
                <c:pt idx="8">
                  <c:v>253</c:v>
                </c:pt>
                <c:pt idx="9">
                  <c:v>226</c:v>
                </c:pt>
                <c:pt idx="10">
                  <c:v>264</c:v>
                </c:pt>
                <c:pt idx="11">
                  <c:v>179</c:v>
                </c:pt>
                <c:pt idx="12">
                  <c:v>163</c:v>
                </c:pt>
                <c:pt idx="13">
                  <c:v>165</c:v>
                </c:pt>
                <c:pt idx="14">
                  <c:v>105</c:v>
                </c:pt>
                <c:pt idx="15">
                  <c:v>104</c:v>
                </c:pt>
                <c:pt idx="16">
                  <c:v>56</c:v>
                </c:pt>
                <c:pt idx="17">
                  <c:v>0</c:v>
                </c:pt>
                <c:pt idx="18">
                  <c:v>13</c:v>
                </c:pt>
                <c:pt idx="19">
                  <c:v>21</c:v>
                </c:pt>
                <c:pt idx="20">
                  <c:v>16</c:v>
                </c:pt>
                <c:pt idx="21">
                  <c:v>12</c:v>
                </c:pt>
              </c:numCache>
            </c:numRef>
          </c:val>
          <c:extLst>
            <c:ext xmlns:c16="http://schemas.microsoft.com/office/drawing/2014/chart" uri="{C3380CC4-5D6E-409C-BE32-E72D297353CC}">
              <c16:uniqueId val="{00000000-A90F-4603-A728-803938024F2F}"/>
            </c:ext>
          </c:extLst>
        </c:ser>
        <c:dLbls>
          <c:showLegendKey val="0"/>
          <c:showVal val="1"/>
          <c:showCatName val="0"/>
          <c:showSerName val="0"/>
          <c:showPercent val="0"/>
          <c:showBubbleSize val="0"/>
        </c:dLbls>
        <c:gapWidth val="150"/>
        <c:axId val="431712528"/>
        <c:axId val="431712920"/>
      </c:barChart>
      <c:catAx>
        <c:axId val="43171252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12920"/>
        <c:crosses val="autoZero"/>
        <c:auto val="1"/>
        <c:lblAlgn val="ctr"/>
        <c:lblOffset val="100"/>
        <c:tickLblSkip val="1"/>
        <c:tickMarkSkip val="1"/>
        <c:noMultiLvlLbl val="0"/>
      </c:catAx>
      <c:valAx>
        <c:axId val="431712920"/>
        <c:scaling>
          <c:orientation val="minMax"/>
        </c:scaling>
        <c:delete val="1"/>
        <c:axPos val="l"/>
        <c:numFmt formatCode="General" sourceLinked="1"/>
        <c:majorTickMark val="out"/>
        <c:minorTickMark val="none"/>
        <c:tickLblPos val="nextTo"/>
        <c:crossAx val="431712528"/>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84490740740741E-2"/>
          <c:y val="7.5301204819277434E-2"/>
          <c:w val="0.88890601851851847"/>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2099/2010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23</c:v>
                </c:pt>
                <c:pt idx="1">
                  <c:v>35</c:v>
                </c:pt>
                <c:pt idx="2">
                  <c:v>48</c:v>
                </c:pt>
                <c:pt idx="3">
                  <c:v>74</c:v>
                </c:pt>
                <c:pt idx="4">
                  <c:v>54</c:v>
                </c:pt>
                <c:pt idx="5">
                  <c:v>83</c:v>
                </c:pt>
                <c:pt idx="6">
                  <c:v>114</c:v>
                </c:pt>
                <c:pt idx="7">
                  <c:v>169</c:v>
                </c:pt>
                <c:pt idx="8">
                  <c:v>145</c:v>
                </c:pt>
                <c:pt idx="9">
                  <c:v>133</c:v>
                </c:pt>
                <c:pt idx="10">
                  <c:v>116</c:v>
                </c:pt>
                <c:pt idx="11">
                  <c:v>60</c:v>
                </c:pt>
                <c:pt idx="12">
                  <c:v>49</c:v>
                </c:pt>
                <c:pt idx="13">
                  <c:v>62</c:v>
                </c:pt>
                <c:pt idx="14">
                  <c:v>57</c:v>
                </c:pt>
                <c:pt idx="15">
                  <c:v>44</c:v>
                </c:pt>
                <c:pt idx="16">
                  <c:v>43</c:v>
                </c:pt>
                <c:pt idx="17">
                  <c:v>0</c:v>
                </c:pt>
                <c:pt idx="18">
                  <c:v>40</c:v>
                </c:pt>
                <c:pt idx="19">
                  <c:v>32</c:v>
                </c:pt>
                <c:pt idx="20">
                  <c:v>36</c:v>
                </c:pt>
                <c:pt idx="21">
                  <c:v>42</c:v>
                </c:pt>
              </c:numCache>
            </c:numRef>
          </c:val>
          <c:smooth val="1"/>
          <c:extLst>
            <c:ext xmlns:c16="http://schemas.microsoft.com/office/drawing/2014/chart" uri="{C3380CC4-5D6E-409C-BE32-E72D297353CC}">
              <c16:uniqueId val="{00000011-9999-485B-AFEB-466A461AC96B}"/>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2099/2010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3</c:v>
                </c:pt>
                <c:pt idx="1">
                  <c:v>2</c:v>
                </c:pt>
                <c:pt idx="2">
                  <c:v>4</c:v>
                </c:pt>
                <c:pt idx="3">
                  <c:v>7</c:v>
                </c:pt>
                <c:pt idx="4">
                  <c:v>11</c:v>
                </c:pt>
                <c:pt idx="5">
                  <c:v>12</c:v>
                </c:pt>
                <c:pt idx="6">
                  <c:v>11</c:v>
                </c:pt>
                <c:pt idx="7">
                  <c:v>14</c:v>
                </c:pt>
                <c:pt idx="8">
                  <c:v>14</c:v>
                </c:pt>
                <c:pt idx="9">
                  <c:v>10</c:v>
                </c:pt>
                <c:pt idx="10">
                  <c:v>16</c:v>
                </c:pt>
                <c:pt idx="11">
                  <c:v>16</c:v>
                </c:pt>
                <c:pt idx="12">
                  <c:v>15</c:v>
                </c:pt>
                <c:pt idx="13">
                  <c:v>19</c:v>
                </c:pt>
                <c:pt idx="14">
                  <c:v>21</c:v>
                </c:pt>
                <c:pt idx="15">
                  <c:v>21</c:v>
                </c:pt>
                <c:pt idx="16">
                  <c:v>21</c:v>
                </c:pt>
                <c:pt idx="17">
                  <c:v>0</c:v>
                </c:pt>
                <c:pt idx="18">
                  <c:v>4</c:v>
                </c:pt>
                <c:pt idx="19">
                  <c:v>4</c:v>
                </c:pt>
                <c:pt idx="20">
                  <c:v>5</c:v>
                </c:pt>
                <c:pt idx="21">
                  <c:v>7</c:v>
                </c:pt>
              </c:numCache>
            </c:numRef>
          </c:val>
          <c:smooth val="1"/>
          <c:extLst>
            <c:ext xmlns:c16="http://schemas.microsoft.com/office/drawing/2014/chart" uri="{C3380CC4-5D6E-409C-BE32-E72D297353CC}">
              <c16:uniqueId val="{00000023-9999-485B-AFEB-466A461AC96B}"/>
            </c:ext>
          </c:extLst>
        </c:ser>
        <c:dLbls>
          <c:dLblPos val="t"/>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31723112"/>
        <c:axId val="431722720"/>
      </c:lineChart>
      <c:catAx>
        <c:axId val="431723112"/>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722720"/>
        <c:crosses val="autoZero"/>
        <c:auto val="1"/>
        <c:lblAlgn val="ctr"/>
        <c:lblOffset val="100"/>
        <c:tickLblSkip val="1"/>
        <c:tickMarkSkip val="1"/>
        <c:noMultiLvlLbl val="0"/>
      </c:catAx>
      <c:valAx>
        <c:axId val="431722720"/>
        <c:scaling>
          <c:orientation val="minMax"/>
        </c:scaling>
        <c:delete val="1"/>
        <c:axPos val="l"/>
        <c:numFmt formatCode="General" sourceLinked="1"/>
        <c:majorTickMark val="out"/>
        <c:minorTickMark val="none"/>
        <c:tickLblPos val="nextTo"/>
        <c:crossAx val="431723112"/>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31</c:v>
                </c:pt>
                <c:pt idx="1">
                  <c:v>22</c:v>
                </c:pt>
                <c:pt idx="2">
                  <c:v>14</c:v>
                </c:pt>
                <c:pt idx="3">
                  <c:v>0</c:v>
                </c:pt>
                <c:pt idx="4">
                  <c:v>12</c:v>
                </c:pt>
                <c:pt idx="5">
                  <c:v>0</c:v>
                </c:pt>
                <c:pt idx="6">
                  <c:v>6</c:v>
                </c:pt>
                <c:pt idx="7">
                  <c:v>0</c:v>
                </c:pt>
                <c:pt idx="8">
                  <c:v>1</c:v>
                </c:pt>
                <c:pt idx="9">
                  <c:v>0</c:v>
                </c:pt>
                <c:pt idx="10">
                  <c:v>0</c:v>
                </c:pt>
                <c:pt idx="11">
                  <c:v>0</c:v>
                </c:pt>
                <c:pt idx="12">
                  <c:v>0</c:v>
                </c:pt>
                <c:pt idx="13">
                  <c:v>0</c:v>
                </c:pt>
                <c:pt idx="14">
                  <c:v>0</c:v>
                </c:pt>
              </c:numCache>
            </c:numRef>
          </c:val>
          <c:extLst>
            <c:ext xmlns:c16="http://schemas.microsoft.com/office/drawing/2014/chart" uri="{C3380CC4-5D6E-409C-BE32-E72D297353CC}">
              <c16:uniqueId val="{00000000-BE9D-484C-9AF9-1DE907E45B7E}"/>
            </c:ext>
          </c:extLst>
        </c:ser>
        <c:dLbls>
          <c:showLegendKey val="0"/>
          <c:showVal val="0"/>
          <c:showCatName val="0"/>
          <c:showSerName val="0"/>
          <c:showPercent val="0"/>
          <c:showBubbleSize val="0"/>
        </c:dLbls>
        <c:gapWidth val="150"/>
        <c:axId val="422931656"/>
        <c:axId val="422934792"/>
      </c:barChart>
      <c:catAx>
        <c:axId val="422931656"/>
        <c:scaling>
          <c:orientation val="minMax"/>
        </c:scaling>
        <c:delete val="0"/>
        <c:axPos val="b"/>
        <c:numFmt formatCode="General" sourceLinked="1"/>
        <c:majorTickMark val="out"/>
        <c:minorTickMark val="none"/>
        <c:tickLblPos val="low"/>
        <c:spPr>
          <a:ln w="3171">
            <a:solidFill>
              <a:schemeClr val="tx1"/>
            </a:solidFill>
            <a:prstDash val="solid"/>
          </a:ln>
        </c:spPr>
        <c:txPr>
          <a:bodyPr rot="-2700000" vert="horz"/>
          <a:lstStyle/>
          <a:p>
            <a:pPr>
              <a:defRPr sz="1123" b="0" i="0" u="none" strike="noStrike" baseline="0">
                <a:solidFill>
                  <a:schemeClr val="tx1"/>
                </a:solidFill>
                <a:latin typeface="Arial"/>
                <a:ea typeface="Arial"/>
                <a:cs typeface="Arial"/>
              </a:defRPr>
            </a:pPr>
            <a:endParaRPr lang="pl-PL"/>
          </a:p>
        </c:txPr>
        <c:crossAx val="422934792"/>
        <c:crosses val="autoZero"/>
        <c:auto val="1"/>
        <c:lblAlgn val="ctr"/>
        <c:lblOffset val="100"/>
        <c:tickMarkSkip val="1"/>
        <c:noMultiLvlLbl val="0"/>
      </c:catAx>
      <c:valAx>
        <c:axId val="422934792"/>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973" b="0" i="0" u="none" strike="noStrike" baseline="0">
                <a:solidFill>
                  <a:schemeClr val="tx1"/>
                </a:solidFill>
                <a:latin typeface="Arial"/>
                <a:ea typeface="Arial"/>
                <a:cs typeface="Arial"/>
              </a:defRPr>
            </a:pPr>
            <a:endParaRPr lang="pl-PL"/>
          </a:p>
        </c:txPr>
        <c:crossAx val="422931656"/>
        <c:crosses val="autoZero"/>
        <c:crossBetween val="between"/>
      </c:valAx>
      <c:dTable>
        <c:showHorzBorder val="0"/>
        <c:showVertBorder val="1"/>
        <c:showOutline val="0"/>
        <c:showKeys val="0"/>
        <c:spPr>
          <a:ln w="3171">
            <a:solidFill>
              <a:schemeClr val="tx1"/>
            </a:solidFill>
            <a:prstDash val="solid"/>
          </a:ln>
        </c:spPr>
        <c:txPr>
          <a:bodyPr/>
          <a:lstStyle/>
          <a:p>
            <a:pPr rtl="0">
              <a:defRPr sz="798" b="0" i="0" u="none" strike="noStrike" baseline="0">
                <a:solidFill>
                  <a:schemeClr val="tx1"/>
                </a:solidFill>
                <a:latin typeface="Arial"/>
                <a:ea typeface="Arial"/>
                <a:cs typeface="Arial"/>
              </a:defRPr>
            </a:pPr>
            <a:endParaRPr lang="pl-PL"/>
          </a:p>
        </c:txPr>
      </c:dTable>
      <c:spPr>
        <a:solidFill>
          <a:schemeClr val="bg1"/>
        </a:solidFill>
        <a:ln w="25366">
          <a:noFill/>
        </a:ln>
      </c:spPr>
    </c:plotArea>
    <c:plotVisOnly val="1"/>
    <c:dispBlanksAs val="gap"/>
    <c:showDLblsOverMax val="0"/>
  </c:chart>
  <c:spPr>
    <a:noFill/>
    <a:ln>
      <a:noFill/>
    </a:ln>
  </c:spPr>
  <c:txPr>
    <a:bodyPr/>
    <a:lstStyle/>
    <a:p>
      <a:pPr>
        <a:defRPr sz="998" b="0" i="0" u="none" strike="noStrike" baseline="0">
          <a:solidFill>
            <a:schemeClr val="tx1"/>
          </a:solidFill>
          <a:latin typeface="Arial"/>
          <a:ea typeface="Arial"/>
          <a:cs typeface="Arial"/>
        </a:defRPr>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8.0357618499030378E-2"/>
                  <c:y val="-0.1283869047619047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87E-49C1-A2F3-3C7AF0754B1D}"/>
                </c:ext>
              </c:extLst>
            </c:dLbl>
            <c:dLbl>
              <c:idx val="2"/>
              <c:delete val="1"/>
              <c:extLst>
                <c:ext xmlns:c15="http://schemas.microsoft.com/office/drawing/2012/chart" uri="{CE6537A1-D6FC-4f65-9D91-7224C49458BB}"/>
                <c:ext xmlns:c16="http://schemas.microsoft.com/office/drawing/2014/chart" uri="{C3380CC4-5D6E-409C-BE32-E72D297353CC}">
                  <c16:uniqueId val="{00000000-D6D0-46FF-80F3-5A117B667ECC}"/>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Arkusz1!$A$2:$A$4</c:f>
              <c:strCache>
                <c:ptCount val="2"/>
                <c:pt idx="0">
                  <c:v>Kobiety</c:v>
                </c:pt>
                <c:pt idx="1">
                  <c:v>Mężczyźni</c:v>
                </c:pt>
              </c:strCache>
            </c:strRef>
          </c:cat>
          <c:val>
            <c:numRef>
              <c:f>Arkusz1!$B$2:$B$4</c:f>
              <c:numCache>
                <c:formatCode>General</c:formatCode>
                <c:ptCount val="3"/>
                <c:pt idx="0">
                  <c:v>112</c:v>
                </c:pt>
                <c:pt idx="1">
                  <c:v>477</c:v>
                </c:pt>
              </c:numCache>
            </c:numRef>
          </c:val>
          <c:extLst>
            <c:ext xmlns:c16="http://schemas.microsoft.com/office/drawing/2014/chart" uri="{C3380CC4-5D6E-409C-BE32-E72D297353CC}">
              <c16:uniqueId val="{00000002-287E-49C1-A2F3-3C7AF0754B1D}"/>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9999999999994E-2"/>
          <c:y val="7.9365170694284615E-2"/>
          <c:w val="0.88845532407407413"/>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253</c:v>
                </c:pt>
                <c:pt idx="1">
                  <c:v>350</c:v>
                </c:pt>
                <c:pt idx="2">
                  <c:v>554</c:v>
                </c:pt>
                <c:pt idx="3">
                  <c:v>454</c:v>
                </c:pt>
                <c:pt idx="4">
                  <c:v>548</c:v>
                </c:pt>
                <c:pt idx="5">
                  <c:v>597</c:v>
                </c:pt>
                <c:pt idx="6">
                  <c:v>479</c:v>
                </c:pt>
                <c:pt idx="7">
                  <c:v>367</c:v>
                </c:pt>
                <c:pt idx="8">
                  <c:v>415</c:v>
                </c:pt>
                <c:pt idx="9">
                  <c:v>117</c:v>
                </c:pt>
                <c:pt idx="10">
                  <c:v>403</c:v>
                </c:pt>
                <c:pt idx="11">
                  <c:v>306</c:v>
                </c:pt>
                <c:pt idx="12">
                  <c:v>266</c:v>
                </c:pt>
                <c:pt idx="13">
                  <c:v>192</c:v>
                </c:pt>
                <c:pt idx="14">
                  <c:v>116</c:v>
                </c:pt>
                <c:pt idx="15">
                  <c:v>96</c:v>
                </c:pt>
                <c:pt idx="16">
                  <c:v>52</c:v>
                </c:pt>
                <c:pt idx="17">
                  <c:v>0</c:v>
                </c:pt>
                <c:pt idx="18">
                  <c:v>11</c:v>
                </c:pt>
                <c:pt idx="19">
                  <c:v>60</c:v>
                </c:pt>
                <c:pt idx="20">
                  <c:v>52</c:v>
                </c:pt>
                <c:pt idx="21">
                  <c:v>86</c:v>
                </c:pt>
              </c:numCache>
            </c:numRef>
          </c:val>
          <c:extLst>
            <c:ext xmlns:c16="http://schemas.microsoft.com/office/drawing/2014/chart" uri="{C3380CC4-5D6E-409C-BE32-E72D297353CC}">
              <c16:uniqueId val="{00000000-078D-4544-8EB6-9362BF047D94}"/>
            </c:ext>
          </c:extLst>
        </c:ser>
        <c:dLbls>
          <c:showLegendKey val="0"/>
          <c:showVal val="1"/>
          <c:showCatName val="0"/>
          <c:showSerName val="0"/>
          <c:showPercent val="0"/>
          <c:showBubbleSize val="0"/>
        </c:dLbls>
        <c:gapWidth val="150"/>
        <c:axId val="431721936"/>
        <c:axId val="431722328"/>
      </c:barChart>
      <c:catAx>
        <c:axId val="431721936"/>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22328"/>
        <c:crosses val="autoZero"/>
        <c:auto val="1"/>
        <c:lblAlgn val="ctr"/>
        <c:lblOffset val="100"/>
        <c:tickLblSkip val="1"/>
        <c:tickMarkSkip val="1"/>
        <c:noMultiLvlLbl val="0"/>
      </c:catAx>
      <c:valAx>
        <c:axId val="431722328"/>
        <c:scaling>
          <c:orientation val="minMax"/>
        </c:scaling>
        <c:delete val="1"/>
        <c:axPos val="l"/>
        <c:numFmt formatCode="General" sourceLinked="1"/>
        <c:majorTickMark val="out"/>
        <c:minorTickMark val="none"/>
        <c:tickLblPos val="nextTo"/>
        <c:crossAx val="431721936"/>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84722222222224E-2"/>
          <c:y val="7.5301204819277434E-2"/>
          <c:w val="0.8889055555555555"/>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alpha val="92000"/>
                  </a:srgbClr>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30</c:v>
                </c:pt>
                <c:pt idx="1">
                  <c:v>26</c:v>
                </c:pt>
                <c:pt idx="2">
                  <c:v>38</c:v>
                </c:pt>
                <c:pt idx="3">
                  <c:v>38</c:v>
                </c:pt>
                <c:pt idx="4">
                  <c:v>32</c:v>
                </c:pt>
                <c:pt idx="5">
                  <c:v>32</c:v>
                </c:pt>
                <c:pt idx="6">
                  <c:v>26</c:v>
                </c:pt>
                <c:pt idx="7">
                  <c:v>36</c:v>
                </c:pt>
                <c:pt idx="8">
                  <c:v>28</c:v>
                </c:pt>
                <c:pt idx="9">
                  <c:v>27</c:v>
                </c:pt>
                <c:pt idx="10">
                  <c:v>24</c:v>
                </c:pt>
                <c:pt idx="11">
                  <c:v>20</c:v>
                </c:pt>
                <c:pt idx="12">
                  <c:v>20</c:v>
                </c:pt>
                <c:pt idx="13">
                  <c:v>25</c:v>
                </c:pt>
                <c:pt idx="14">
                  <c:v>24</c:v>
                </c:pt>
                <c:pt idx="15">
                  <c:v>23</c:v>
                </c:pt>
                <c:pt idx="16">
                  <c:v>21</c:v>
                </c:pt>
                <c:pt idx="17">
                  <c:v>10</c:v>
                </c:pt>
                <c:pt idx="18">
                  <c:v>7</c:v>
                </c:pt>
                <c:pt idx="19">
                  <c:v>12</c:v>
                </c:pt>
                <c:pt idx="20">
                  <c:v>20</c:v>
                </c:pt>
                <c:pt idx="21">
                  <c:v>23</c:v>
                </c:pt>
              </c:numCache>
            </c:numRef>
          </c:val>
          <c:smooth val="1"/>
          <c:extLst>
            <c:ext xmlns:c16="http://schemas.microsoft.com/office/drawing/2014/chart" uri="{C3380CC4-5D6E-409C-BE32-E72D297353CC}">
              <c16:uniqueId val="{00000011-62DE-4365-9463-BC1FF274B095}"/>
            </c:ext>
          </c:extLst>
        </c:ser>
        <c:ser>
          <c:idx val="1"/>
          <c:order val="1"/>
          <c:tx>
            <c:strRef>
              <c:f>Sheet1!$A$3</c:f>
              <c:strCache>
                <c:ptCount val="1"/>
                <c:pt idx="0">
                  <c:v>opiekunowie</c:v>
                </c:pt>
              </c:strCache>
            </c:strRef>
          </c:tx>
          <c:spPr>
            <a:ln>
              <a:solidFill>
                <a:schemeClr val="tx1">
                  <a:alpha val="97000"/>
                </a:schemeClr>
              </a:solidFill>
            </a:ln>
          </c:spPr>
          <c:marker>
            <c:symbol val="circle"/>
            <c:size val="2"/>
            <c:spPr>
              <a:solidFill>
                <a:srgbClr val="6699FF"/>
              </a:solidFill>
              <a:ln>
                <a:solidFill>
                  <a:schemeClr val="tx1"/>
                </a:solidFill>
              </a:ln>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2</c:v>
                </c:pt>
                <c:pt idx="1">
                  <c:v>6</c:v>
                </c:pt>
                <c:pt idx="2">
                  <c:v>5</c:v>
                </c:pt>
                <c:pt idx="3">
                  <c:v>8</c:v>
                </c:pt>
                <c:pt idx="4">
                  <c:v>6</c:v>
                </c:pt>
                <c:pt idx="5">
                  <c:v>6</c:v>
                </c:pt>
                <c:pt idx="6">
                  <c:v>4</c:v>
                </c:pt>
                <c:pt idx="7">
                  <c:v>6</c:v>
                </c:pt>
                <c:pt idx="8">
                  <c:v>7</c:v>
                </c:pt>
                <c:pt idx="9">
                  <c:v>2</c:v>
                </c:pt>
                <c:pt idx="10">
                  <c:v>3</c:v>
                </c:pt>
                <c:pt idx="11">
                  <c:v>4</c:v>
                </c:pt>
                <c:pt idx="12">
                  <c:v>3</c:v>
                </c:pt>
                <c:pt idx="13">
                  <c:v>5</c:v>
                </c:pt>
                <c:pt idx="14">
                  <c:v>4</c:v>
                </c:pt>
                <c:pt idx="15">
                  <c:v>5</c:v>
                </c:pt>
                <c:pt idx="16">
                  <c:v>4</c:v>
                </c:pt>
                <c:pt idx="17">
                  <c:v>3</c:v>
                </c:pt>
                <c:pt idx="18">
                  <c:v>3</c:v>
                </c:pt>
                <c:pt idx="19">
                  <c:v>7</c:v>
                </c:pt>
                <c:pt idx="20">
                  <c:v>8</c:v>
                </c:pt>
                <c:pt idx="21">
                  <c:v>11</c:v>
                </c:pt>
              </c:numCache>
            </c:numRef>
          </c:val>
          <c:smooth val="1"/>
          <c:extLst>
            <c:ext xmlns:c16="http://schemas.microsoft.com/office/drawing/2014/chart" uri="{C3380CC4-5D6E-409C-BE32-E72D297353CC}">
              <c16:uniqueId val="{00000024-62DE-4365-9463-BC1FF274B095}"/>
            </c:ext>
          </c:extLst>
        </c:ser>
        <c:dLbls>
          <c:dLblPos val="t"/>
          <c:showLegendKey val="0"/>
          <c:showVal val="1"/>
          <c:showCatName val="0"/>
          <c:showSerName val="0"/>
          <c:showPercent val="0"/>
          <c:showBubbleSize val="0"/>
        </c:dLbls>
        <c:marker val="1"/>
        <c:smooth val="0"/>
        <c:axId val="431819296"/>
        <c:axId val="431827920"/>
      </c:lineChart>
      <c:catAx>
        <c:axId val="431819296"/>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827920"/>
        <c:crosses val="autoZero"/>
        <c:auto val="1"/>
        <c:lblAlgn val="ctr"/>
        <c:lblOffset val="100"/>
        <c:noMultiLvlLbl val="0"/>
      </c:catAx>
      <c:valAx>
        <c:axId val="431827920"/>
        <c:scaling>
          <c:orientation val="minMax"/>
        </c:scaling>
        <c:delete val="1"/>
        <c:axPos val="l"/>
        <c:numFmt formatCode="General" sourceLinked="1"/>
        <c:majorTickMark val="out"/>
        <c:minorTickMark val="none"/>
        <c:tickLblPos val="nextTo"/>
        <c:crossAx val="431819296"/>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05585171418788E-2"/>
          <c:y val="2.0235496698244676E-2"/>
          <c:w val="0.95510662177328842"/>
          <c:h val="0.80266075388026559"/>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21</c:v>
                </c:pt>
                <c:pt idx="1">
                  <c:v>31</c:v>
                </c:pt>
                <c:pt idx="2">
                  <c:v>10</c:v>
                </c:pt>
                <c:pt idx="3">
                  <c:v>4</c:v>
                </c:pt>
                <c:pt idx="4">
                  <c:v>18</c:v>
                </c:pt>
                <c:pt idx="5">
                  <c:v>0</c:v>
                </c:pt>
                <c:pt idx="6">
                  <c:v>8</c:v>
                </c:pt>
                <c:pt idx="7">
                  <c:v>0</c:v>
                </c:pt>
                <c:pt idx="8">
                  <c:v>7</c:v>
                </c:pt>
                <c:pt idx="9">
                  <c:v>0</c:v>
                </c:pt>
                <c:pt idx="10">
                  <c:v>9</c:v>
                </c:pt>
                <c:pt idx="11">
                  <c:v>1</c:v>
                </c:pt>
                <c:pt idx="12">
                  <c:v>0</c:v>
                </c:pt>
                <c:pt idx="13">
                  <c:v>1</c:v>
                </c:pt>
                <c:pt idx="14">
                  <c:v>1</c:v>
                </c:pt>
              </c:numCache>
            </c:numRef>
          </c:val>
          <c:extLst>
            <c:ext xmlns:c16="http://schemas.microsoft.com/office/drawing/2014/chart" uri="{C3380CC4-5D6E-409C-BE32-E72D297353CC}">
              <c16:uniqueId val="{00000000-5C3E-418E-B164-A5E75008A279}"/>
            </c:ext>
          </c:extLst>
        </c:ser>
        <c:dLbls>
          <c:showLegendKey val="0"/>
          <c:showVal val="0"/>
          <c:showCatName val="0"/>
          <c:showSerName val="0"/>
          <c:showPercent val="0"/>
          <c:showBubbleSize val="0"/>
        </c:dLbls>
        <c:gapWidth val="150"/>
        <c:axId val="431822040"/>
        <c:axId val="431817336"/>
      </c:barChart>
      <c:catAx>
        <c:axId val="431822040"/>
        <c:scaling>
          <c:orientation val="minMax"/>
        </c:scaling>
        <c:delete val="0"/>
        <c:axPos val="b"/>
        <c:numFmt formatCode="General" sourceLinked="1"/>
        <c:majorTickMark val="out"/>
        <c:minorTickMark val="none"/>
        <c:tickLblPos val="low"/>
        <c:spPr>
          <a:ln w="3169">
            <a:solidFill>
              <a:schemeClr val="tx1"/>
            </a:solidFill>
            <a:prstDash val="solid"/>
          </a:ln>
        </c:spPr>
        <c:txPr>
          <a:bodyPr rot="-2700000" vert="horz"/>
          <a:lstStyle/>
          <a:p>
            <a:pPr>
              <a:defRPr sz="1122" b="0" i="0" u="none" strike="noStrike" baseline="0">
                <a:solidFill>
                  <a:schemeClr val="tx1"/>
                </a:solidFill>
                <a:latin typeface="Arial"/>
                <a:ea typeface="Arial"/>
                <a:cs typeface="Arial"/>
              </a:defRPr>
            </a:pPr>
            <a:endParaRPr lang="pl-PL"/>
          </a:p>
        </c:txPr>
        <c:crossAx val="431817336"/>
        <c:crosses val="autoZero"/>
        <c:auto val="1"/>
        <c:lblAlgn val="ctr"/>
        <c:lblOffset val="100"/>
        <c:tickMarkSkip val="1"/>
        <c:noMultiLvlLbl val="0"/>
      </c:catAx>
      <c:valAx>
        <c:axId val="431817336"/>
        <c:scaling>
          <c:orientation val="minMax"/>
        </c:scaling>
        <c:delete val="0"/>
        <c:axPos val="l"/>
        <c:numFmt formatCode="General" sourceLinked="1"/>
        <c:majorTickMark val="out"/>
        <c:minorTickMark val="none"/>
        <c:tickLblPos val="nextTo"/>
        <c:spPr>
          <a:ln w="3169">
            <a:solidFill>
              <a:schemeClr val="tx1"/>
            </a:solidFill>
            <a:prstDash val="solid"/>
          </a:ln>
        </c:spPr>
        <c:txPr>
          <a:bodyPr rot="0" vert="horz"/>
          <a:lstStyle/>
          <a:p>
            <a:pPr>
              <a:defRPr sz="972" b="0" i="0" u="none" strike="noStrike" baseline="0">
                <a:solidFill>
                  <a:schemeClr val="tx1"/>
                </a:solidFill>
                <a:latin typeface="Arial"/>
                <a:ea typeface="Arial"/>
                <a:cs typeface="Arial"/>
              </a:defRPr>
            </a:pPr>
            <a:endParaRPr lang="pl-PL"/>
          </a:p>
        </c:txPr>
        <c:crossAx val="431822040"/>
        <c:crosses val="autoZero"/>
        <c:crossBetween val="between"/>
      </c:valAx>
      <c:dTable>
        <c:showHorzBorder val="0"/>
        <c:showVertBorder val="1"/>
        <c:showOutline val="0"/>
        <c:showKeys val="0"/>
        <c:spPr>
          <a:ln w="3169">
            <a:solidFill>
              <a:schemeClr val="tx1"/>
            </a:solidFill>
            <a:prstDash val="solid"/>
          </a:ln>
        </c:spPr>
        <c:txPr>
          <a:bodyPr/>
          <a:lstStyle/>
          <a:p>
            <a:pPr rtl="0">
              <a:defRPr sz="797" b="0" i="0" u="none" strike="noStrike" baseline="0">
                <a:solidFill>
                  <a:schemeClr val="tx1"/>
                </a:solidFill>
                <a:latin typeface="Arial"/>
                <a:ea typeface="Arial"/>
                <a:cs typeface="Arial"/>
              </a:defRPr>
            </a:pPr>
            <a:endParaRPr lang="pl-PL"/>
          </a:p>
        </c:txPr>
      </c:dTable>
      <c:spPr>
        <a:solidFill>
          <a:schemeClr val="bg1"/>
        </a:solidFill>
        <a:ln w="25347">
          <a:noFill/>
        </a:ln>
      </c:spPr>
    </c:plotArea>
    <c:plotVisOnly val="1"/>
    <c:dispBlanksAs val="gap"/>
    <c:showDLblsOverMax val="0"/>
  </c:chart>
  <c:spPr>
    <a:noFill/>
    <a:ln>
      <a:noFill/>
    </a:ln>
  </c:spPr>
  <c:txPr>
    <a:bodyPr/>
    <a:lstStyle/>
    <a:p>
      <a:pPr>
        <a:defRPr sz="997" b="0" i="0" u="none" strike="noStrike" baseline="0">
          <a:solidFill>
            <a:schemeClr val="tx1"/>
          </a:solidFill>
          <a:latin typeface="Arial"/>
          <a:ea typeface="Arial"/>
          <a:cs typeface="Arial"/>
        </a:defRPr>
      </a:pPr>
      <a:endParaRPr lang="pl-PL"/>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7916666666669E-2"/>
          <c:y val="7.9365079365079361E-2"/>
          <c:w val="0.88901574074074075"/>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073">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552</c:v>
                </c:pt>
                <c:pt idx="1">
                  <c:v>560</c:v>
                </c:pt>
                <c:pt idx="2">
                  <c:v>622</c:v>
                </c:pt>
                <c:pt idx="3">
                  <c:v>586</c:v>
                </c:pt>
                <c:pt idx="4">
                  <c:v>486</c:v>
                </c:pt>
                <c:pt idx="5">
                  <c:v>441</c:v>
                </c:pt>
                <c:pt idx="6">
                  <c:v>434</c:v>
                </c:pt>
                <c:pt idx="7">
                  <c:v>349</c:v>
                </c:pt>
                <c:pt idx="8">
                  <c:v>330</c:v>
                </c:pt>
                <c:pt idx="9">
                  <c:v>255</c:v>
                </c:pt>
                <c:pt idx="10">
                  <c:v>173</c:v>
                </c:pt>
                <c:pt idx="11">
                  <c:v>207</c:v>
                </c:pt>
                <c:pt idx="12">
                  <c:v>91</c:v>
                </c:pt>
                <c:pt idx="13">
                  <c:v>87</c:v>
                </c:pt>
                <c:pt idx="14">
                  <c:v>72</c:v>
                </c:pt>
                <c:pt idx="15">
                  <c:v>67</c:v>
                </c:pt>
                <c:pt idx="16">
                  <c:v>25</c:v>
                </c:pt>
                <c:pt idx="17">
                  <c:v>8</c:v>
                </c:pt>
                <c:pt idx="18">
                  <c:v>137</c:v>
                </c:pt>
                <c:pt idx="19">
                  <c:v>113</c:v>
                </c:pt>
                <c:pt idx="20">
                  <c:v>93</c:v>
                </c:pt>
                <c:pt idx="21">
                  <c:v>111</c:v>
                </c:pt>
              </c:numCache>
            </c:numRef>
          </c:val>
          <c:extLst>
            <c:ext xmlns:c16="http://schemas.microsoft.com/office/drawing/2014/chart" uri="{C3380CC4-5D6E-409C-BE32-E72D297353CC}">
              <c16:uniqueId val="{00000000-4657-431B-8623-37CF95C774C0}"/>
            </c:ext>
          </c:extLst>
        </c:ser>
        <c:dLbls>
          <c:showLegendKey val="0"/>
          <c:showVal val="1"/>
          <c:showCatName val="0"/>
          <c:showSerName val="0"/>
          <c:showPercent val="0"/>
          <c:showBubbleSize val="0"/>
        </c:dLbls>
        <c:gapWidth val="150"/>
        <c:axId val="431824000"/>
        <c:axId val="431817728"/>
      </c:barChart>
      <c:catAx>
        <c:axId val="431824000"/>
        <c:scaling>
          <c:orientation val="minMax"/>
        </c:scaling>
        <c:delete val="0"/>
        <c:axPos val="b"/>
        <c:numFmt formatCode="General" sourceLinked="1"/>
        <c:majorTickMark val="out"/>
        <c:minorTickMark val="none"/>
        <c:tickLblPos val="nextTo"/>
        <c:spPr>
          <a:ln w="3133">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31817728"/>
        <c:crosses val="autoZero"/>
        <c:auto val="1"/>
        <c:lblAlgn val="ctr"/>
        <c:lblOffset val="100"/>
        <c:tickLblSkip val="1"/>
        <c:tickMarkSkip val="1"/>
        <c:noMultiLvlLbl val="0"/>
      </c:catAx>
      <c:valAx>
        <c:axId val="431817728"/>
        <c:scaling>
          <c:orientation val="minMax"/>
        </c:scaling>
        <c:delete val="1"/>
        <c:axPos val="l"/>
        <c:numFmt formatCode="General" sourceLinked="1"/>
        <c:majorTickMark val="out"/>
        <c:minorTickMark val="none"/>
        <c:tickLblPos val="nextTo"/>
        <c:crossAx val="431824000"/>
        <c:crosses val="autoZero"/>
        <c:crossBetween val="between"/>
      </c:valAx>
      <c:spPr>
        <a:noFill/>
        <a:ln w="25362">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08101851851854E-2"/>
          <c:y val="6.4063478551667524E-2"/>
          <c:w val="0.88885879629629627"/>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20"/>
              <c:layout>
                <c:manualLayout>
                  <c:x val="0"/>
                  <c:y val="-8.2206559263521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FC-43E2-BE2D-8AF57F1ECC94}"/>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50</c:v>
                </c:pt>
                <c:pt idx="1">
                  <c:v>44</c:v>
                </c:pt>
                <c:pt idx="2">
                  <c:v>57</c:v>
                </c:pt>
                <c:pt idx="3">
                  <c:v>61</c:v>
                </c:pt>
                <c:pt idx="4">
                  <c:v>54</c:v>
                </c:pt>
                <c:pt idx="5">
                  <c:v>52</c:v>
                </c:pt>
                <c:pt idx="6">
                  <c:v>59</c:v>
                </c:pt>
                <c:pt idx="7">
                  <c:v>83</c:v>
                </c:pt>
                <c:pt idx="8">
                  <c:v>46</c:v>
                </c:pt>
                <c:pt idx="9">
                  <c:v>47</c:v>
                </c:pt>
                <c:pt idx="10">
                  <c:v>31</c:v>
                </c:pt>
                <c:pt idx="11">
                  <c:v>75</c:v>
                </c:pt>
                <c:pt idx="12">
                  <c:v>48</c:v>
                </c:pt>
                <c:pt idx="13">
                  <c:v>32</c:v>
                </c:pt>
                <c:pt idx="14">
                  <c:v>18</c:v>
                </c:pt>
                <c:pt idx="15">
                  <c:v>31</c:v>
                </c:pt>
                <c:pt idx="16">
                  <c:v>31</c:v>
                </c:pt>
                <c:pt idx="17">
                  <c:v>45</c:v>
                </c:pt>
                <c:pt idx="18">
                  <c:v>130</c:v>
                </c:pt>
                <c:pt idx="19">
                  <c:v>167</c:v>
                </c:pt>
                <c:pt idx="20">
                  <c:v>127</c:v>
                </c:pt>
                <c:pt idx="21">
                  <c:v>73</c:v>
                </c:pt>
              </c:numCache>
            </c:numRef>
          </c:val>
          <c:smooth val="1"/>
          <c:extLst>
            <c:ext xmlns:c16="http://schemas.microsoft.com/office/drawing/2014/chart" uri="{C3380CC4-5D6E-409C-BE32-E72D297353CC}">
              <c16:uniqueId val="{0000000E-E820-4574-98EB-470783923374}"/>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3</c:v>
                </c:pt>
                <c:pt idx="1">
                  <c:v>4</c:v>
                </c:pt>
                <c:pt idx="2">
                  <c:v>5</c:v>
                </c:pt>
                <c:pt idx="3">
                  <c:v>7</c:v>
                </c:pt>
                <c:pt idx="4">
                  <c:v>6</c:v>
                </c:pt>
                <c:pt idx="5">
                  <c:v>4</c:v>
                </c:pt>
                <c:pt idx="6">
                  <c:v>6</c:v>
                </c:pt>
                <c:pt idx="7">
                  <c:v>12</c:v>
                </c:pt>
                <c:pt idx="8">
                  <c:v>10</c:v>
                </c:pt>
                <c:pt idx="9">
                  <c:v>8</c:v>
                </c:pt>
                <c:pt idx="10">
                  <c:v>6</c:v>
                </c:pt>
                <c:pt idx="11">
                  <c:v>8</c:v>
                </c:pt>
                <c:pt idx="12">
                  <c:v>8</c:v>
                </c:pt>
                <c:pt idx="13">
                  <c:v>3</c:v>
                </c:pt>
                <c:pt idx="14">
                  <c:v>3</c:v>
                </c:pt>
                <c:pt idx="15">
                  <c:v>3</c:v>
                </c:pt>
                <c:pt idx="16">
                  <c:v>4</c:v>
                </c:pt>
                <c:pt idx="17">
                  <c:v>6</c:v>
                </c:pt>
                <c:pt idx="18">
                  <c:v>11</c:v>
                </c:pt>
                <c:pt idx="19">
                  <c:v>8</c:v>
                </c:pt>
                <c:pt idx="20">
                  <c:v>12</c:v>
                </c:pt>
                <c:pt idx="21">
                  <c:v>20</c:v>
                </c:pt>
              </c:numCache>
            </c:numRef>
          </c:val>
          <c:smooth val="1"/>
          <c:extLst>
            <c:ext xmlns:c16="http://schemas.microsoft.com/office/drawing/2014/chart" uri="{C3380CC4-5D6E-409C-BE32-E72D297353CC}">
              <c16:uniqueId val="{00000021-E820-4574-98EB-470783923374}"/>
            </c:ext>
          </c:extLst>
        </c:ser>
        <c:dLbls>
          <c:dLblPos val="t"/>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31825568"/>
        <c:axId val="431818512"/>
      </c:lineChart>
      <c:catAx>
        <c:axId val="431825568"/>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818512"/>
        <c:crosses val="autoZero"/>
        <c:auto val="1"/>
        <c:lblAlgn val="ctr"/>
        <c:lblOffset val="100"/>
        <c:tickLblSkip val="1"/>
        <c:tickMarkSkip val="1"/>
        <c:noMultiLvlLbl val="0"/>
      </c:catAx>
      <c:valAx>
        <c:axId val="431818512"/>
        <c:scaling>
          <c:orientation val="minMax"/>
        </c:scaling>
        <c:delete val="1"/>
        <c:axPos val="l"/>
        <c:numFmt formatCode="General" sourceLinked="1"/>
        <c:majorTickMark val="out"/>
        <c:minorTickMark val="none"/>
        <c:tickLblPos val="nextTo"/>
        <c:crossAx val="431825568"/>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05585171418788E-2"/>
          <c:y val="2.0235496698244676E-2"/>
          <c:w val="0.95510662177328842"/>
          <c:h val="0.80266075388026559"/>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c:v>
                </c:pt>
                <c:pt idx="1">
                  <c:v>14</c:v>
                </c:pt>
                <c:pt idx="2">
                  <c:v>3</c:v>
                </c:pt>
                <c:pt idx="3">
                  <c:v>2</c:v>
                </c:pt>
                <c:pt idx="4">
                  <c:v>5</c:v>
                </c:pt>
                <c:pt idx="5">
                  <c:v>0</c:v>
                </c:pt>
                <c:pt idx="6">
                  <c:v>2</c:v>
                </c:pt>
                <c:pt idx="7">
                  <c:v>1</c:v>
                </c:pt>
                <c:pt idx="8">
                  <c:v>0</c:v>
                </c:pt>
                <c:pt idx="9">
                  <c:v>0</c:v>
                </c:pt>
                <c:pt idx="10">
                  <c:v>1</c:v>
                </c:pt>
                <c:pt idx="11">
                  <c:v>0</c:v>
                </c:pt>
                <c:pt idx="12">
                  <c:v>0</c:v>
                </c:pt>
                <c:pt idx="13">
                  <c:v>0</c:v>
                </c:pt>
                <c:pt idx="14">
                  <c:v>6</c:v>
                </c:pt>
              </c:numCache>
            </c:numRef>
          </c:val>
          <c:extLst>
            <c:ext xmlns:c16="http://schemas.microsoft.com/office/drawing/2014/chart" uri="{C3380CC4-5D6E-409C-BE32-E72D297353CC}">
              <c16:uniqueId val="{00000000-F9BC-4DAC-8650-DF4F05DAEC22}"/>
            </c:ext>
          </c:extLst>
        </c:ser>
        <c:dLbls>
          <c:showLegendKey val="0"/>
          <c:showVal val="0"/>
          <c:showCatName val="0"/>
          <c:showSerName val="0"/>
          <c:showPercent val="0"/>
          <c:showBubbleSize val="0"/>
        </c:dLbls>
        <c:gapWidth val="150"/>
        <c:axId val="431822040"/>
        <c:axId val="431817336"/>
      </c:barChart>
      <c:catAx>
        <c:axId val="431822040"/>
        <c:scaling>
          <c:orientation val="minMax"/>
        </c:scaling>
        <c:delete val="0"/>
        <c:axPos val="b"/>
        <c:numFmt formatCode="General" sourceLinked="1"/>
        <c:majorTickMark val="out"/>
        <c:minorTickMark val="none"/>
        <c:tickLblPos val="low"/>
        <c:spPr>
          <a:ln w="3169">
            <a:solidFill>
              <a:schemeClr val="tx1"/>
            </a:solidFill>
            <a:prstDash val="solid"/>
          </a:ln>
        </c:spPr>
        <c:txPr>
          <a:bodyPr rot="-2700000" vert="horz"/>
          <a:lstStyle/>
          <a:p>
            <a:pPr>
              <a:defRPr sz="1122" b="0" i="0" u="none" strike="noStrike" baseline="0">
                <a:solidFill>
                  <a:schemeClr val="tx1"/>
                </a:solidFill>
                <a:latin typeface="Arial"/>
                <a:ea typeface="Arial"/>
                <a:cs typeface="Arial"/>
              </a:defRPr>
            </a:pPr>
            <a:endParaRPr lang="pl-PL"/>
          </a:p>
        </c:txPr>
        <c:crossAx val="431817336"/>
        <c:crosses val="autoZero"/>
        <c:auto val="1"/>
        <c:lblAlgn val="ctr"/>
        <c:lblOffset val="100"/>
        <c:tickMarkSkip val="1"/>
        <c:noMultiLvlLbl val="0"/>
      </c:catAx>
      <c:valAx>
        <c:axId val="431817336"/>
        <c:scaling>
          <c:orientation val="minMax"/>
        </c:scaling>
        <c:delete val="0"/>
        <c:axPos val="l"/>
        <c:numFmt formatCode="General" sourceLinked="1"/>
        <c:majorTickMark val="out"/>
        <c:minorTickMark val="none"/>
        <c:tickLblPos val="nextTo"/>
        <c:spPr>
          <a:ln w="3169">
            <a:solidFill>
              <a:schemeClr val="tx1"/>
            </a:solidFill>
            <a:prstDash val="solid"/>
          </a:ln>
        </c:spPr>
        <c:txPr>
          <a:bodyPr rot="0" vert="horz"/>
          <a:lstStyle/>
          <a:p>
            <a:pPr>
              <a:defRPr sz="972" b="0" i="0" u="none" strike="noStrike" baseline="0">
                <a:solidFill>
                  <a:schemeClr val="tx1"/>
                </a:solidFill>
                <a:latin typeface="Arial"/>
                <a:ea typeface="Arial"/>
                <a:cs typeface="Arial"/>
              </a:defRPr>
            </a:pPr>
            <a:endParaRPr lang="pl-PL"/>
          </a:p>
        </c:txPr>
        <c:crossAx val="431822040"/>
        <c:crosses val="autoZero"/>
        <c:crossBetween val="between"/>
      </c:valAx>
      <c:dTable>
        <c:showHorzBorder val="0"/>
        <c:showVertBorder val="1"/>
        <c:showOutline val="0"/>
        <c:showKeys val="0"/>
        <c:spPr>
          <a:ln w="3169">
            <a:solidFill>
              <a:schemeClr val="tx1"/>
            </a:solidFill>
            <a:prstDash val="solid"/>
          </a:ln>
        </c:spPr>
        <c:txPr>
          <a:bodyPr/>
          <a:lstStyle/>
          <a:p>
            <a:pPr rtl="0">
              <a:defRPr sz="797" b="0" i="0" u="none" strike="noStrike" baseline="0">
                <a:solidFill>
                  <a:schemeClr val="tx1"/>
                </a:solidFill>
                <a:latin typeface="Arial"/>
                <a:ea typeface="Arial"/>
                <a:cs typeface="Arial"/>
              </a:defRPr>
            </a:pPr>
            <a:endParaRPr lang="pl-PL"/>
          </a:p>
        </c:txPr>
      </c:dTable>
      <c:spPr>
        <a:solidFill>
          <a:schemeClr val="bg1"/>
        </a:solidFill>
        <a:ln w="25347">
          <a:noFill/>
        </a:ln>
      </c:spPr>
    </c:plotArea>
    <c:plotVisOnly val="1"/>
    <c:dispBlanksAs val="gap"/>
    <c:showDLblsOverMax val="0"/>
  </c:chart>
  <c:spPr>
    <a:noFill/>
    <a:ln>
      <a:noFill/>
    </a:ln>
  </c:spPr>
  <c:txPr>
    <a:bodyPr/>
    <a:lstStyle/>
    <a:p>
      <a:pPr>
        <a:defRPr sz="997" b="0" i="0" u="none" strike="noStrike" baseline="0">
          <a:solidFill>
            <a:schemeClr val="tx1"/>
          </a:solidFill>
          <a:latin typeface="Arial"/>
          <a:ea typeface="Arial"/>
          <a:cs typeface="Arial"/>
        </a:defRPr>
      </a:pPr>
      <a:endParaRPr lang="pl-PL"/>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8148148148152E-2"/>
          <c:y val="7.9365079365079361E-2"/>
          <c:w val="0.88901527777777778"/>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6">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147</c:v>
                </c:pt>
                <c:pt idx="1">
                  <c:v>159</c:v>
                </c:pt>
                <c:pt idx="2">
                  <c:v>155</c:v>
                </c:pt>
                <c:pt idx="3">
                  <c:v>201</c:v>
                </c:pt>
                <c:pt idx="4">
                  <c:v>145</c:v>
                </c:pt>
                <c:pt idx="5">
                  <c:v>182</c:v>
                </c:pt>
                <c:pt idx="6">
                  <c:v>163</c:v>
                </c:pt>
                <c:pt idx="7">
                  <c:v>187</c:v>
                </c:pt>
                <c:pt idx="8">
                  <c:v>212</c:v>
                </c:pt>
                <c:pt idx="9">
                  <c:v>234</c:v>
                </c:pt>
                <c:pt idx="10">
                  <c:v>249</c:v>
                </c:pt>
                <c:pt idx="11">
                  <c:v>167</c:v>
                </c:pt>
                <c:pt idx="12">
                  <c:v>173</c:v>
                </c:pt>
                <c:pt idx="13">
                  <c:v>154</c:v>
                </c:pt>
                <c:pt idx="14">
                  <c:v>112</c:v>
                </c:pt>
                <c:pt idx="15">
                  <c:v>62</c:v>
                </c:pt>
                <c:pt idx="16">
                  <c:v>6</c:v>
                </c:pt>
                <c:pt idx="17">
                  <c:v>0</c:v>
                </c:pt>
                <c:pt idx="18">
                  <c:v>24</c:v>
                </c:pt>
                <c:pt idx="19">
                  <c:v>36</c:v>
                </c:pt>
                <c:pt idx="20">
                  <c:v>23</c:v>
                </c:pt>
                <c:pt idx="21">
                  <c:v>36</c:v>
                </c:pt>
              </c:numCache>
            </c:numRef>
          </c:val>
          <c:extLst>
            <c:ext xmlns:c16="http://schemas.microsoft.com/office/drawing/2014/chart" uri="{C3380CC4-5D6E-409C-BE32-E72D297353CC}">
              <c16:uniqueId val="{00000000-2FD0-408A-B37D-E8105A1FBB4E}"/>
            </c:ext>
          </c:extLst>
        </c:ser>
        <c:dLbls>
          <c:showLegendKey val="0"/>
          <c:showVal val="1"/>
          <c:showCatName val="0"/>
          <c:showSerName val="0"/>
          <c:showPercent val="0"/>
          <c:showBubbleSize val="0"/>
        </c:dLbls>
        <c:gapWidth val="150"/>
        <c:axId val="434472184"/>
        <c:axId val="434465912"/>
      </c:barChart>
      <c:catAx>
        <c:axId val="434472184"/>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34465912"/>
        <c:crosses val="autoZero"/>
        <c:auto val="1"/>
        <c:lblAlgn val="ctr"/>
        <c:lblOffset val="100"/>
        <c:tickLblSkip val="1"/>
        <c:tickMarkSkip val="1"/>
        <c:noMultiLvlLbl val="0"/>
      </c:catAx>
      <c:valAx>
        <c:axId val="434465912"/>
        <c:scaling>
          <c:orientation val="minMax"/>
        </c:scaling>
        <c:delete val="1"/>
        <c:axPos val="l"/>
        <c:numFmt formatCode="General" sourceLinked="1"/>
        <c:majorTickMark val="out"/>
        <c:minorTickMark val="none"/>
        <c:tickLblPos val="nextTo"/>
        <c:crossAx val="434472184"/>
        <c:crosses val="autoZero"/>
        <c:crossBetween val="between"/>
      </c:valAx>
      <c:spPr>
        <a:noFill/>
        <a:ln w="25385">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4">
              <a:solidFill>
                <a:srgbClr val="003366"/>
              </a:solidFill>
              <a:prstDash val="solid"/>
            </a:ln>
            <a:effectLst>
              <a:outerShdw dist="35921" dir="2700000" algn="br">
                <a:srgbClr val="000000"/>
              </a:outerShdw>
            </a:effectLst>
          </c:spPr>
          <c:invertIfNegative val="0"/>
          <c:dLbls>
            <c:spPr>
              <a:noFill/>
              <a:ln w="15144">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1408</c:v>
                </c:pt>
                <c:pt idx="1">
                  <c:v>1630</c:v>
                </c:pt>
                <c:pt idx="2">
                  <c:v>2397</c:v>
                </c:pt>
                <c:pt idx="3">
                  <c:v>2327</c:v>
                </c:pt>
                <c:pt idx="4">
                  <c:v>2622</c:v>
                </c:pt>
                <c:pt idx="5">
                  <c:v>2769</c:v>
                </c:pt>
                <c:pt idx="6">
                  <c:v>3214</c:v>
                </c:pt>
                <c:pt idx="7">
                  <c:v>3934</c:v>
                </c:pt>
                <c:pt idx="8">
                  <c:v>4057</c:v>
                </c:pt>
                <c:pt idx="9">
                  <c:v>3241</c:v>
                </c:pt>
                <c:pt idx="10">
                  <c:v>3428</c:v>
                </c:pt>
                <c:pt idx="11">
                  <c:v>3383</c:v>
                </c:pt>
                <c:pt idx="12">
                  <c:v>2709</c:v>
                </c:pt>
                <c:pt idx="13">
                  <c:v>1787</c:v>
                </c:pt>
                <c:pt idx="14">
                  <c:v>1568</c:v>
                </c:pt>
                <c:pt idx="15">
                  <c:v>1265</c:v>
                </c:pt>
                <c:pt idx="16">
                  <c:v>743</c:v>
                </c:pt>
                <c:pt idx="17">
                  <c:v>480</c:v>
                </c:pt>
                <c:pt idx="18">
                  <c:v>397</c:v>
                </c:pt>
                <c:pt idx="19">
                  <c:v>595</c:v>
                </c:pt>
                <c:pt idx="20">
                  <c:v>566</c:v>
                </c:pt>
                <c:pt idx="21">
                  <c:v>613</c:v>
                </c:pt>
              </c:numCache>
            </c:numRef>
          </c:val>
          <c:extLst>
            <c:ext xmlns:c16="http://schemas.microsoft.com/office/drawing/2014/chart" uri="{C3380CC4-5D6E-409C-BE32-E72D297353CC}">
              <c16:uniqueId val="{00000000-2FE2-40A9-8AFA-AF9826D977D2}"/>
            </c:ext>
          </c:extLst>
        </c:ser>
        <c:dLbls>
          <c:showLegendKey val="0"/>
          <c:showVal val="0"/>
          <c:showCatName val="0"/>
          <c:showSerName val="0"/>
          <c:showPercent val="0"/>
          <c:showBubbleSize val="0"/>
        </c:dLbls>
        <c:gapWidth val="150"/>
        <c:axId val="422929696"/>
        <c:axId val="422934400"/>
      </c:barChart>
      <c:catAx>
        <c:axId val="422929696"/>
        <c:scaling>
          <c:orientation val="minMax"/>
        </c:scaling>
        <c:delete val="0"/>
        <c:axPos val="l"/>
        <c:numFmt formatCode="General" sourceLinked="1"/>
        <c:majorTickMark val="out"/>
        <c:minorTickMark val="none"/>
        <c:tickLblPos val="nextTo"/>
        <c:spPr>
          <a:ln w="1894">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2934400"/>
        <c:crosses val="autoZero"/>
        <c:auto val="1"/>
        <c:lblAlgn val="ctr"/>
        <c:lblOffset val="100"/>
        <c:tickLblSkip val="1"/>
        <c:tickMarkSkip val="1"/>
        <c:noMultiLvlLbl val="0"/>
      </c:catAx>
      <c:valAx>
        <c:axId val="422934400"/>
        <c:scaling>
          <c:orientation val="minMax"/>
        </c:scaling>
        <c:delete val="1"/>
        <c:axPos val="b"/>
        <c:numFmt formatCode="General" sourceLinked="1"/>
        <c:majorTickMark val="out"/>
        <c:minorTickMark val="none"/>
        <c:tickLblPos val="none"/>
        <c:crossAx val="422929696"/>
        <c:crosses val="autoZero"/>
        <c:crossBetween val="between"/>
      </c:valAx>
      <c:spPr>
        <a:noFill/>
        <a:ln w="25391">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84259259259258E-2"/>
          <c:y val="7.5301204819277434E-2"/>
          <c:w val="0.88890648148148144"/>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19"/>
              <c:layout>
                <c:manualLayout>
                  <c:x val="-3.6045833333333444E-2"/>
                  <c:y val="-8.2206559263521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1F-4F64-A395-5E038144C608}"/>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36</c:v>
                </c:pt>
                <c:pt idx="1">
                  <c:v>33</c:v>
                </c:pt>
                <c:pt idx="2">
                  <c:v>36</c:v>
                </c:pt>
                <c:pt idx="3">
                  <c:v>40</c:v>
                </c:pt>
                <c:pt idx="4">
                  <c:v>33</c:v>
                </c:pt>
                <c:pt idx="5">
                  <c:v>33</c:v>
                </c:pt>
                <c:pt idx="6">
                  <c:v>41</c:v>
                </c:pt>
                <c:pt idx="7">
                  <c:v>37</c:v>
                </c:pt>
                <c:pt idx="8">
                  <c:v>48</c:v>
                </c:pt>
                <c:pt idx="9">
                  <c:v>48</c:v>
                </c:pt>
                <c:pt idx="10">
                  <c:v>52</c:v>
                </c:pt>
                <c:pt idx="11">
                  <c:v>48</c:v>
                </c:pt>
                <c:pt idx="12">
                  <c:v>41</c:v>
                </c:pt>
                <c:pt idx="13">
                  <c:v>45</c:v>
                </c:pt>
                <c:pt idx="14">
                  <c:v>45</c:v>
                </c:pt>
                <c:pt idx="15">
                  <c:v>83</c:v>
                </c:pt>
                <c:pt idx="16">
                  <c:v>34</c:v>
                </c:pt>
                <c:pt idx="17">
                  <c:v>0</c:v>
                </c:pt>
                <c:pt idx="18">
                  <c:v>30</c:v>
                </c:pt>
                <c:pt idx="19">
                  <c:v>18</c:v>
                </c:pt>
                <c:pt idx="20">
                  <c:v>19</c:v>
                </c:pt>
                <c:pt idx="21">
                  <c:v>26</c:v>
                </c:pt>
              </c:numCache>
            </c:numRef>
          </c:val>
          <c:smooth val="1"/>
          <c:extLst>
            <c:ext xmlns:c16="http://schemas.microsoft.com/office/drawing/2014/chart" uri="{C3380CC4-5D6E-409C-BE32-E72D297353CC}">
              <c16:uniqueId val="{00000011-E13A-424A-899E-D3ACBAD3AD01}"/>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18"/>
              <c:layout>
                <c:manualLayout>
                  <c:x val="-3.2249768518518629E-2"/>
                  <c:y val="5.82956143715637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1F-4F64-A395-5E038144C608}"/>
                </c:ext>
              </c:extLst>
            </c:dLbl>
            <c:dLbl>
              <c:idx val="19"/>
              <c:layout>
                <c:manualLayout>
                  <c:x val="-3.7780324074074181E-2"/>
                  <c:y val="6.641478071857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1F-4F64-A395-5E038144C608}"/>
                </c:ext>
              </c:extLst>
            </c:dLbl>
            <c:dLbl>
              <c:idx val="20"/>
              <c:layout>
                <c:manualLayout>
                  <c:x val="-1.4630092592592592E-2"/>
                  <c:y val="6.641478071857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5D-44DC-8591-FE0148A4DBE1}"/>
                </c:ext>
              </c:extLst>
            </c:dLbl>
            <c:dLbl>
              <c:idx val="21"/>
              <c:layout>
                <c:manualLayout>
                  <c:x val="-8.8182870370371452E-3"/>
                  <c:y val="3.7997698504027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C2-49B3-82FB-D777EFA8CDF2}"/>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10</c:v>
                </c:pt>
                <c:pt idx="1">
                  <c:v>11</c:v>
                </c:pt>
                <c:pt idx="2">
                  <c:v>9</c:v>
                </c:pt>
                <c:pt idx="3">
                  <c:v>10</c:v>
                </c:pt>
                <c:pt idx="4">
                  <c:v>9</c:v>
                </c:pt>
                <c:pt idx="5">
                  <c:v>9</c:v>
                </c:pt>
                <c:pt idx="6">
                  <c:v>9</c:v>
                </c:pt>
                <c:pt idx="7">
                  <c:v>11</c:v>
                </c:pt>
                <c:pt idx="8">
                  <c:v>11</c:v>
                </c:pt>
                <c:pt idx="9">
                  <c:v>11</c:v>
                </c:pt>
                <c:pt idx="10">
                  <c:v>14</c:v>
                </c:pt>
                <c:pt idx="11">
                  <c:v>11</c:v>
                </c:pt>
                <c:pt idx="12">
                  <c:v>11</c:v>
                </c:pt>
                <c:pt idx="13">
                  <c:v>14</c:v>
                </c:pt>
                <c:pt idx="14">
                  <c:v>13</c:v>
                </c:pt>
                <c:pt idx="15">
                  <c:v>14</c:v>
                </c:pt>
                <c:pt idx="16">
                  <c:v>18</c:v>
                </c:pt>
                <c:pt idx="17">
                  <c:v>0</c:v>
                </c:pt>
                <c:pt idx="18">
                  <c:v>20</c:v>
                </c:pt>
                <c:pt idx="19">
                  <c:v>15</c:v>
                </c:pt>
                <c:pt idx="20">
                  <c:v>15</c:v>
                </c:pt>
                <c:pt idx="21">
                  <c:v>21</c:v>
                </c:pt>
              </c:numCache>
            </c:numRef>
          </c:val>
          <c:smooth val="1"/>
          <c:extLst>
            <c:ext xmlns:c16="http://schemas.microsoft.com/office/drawing/2014/chart" uri="{C3380CC4-5D6E-409C-BE32-E72D297353CC}">
              <c16:uniqueId val="{00000023-E13A-424A-899E-D3ACBAD3AD01}"/>
            </c:ext>
          </c:extLst>
        </c:ser>
        <c:dLbls>
          <c:dLblPos val="t"/>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4471792"/>
        <c:axId val="434465520"/>
      </c:lineChart>
      <c:catAx>
        <c:axId val="434471792"/>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4465520"/>
        <c:crosses val="autoZero"/>
        <c:auto val="1"/>
        <c:lblAlgn val="ctr"/>
        <c:lblOffset val="100"/>
        <c:tickLblSkip val="1"/>
        <c:tickMarkSkip val="1"/>
        <c:noMultiLvlLbl val="0"/>
      </c:catAx>
      <c:valAx>
        <c:axId val="434465520"/>
        <c:scaling>
          <c:orientation val="minMax"/>
        </c:scaling>
        <c:delete val="1"/>
        <c:axPos val="l"/>
        <c:numFmt formatCode="General" sourceLinked="1"/>
        <c:majorTickMark val="out"/>
        <c:minorTickMark val="none"/>
        <c:tickLblPos val="nextTo"/>
        <c:crossAx val="434471792"/>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3222591362126248E-2"/>
          <c:y val="2.6607538802660816E-2"/>
          <c:w val="0.96345514950166056"/>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27</c:v>
                </c:pt>
                <c:pt idx="1">
                  <c:v>26</c:v>
                </c:pt>
                <c:pt idx="2">
                  <c:v>6</c:v>
                </c:pt>
                <c:pt idx="3">
                  <c:v>4</c:v>
                </c:pt>
                <c:pt idx="4">
                  <c:v>7</c:v>
                </c:pt>
                <c:pt idx="5">
                  <c:v>1</c:v>
                </c:pt>
                <c:pt idx="6">
                  <c:v>3</c:v>
                </c:pt>
                <c:pt idx="7">
                  <c:v>3</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06E3-4FE9-9762-DBDFCE2714DC}"/>
            </c:ext>
          </c:extLst>
        </c:ser>
        <c:dLbls>
          <c:showLegendKey val="0"/>
          <c:showVal val="0"/>
          <c:showCatName val="0"/>
          <c:showSerName val="0"/>
          <c:showPercent val="0"/>
          <c:showBubbleSize val="0"/>
        </c:dLbls>
        <c:gapWidth val="150"/>
        <c:axId val="434469440"/>
        <c:axId val="434472968"/>
      </c:barChart>
      <c:catAx>
        <c:axId val="434469440"/>
        <c:scaling>
          <c:orientation val="minMax"/>
        </c:scaling>
        <c:delete val="0"/>
        <c:axPos val="b"/>
        <c:numFmt formatCode="General" sourceLinked="1"/>
        <c:majorTickMark val="out"/>
        <c:minorTickMark val="none"/>
        <c:tickLblPos val="low"/>
        <c:spPr>
          <a:ln w="3075">
            <a:solidFill>
              <a:schemeClr val="tx1"/>
            </a:solidFill>
            <a:prstDash val="solid"/>
          </a:ln>
        </c:spPr>
        <c:txPr>
          <a:bodyPr rot="-2700000" vert="horz"/>
          <a:lstStyle/>
          <a:p>
            <a:pPr>
              <a:defRPr sz="1091" b="0" i="0" u="none" strike="noStrike" baseline="0">
                <a:solidFill>
                  <a:schemeClr val="tx1"/>
                </a:solidFill>
                <a:latin typeface="Arial"/>
                <a:ea typeface="Arial"/>
                <a:cs typeface="Arial"/>
              </a:defRPr>
            </a:pPr>
            <a:endParaRPr lang="pl-PL"/>
          </a:p>
        </c:txPr>
        <c:crossAx val="434472968"/>
        <c:crosses val="autoZero"/>
        <c:auto val="1"/>
        <c:lblAlgn val="ctr"/>
        <c:lblOffset val="100"/>
        <c:tickMarkSkip val="1"/>
        <c:noMultiLvlLbl val="0"/>
      </c:catAx>
      <c:valAx>
        <c:axId val="434472968"/>
        <c:scaling>
          <c:orientation val="minMax"/>
        </c:scaling>
        <c:delete val="0"/>
        <c:axPos val="l"/>
        <c:numFmt formatCode="General" sourceLinked="1"/>
        <c:majorTickMark val="out"/>
        <c:minorTickMark val="none"/>
        <c:tickLblPos val="nextTo"/>
        <c:spPr>
          <a:ln w="3075">
            <a:solidFill>
              <a:schemeClr val="tx1"/>
            </a:solidFill>
            <a:prstDash val="solid"/>
          </a:ln>
        </c:spPr>
        <c:txPr>
          <a:bodyPr rot="0" vert="horz"/>
          <a:lstStyle/>
          <a:p>
            <a:pPr>
              <a:defRPr sz="945" b="0" i="0" u="none" strike="noStrike" baseline="0">
                <a:solidFill>
                  <a:schemeClr val="tx1"/>
                </a:solidFill>
                <a:latin typeface="Arial"/>
                <a:ea typeface="Arial"/>
                <a:cs typeface="Arial"/>
              </a:defRPr>
            </a:pPr>
            <a:endParaRPr lang="pl-PL"/>
          </a:p>
        </c:txPr>
        <c:crossAx val="434469440"/>
        <c:crosses val="autoZero"/>
        <c:crossBetween val="between"/>
      </c:valAx>
      <c:dTable>
        <c:showHorzBorder val="0"/>
        <c:showVertBorder val="1"/>
        <c:showOutline val="0"/>
        <c:showKeys val="0"/>
        <c:spPr>
          <a:ln w="3075">
            <a:solidFill>
              <a:schemeClr val="tx1"/>
            </a:solidFill>
            <a:prstDash val="solid"/>
          </a:ln>
        </c:spPr>
        <c:txPr>
          <a:bodyPr/>
          <a:lstStyle/>
          <a:p>
            <a:pPr rtl="0">
              <a:defRPr sz="776" b="0" i="0" u="none" strike="noStrike" baseline="0">
                <a:solidFill>
                  <a:schemeClr val="tx1"/>
                </a:solidFill>
                <a:latin typeface="Arial"/>
                <a:ea typeface="Arial"/>
                <a:cs typeface="Arial"/>
              </a:defRPr>
            </a:pPr>
            <a:endParaRPr lang="pl-PL"/>
          </a:p>
        </c:txPr>
      </c:dTable>
      <c:spPr>
        <a:solidFill>
          <a:schemeClr val="bg1"/>
        </a:solidFill>
        <a:ln w="24612">
          <a:noFill/>
        </a:ln>
      </c:spPr>
    </c:plotArea>
    <c:plotVisOnly val="1"/>
    <c:dispBlanksAs val="gap"/>
    <c:showDLblsOverMax val="0"/>
  </c:chart>
  <c:spPr>
    <a:noFill/>
    <a:ln>
      <a:noFill/>
    </a:ln>
  </c:spPr>
  <c:txPr>
    <a:bodyPr/>
    <a:lstStyle/>
    <a:p>
      <a:pPr>
        <a:defRPr sz="970" b="0" i="0" u="none" strike="noStrike" baseline="0">
          <a:solidFill>
            <a:schemeClr val="tx1"/>
          </a:solidFill>
          <a:latin typeface="Arial"/>
          <a:ea typeface="Arial"/>
          <a:cs typeface="Arial"/>
        </a:defRPr>
      </a:pPr>
      <a:endParaRPr lang="pl-PL"/>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2067949359128"/>
          <c:y val="7.9365079365079361E-2"/>
          <c:w val="0.8656216853713371"/>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82">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pt idx="12">
                  <c:v>2024/2025</c:v>
                </c:pt>
              </c:strCache>
            </c:strRef>
          </c:cat>
          <c:val>
            <c:numRef>
              <c:f>Sheet1!$B$2:$N$2</c:f>
              <c:numCache>
                <c:formatCode>General</c:formatCode>
                <c:ptCount val="13"/>
                <c:pt idx="0">
                  <c:v>233</c:v>
                </c:pt>
                <c:pt idx="1">
                  <c:v>84</c:v>
                </c:pt>
                <c:pt idx="2">
                  <c:v>357</c:v>
                </c:pt>
                <c:pt idx="3">
                  <c:v>88</c:v>
                </c:pt>
                <c:pt idx="4">
                  <c:v>53</c:v>
                </c:pt>
                <c:pt idx="5">
                  <c:v>155</c:v>
                </c:pt>
                <c:pt idx="6">
                  <c:v>68</c:v>
                </c:pt>
                <c:pt idx="7">
                  <c:v>30</c:v>
                </c:pt>
                <c:pt idx="8">
                  <c:v>12</c:v>
                </c:pt>
                <c:pt idx="9">
                  <c:v>50</c:v>
                </c:pt>
                <c:pt idx="10">
                  <c:v>85</c:v>
                </c:pt>
                <c:pt idx="11">
                  <c:v>75</c:v>
                </c:pt>
                <c:pt idx="12">
                  <c:v>77</c:v>
                </c:pt>
              </c:numCache>
            </c:numRef>
          </c:val>
          <c:extLst>
            <c:ext xmlns:c16="http://schemas.microsoft.com/office/drawing/2014/chart" uri="{C3380CC4-5D6E-409C-BE32-E72D297353CC}">
              <c16:uniqueId val="{00000000-0227-4764-9ED4-C489308E367F}"/>
            </c:ext>
          </c:extLst>
        </c:ser>
        <c:dLbls>
          <c:showLegendKey val="0"/>
          <c:showVal val="1"/>
          <c:showCatName val="0"/>
          <c:showSerName val="0"/>
          <c:showPercent val="0"/>
          <c:showBubbleSize val="0"/>
        </c:dLbls>
        <c:gapWidth val="150"/>
        <c:axId val="434468264"/>
        <c:axId val="434471400"/>
      </c:barChart>
      <c:catAx>
        <c:axId val="43446826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4471400"/>
        <c:crosses val="autoZero"/>
        <c:auto val="1"/>
        <c:lblAlgn val="ctr"/>
        <c:lblOffset val="100"/>
        <c:tickLblSkip val="1"/>
        <c:tickMarkSkip val="1"/>
        <c:noMultiLvlLbl val="0"/>
      </c:catAx>
      <c:valAx>
        <c:axId val="434471400"/>
        <c:scaling>
          <c:orientation val="minMax"/>
        </c:scaling>
        <c:delete val="1"/>
        <c:axPos val="l"/>
        <c:numFmt formatCode="General" sourceLinked="1"/>
        <c:majorTickMark val="out"/>
        <c:minorTickMark val="none"/>
        <c:tickLblPos val="nextTo"/>
        <c:crossAx val="434468264"/>
        <c:crosses val="autoZero"/>
        <c:crossBetween val="between"/>
      </c:valAx>
      <c:spPr>
        <a:noFill/>
        <a:ln w="2539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38917898011326E-2"/>
          <c:y val="7.5301111774324844E-2"/>
          <c:w val="0.8946778135762693"/>
          <c:h val="0.69277108433734935"/>
        </c:manualLayout>
      </c:layout>
      <c:lineChart>
        <c:grouping val="standard"/>
        <c:varyColors val="0"/>
        <c:ser>
          <c:idx val="0"/>
          <c:order val="0"/>
          <c:tx>
            <c:strRef>
              <c:f>Sheet1!$A$2</c:f>
              <c:strCache>
                <c:ptCount val="1"/>
                <c:pt idx="0">
                  <c:v>studenci</c:v>
                </c:pt>
              </c:strCache>
            </c:strRef>
          </c:tx>
          <c:spPr>
            <a:ln w="2513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10"/>
              <c:layout>
                <c:manualLayout>
                  <c:x val="-3.7249194533940676E-2"/>
                  <c:y val="-6.011274190832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1C-407D-9E8B-D1C032FF0665}"/>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pt idx="12">
                  <c:v>2024/2025</c:v>
                </c:pt>
              </c:strCache>
            </c:strRef>
          </c:cat>
          <c:val>
            <c:numRef>
              <c:f>Sheet1!$B$2:$N$2</c:f>
              <c:numCache>
                <c:formatCode>General</c:formatCode>
                <c:ptCount val="13"/>
                <c:pt idx="0">
                  <c:v>128</c:v>
                </c:pt>
                <c:pt idx="1">
                  <c:v>86</c:v>
                </c:pt>
                <c:pt idx="2">
                  <c:v>152</c:v>
                </c:pt>
                <c:pt idx="3">
                  <c:v>57</c:v>
                </c:pt>
                <c:pt idx="4">
                  <c:v>41</c:v>
                </c:pt>
                <c:pt idx="5">
                  <c:v>60</c:v>
                </c:pt>
                <c:pt idx="6">
                  <c:v>35</c:v>
                </c:pt>
                <c:pt idx="7">
                  <c:v>30</c:v>
                </c:pt>
                <c:pt idx="8">
                  <c:v>30</c:v>
                </c:pt>
                <c:pt idx="9">
                  <c:v>25</c:v>
                </c:pt>
                <c:pt idx="10">
                  <c:v>23</c:v>
                </c:pt>
                <c:pt idx="11">
                  <c:v>53</c:v>
                </c:pt>
                <c:pt idx="12">
                  <c:v>63</c:v>
                </c:pt>
              </c:numCache>
            </c:numRef>
          </c:val>
          <c:smooth val="1"/>
          <c:extLst>
            <c:ext xmlns:c16="http://schemas.microsoft.com/office/drawing/2014/chart" uri="{C3380CC4-5D6E-409C-BE32-E72D297353CC}">
              <c16:uniqueId val="{0000000A-A128-45E8-8DA1-584F3E075EB5}"/>
            </c:ext>
          </c:extLst>
        </c:ser>
        <c:ser>
          <c:idx val="1"/>
          <c:order val="1"/>
          <c:tx>
            <c:strRef>
              <c:f>Sheet1!$A$3</c:f>
              <c:strCache>
                <c:ptCount val="1"/>
                <c:pt idx="0">
                  <c:v>opiekunowie</c:v>
                </c:pt>
              </c:strCache>
            </c:strRef>
          </c:tx>
          <c:spPr>
            <a:ln w="2513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10"/>
              <c:layout>
                <c:manualLayout>
                  <c:x val="-2.6667036995889345E-2"/>
                  <c:y val="-3.4802113736396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1C-407D-9E8B-D1C032FF0665}"/>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pt idx="12">
                  <c:v>2024/2025</c:v>
                </c:pt>
              </c:strCache>
            </c:strRef>
          </c:cat>
          <c:val>
            <c:numRef>
              <c:f>Sheet1!$B$3:$N$3</c:f>
              <c:numCache>
                <c:formatCode>General</c:formatCode>
                <c:ptCount val="13"/>
                <c:pt idx="0">
                  <c:v>42</c:v>
                </c:pt>
                <c:pt idx="1">
                  <c:v>20</c:v>
                </c:pt>
                <c:pt idx="2">
                  <c:v>6</c:v>
                </c:pt>
                <c:pt idx="3">
                  <c:v>7</c:v>
                </c:pt>
                <c:pt idx="4">
                  <c:v>23</c:v>
                </c:pt>
                <c:pt idx="5">
                  <c:v>18</c:v>
                </c:pt>
                <c:pt idx="6">
                  <c:v>17</c:v>
                </c:pt>
                <c:pt idx="7">
                  <c:v>12</c:v>
                </c:pt>
                <c:pt idx="8">
                  <c:v>1</c:v>
                </c:pt>
                <c:pt idx="9">
                  <c:v>2</c:v>
                </c:pt>
                <c:pt idx="10">
                  <c:v>10</c:v>
                </c:pt>
                <c:pt idx="11">
                  <c:v>13</c:v>
                </c:pt>
                <c:pt idx="12">
                  <c:v>13</c:v>
                </c:pt>
              </c:numCache>
            </c:numRef>
          </c:val>
          <c:smooth val="1"/>
          <c:extLst>
            <c:ext xmlns:c16="http://schemas.microsoft.com/office/drawing/2014/chart" uri="{C3380CC4-5D6E-409C-BE32-E72D297353CC}">
              <c16:uniqueId val="{00000015-A128-45E8-8DA1-584F3E075EB5}"/>
            </c:ext>
          </c:extLst>
        </c:ser>
        <c:dLbls>
          <c:dLblPos val="t"/>
          <c:showLegendKey val="0"/>
          <c:showVal val="1"/>
          <c:showCatName val="0"/>
          <c:showSerName val="0"/>
          <c:showPercent val="0"/>
          <c:showBubbleSize val="0"/>
        </c:dLbls>
        <c:upDownBars>
          <c:gapWidth val="150"/>
          <c:upBars>
            <c:spPr>
              <a:solidFill>
                <a:schemeClr val="bg1"/>
              </a:solidFill>
              <a:ln w="3143">
                <a:solidFill>
                  <a:schemeClr val="tx1"/>
                </a:solidFill>
                <a:prstDash val="solid"/>
              </a:ln>
            </c:spPr>
          </c:upBars>
          <c:downBars>
            <c:spPr>
              <a:noFill/>
              <a:ln w="9424">
                <a:noFill/>
              </a:ln>
            </c:spPr>
          </c:downBars>
        </c:upDownBars>
        <c:marker val="1"/>
        <c:smooth val="0"/>
        <c:axId val="434476496"/>
        <c:axId val="434476888"/>
      </c:lineChart>
      <c:catAx>
        <c:axId val="434476496"/>
        <c:scaling>
          <c:orientation val="minMax"/>
        </c:scaling>
        <c:delete val="0"/>
        <c:axPos val="b"/>
        <c:numFmt formatCode="General" sourceLinked="0"/>
        <c:majorTickMark val="out"/>
        <c:minorTickMark val="none"/>
        <c:tickLblPos val="nextTo"/>
        <c:spPr>
          <a:ln w="3143">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4476888"/>
        <c:crosses val="autoZero"/>
        <c:auto val="1"/>
        <c:lblAlgn val="ctr"/>
        <c:lblOffset val="100"/>
        <c:tickLblSkip val="1"/>
        <c:tickMarkSkip val="1"/>
        <c:noMultiLvlLbl val="0"/>
      </c:catAx>
      <c:valAx>
        <c:axId val="434476888"/>
        <c:scaling>
          <c:orientation val="minMax"/>
        </c:scaling>
        <c:delete val="1"/>
        <c:axPos val="l"/>
        <c:numFmt formatCode="General" sourceLinked="1"/>
        <c:majorTickMark val="out"/>
        <c:minorTickMark val="none"/>
        <c:tickLblPos val="nextTo"/>
        <c:crossAx val="434476496"/>
        <c:crosses val="autoZero"/>
        <c:crossBetween val="between"/>
      </c:valAx>
      <c:spPr>
        <a:noFill/>
        <a:ln w="2537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21990740740737E-2"/>
          <c:y val="7.9365079365079361E-2"/>
          <c:w val="0.8939113425925926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82">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pt idx="15">
                  <c:v>2021/2022</c:v>
                </c:pt>
                <c:pt idx="16">
                  <c:v>2022/2023</c:v>
                </c:pt>
                <c:pt idx="17">
                  <c:v>2023/2024</c:v>
                </c:pt>
                <c:pt idx="18">
                  <c:v>2024/2025</c:v>
                </c:pt>
              </c:strCache>
            </c:strRef>
          </c:cat>
          <c:val>
            <c:numRef>
              <c:f>Sheet1!$B$2:$T$2</c:f>
              <c:numCache>
                <c:formatCode>General</c:formatCode>
                <c:ptCount val="19"/>
                <c:pt idx="0">
                  <c:v>38</c:v>
                </c:pt>
                <c:pt idx="1">
                  <c:v>68</c:v>
                </c:pt>
                <c:pt idx="2">
                  <c:v>78</c:v>
                </c:pt>
                <c:pt idx="3">
                  <c:v>53</c:v>
                </c:pt>
                <c:pt idx="4">
                  <c:v>27</c:v>
                </c:pt>
                <c:pt idx="5">
                  <c:v>83</c:v>
                </c:pt>
                <c:pt idx="6">
                  <c:v>29</c:v>
                </c:pt>
                <c:pt idx="7">
                  <c:v>11</c:v>
                </c:pt>
                <c:pt idx="8">
                  <c:v>8</c:v>
                </c:pt>
                <c:pt idx="9">
                  <c:v>15</c:v>
                </c:pt>
                <c:pt idx="10">
                  <c:v>9</c:v>
                </c:pt>
                <c:pt idx="11">
                  <c:v>5</c:v>
                </c:pt>
                <c:pt idx="12">
                  <c:v>9</c:v>
                </c:pt>
                <c:pt idx="13">
                  <c:v>10</c:v>
                </c:pt>
                <c:pt idx="14">
                  <c:v>1</c:v>
                </c:pt>
                <c:pt idx="15">
                  <c:v>2</c:v>
                </c:pt>
                <c:pt idx="16">
                  <c:v>0</c:v>
                </c:pt>
                <c:pt idx="17">
                  <c:v>0</c:v>
                </c:pt>
                <c:pt idx="18">
                  <c:v>0</c:v>
                </c:pt>
              </c:numCache>
            </c:numRef>
          </c:val>
          <c:extLst>
            <c:ext xmlns:c16="http://schemas.microsoft.com/office/drawing/2014/chart" uri="{C3380CC4-5D6E-409C-BE32-E72D297353CC}">
              <c16:uniqueId val="{00000000-58A0-4BED-AD72-37428C5C11C8}"/>
            </c:ext>
          </c:extLst>
        </c:ser>
        <c:dLbls>
          <c:showLegendKey val="0"/>
          <c:showVal val="1"/>
          <c:showCatName val="0"/>
          <c:showSerName val="0"/>
          <c:showPercent val="0"/>
          <c:showBubbleSize val="0"/>
        </c:dLbls>
        <c:gapWidth val="150"/>
        <c:axId val="434475712"/>
        <c:axId val="434476104"/>
      </c:barChart>
      <c:catAx>
        <c:axId val="43447571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4476104"/>
        <c:crosses val="autoZero"/>
        <c:auto val="1"/>
        <c:lblAlgn val="ctr"/>
        <c:lblOffset val="100"/>
        <c:tickLblSkip val="1"/>
        <c:tickMarkSkip val="1"/>
        <c:noMultiLvlLbl val="0"/>
      </c:catAx>
      <c:valAx>
        <c:axId val="434476104"/>
        <c:scaling>
          <c:orientation val="minMax"/>
        </c:scaling>
        <c:delete val="1"/>
        <c:axPos val="l"/>
        <c:numFmt formatCode="General" sourceLinked="1"/>
        <c:majorTickMark val="out"/>
        <c:minorTickMark val="none"/>
        <c:tickLblPos val="nextTo"/>
        <c:crossAx val="434475712"/>
        <c:crosses val="autoZero"/>
        <c:crossBetween val="between"/>
      </c:valAx>
      <c:spPr>
        <a:noFill/>
        <a:ln w="2539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89120370370365E-2"/>
          <c:y val="7.5301204819277434E-2"/>
          <c:w val="0.89529675925925922"/>
          <c:h val="0.69277108433734935"/>
        </c:manualLayout>
      </c:layout>
      <c:lineChart>
        <c:grouping val="standard"/>
        <c:varyColors val="0"/>
        <c:ser>
          <c:idx val="0"/>
          <c:order val="0"/>
          <c:tx>
            <c:strRef>
              <c:f>Sheet1!$A$2</c:f>
              <c:strCache>
                <c:ptCount val="1"/>
                <c:pt idx="0">
                  <c:v>studenci</c:v>
                </c:pt>
              </c:strCache>
            </c:strRef>
          </c:tx>
          <c:spPr>
            <a:ln w="2513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Sheet1!$B$1:$T$1</c:f>
              <c:strCache>
                <c:ptCount val="19"/>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pt idx="15">
                  <c:v>2021/2022</c:v>
                </c:pt>
                <c:pt idx="16">
                  <c:v>2022/2023</c:v>
                </c:pt>
                <c:pt idx="17">
                  <c:v>2023/2024</c:v>
                </c:pt>
                <c:pt idx="18">
                  <c:v>2024/2025</c:v>
                </c:pt>
              </c:strCache>
            </c:strRef>
          </c:cat>
          <c:val>
            <c:numRef>
              <c:f>Sheet1!$B$2:$T$2</c:f>
              <c:numCache>
                <c:formatCode>General</c:formatCode>
                <c:ptCount val="19"/>
                <c:pt idx="0">
                  <c:v>21</c:v>
                </c:pt>
                <c:pt idx="1">
                  <c:v>27</c:v>
                </c:pt>
                <c:pt idx="2">
                  <c:v>20</c:v>
                </c:pt>
                <c:pt idx="3">
                  <c:v>35</c:v>
                </c:pt>
                <c:pt idx="4">
                  <c:v>12</c:v>
                </c:pt>
                <c:pt idx="5">
                  <c:v>40</c:v>
                </c:pt>
                <c:pt idx="6">
                  <c:v>43</c:v>
                </c:pt>
                <c:pt idx="7">
                  <c:v>31</c:v>
                </c:pt>
                <c:pt idx="8">
                  <c:v>17</c:v>
                </c:pt>
                <c:pt idx="9">
                  <c:v>13</c:v>
                </c:pt>
                <c:pt idx="10">
                  <c:v>15</c:v>
                </c:pt>
                <c:pt idx="11">
                  <c:v>13</c:v>
                </c:pt>
                <c:pt idx="12">
                  <c:v>9</c:v>
                </c:pt>
                <c:pt idx="13">
                  <c:v>14</c:v>
                </c:pt>
                <c:pt idx="14">
                  <c:v>14</c:v>
                </c:pt>
                <c:pt idx="15">
                  <c:v>4</c:v>
                </c:pt>
                <c:pt idx="16">
                  <c:v>4</c:v>
                </c:pt>
                <c:pt idx="17">
                  <c:v>11</c:v>
                </c:pt>
                <c:pt idx="18">
                  <c:v>11</c:v>
                </c:pt>
              </c:numCache>
            </c:numRef>
          </c:val>
          <c:smooth val="1"/>
          <c:extLst>
            <c:ext xmlns:c16="http://schemas.microsoft.com/office/drawing/2014/chart" uri="{C3380CC4-5D6E-409C-BE32-E72D297353CC}">
              <c16:uniqueId val="{0000000D-ED8B-4731-BC5C-0EB564A35E5A}"/>
            </c:ext>
          </c:extLst>
        </c:ser>
        <c:ser>
          <c:idx val="1"/>
          <c:order val="1"/>
          <c:tx>
            <c:strRef>
              <c:f>Sheet1!$A$3</c:f>
              <c:strCache>
                <c:ptCount val="1"/>
                <c:pt idx="0">
                  <c:v>opiekunowie</c:v>
                </c:pt>
              </c:strCache>
            </c:strRef>
          </c:tx>
          <c:spPr>
            <a:ln w="2513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Sheet1!$B$1:$T$1</c:f>
              <c:strCache>
                <c:ptCount val="19"/>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pt idx="15">
                  <c:v>2021/2022</c:v>
                </c:pt>
                <c:pt idx="16">
                  <c:v>2022/2023</c:v>
                </c:pt>
                <c:pt idx="17">
                  <c:v>2023/2024</c:v>
                </c:pt>
                <c:pt idx="18">
                  <c:v>2024/2025</c:v>
                </c:pt>
              </c:strCache>
            </c:strRef>
          </c:cat>
          <c:val>
            <c:numRef>
              <c:f>Sheet1!$B$3:$T$3</c:f>
              <c:numCache>
                <c:formatCode>General</c:formatCode>
                <c:ptCount val="19"/>
                <c:pt idx="0">
                  <c:v>8</c:v>
                </c:pt>
                <c:pt idx="1">
                  <c:v>9</c:v>
                </c:pt>
                <c:pt idx="2">
                  <c:v>9</c:v>
                </c:pt>
                <c:pt idx="3">
                  <c:v>9</c:v>
                </c:pt>
                <c:pt idx="4">
                  <c:v>1</c:v>
                </c:pt>
                <c:pt idx="5">
                  <c:v>9</c:v>
                </c:pt>
                <c:pt idx="6">
                  <c:v>9</c:v>
                </c:pt>
                <c:pt idx="7">
                  <c:v>3</c:v>
                </c:pt>
                <c:pt idx="8">
                  <c:v>3</c:v>
                </c:pt>
                <c:pt idx="9">
                  <c:v>2</c:v>
                </c:pt>
                <c:pt idx="10">
                  <c:v>2</c:v>
                </c:pt>
                <c:pt idx="11">
                  <c:v>2</c:v>
                </c:pt>
                <c:pt idx="12">
                  <c:v>2</c:v>
                </c:pt>
                <c:pt idx="13">
                  <c:v>2</c:v>
                </c:pt>
                <c:pt idx="14">
                  <c:v>2</c:v>
                </c:pt>
                <c:pt idx="15">
                  <c:v>2</c:v>
                </c:pt>
                <c:pt idx="16">
                  <c:v>2</c:v>
                </c:pt>
                <c:pt idx="17">
                  <c:v>2</c:v>
                </c:pt>
                <c:pt idx="18">
                  <c:v>2</c:v>
                </c:pt>
              </c:numCache>
            </c:numRef>
          </c:val>
          <c:smooth val="1"/>
          <c:extLst>
            <c:ext xmlns:c16="http://schemas.microsoft.com/office/drawing/2014/chart" uri="{C3380CC4-5D6E-409C-BE32-E72D297353CC}">
              <c16:uniqueId val="{0000001D-ED8B-4731-BC5C-0EB564A35E5A}"/>
            </c:ext>
          </c:extLst>
        </c:ser>
        <c:dLbls>
          <c:dLblPos val="t"/>
          <c:showLegendKey val="0"/>
          <c:showVal val="1"/>
          <c:showCatName val="0"/>
          <c:showSerName val="0"/>
          <c:showPercent val="0"/>
          <c:showBubbleSize val="0"/>
        </c:dLbls>
        <c:upDownBars>
          <c:gapWidth val="150"/>
          <c:upBars>
            <c:spPr>
              <a:solidFill>
                <a:schemeClr val="bg1"/>
              </a:solidFill>
              <a:ln w="3143">
                <a:solidFill>
                  <a:schemeClr val="tx1"/>
                </a:solidFill>
                <a:prstDash val="solid"/>
              </a:ln>
            </c:spPr>
          </c:upBars>
          <c:downBars>
            <c:spPr>
              <a:noFill/>
              <a:ln w="9424">
                <a:noFill/>
              </a:ln>
            </c:spPr>
          </c:downBars>
        </c:upDownBars>
        <c:marker val="1"/>
        <c:smooth val="0"/>
        <c:axId val="431717232"/>
        <c:axId val="431718016"/>
      </c:lineChart>
      <c:catAx>
        <c:axId val="431717232"/>
        <c:scaling>
          <c:orientation val="minMax"/>
        </c:scaling>
        <c:delete val="0"/>
        <c:axPos val="b"/>
        <c:numFmt formatCode="General" sourceLinked="0"/>
        <c:majorTickMark val="out"/>
        <c:minorTickMark val="none"/>
        <c:tickLblPos val="nextTo"/>
        <c:spPr>
          <a:ln w="3143">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718016"/>
        <c:crosses val="autoZero"/>
        <c:auto val="1"/>
        <c:lblAlgn val="ctr"/>
        <c:lblOffset val="100"/>
        <c:tickLblSkip val="1"/>
        <c:tickMarkSkip val="1"/>
        <c:noMultiLvlLbl val="0"/>
      </c:catAx>
      <c:valAx>
        <c:axId val="431718016"/>
        <c:scaling>
          <c:orientation val="minMax"/>
        </c:scaling>
        <c:delete val="1"/>
        <c:axPos val="l"/>
        <c:numFmt formatCode="General" sourceLinked="1"/>
        <c:majorTickMark val="out"/>
        <c:minorTickMark val="none"/>
        <c:tickLblPos val="nextTo"/>
        <c:crossAx val="431717232"/>
        <c:crosses val="autoZero"/>
        <c:crossBetween val="between"/>
      </c:valAx>
      <c:spPr>
        <a:noFill/>
        <a:ln w="2537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0974529346622372E-2"/>
          <c:y val="2.6607538802660816E-2"/>
          <c:w val="0.95570321151716564"/>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134</c:v>
                </c:pt>
                <c:pt idx="1">
                  <c:v>33</c:v>
                </c:pt>
                <c:pt idx="2">
                  <c:v>17</c:v>
                </c:pt>
                <c:pt idx="3">
                  <c:v>7</c:v>
                </c:pt>
                <c:pt idx="4">
                  <c:v>12</c:v>
                </c:pt>
                <c:pt idx="5">
                  <c:v>1</c:v>
                </c:pt>
                <c:pt idx="6">
                  <c:v>11</c:v>
                </c:pt>
                <c:pt idx="7">
                  <c:v>8</c:v>
                </c:pt>
                <c:pt idx="8">
                  <c:v>9</c:v>
                </c:pt>
                <c:pt idx="9">
                  <c:v>0</c:v>
                </c:pt>
                <c:pt idx="10">
                  <c:v>13</c:v>
                </c:pt>
                <c:pt idx="11">
                  <c:v>0</c:v>
                </c:pt>
                <c:pt idx="12">
                  <c:v>2</c:v>
                </c:pt>
                <c:pt idx="13">
                  <c:v>0</c:v>
                </c:pt>
                <c:pt idx="14">
                  <c:v>5</c:v>
                </c:pt>
              </c:numCache>
            </c:numRef>
          </c:val>
          <c:extLst>
            <c:ext xmlns:c16="http://schemas.microsoft.com/office/drawing/2014/chart" uri="{C3380CC4-5D6E-409C-BE32-E72D297353CC}">
              <c16:uniqueId val="{00000000-A981-4223-963A-25CA4405EE85}"/>
            </c:ext>
          </c:extLst>
        </c:ser>
        <c:dLbls>
          <c:showLegendKey val="0"/>
          <c:showVal val="0"/>
          <c:showCatName val="0"/>
          <c:showSerName val="0"/>
          <c:showPercent val="0"/>
          <c:showBubbleSize val="0"/>
        </c:dLbls>
        <c:gapWidth val="150"/>
        <c:axId val="431711744"/>
        <c:axId val="431720760"/>
      </c:barChart>
      <c:catAx>
        <c:axId val="431711744"/>
        <c:scaling>
          <c:orientation val="minMax"/>
        </c:scaling>
        <c:delete val="0"/>
        <c:axPos val="b"/>
        <c:numFmt formatCode="General" sourceLinked="1"/>
        <c:majorTickMark val="out"/>
        <c:minorTickMark val="none"/>
        <c:tickLblPos val="low"/>
        <c:spPr>
          <a:ln w="3065">
            <a:solidFill>
              <a:schemeClr val="tx1"/>
            </a:solidFill>
            <a:prstDash val="solid"/>
          </a:ln>
        </c:spPr>
        <c:txPr>
          <a:bodyPr rot="-2700000" vert="horz"/>
          <a:lstStyle/>
          <a:p>
            <a:pPr>
              <a:defRPr sz="1088" b="0" i="0" u="none" strike="noStrike" baseline="0">
                <a:solidFill>
                  <a:schemeClr val="tx1"/>
                </a:solidFill>
                <a:latin typeface="Arial"/>
                <a:ea typeface="Arial"/>
                <a:cs typeface="Arial"/>
              </a:defRPr>
            </a:pPr>
            <a:endParaRPr lang="pl-PL"/>
          </a:p>
        </c:txPr>
        <c:crossAx val="431720760"/>
        <c:crosses val="autoZero"/>
        <c:auto val="1"/>
        <c:lblAlgn val="ctr"/>
        <c:lblOffset val="100"/>
        <c:tickMarkSkip val="1"/>
        <c:noMultiLvlLbl val="0"/>
      </c:catAx>
      <c:valAx>
        <c:axId val="431720760"/>
        <c:scaling>
          <c:orientation val="minMax"/>
        </c:scaling>
        <c:delete val="0"/>
        <c:axPos val="l"/>
        <c:numFmt formatCode="General" sourceLinked="1"/>
        <c:majorTickMark val="out"/>
        <c:minorTickMark val="none"/>
        <c:tickLblPos val="nextTo"/>
        <c:spPr>
          <a:ln w="3065">
            <a:solidFill>
              <a:schemeClr val="tx1"/>
            </a:solidFill>
            <a:prstDash val="solid"/>
          </a:ln>
        </c:spPr>
        <c:txPr>
          <a:bodyPr rot="0" vert="horz"/>
          <a:lstStyle/>
          <a:p>
            <a:pPr>
              <a:defRPr sz="942" b="0" i="0" u="none" strike="noStrike" baseline="0">
                <a:solidFill>
                  <a:schemeClr val="tx1"/>
                </a:solidFill>
                <a:latin typeface="Arial"/>
                <a:ea typeface="Arial"/>
                <a:cs typeface="Arial"/>
              </a:defRPr>
            </a:pPr>
            <a:endParaRPr lang="pl-PL"/>
          </a:p>
        </c:txPr>
        <c:crossAx val="431711744"/>
        <c:crosses val="autoZero"/>
        <c:crossBetween val="between"/>
      </c:valAx>
      <c:dTable>
        <c:showHorzBorder val="0"/>
        <c:showVertBorder val="1"/>
        <c:showOutline val="0"/>
        <c:showKeys val="0"/>
        <c:spPr>
          <a:ln w="3065">
            <a:solidFill>
              <a:schemeClr val="tx1"/>
            </a:solidFill>
            <a:prstDash val="solid"/>
          </a:ln>
        </c:spPr>
        <c:txPr>
          <a:bodyPr/>
          <a:lstStyle/>
          <a:p>
            <a:pPr rtl="0">
              <a:defRPr sz="773" b="0" i="0" u="none" strike="noStrike" baseline="0">
                <a:solidFill>
                  <a:schemeClr val="tx1"/>
                </a:solidFill>
                <a:latin typeface="Arial"/>
                <a:ea typeface="Arial"/>
                <a:cs typeface="Arial"/>
              </a:defRPr>
            </a:pPr>
            <a:endParaRPr lang="pl-PL"/>
          </a:p>
        </c:txPr>
      </c:dTable>
      <c:spPr>
        <a:solidFill>
          <a:schemeClr val="bg1"/>
        </a:solidFill>
        <a:ln w="24530">
          <a:noFill/>
        </a:ln>
      </c:spPr>
    </c:plotArea>
    <c:plotVisOnly val="1"/>
    <c:dispBlanksAs val="gap"/>
    <c:showDLblsOverMax val="0"/>
  </c:chart>
  <c:spPr>
    <a:noFill/>
    <a:ln>
      <a:noFill/>
    </a:ln>
  </c:spPr>
  <c:txPr>
    <a:bodyPr/>
    <a:lstStyle/>
    <a:p>
      <a:pPr>
        <a:defRPr sz="967" b="0" i="0" u="none" strike="noStrike" baseline="0">
          <a:solidFill>
            <a:schemeClr val="tx1"/>
          </a:solidFill>
          <a:latin typeface="Arial"/>
          <a:ea typeface="Arial"/>
          <a:cs typeface="Arial"/>
        </a:defRPr>
      </a:pPr>
      <a:endParaRPr lang="pl-PL"/>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6.3811899223719978E-2"/>
                  <c:y val="-0.1707925511485911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108-4AF2-9052-4980A798F5E4}"/>
                </c:ext>
              </c:extLst>
            </c:dLbl>
            <c:spPr>
              <a:noFill/>
              <a:ln>
                <a:noFill/>
              </a:ln>
              <a:effectLst/>
            </c:spPr>
            <c:txPr>
              <a:bodyPr/>
              <a:lstStyle/>
              <a:p>
                <a:pPr>
                  <a:defRPr sz="1196"/>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331</c:v>
                </c:pt>
                <c:pt idx="1">
                  <c:v>283</c:v>
                </c:pt>
              </c:numCache>
            </c:numRef>
          </c:val>
          <c:extLst>
            <c:ext xmlns:c16="http://schemas.microsoft.com/office/drawing/2014/chart" uri="{C3380CC4-5D6E-409C-BE32-E72D297353CC}">
              <c16:uniqueId val="{00000002-C108-4AF2-9052-4980A798F5E4}"/>
            </c:ext>
          </c:extLst>
        </c:ser>
        <c:dLbls>
          <c:showLegendKey val="0"/>
          <c:showVal val="0"/>
          <c:showCatName val="1"/>
          <c:showSerName val="0"/>
          <c:showPercent val="1"/>
          <c:showBubbleSize val="0"/>
          <c:showLeaderLines val="1"/>
        </c:dLbls>
        <c:firstSliceAng val="0"/>
      </c:pieChart>
      <c:spPr>
        <a:noFill/>
        <a:ln w="25351">
          <a:noFill/>
        </a:ln>
      </c:spPr>
    </c:plotArea>
    <c:plotVisOnly val="1"/>
    <c:dispBlanksAs val="zero"/>
    <c:showDLblsOverMax val="0"/>
  </c:chart>
  <c:spPr>
    <a:noFill/>
  </c:spPr>
  <c:txPr>
    <a:bodyPr/>
    <a:lstStyle/>
    <a:p>
      <a:pPr>
        <a:defRPr sz="1794"/>
      </a:pPr>
      <a:endParaRPr lang="pl-PL"/>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8148148148144E-2"/>
          <c:y val="7.9365079365079361E-2"/>
          <c:w val="0.8884590277777777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dLbl>
              <c:idx val="3"/>
              <c:layout>
                <c:manualLayout>
                  <c:x val="-1.751589325952568E-2"/>
                  <c:y val="7.9562419223784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C7-4B0D-A5E2-53AD3BF90C2F}"/>
                </c:ext>
              </c:extLst>
            </c:dLbl>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1030</c:v>
                </c:pt>
                <c:pt idx="1">
                  <c:v>892</c:v>
                </c:pt>
                <c:pt idx="2">
                  <c:v>821</c:v>
                </c:pt>
                <c:pt idx="3">
                  <c:v>1012</c:v>
                </c:pt>
                <c:pt idx="4">
                  <c:v>1018</c:v>
                </c:pt>
                <c:pt idx="5">
                  <c:v>1159</c:v>
                </c:pt>
                <c:pt idx="6">
                  <c:v>1046</c:v>
                </c:pt>
                <c:pt idx="7">
                  <c:v>1215</c:v>
                </c:pt>
                <c:pt idx="8">
                  <c:v>1434</c:v>
                </c:pt>
                <c:pt idx="9">
                  <c:v>1101</c:v>
                </c:pt>
                <c:pt idx="10">
                  <c:v>915</c:v>
                </c:pt>
                <c:pt idx="11">
                  <c:v>964</c:v>
                </c:pt>
                <c:pt idx="12">
                  <c:v>823</c:v>
                </c:pt>
                <c:pt idx="13">
                  <c:v>684</c:v>
                </c:pt>
                <c:pt idx="14">
                  <c:v>561</c:v>
                </c:pt>
                <c:pt idx="15">
                  <c:v>453</c:v>
                </c:pt>
                <c:pt idx="16">
                  <c:v>273</c:v>
                </c:pt>
                <c:pt idx="17">
                  <c:v>228</c:v>
                </c:pt>
                <c:pt idx="18">
                  <c:v>253</c:v>
                </c:pt>
                <c:pt idx="19">
                  <c:v>250</c:v>
                </c:pt>
                <c:pt idx="20">
                  <c:v>268</c:v>
                </c:pt>
                <c:pt idx="21">
                  <c:v>252</c:v>
                </c:pt>
              </c:numCache>
            </c:numRef>
          </c:val>
          <c:extLst>
            <c:ext xmlns:c16="http://schemas.microsoft.com/office/drawing/2014/chart" uri="{C3380CC4-5D6E-409C-BE32-E72D297353CC}">
              <c16:uniqueId val="{00000001-54C7-4B0D-A5E2-53AD3BF90C2F}"/>
            </c:ext>
          </c:extLst>
        </c:ser>
        <c:dLbls>
          <c:showLegendKey val="0"/>
          <c:showVal val="1"/>
          <c:showCatName val="0"/>
          <c:showSerName val="0"/>
          <c:showPercent val="0"/>
          <c:showBubbleSize val="0"/>
        </c:dLbls>
        <c:gapWidth val="150"/>
        <c:axId val="431713704"/>
        <c:axId val="431716056"/>
      </c:barChart>
      <c:catAx>
        <c:axId val="43171370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16056"/>
        <c:crosses val="autoZero"/>
        <c:auto val="1"/>
        <c:lblAlgn val="ctr"/>
        <c:lblOffset val="100"/>
        <c:tickLblSkip val="1"/>
        <c:tickMarkSkip val="1"/>
        <c:noMultiLvlLbl val="0"/>
      </c:catAx>
      <c:valAx>
        <c:axId val="431716056"/>
        <c:scaling>
          <c:orientation val="minMax"/>
        </c:scaling>
        <c:delete val="1"/>
        <c:axPos val="l"/>
        <c:numFmt formatCode="General" sourceLinked="1"/>
        <c:majorTickMark val="out"/>
        <c:minorTickMark val="none"/>
        <c:tickLblPos val="nextTo"/>
        <c:crossAx val="431713704"/>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4837962962963E-2"/>
          <c:y val="8.3042016381607284E-2"/>
          <c:w val="0.88832037037037037"/>
          <c:h val="0.69277108433734935"/>
        </c:manualLayout>
      </c:layout>
      <c:lineChart>
        <c:grouping val="standard"/>
        <c:varyColors val="0"/>
        <c:ser>
          <c:idx val="0"/>
          <c:order val="0"/>
          <c:tx>
            <c:strRef>
              <c:f>Sheet1!$A$2</c:f>
              <c:strCache>
                <c:ptCount val="1"/>
                <c:pt idx="0">
                  <c:v>studenci</c:v>
                </c:pt>
              </c:strCache>
            </c:strRef>
          </c:tx>
          <c:spPr>
            <a:ln w="2521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77</c:v>
                </c:pt>
                <c:pt idx="1">
                  <c:v>79</c:v>
                </c:pt>
                <c:pt idx="2">
                  <c:v>82</c:v>
                </c:pt>
                <c:pt idx="3">
                  <c:v>85</c:v>
                </c:pt>
                <c:pt idx="4">
                  <c:v>93</c:v>
                </c:pt>
                <c:pt idx="5">
                  <c:v>118</c:v>
                </c:pt>
                <c:pt idx="6">
                  <c:v>116</c:v>
                </c:pt>
                <c:pt idx="7">
                  <c:v>150</c:v>
                </c:pt>
                <c:pt idx="8">
                  <c:v>150</c:v>
                </c:pt>
                <c:pt idx="9">
                  <c:v>128</c:v>
                </c:pt>
                <c:pt idx="10">
                  <c:v>128</c:v>
                </c:pt>
                <c:pt idx="11">
                  <c:v>130</c:v>
                </c:pt>
                <c:pt idx="12">
                  <c:v>143</c:v>
                </c:pt>
                <c:pt idx="13">
                  <c:v>112</c:v>
                </c:pt>
                <c:pt idx="14">
                  <c:v>94</c:v>
                </c:pt>
                <c:pt idx="15">
                  <c:v>96</c:v>
                </c:pt>
                <c:pt idx="16">
                  <c:v>86</c:v>
                </c:pt>
                <c:pt idx="17">
                  <c:v>112</c:v>
                </c:pt>
                <c:pt idx="18">
                  <c:v>122</c:v>
                </c:pt>
                <c:pt idx="19">
                  <c:v>108</c:v>
                </c:pt>
                <c:pt idx="20">
                  <c:v>121</c:v>
                </c:pt>
                <c:pt idx="21">
                  <c:v>77</c:v>
                </c:pt>
              </c:numCache>
            </c:numRef>
          </c:val>
          <c:smooth val="1"/>
          <c:extLst>
            <c:ext xmlns:c16="http://schemas.microsoft.com/office/drawing/2014/chart" uri="{C3380CC4-5D6E-409C-BE32-E72D297353CC}">
              <c16:uniqueId val="{00000012-7E79-4759-B13B-2978AB2A0EF0}"/>
            </c:ext>
          </c:extLst>
        </c:ser>
        <c:ser>
          <c:idx val="1"/>
          <c:order val="1"/>
          <c:tx>
            <c:strRef>
              <c:f>Sheet1!$A$3</c:f>
              <c:strCache>
                <c:ptCount val="1"/>
                <c:pt idx="0">
                  <c:v>opiekunowie</c:v>
                </c:pt>
              </c:strCache>
            </c:strRef>
          </c:tx>
          <c:spPr>
            <a:ln w="2521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7</c:v>
                </c:pt>
                <c:pt idx="1">
                  <c:v>6</c:v>
                </c:pt>
                <c:pt idx="2">
                  <c:v>7</c:v>
                </c:pt>
                <c:pt idx="3">
                  <c:v>6</c:v>
                </c:pt>
                <c:pt idx="4">
                  <c:v>8</c:v>
                </c:pt>
                <c:pt idx="5">
                  <c:v>9</c:v>
                </c:pt>
                <c:pt idx="6">
                  <c:v>7</c:v>
                </c:pt>
                <c:pt idx="7">
                  <c:v>9</c:v>
                </c:pt>
                <c:pt idx="8">
                  <c:v>9</c:v>
                </c:pt>
                <c:pt idx="9">
                  <c:v>8</c:v>
                </c:pt>
                <c:pt idx="10">
                  <c:v>8</c:v>
                </c:pt>
                <c:pt idx="11">
                  <c:v>9</c:v>
                </c:pt>
                <c:pt idx="12">
                  <c:v>10</c:v>
                </c:pt>
                <c:pt idx="13">
                  <c:v>9</c:v>
                </c:pt>
                <c:pt idx="14">
                  <c:v>23</c:v>
                </c:pt>
                <c:pt idx="15">
                  <c:v>20</c:v>
                </c:pt>
                <c:pt idx="16">
                  <c:v>18</c:v>
                </c:pt>
                <c:pt idx="17">
                  <c:v>26</c:v>
                </c:pt>
                <c:pt idx="18">
                  <c:v>18</c:v>
                </c:pt>
                <c:pt idx="19">
                  <c:v>26</c:v>
                </c:pt>
                <c:pt idx="20">
                  <c:v>26</c:v>
                </c:pt>
                <c:pt idx="21">
                  <c:v>20</c:v>
                </c:pt>
              </c:numCache>
            </c:numRef>
          </c:val>
          <c:smooth val="1"/>
          <c:extLst>
            <c:ext xmlns:c16="http://schemas.microsoft.com/office/drawing/2014/chart" uri="{C3380CC4-5D6E-409C-BE32-E72D297353CC}">
              <c16:uniqueId val="{00000025-7E79-4759-B13B-2978AB2A0EF0}"/>
            </c:ext>
          </c:extLst>
        </c:ser>
        <c:dLbls>
          <c:dLblPos val="t"/>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1716840"/>
        <c:axId val="431718800"/>
      </c:lineChart>
      <c:catAx>
        <c:axId val="431716840"/>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1718800"/>
        <c:crosses val="autoZero"/>
        <c:auto val="1"/>
        <c:lblAlgn val="ctr"/>
        <c:lblOffset val="100"/>
        <c:tickLblSkip val="1"/>
        <c:tickMarkSkip val="1"/>
        <c:noMultiLvlLbl val="0"/>
      </c:catAx>
      <c:valAx>
        <c:axId val="431718800"/>
        <c:scaling>
          <c:orientation val="minMax"/>
        </c:scaling>
        <c:delete val="1"/>
        <c:axPos val="l"/>
        <c:numFmt formatCode="General" sourceLinked="1"/>
        <c:majorTickMark val="out"/>
        <c:minorTickMark val="none"/>
        <c:tickLblPos val="nextTo"/>
        <c:crossAx val="431716840"/>
        <c:crosses val="autoZero"/>
        <c:crossBetween val="between"/>
      </c:valAx>
      <c:spPr>
        <a:noFill/>
        <a:ln w="25393">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74529346622372E-2"/>
          <c:y val="2.6607538802660816E-2"/>
          <c:w val="0.95570321151716564"/>
          <c:h val="0.80266075388026559"/>
        </c:manualLayout>
      </c:layout>
      <c:barChart>
        <c:barDir val="col"/>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34</c:v>
                </c:pt>
                <c:pt idx="1">
                  <c:v>123</c:v>
                </c:pt>
                <c:pt idx="2">
                  <c:v>32</c:v>
                </c:pt>
                <c:pt idx="3">
                  <c:v>57</c:v>
                </c:pt>
                <c:pt idx="4">
                  <c:v>41</c:v>
                </c:pt>
                <c:pt idx="5">
                  <c:v>2</c:v>
                </c:pt>
                <c:pt idx="6">
                  <c:v>10</c:v>
                </c:pt>
                <c:pt idx="7">
                  <c:v>31</c:v>
                </c:pt>
                <c:pt idx="8">
                  <c:v>22</c:v>
                </c:pt>
                <c:pt idx="9">
                  <c:v>2</c:v>
                </c:pt>
                <c:pt idx="10">
                  <c:v>4</c:v>
                </c:pt>
                <c:pt idx="11">
                  <c:v>0</c:v>
                </c:pt>
                <c:pt idx="12">
                  <c:v>6</c:v>
                </c:pt>
                <c:pt idx="13">
                  <c:v>0</c:v>
                </c:pt>
                <c:pt idx="14">
                  <c:v>32</c:v>
                </c:pt>
              </c:numCache>
            </c:numRef>
          </c:val>
          <c:extLst>
            <c:ext xmlns:c16="http://schemas.microsoft.com/office/drawing/2014/chart" uri="{C3380CC4-5D6E-409C-BE32-E72D297353CC}">
              <c16:uniqueId val="{00000000-0A17-4261-B27E-369F3C1B9584}"/>
            </c:ext>
          </c:extLst>
        </c:ser>
        <c:dLbls>
          <c:showLegendKey val="0"/>
          <c:showVal val="0"/>
          <c:showCatName val="0"/>
          <c:showSerName val="0"/>
          <c:showPercent val="0"/>
          <c:showBubbleSize val="0"/>
        </c:dLbls>
        <c:gapWidth val="150"/>
        <c:axId val="431721152"/>
        <c:axId val="431721544"/>
      </c:barChart>
      <c:catAx>
        <c:axId val="431721152"/>
        <c:scaling>
          <c:orientation val="minMax"/>
        </c:scaling>
        <c:delete val="0"/>
        <c:axPos val="b"/>
        <c:numFmt formatCode="General" sourceLinked="1"/>
        <c:majorTickMark val="out"/>
        <c:minorTickMark val="none"/>
        <c:tickLblPos val="low"/>
        <c:spPr>
          <a:ln w="3062">
            <a:solidFill>
              <a:schemeClr val="tx1"/>
            </a:solidFill>
            <a:prstDash val="solid"/>
          </a:ln>
        </c:spPr>
        <c:txPr>
          <a:bodyPr rot="-2700000" vert="horz"/>
          <a:lstStyle/>
          <a:p>
            <a:pPr>
              <a:defRPr sz="1087" b="0" i="0" u="none" strike="noStrike" baseline="0">
                <a:solidFill>
                  <a:schemeClr val="tx1"/>
                </a:solidFill>
                <a:latin typeface="Arial"/>
                <a:ea typeface="Arial"/>
                <a:cs typeface="Arial"/>
              </a:defRPr>
            </a:pPr>
            <a:endParaRPr lang="pl-PL"/>
          </a:p>
        </c:txPr>
        <c:crossAx val="431721544"/>
        <c:crosses val="autoZero"/>
        <c:auto val="1"/>
        <c:lblAlgn val="ctr"/>
        <c:lblOffset val="100"/>
        <c:tickMarkSkip val="1"/>
        <c:noMultiLvlLbl val="0"/>
      </c:catAx>
      <c:valAx>
        <c:axId val="431721544"/>
        <c:scaling>
          <c:orientation val="minMax"/>
        </c:scaling>
        <c:delete val="0"/>
        <c:axPos val="l"/>
        <c:numFmt formatCode="General" sourceLinked="1"/>
        <c:majorTickMark val="out"/>
        <c:minorTickMark val="none"/>
        <c:tickLblPos val="nextTo"/>
        <c:spPr>
          <a:ln w="3062">
            <a:solidFill>
              <a:schemeClr val="tx1"/>
            </a:solidFill>
            <a:prstDash val="solid"/>
          </a:ln>
        </c:spPr>
        <c:txPr>
          <a:bodyPr rot="0" vert="horz"/>
          <a:lstStyle/>
          <a:p>
            <a:pPr>
              <a:defRPr sz="941" b="0" i="0" u="none" strike="noStrike" baseline="0">
                <a:solidFill>
                  <a:schemeClr val="tx1"/>
                </a:solidFill>
                <a:latin typeface="Arial"/>
                <a:ea typeface="Arial"/>
                <a:cs typeface="Arial"/>
              </a:defRPr>
            </a:pPr>
            <a:endParaRPr lang="pl-PL"/>
          </a:p>
        </c:txPr>
        <c:crossAx val="431721152"/>
        <c:crosses val="autoZero"/>
        <c:crossBetween val="between"/>
      </c:valAx>
      <c:dTable>
        <c:showHorzBorder val="0"/>
        <c:showVertBorder val="1"/>
        <c:showOutline val="0"/>
        <c:showKeys val="0"/>
        <c:spPr>
          <a:ln w="3062">
            <a:solidFill>
              <a:schemeClr val="tx1"/>
            </a:solidFill>
            <a:prstDash val="solid"/>
          </a:ln>
        </c:spPr>
        <c:txPr>
          <a:bodyPr/>
          <a:lstStyle/>
          <a:p>
            <a:pPr rtl="0">
              <a:defRPr sz="772" b="0" i="0" u="none" strike="noStrike" baseline="0">
                <a:solidFill>
                  <a:schemeClr val="tx1"/>
                </a:solidFill>
                <a:latin typeface="Arial"/>
                <a:ea typeface="Arial"/>
                <a:cs typeface="Arial"/>
              </a:defRPr>
            </a:pPr>
            <a:endParaRPr lang="pl-PL"/>
          </a:p>
        </c:txPr>
      </c:dTable>
      <c:spPr>
        <a:solidFill>
          <a:schemeClr val="bg1"/>
        </a:solidFill>
        <a:ln w="24508">
          <a:noFill/>
        </a:ln>
      </c:spPr>
    </c:plotArea>
    <c:plotVisOnly val="1"/>
    <c:dispBlanksAs val="gap"/>
    <c:showDLblsOverMax val="0"/>
  </c:chart>
  <c:spPr>
    <a:noFill/>
    <a:ln>
      <a:noFill/>
    </a:ln>
  </c:spPr>
  <c:txPr>
    <a:bodyPr/>
    <a:lstStyle/>
    <a:p>
      <a:pPr>
        <a:defRPr sz="966" b="0" i="0" u="none" strike="noStrike" baseline="0">
          <a:solidFill>
            <a:schemeClr val="tx1"/>
          </a:solidFill>
          <a:latin typeface="Arial"/>
          <a:ea typeface="Arial"/>
          <a:cs typeface="Arial"/>
        </a:defRPr>
      </a:pPr>
      <a:endParaRPr lang="pl-PL"/>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8379629629627E-2"/>
          <c:y val="7.5305587520777401E-2"/>
          <c:w val="0.88839236111111108"/>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1315</c:v>
                </c:pt>
                <c:pt idx="1">
                  <c:v>1214</c:v>
                </c:pt>
                <c:pt idx="2">
                  <c:v>2284</c:v>
                </c:pt>
                <c:pt idx="3">
                  <c:v>1958</c:v>
                </c:pt>
                <c:pt idx="4">
                  <c:v>2384</c:v>
                </c:pt>
                <c:pt idx="5">
                  <c:v>2347</c:v>
                </c:pt>
                <c:pt idx="6">
                  <c:v>2664</c:v>
                </c:pt>
                <c:pt idx="7">
                  <c:v>3271</c:v>
                </c:pt>
                <c:pt idx="8">
                  <c:v>3607</c:v>
                </c:pt>
                <c:pt idx="9">
                  <c:v>3102</c:v>
                </c:pt>
                <c:pt idx="10">
                  <c:v>2989</c:v>
                </c:pt>
                <c:pt idx="11">
                  <c:v>2524</c:v>
                </c:pt>
                <c:pt idx="12">
                  <c:v>1825</c:v>
                </c:pt>
                <c:pt idx="13">
                  <c:v>1294</c:v>
                </c:pt>
                <c:pt idx="14">
                  <c:v>1074</c:v>
                </c:pt>
                <c:pt idx="15">
                  <c:v>859</c:v>
                </c:pt>
                <c:pt idx="16">
                  <c:v>543</c:v>
                </c:pt>
                <c:pt idx="17">
                  <c:v>401</c:v>
                </c:pt>
                <c:pt idx="18">
                  <c:v>200</c:v>
                </c:pt>
                <c:pt idx="19">
                  <c:v>315</c:v>
                </c:pt>
                <c:pt idx="20">
                  <c:v>226</c:v>
                </c:pt>
                <c:pt idx="21">
                  <c:v>396</c:v>
                </c:pt>
              </c:numCache>
            </c:numRef>
          </c:val>
          <c:extLst>
            <c:ext xmlns:c16="http://schemas.microsoft.com/office/drawing/2014/chart" uri="{C3380CC4-5D6E-409C-BE32-E72D297353CC}">
              <c16:uniqueId val="{00000000-A7B6-4F22-BE71-0735C80E28A0}"/>
            </c:ext>
          </c:extLst>
        </c:ser>
        <c:dLbls>
          <c:showLegendKey val="0"/>
          <c:showVal val="1"/>
          <c:showCatName val="0"/>
          <c:showSerName val="0"/>
          <c:showPercent val="0"/>
          <c:showBubbleSize val="0"/>
        </c:dLbls>
        <c:gapWidth val="150"/>
        <c:axId val="434463952"/>
        <c:axId val="434473360"/>
      </c:barChart>
      <c:catAx>
        <c:axId val="43446395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4473360"/>
        <c:crosses val="autoZero"/>
        <c:auto val="1"/>
        <c:lblAlgn val="ctr"/>
        <c:lblOffset val="100"/>
        <c:tickLblSkip val="1"/>
        <c:tickMarkSkip val="1"/>
        <c:noMultiLvlLbl val="0"/>
      </c:catAx>
      <c:valAx>
        <c:axId val="434473360"/>
        <c:scaling>
          <c:orientation val="minMax"/>
        </c:scaling>
        <c:delete val="1"/>
        <c:axPos val="l"/>
        <c:numFmt formatCode="General" sourceLinked="1"/>
        <c:majorTickMark val="out"/>
        <c:minorTickMark val="none"/>
        <c:tickLblPos val="nextTo"/>
        <c:crossAx val="434463952"/>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79166666666663E-2"/>
          <c:y val="7.5301204819277434E-2"/>
          <c:w val="0.88878865740740742"/>
          <c:h val="0.69277108433734935"/>
        </c:manualLayout>
      </c:layout>
      <c:lineChart>
        <c:grouping val="standard"/>
        <c:varyColors val="0"/>
        <c:ser>
          <c:idx val="0"/>
          <c:order val="0"/>
          <c:tx>
            <c:strRef>
              <c:f>Sheet1!$A$2</c:f>
              <c:strCache>
                <c:ptCount val="1"/>
                <c:pt idx="0">
                  <c:v>studenci</c:v>
                </c:pt>
              </c:strCache>
            </c:strRef>
          </c:tx>
          <c:spPr>
            <a:ln w="25186">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180</c:v>
                </c:pt>
                <c:pt idx="1">
                  <c:v>215</c:v>
                </c:pt>
                <c:pt idx="2">
                  <c:v>225</c:v>
                </c:pt>
                <c:pt idx="3">
                  <c:v>222</c:v>
                </c:pt>
                <c:pt idx="4">
                  <c:v>271</c:v>
                </c:pt>
                <c:pt idx="5">
                  <c:v>285</c:v>
                </c:pt>
                <c:pt idx="6">
                  <c:v>257</c:v>
                </c:pt>
                <c:pt idx="7">
                  <c:v>295</c:v>
                </c:pt>
                <c:pt idx="8">
                  <c:v>257</c:v>
                </c:pt>
                <c:pt idx="9">
                  <c:v>279</c:v>
                </c:pt>
                <c:pt idx="10">
                  <c:v>273</c:v>
                </c:pt>
                <c:pt idx="11">
                  <c:v>238</c:v>
                </c:pt>
                <c:pt idx="12">
                  <c:v>192</c:v>
                </c:pt>
                <c:pt idx="13">
                  <c:v>197</c:v>
                </c:pt>
                <c:pt idx="14">
                  <c:v>156</c:v>
                </c:pt>
                <c:pt idx="15">
                  <c:v>102</c:v>
                </c:pt>
                <c:pt idx="16">
                  <c:v>109</c:v>
                </c:pt>
                <c:pt idx="17">
                  <c:v>65</c:v>
                </c:pt>
                <c:pt idx="18">
                  <c:v>51</c:v>
                </c:pt>
                <c:pt idx="19">
                  <c:v>45</c:v>
                </c:pt>
                <c:pt idx="20">
                  <c:v>57</c:v>
                </c:pt>
                <c:pt idx="21">
                  <c:v>73</c:v>
                </c:pt>
              </c:numCache>
            </c:numRef>
          </c:val>
          <c:smooth val="1"/>
          <c:extLst>
            <c:ext xmlns:c16="http://schemas.microsoft.com/office/drawing/2014/chart" uri="{C3380CC4-5D6E-409C-BE32-E72D297353CC}">
              <c16:uniqueId val="{00000012-0E25-46B4-8CF6-81DDDE4B827A}"/>
            </c:ext>
          </c:extLst>
        </c:ser>
        <c:ser>
          <c:idx val="1"/>
          <c:order val="1"/>
          <c:tx>
            <c:strRef>
              <c:f>Sheet1!$A$3</c:f>
              <c:strCache>
                <c:ptCount val="1"/>
                <c:pt idx="0">
                  <c:v>opiekunowie</c:v>
                </c:pt>
              </c:strCache>
            </c:strRef>
          </c:tx>
          <c:spPr>
            <a:ln w="25186">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15</c:v>
                </c:pt>
                <c:pt idx="1">
                  <c:v>20</c:v>
                </c:pt>
                <c:pt idx="2">
                  <c:v>17</c:v>
                </c:pt>
                <c:pt idx="3">
                  <c:v>27</c:v>
                </c:pt>
                <c:pt idx="4">
                  <c:v>33</c:v>
                </c:pt>
                <c:pt idx="5">
                  <c:v>21</c:v>
                </c:pt>
                <c:pt idx="6">
                  <c:v>27</c:v>
                </c:pt>
                <c:pt idx="7">
                  <c:v>33</c:v>
                </c:pt>
                <c:pt idx="8">
                  <c:v>37</c:v>
                </c:pt>
                <c:pt idx="9">
                  <c:v>40</c:v>
                </c:pt>
                <c:pt idx="10">
                  <c:v>41</c:v>
                </c:pt>
                <c:pt idx="11">
                  <c:v>23</c:v>
                </c:pt>
                <c:pt idx="12">
                  <c:v>33</c:v>
                </c:pt>
                <c:pt idx="13">
                  <c:v>25</c:v>
                </c:pt>
                <c:pt idx="14">
                  <c:v>22</c:v>
                </c:pt>
                <c:pt idx="15">
                  <c:v>17</c:v>
                </c:pt>
                <c:pt idx="16">
                  <c:v>20</c:v>
                </c:pt>
                <c:pt idx="17">
                  <c:v>18</c:v>
                </c:pt>
                <c:pt idx="18">
                  <c:v>9</c:v>
                </c:pt>
                <c:pt idx="19">
                  <c:v>11</c:v>
                </c:pt>
                <c:pt idx="20">
                  <c:v>18</c:v>
                </c:pt>
                <c:pt idx="21">
                  <c:v>8</c:v>
                </c:pt>
              </c:numCache>
            </c:numRef>
          </c:val>
          <c:smooth val="1"/>
          <c:extLst>
            <c:ext xmlns:c16="http://schemas.microsoft.com/office/drawing/2014/chart" uri="{C3380CC4-5D6E-409C-BE32-E72D297353CC}">
              <c16:uniqueId val="{00000025-0E25-46B4-8CF6-81DDDE4B827A}"/>
            </c:ext>
          </c:extLst>
        </c:ser>
        <c:dLbls>
          <c:dLblPos val="t"/>
          <c:showLegendKey val="0"/>
          <c:showVal val="1"/>
          <c:showCatName val="0"/>
          <c:showSerName val="0"/>
          <c:showPercent val="0"/>
          <c:showBubbleSize val="0"/>
        </c:dLbls>
        <c:upDownBars>
          <c:gapWidth val="150"/>
          <c:upBars>
            <c:spPr>
              <a:solidFill>
                <a:schemeClr val="bg1"/>
              </a:solidFill>
              <a:ln w="3149">
                <a:solidFill>
                  <a:schemeClr val="tx1"/>
                </a:solidFill>
                <a:prstDash val="solid"/>
              </a:ln>
            </c:spPr>
          </c:upBars>
          <c:downBars>
            <c:spPr>
              <a:noFill/>
              <a:ln w="9445">
                <a:noFill/>
              </a:ln>
            </c:spPr>
          </c:downBars>
        </c:upDownBars>
        <c:marker val="1"/>
        <c:smooth val="0"/>
        <c:axId val="432297160"/>
        <c:axId val="432297552"/>
      </c:lineChart>
      <c:catAx>
        <c:axId val="432297160"/>
        <c:scaling>
          <c:orientation val="minMax"/>
        </c:scaling>
        <c:delete val="0"/>
        <c:axPos val="b"/>
        <c:numFmt formatCode="General" sourceLinked="0"/>
        <c:majorTickMark val="out"/>
        <c:minorTickMark val="none"/>
        <c:tickLblPos val="nextTo"/>
        <c:spPr>
          <a:ln w="3149">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32297552"/>
        <c:crosses val="autoZero"/>
        <c:auto val="1"/>
        <c:lblAlgn val="ctr"/>
        <c:lblOffset val="100"/>
        <c:tickLblSkip val="1"/>
        <c:tickMarkSkip val="1"/>
        <c:noMultiLvlLbl val="0"/>
      </c:catAx>
      <c:valAx>
        <c:axId val="432297552"/>
        <c:scaling>
          <c:orientation val="minMax"/>
        </c:scaling>
        <c:delete val="1"/>
        <c:axPos val="l"/>
        <c:numFmt formatCode="General" sourceLinked="1"/>
        <c:majorTickMark val="out"/>
        <c:minorTickMark val="none"/>
        <c:tickLblPos val="nextTo"/>
        <c:crossAx val="432297160"/>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10911845798518E-2"/>
          <c:y val="1.7311399915022202E-2"/>
          <c:w val="0.96245733788395849"/>
          <c:h val="0.80266075388026559"/>
        </c:manualLayout>
      </c:layout>
      <c:barChart>
        <c:barDir val="col"/>
        <c:grouping val="clustered"/>
        <c:varyColors val="0"/>
        <c:ser>
          <c:idx val="0"/>
          <c:order val="0"/>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15</c:v>
                </c:pt>
                <c:pt idx="1">
                  <c:v>20</c:v>
                </c:pt>
                <c:pt idx="2">
                  <c:v>7</c:v>
                </c:pt>
                <c:pt idx="3">
                  <c:v>0</c:v>
                </c:pt>
                <c:pt idx="4">
                  <c:v>4</c:v>
                </c:pt>
                <c:pt idx="5">
                  <c:v>0</c:v>
                </c:pt>
                <c:pt idx="6">
                  <c:v>0</c:v>
                </c:pt>
                <c:pt idx="7">
                  <c:v>0</c:v>
                </c:pt>
                <c:pt idx="8">
                  <c:v>3</c:v>
                </c:pt>
                <c:pt idx="9">
                  <c:v>0</c:v>
                </c:pt>
                <c:pt idx="10">
                  <c:v>0</c:v>
                </c:pt>
                <c:pt idx="11">
                  <c:v>0</c:v>
                </c:pt>
                <c:pt idx="12">
                  <c:v>0</c:v>
                </c:pt>
                <c:pt idx="13">
                  <c:v>0</c:v>
                </c:pt>
                <c:pt idx="14">
                  <c:v>0</c:v>
                </c:pt>
              </c:numCache>
            </c:numRef>
          </c:val>
          <c:extLst>
            <c:ext xmlns:c16="http://schemas.microsoft.com/office/drawing/2014/chart" uri="{C3380CC4-5D6E-409C-BE32-E72D297353CC}">
              <c16:uniqueId val="{00000000-E084-4A7E-BC2A-5C98E43B78A3}"/>
            </c:ext>
          </c:extLst>
        </c:ser>
        <c:dLbls>
          <c:showLegendKey val="0"/>
          <c:showVal val="0"/>
          <c:showCatName val="0"/>
          <c:showSerName val="0"/>
          <c:showPercent val="0"/>
          <c:showBubbleSize val="0"/>
        </c:dLbls>
        <c:gapWidth val="150"/>
        <c:axId val="432293240"/>
        <c:axId val="432294808"/>
      </c:barChart>
      <c:catAx>
        <c:axId val="432293240"/>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432294808"/>
        <c:crosses val="autoZero"/>
        <c:auto val="1"/>
        <c:lblAlgn val="ctr"/>
        <c:lblOffset val="100"/>
        <c:tickMarkSkip val="1"/>
        <c:noMultiLvlLbl val="0"/>
      </c:catAx>
      <c:valAx>
        <c:axId val="43229480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32293240"/>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849537037037E-2"/>
          <c:y val="6.7458686649028404E-2"/>
          <c:w val="0.89130509259259261"/>
          <c:h val="0.69277108433734935"/>
        </c:manualLayout>
      </c:layout>
      <c:lineChart>
        <c:grouping val="standard"/>
        <c:varyColors val="0"/>
        <c:ser>
          <c:idx val="0"/>
          <c:order val="0"/>
          <c:tx>
            <c:strRef>
              <c:f>Sheet1!$A$2</c:f>
              <c:strCache>
                <c:ptCount val="1"/>
                <c:pt idx="0">
                  <c:v>studenci</c:v>
                </c:pt>
              </c:strCache>
            </c:strRef>
          </c:tx>
          <c:spPr>
            <a:ln w="2513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pt idx="20">
                  <c:v>2024/2025</c:v>
                </c:pt>
              </c:strCache>
            </c:strRef>
          </c:cat>
          <c:val>
            <c:numRef>
              <c:f>Sheet1!$B$2:$V$2</c:f>
              <c:numCache>
                <c:formatCode>General</c:formatCode>
                <c:ptCount val="21"/>
                <c:pt idx="0">
                  <c:v>32</c:v>
                </c:pt>
                <c:pt idx="1">
                  <c:v>38</c:v>
                </c:pt>
                <c:pt idx="2">
                  <c:v>43</c:v>
                </c:pt>
                <c:pt idx="3">
                  <c:v>32</c:v>
                </c:pt>
                <c:pt idx="4">
                  <c:v>43</c:v>
                </c:pt>
                <c:pt idx="5">
                  <c:v>61</c:v>
                </c:pt>
                <c:pt idx="6">
                  <c:v>51</c:v>
                </c:pt>
                <c:pt idx="7">
                  <c:v>47</c:v>
                </c:pt>
                <c:pt idx="8">
                  <c:v>48</c:v>
                </c:pt>
                <c:pt idx="9">
                  <c:v>54</c:v>
                </c:pt>
                <c:pt idx="10">
                  <c:v>66</c:v>
                </c:pt>
                <c:pt idx="11">
                  <c:v>59</c:v>
                </c:pt>
                <c:pt idx="12">
                  <c:v>67</c:v>
                </c:pt>
                <c:pt idx="13">
                  <c:v>54</c:v>
                </c:pt>
                <c:pt idx="14">
                  <c:v>41</c:v>
                </c:pt>
                <c:pt idx="15">
                  <c:v>31</c:v>
                </c:pt>
                <c:pt idx="16">
                  <c:v>58</c:v>
                </c:pt>
                <c:pt idx="17">
                  <c:v>46</c:v>
                </c:pt>
                <c:pt idx="18">
                  <c:v>40</c:v>
                </c:pt>
                <c:pt idx="19">
                  <c:v>39</c:v>
                </c:pt>
                <c:pt idx="20">
                  <c:v>39</c:v>
                </c:pt>
              </c:numCache>
            </c:numRef>
          </c:val>
          <c:smooth val="1"/>
          <c:extLst>
            <c:ext xmlns:c16="http://schemas.microsoft.com/office/drawing/2014/chart" uri="{C3380CC4-5D6E-409C-BE32-E72D297353CC}">
              <c16:uniqueId val="{00000011-8924-44F8-9FD3-F3D1C1973380}"/>
            </c:ext>
          </c:extLst>
        </c:ser>
        <c:ser>
          <c:idx val="1"/>
          <c:order val="1"/>
          <c:tx>
            <c:strRef>
              <c:f>Sheet1!$A$3</c:f>
              <c:strCache>
                <c:ptCount val="1"/>
                <c:pt idx="0">
                  <c:v>opiekunowie</c:v>
                </c:pt>
              </c:strCache>
            </c:strRef>
          </c:tx>
          <c:spPr>
            <a:ln>
              <a:solidFill>
                <a:schemeClr val="tx1"/>
              </a:solidFill>
            </a:ln>
          </c:spPr>
          <c:marker>
            <c:symbol val="circle"/>
            <c:size val="2"/>
            <c:spPr>
              <a:ln>
                <a:solidFill>
                  <a:schemeClr val="tx1"/>
                </a:solidFill>
              </a:ln>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pt idx="20">
                  <c:v>2024/2025</c:v>
                </c:pt>
              </c:strCache>
            </c:strRef>
          </c:cat>
          <c:val>
            <c:numRef>
              <c:f>Sheet1!$B$3:$V$3</c:f>
              <c:numCache>
                <c:formatCode>General</c:formatCode>
                <c:ptCount val="21"/>
                <c:pt idx="0">
                  <c:v>6</c:v>
                </c:pt>
                <c:pt idx="1">
                  <c:v>5</c:v>
                </c:pt>
                <c:pt idx="2">
                  <c:v>8</c:v>
                </c:pt>
                <c:pt idx="3">
                  <c:v>5</c:v>
                </c:pt>
                <c:pt idx="4">
                  <c:v>7</c:v>
                </c:pt>
                <c:pt idx="5">
                  <c:v>7</c:v>
                </c:pt>
                <c:pt idx="6">
                  <c:v>5</c:v>
                </c:pt>
                <c:pt idx="7">
                  <c:v>6</c:v>
                </c:pt>
                <c:pt idx="8">
                  <c:v>8</c:v>
                </c:pt>
                <c:pt idx="9">
                  <c:v>6</c:v>
                </c:pt>
                <c:pt idx="10">
                  <c:v>7</c:v>
                </c:pt>
                <c:pt idx="11">
                  <c:v>5</c:v>
                </c:pt>
                <c:pt idx="12">
                  <c:v>7</c:v>
                </c:pt>
                <c:pt idx="13">
                  <c:v>7</c:v>
                </c:pt>
                <c:pt idx="14">
                  <c:v>8</c:v>
                </c:pt>
                <c:pt idx="15">
                  <c:v>9</c:v>
                </c:pt>
                <c:pt idx="16">
                  <c:v>9</c:v>
                </c:pt>
                <c:pt idx="17">
                  <c:v>9</c:v>
                </c:pt>
                <c:pt idx="18">
                  <c:v>9</c:v>
                </c:pt>
                <c:pt idx="19">
                  <c:v>12</c:v>
                </c:pt>
                <c:pt idx="20">
                  <c:v>12</c:v>
                </c:pt>
              </c:numCache>
            </c:numRef>
          </c:val>
          <c:smooth val="1"/>
          <c:extLst>
            <c:ext xmlns:c16="http://schemas.microsoft.com/office/drawing/2014/chart" uri="{C3380CC4-5D6E-409C-BE32-E72D297353CC}">
              <c16:uniqueId val="{00000023-8924-44F8-9FD3-F3D1C1973380}"/>
            </c:ext>
          </c:extLst>
        </c:ser>
        <c:dLbls>
          <c:dLblPos val="t"/>
          <c:showLegendKey val="0"/>
          <c:showVal val="1"/>
          <c:showCatName val="0"/>
          <c:showSerName val="0"/>
          <c:showPercent val="0"/>
          <c:showBubbleSize val="0"/>
        </c:dLbls>
        <c:upDownBars>
          <c:gapWidth val="150"/>
          <c:upBars>
            <c:spPr>
              <a:solidFill>
                <a:schemeClr val="bg1"/>
              </a:solidFill>
              <a:ln w="3141">
                <a:solidFill>
                  <a:schemeClr val="tx1"/>
                </a:solidFill>
                <a:prstDash val="solid"/>
              </a:ln>
            </c:spPr>
          </c:upBars>
          <c:downBars>
            <c:spPr>
              <a:noFill/>
              <a:ln w="9425">
                <a:noFill/>
              </a:ln>
            </c:spPr>
          </c:downBars>
        </c:upDownBars>
        <c:marker val="1"/>
        <c:smooth val="0"/>
        <c:axId val="432291672"/>
        <c:axId val="432292064"/>
      </c:lineChart>
      <c:catAx>
        <c:axId val="432291672"/>
        <c:scaling>
          <c:orientation val="minMax"/>
        </c:scaling>
        <c:delete val="0"/>
        <c:axPos val="b"/>
        <c:numFmt formatCode="General" sourceLinked="0"/>
        <c:majorTickMark val="out"/>
        <c:minorTickMark val="none"/>
        <c:tickLblPos val="nextTo"/>
        <c:spPr>
          <a:ln w="3141">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292064"/>
        <c:crosses val="autoZero"/>
        <c:auto val="1"/>
        <c:lblAlgn val="ctr"/>
        <c:lblOffset val="100"/>
        <c:tickLblSkip val="1"/>
        <c:tickMarkSkip val="1"/>
        <c:noMultiLvlLbl val="0"/>
      </c:catAx>
      <c:valAx>
        <c:axId val="432292064"/>
        <c:scaling>
          <c:orientation val="minMax"/>
        </c:scaling>
        <c:delete val="1"/>
        <c:axPos val="l"/>
        <c:numFmt formatCode="General" sourceLinked="1"/>
        <c:majorTickMark val="out"/>
        <c:minorTickMark val="none"/>
        <c:tickLblPos val="nextTo"/>
        <c:crossAx val="432291672"/>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14814814814821E-2"/>
          <c:y val="7.9365079365079361E-2"/>
          <c:w val="0.890925694444444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pt idx="20">
                  <c:v>2024/2025</c:v>
                </c:pt>
              </c:strCache>
            </c:strRef>
          </c:cat>
          <c:val>
            <c:numRef>
              <c:f>Sheet1!$B$2:$V$2</c:f>
              <c:numCache>
                <c:formatCode>General</c:formatCode>
                <c:ptCount val="21"/>
                <c:pt idx="0">
                  <c:v>77</c:v>
                </c:pt>
                <c:pt idx="1">
                  <c:v>100</c:v>
                </c:pt>
                <c:pt idx="2">
                  <c:v>80</c:v>
                </c:pt>
                <c:pt idx="3">
                  <c:v>68</c:v>
                </c:pt>
                <c:pt idx="4">
                  <c:v>208</c:v>
                </c:pt>
                <c:pt idx="5">
                  <c:v>218</c:v>
                </c:pt>
                <c:pt idx="6">
                  <c:v>233</c:v>
                </c:pt>
                <c:pt idx="7">
                  <c:v>276</c:v>
                </c:pt>
                <c:pt idx="8">
                  <c:v>117</c:v>
                </c:pt>
                <c:pt idx="9">
                  <c:v>110</c:v>
                </c:pt>
                <c:pt idx="10">
                  <c:v>159</c:v>
                </c:pt>
                <c:pt idx="11">
                  <c:v>142</c:v>
                </c:pt>
                <c:pt idx="12">
                  <c:v>99</c:v>
                </c:pt>
                <c:pt idx="13">
                  <c:v>59</c:v>
                </c:pt>
                <c:pt idx="14">
                  <c:v>64</c:v>
                </c:pt>
                <c:pt idx="15">
                  <c:v>96</c:v>
                </c:pt>
                <c:pt idx="16">
                  <c:v>54</c:v>
                </c:pt>
                <c:pt idx="17">
                  <c:v>57</c:v>
                </c:pt>
                <c:pt idx="18">
                  <c:v>91</c:v>
                </c:pt>
                <c:pt idx="19">
                  <c:v>71</c:v>
                </c:pt>
                <c:pt idx="20">
                  <c:v>49</c:v>
                </c:pt>
              </c:numCache>
            </c:numRef>
          </c:val>
          <c:extLst>
            <c:ext xmlns:c16="http://schemas.microsoft.com/office/drawing/2014/chart" uri="{C3380CC4-5D6E-409C-BE32-E72D297353CC}">
              <c16:uniqueId val="{00000000-3B99-4BD9-97C5-B0744653A58F}"/>
            </c:ext>
          </c:extLst>
        </c:ser>
        <c:dLbls>
          <c:showLegendKey val="0"/>
          <c:showVal val="1"/>
          <c:showCatName val="0"/>
          <c:showSerName val="0"/>
          <c:showPercent val="0"/>
          <c:showBubbleSize val="0"/>
        </c:dLbls>
        <c:gapWidth val="150"/>
        <c:axId val="432301472"/>
        <c:axId val="432292848"/>
      </c:barChart>
      <c:catAx>
        <c:axId val="43230147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292848"/>
        <c:crosses val="autoZero"/>
        <c:auto val="1"/>
        <c:lblAlgn val="ctr"/>
        <c:lblOffset val="100"/>
        <c:tickLblSkip val="1"/>
        <c:tickMarkSkip val="1"/>
        <c:noMultiLvlLbl val="0"/>
      </c:catAx>
      <c:valAx>
        <c:axId val="432292848"/>
        <c:scaling>
          <c:orientation val="minMax"/>
        </c:scaling>
        <c:delete val="1"/>
        <c:axPos val="l"/>
        <c:numFmt formatCode="General" sourceLinked="1"/>
        <c:majorTickMark val="out"/>
        <c:minorTickMark val="none"/>
        <c:tickLblPos val="nextTo"/>
        <c:crossAx val="432301472"/>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7542620256580075E-2"/>
          <c:y val="2.3495986610683472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22</c:v>
                </c:pt>
                <c:pt idx="1">
                  <c:v>17</c:v>
                </c:pt>
                <c:pt idx="2">
                  <c:v>20</c:v>
                </c:pt>
                <c:pt idx="3">
                  <c:v>9</c:v>
                </c:pt>
                <c:pt idx="4">
                  <c:v>1</c:v>
                </c:pt>
                <c:pt idx="5">
                  <c:v>0</c:v>
                </c:pt>
                <c:pt idx="6">
                  <c:v>1</c:v>
                </c:pt>
                <c:pt idx="7">
                  <c:v>0</c:v>
                </c:pt>
                <c:pt idx="8">
                  <c:v>0</c:v>
                </c:pt>
                <c:pt idx="9">
                  <c:v>0</c:v>
                </c:pt>
                <c:pt idx="10">
                  <c:v>0</c:v>
                </c:pt>
                <c:pt idx="11">
                  <c:v>0</c:v>
                </c:pt>
                <c:pt idx="12">
                  <c:v>2</c:v>
                </c:pt>
                <c:pt idx="13">
                  <c:v>0</c:v>
                </c:pt>
                <c:pt idx="14">
                  <c:v>0</c:v>
                </c:pt>
              </c:numCache>
            </c:numRef>
          </c:val>
          <c:extLst>
            <c:ext xmlns:c16="http://schemas.microsoft.com/office/drawing/2014/chart" uri="{C3380CC4-5D6E-409C-BE32-E72D297353CC}">
              <c16:uniqueId val="{00000000-4014-4DFF-AB6F-7252E7A0A767}"/>
            </c:ext>
          </c:extLst>
        </c:ser>
        <c:dLbls>
          <c:showLegendKey val="0"/>
          <c:showVal val="0"/>
          <c:showCatName val="0"/>
          <c:showSerName val="0"/>
          <c:showPercent val="0"/>
          <c:showBubbleSize val="0"/>
        </c:dLbls>
        <c:gapWidth val="150"/>
        <c:axId val="432297944"/>
        <c:axId val="432298336"/>
      </c:barChart>
      <c:catAx>
        <c:axId val="432297944"/>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32298336"/>
        <c:crosses val="autoZero"/>
        <c:auto val="1"/>
        <c:lblAlgn val="ctr"/>
        <c:lblOffset val="100"/>
        <c:tickMarkSkip val="1"/>
        <c:noMultiLvlLbl val="0"/>
      </c:catAx>
      <c:valAx>
        <c:axId val="432298336"/>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32297944"/>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625E-2"/>
          <c:y val="7.9365079365079361E-2"/>
          <c:w val="0.89083032407407403"/>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pt idx="20">
                  <c:v>2024/2025</c:v>
                </c:pt>
              </c:strCache>
            </c:strRef>
          </c:cat>
          <c:val>
            <c:numRef>
              <c:f>Sheet1!$B$2:$V$2</c:f>
              <c:numCache>
                <c:formatCode>General</c:formatCode>
                <c:ptCount val="21"/>
                <c:pt idx="0">
                  <c:v>33</c:v>
                </c:pt>
                <c:pt idx="1">
                  <c:v>131</c:v>
                </c:pt>
                <c:pt idx="2">
                  <c:v>205</c:v>
                </c:pt>
                <c:pt idx="3">
                  <c:v>167</c:v>
                </c:pt>
                <c:pt idx="4">
                  <c:v>200</c:v>
                </c:pt>
                <c:pt idx="5">
                  <c:v>107</c:v>
                </c:pt>
                <c:pt idx="6">
                  <c:v>119</c:v>
                </c:pt>
                <c:pt idx="7">
                  <c:v>140</c:v>
                </c:pt>
                <c:pt idx="8">
                  <c:v>209</c:v>
                </c:pt>
                <c:pt idx="9">
                  <c:v>248</c:v>
                </c:pt>
                <c:pt idx="10">
                  <c:v>271</c:v>
                </c:pt>
                <c:pt idx="11">
                  <c:v>352</c:v>
                </c:pt>
                <c:pt idx="12">
                  <c:v>215</c:v>
                </c:pt>
                <c:pt idx="13">
                  <c:v>310</c:v>
                </c:pt>
                <c:pt idx="14">
                  <c:v>113</c:v>
                </c:pt>
                <c:pt idx="15">
                  <c:v>103</c:v>
                </c:pt>
                <c:pt idx="16">
                  <c:v>73</c:v>
                </c:pt>
                <c:pt idx="17">
                  <c:v>70</c:v>
                </c:pt>
                <c:pt idx="18">
                  <c:v>76</c:v>
                </c:pt>
                <c:pt idx="19">
                  <c:v>60</c:v>
                </c:pt>
                <c:pt idx="20">
                  <c:v>72</c:v>
                </c:pt>
              </c:numCache>
            </c:numRef>
          </c:val>
          <c:extLst>
            <c:ext xmlns:c16="http://schemas.microsoft.com/office/drawing/2014/chart" uri="{C3380CC4-5D6E-409C-BE32-E72D297353CC}">
              <c16:uniqueId val="{00000000-D5EF-4A0F-A799-C593DD253D35}"/>
            </c:ext>
          </c:extLst>
        </c:ser>
        <c:dLbls>
          <c:showLegendKey val="0"/>
          <c:showVal val="1"/>
          <c:showCatName val="0"/>
          <c:showSerName val="0"/>
          <c:showPercent val="0"/>
          <c:showBubbleSize val="0"/>
        </c:dLbls>
        <c:gapWidth val="150"/>
        <c:axId val="432299120"/>
        <c:axId val="432293632"/>
      </c:barChart>
      <c:catAx>
        <c:axId val="432299120"/>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293632"/>
        <c:crosses val="autoZero"/>
        <c:auto val="1"/>
        <c:lblAlgn val="ctr"/>
        <c:lblOffset val="100"/>
        <c:tickLblSkip val="1"/>
        <c:tickMarkSkip val="1"/>
        <c:noMultiLvlLbl val="0"/>
      </c:catAx>
      <c:valAx>
        <c:axId val="432293632"/>
        <c:scaling>
          <c:orientation val="minMax"/>
        </c:scaling>
        <c:delete val="1"/>
        <c:axPos val="l"/>
        <c:numFmt formatCode="General" sourceLinked="1"/>
        <c:majorTickMark val="out"/>
        <c:minorTickMark val="none"/>
        <c:tickLblPos val="nextTo"/>
        <c:crossAx val="432299120"/>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87962962962965E-2"/>
          <c:y val="7.5301204819277434E-2"/>
          <c:w val="0.89129907407407405"/>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2021/2021</c:v>
                </c:pt>
                <c:pt idx="17">
                  <c:v>2021/2022</c:v>
                </c:pt>
                <c:pt idx="18">
                  <c:v>2022/2023</c:v>
                </c:pt>
                <c:pt idx="19">
                  <c:v>2023/2024</c:v>
                </c:pt>
                <c:pt idx="20">
                  <c:v>2024/2025</c:v>
                </c:pt>
              </c:strCache>
            </c:strRef>
          </c:cat>
          <c:val>
            <c:numRef>
              <c:f>Sheet1!$B$2:$V$2</c:f>
              <c:numCache>
                <c:formatCode>General</c:formatCode>
                <c:ptCount val="21"/>
                <c:pt idx="0">
                  <c:v>36</c:v>
                </c:pt>
                <c:pt idx="1">
                  <c:v>141</c:v>
                </c:pt>
                <c:pt idx="2">
                  <c:v>117</c:v>
                </c:pt>
                <c:pt idx="3">
                  <c:v>76</c:v>
                </c:pt>
                <c:pt idx="4">
                  <c:v>59</c:v>
                </c:pt>
                <c:pt idx="5">
                  <c:v>64</c:v>
                </c:pt>
                <c:pt idx="6">
                  <c:v>87</c:v>
                </c:pt>
                <c:pt idx="7">
                  <c:v>37</c:v>
                </c:pt>
                <c:pt idx="8">
                  <c:v>32</c:v>
                </c:pt>
                <c:pt idx="9">
                  <c:v>41</c:v>
                </c:pt>
                <c:pt idx="10">
                  <c:v>33</c:v>
                </c:pt>
                <c:pt idx="11">
                  <c:v>35</c:v>
                </c:pt>
                <c:pt idx="12">
                  <c:v>32</c:v>
                </c:pt>
                <c:pt idx="13">
                  <c:v>35</c:v>
                </c:pt>
                <c:pt idx="14">
                  <c:v>27</c:v>
                </c:pt>
                <c:pt idx="15">
                  <c:v>25</c:v>
                </c:pt>
                <c:pt idx="16">
                  <c:v>30</c:v>
                </c:pt>
                <c:pt idx="17">
                  <c:v>30</c:v>
                </c:pt>
                <c:pt idx="18">
                  <c:v>30</c:v>
                </c:pt>
                <c:pt idx="19">
                  <c:v>26</c:v>
                </c:pt>
                <c:pt idx="20">
                  <c:v>33</c:v>
                </c:pt>
              </c:numCache>
            </c:numRef>
          </c:val>
          <c:smooth val="1"/>
          <c:extLst>
            <c:ext xmlns:c16="http://schemas.microsoft.com/office/drawing/2014/chart" uri="{C3380CC4-5D6E-409C-BE32-E72D297353CC}">
              <c16:uniqueId val="{00000011-3FE7-4904-BF71-5C5C36AE3659}"/>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2021/2021</c:v>
                </c:pt>
                <c:pt idx="17">
                  <c:v>2021/2022</c:v>
                </c:pt>
                <c:pt idx="18">
                  <c:v>2022/2023</c:v>
                </c:pt>
                <c:pt idx="19">
                  <c:v>2023/2024</c:v>
                </c:pt>
                <c:pt idx="20">
                  <c:v>2024/2025</c:v>
                </c:pt>
              </c:strCache>
            </c:strRef>
          </c:cat>
          <c:val>
            <c:numRef>
              <c:f>Sheet1!$B$3:$V$3</c:f>
              <c:numCache>
                <c:formatCode>General</c:formatCode>
                <c:ptCount val="21"/>
                <c:pt idx="0">
                  <c:v>8</c:v>
                </c:pt>
                <c:pt idx="1">
                  <c:v>20</c:v>
                </c:pt>
                <c:pt idx="2">
                  <c:v>15</c:v>
                </c:pt>
                <c:pt idx="3">
                  <c:v>10</c:v>
                </c:pt>
                <c:pt idx="4">
                  <c:v>8</c:v>
                </c:pt>
                <c:pt idx="5">
                  <c:v>8</c:v>
                </c:pt>
                <c:pt idx="6">
                  <c:v>8</c:v>
                </c:pt>
                <c:pt idx="7">
                  <c:v>8</c:v>
                </c:pt>
                <c:pt idx="8">
                  <c:v>8</c:v>
                </c:pt>
                <c:pt idx="9">
                  <c:v>8</c:v>
                </c:pt>
                <c:pt idx="10">
                  <c:v>8</c:v>
                </c:pt>
                <c:pt idx="11">
                  <c:v>9</c:v>
                </c:pt>
                <c:pt idx="12">
                  <c:v>9</c:v>
                </c:pt>
                <c:pt idx="13">
                  <c:v>8</c:v>
                </c:pt>
                <c:pt idx="14">
                  <c:v>8</c:v>
                </c:pt>
                <c:pt idx="15">
                  <c:v>8</c:v>
                </c:pt>
                <c:pt idx="16">
                  <c:v>7</c:v>
                </c:pt>
                <c:pt idx="17">
                  <c:v>7</c:v>
                </c:pt>
                <c:pt idx="18">
                  <c:v>8</c:v>
                </c:pt>
                <c:pt idx="19">
                  <c:v>9</c:v>
                </c:pt>
                <c:pt idx="20">
                  <c:v>13</c:v>
                </c:pt>
              </c:numCache>
            </c:numRef>
          </c:val>
          <c:smooth val="1"/>
          <c:extLst>
            <c:ext xmlns:c16="http://schemas.microsoft.com/office/drawing/2014/chart" uri="{C3380CC4-5D6E-409C-BE32-E72D297353CC}">
              <c16:uniqueId val="{00000023-3FE7-4904-BF71-5C5C36AE3659}"/>
            </c:ext>
          </c:extLst>
        </c:ser>
        <c:dLbls>
          <c:dLblPos val="t"/>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2300296"/>
        <c:axId val="432295200"/>
      </c:lineChart>
      <c:catAx>
        <c:axId val="432300296"/>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295200"/>
        <c:crosses val="autoZero"/>
        <c:auto val="1"/>
        <c:lblAlgn val="ctr"/>
        <c:lblOffset val="100"/>
        <c:tickLblSkip val="1"/>
        <c:tickMarkSkip val="1"/>
        <c:noMultiLvlLbl val="0"/>
      </c:catAx>
      <c:valAx>
        <c:axId val="432295200"/>
        <c:scaling>
          <c:orientation val="minMax"/>
        </c:scaling>
        <c:delete val="1"/>
        <c:axPos val="l"/>
        <c:numFmt formatCode="General" sourceLinked="1"/>
        <c:majorTickMark val="out"/>
        <c:minorTickMark val="none"/>
        <c:tickLblPos val="nextTo"/>
        <c:crossAx val="432300296"/>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7542620256580075E-2"/>
          <c:y val="2.3495986610683472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0</c:v>
                </c:pt>
                <c:pt idx="1">
                  <c:v>15</c:v>
                </c:pt>
                <c:pt idx="2">
                  <c:v>12</c:v>
                </c:pt>
                <c:pt idx="3">
                  <c:v>5</c:v>
                </c:pt>
                <c:pt idx="4">
                  <c:v>15</c:v>
                </c:pt>
                <c:pt idx="5">
                  <c:v>0</c:v>
                </c:pt>
                <c:pt idx="6">
                  <c:v>3</c:v>
                </c:pt>
                <c:pt idx="7">
                  <c:v>1</c:v>
                </c:pt>
                <c:pt idx="8">
                  <c:v>6</c:v>
                </c:pt>
                <c:pt idx="9">
                  <c:v>0</c:v>
                </c:pt>
                <c:pt idx="10">
                  <c:v>0</c:v>
                </c:pt>
                <c:pt idx="11">
                  <c:v>0</c:v>
                </c:pt>
                <c:pt idx="12">
                  <c:v>0</c:v>
                </c:pt>
                <c:pt idx="13">
                  <c:v>0</c:v>
                </c:pt>
                <c:pt idx="14">
                  <c:v>1</c:v>
                </c:pt>
              </c:numCache>
            </c:numRef>
          </c:val>
          <c:extLst>
            <c:ext xmlns:c16="http://schemas.microsoft.com/office/drawing/2014/chart" uri="{C3380CC4-5D6E-409C-BE32-E72D297353CC}">
              <c16:uniqueId val="{00000000-7271-4527-8977-3C57F343FBC3}"/>
            </c:ext>
          </c:extLst>
        </c:ser>
        <c:dLbls>
          <c:showLegendKey val="0"/>
          <c:showVal val="0"/>
          <c:showCatName val="0"/>
          <c:showSerName val="0"/>
          <c:showPercent val="0"/>
          <c:showBubbleSize val="0"/>
        </c:dLbls>
        <c:gapWidth val="150"/>
        <c:axId val="432290104"/>
        <c:axId val="432300688"/>
      </c:barChart>
      <c:catAx>
        <c:axId val="432290104"/>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32300688"/>
        <c:crosses val="autoZero"/>
        <c:auto val="1"/>
        <c:lblAlgn val="ctr"/>
        <c:lblOffset val="100"/>
        <c:tickMarkSkip val="1"/>
        <c:noMultiLvlLbl val="0"/>
      </c:catAx>
      <c:valAx>
        <c:axId val="432300688"/>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32290104"/>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2550322577807"/>
          <c:y val="7.9365079365079361E-2"/>
          <c:w val="0.89322095296479731"/>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2014/2015</c:v>
                </c:pt>
                <c:pt idx="1">
                  <c:v>2015/2016</c:v>
                </c:pt>
                <c:pt idx="2">
                  <c:v>2016/2017</c:v>
                </c:pt>
                <c:pt idx="3">
                  <c:v>2017/2018</c:v>
                </c:pt>
                <c:pt idx="4">
                  <c:v>2018/2019</c:v>
                </c:pt>
                <c:pt idx="5">
                  <c:v>2019/2020</c:v>
                </c:pt>
                <c:pt idx="6">
                  <c:v>2020/2021</c:v>
                </c:pt>
                <c:pt idx="7">
                  <c:v>2021/2022</c:v>
                </c:pt>
                <c:pt idx="8">
                  <c:v>2022/2023</c:v>
                </c:pt>
                <c:pt idx="9">
                  <c:v>2023/2024</c:v>
                </c:pt>
                <c:pt idx="10">
                  <c:v>2024/2025</c:v>
                </c:pt>
              </c:strCache>
            </c:strRef>
          </c:cat>
          <c:val>
            <c:numRef>
              <c:f>Sheet1!$B$2:$L$2</c:f>
              <c:numCache>
                <c:formatCode>General</c:formatCode>
                <c:ptCount val="11"/>
                <c:pt idx="0">
                  <c:v>43</c:v>
                </c:pt>
                <c:pt idx="1">
                  <c:v>57</c:v>
                </c:pt>
                <c:pt idx="2">
                  <c:v>109</c:v>
                </c:pt>
                <c:pt idx="3">
                  <c:v>90</c:v>
                </c:pt>
                <c:pt idx="4">
                  <c:v>96</c:v>
                </c:pt>
                <c:pt idx="5">
                  <c:v>45</c:v>
                </c:pt>
                <c:pt idx="6">
                  <c:v>69</c:v>
                </c:pt>
                <c:pt idx="7">
                  <c:v>48</c:v>
                </c:pt>
                <c:pt idx="8">
                  <c:v>44</c:v>
                </c:pt>
                <c:pt idx="9">
                  <c:v>30</c:v>
                </c:pt>
                <c:pt idx="10">
                  <c:v>58</c:v>
                </c:pt>
              </c:numCache>
            </c:numRef>
          </c:val>
          <c:extLst>
            <c:ext xmlns:c16="http://schemas.microsoft.com/office/drawing/2014/chart" uri="{C3380CC4-5D6E-409C-BE32-E72D297353CC}">
              <c16:uniqueId val="{00000000-16A9-4D64-B231-866160E0ACFA}"/>
            </c:ext>
          </c:extLst>
        </c:ser>
        <c:dLbls>
          <c:showLegendKey val="0"/>
          <c:showVal val="1"/>
          <c:showCatName val="0"/>
          <c:showSerName val="0"/>
          <c:showPercent val="0"/>
          <c:showBubbleSize val="0"/>
        </c:dLbls>
        <c:gapWidth val="150"/>
        <c:axId val="432313624"/>
        <c:axId val="432302648"/>
      </c:barChart>
      <c:catAx>
        <c:axId val="43231362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302648"/>
        <c:crosses val="autoZero"/>
        <c:auto val="1"/>
        <c:lblAlgn val="ctr"/>
        <c:lblOffset val="100"/>
        <c:tickLblSkip val="1"/>
        <c:tickMarkSkip val="1"/>
        <c:noMultiLvlLbl val="0"/>
      </c:catAx>
      <c:valAx>
        <c:axId val="432302648"/>
        <c:scaling>
          <c:orientation val="minMax"/>
        </c:scaling>
        <c:delete val="1"/>
        <c:axPos val="l"/>
        <c:numFmt formatCode="General" sourceLinked="1"/>
        <c:majorTickMark val="out"/>
        <c:minorTickMark val="none"/>
        <c:tickLblPos val="nextTo"/>
        <c:crossAx val="432313624"/>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93735830081101E-2"/>
          <c:y val="5.1585696056767626E-2"/>
          <c:w val="0.90781704184802847"/>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6223607446849714E-2"/>
                  <c:y val="-7.4705658215489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15-4BE5-B58D-655CD0E02275}"/>
                </c:ext>
              </c:extLst>
            </c:dLbl>
            <c:dLbl>
              <c:idx val="1"/>
              <c:layout>
                <c:manualLayout>
                  <c:x val="-6.6997980392637838E-2"/>
                  <c:y val="-7.4894027574616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15-4BE5-B58D-655CD0E02275}"/>
                </c:ext>
              </c:extLst>
            </c:dLbl>
            <c:dLbl>
              <c:idx val="2"/>
              <c:layout>
                <c:manualLayout>
                  <c:x val="-4.1301706445572808E-2"/>
                  <c:y val="-6.8685381718589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15-4BE5-B58D-655CD0E02275}"/>
                </c:ext>
              </c:extLst>
            </c:dLbl>
            <c:dLbl>
              <c:idx val="3"/>
              <c:layout>
                <c:manualLayout>
                  <c:x val="-5.9934097022918978E-2"/>
                  <c:y val="-6.755656531075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15-4BE5-B58D-655CD0E02275}"/>
                </c:ext>
              </c:extLst>
            </c:dLbl>
            <c:dLbl>
              <c:idx val="4"/>
              <c:layout>
                <c:manualLayout>
                  <c:x val="-3.5012305704777612E-2"/>
                  <c:y val="-5.2123494444617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15-4BE5-B58D-655CD0E02275}"/>
                </c:ext>
              </c:extLst>
            </c:dLbl>
            <c:dLbl>
              <c:idx val="5"/>
              <c:layout>
                <c:manualLayout>
                  <c:x val="-5.3997923156801804E-2"/>
                  <c:y val="-7.1146245059288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15-4BE5-B58D-655CD0E02275}"/>
                </c:ext>
              </c:extLst>
            </c:dLbl>
            <c:dLbl>
              <c:idx val="6"/>
              <c:layout>
                <c:manualLayout>
                  <c:x val="-4.9844236760124623E-2"/>
                  <c:y val="-6.3241106719367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15-4BE5-B58D-655CD0E02275}"/>
                </c:ext>
              </c:extLst>
            </c:dLbl>
            <c:dLbl>
              <c:idx val="7"/>
              <c:layout>
                <c:manualLayout>
                  <c:x val="-4.569055036344756E-2"/>
                  <c:y val="-9.881422924901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15-4BE5-B58D-655CD0E02275}"/>
                </c:ext>
              </c:extLst>
            </c:dLbl>
            <c:dLbl>
              <c:idx val="8"/>
              <c:layout>
                <c:manualLayout>
                  <c:x val="-2.4922118380062312E-2"/>
                  <c:y val="-5.138339920948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15-4BE5-B58D-655CD0E02275}"/>
                </c:ext>
              </c:extLst>
            </c:dLbl>
            <c:dLbl>
              <c:idx val="9"/>
              <c:layout>
                <c:manualLayout>
                  <c:x val="-2.0756896696847677E-2"/>
                  <c:y val="-4.3478260869565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15-4BE5-B58D-655CD0E02275}"/>
                </c:ext>
              </c:extLst>
            </c:dLbl>
            <c:dLbl>
              <c:idx val="10"/>
              <c:layout>
                <c:manualLayout>
                  <c:x val="-2.0756896696847684E-2"/>
                  <c:y val="-2.7667984189723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15-4BE5-B58D-655CD0E02275}"/>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2014/2015</c:v>
                </c:pt>
                <c:pt idx="1">
                  <c:v>2015/2016</c:v>
                </c:pt>
                <c:pt idx="2">
                  <c:v>2016/2017</c:v>
                </c:pt>
                <c:pt idx="3">
                  <c:v>2017/2018</c:v>
                </c:pt>
                <c:pt idx="4">
                  <c:v>2018/2019</c:v>
                </c:pt>
                <c:pt idx="5">
                  <c:v>2019/2020</c:v>
                </c:pt>
                <c:pt idx="6">
                  <c:v>2020/2021</c:v>
                </c:pt>
                <c:pt idx="7">
                  <c:v>2021/2022</c:v>
                </c:pt>
                <c:pt idx="8">
                  <c:v>2022/2023</c:v>
                </c:pt>
                <c:pt idx="9">
                  <c:v>2023/2024</c:v>
                </c:pt>
                <c:pt idx="10">
                  <c:v>2024/2025</c:v>
                </c:pt>
              </c:strCache>
            </c:strRef>
          </c:cat>
          <c:val>
            <c:numRef>
              <c:f>Sheet1!$B$2:$L$2</c:f>
              <c:numCache>
                <c:formatCode>General</c:formatCode>
                <c:ptCount val="11"/>
                <c:pt idx="0">
                  <c:v>18</c:v>
                </c:pt>
                <c:pt idx="1">
                  <c:v>18</c:v>
                </c:pt>
                <c:pt idx="2">
                  <c:v>21</c:v>
                </c:pt>
                <c:pt idx="3">
                  <c:v>18</c:v>
                </c:pt>
                <c:pt idx="4">
                  <c:v>19</c:v>
                </c:pt>
                <c:pt idx="5">
                  <c:v>24</c:v>
                </c:pt>
                <c:pt idx="6">
                  <c:v>38</c:v>
                </c:pt>
                <c:pt idx="7">
                  <c:v>16</c:v>
                </c:pt>
                <c:pt idx="8">
                  <c:v>24</c:v>
                </c:pt>
                <c:pt idx="9">
                  <c:v>20</c:v>
                </c:pt>
                <c:pt idx="10">
                  <c:v>24</c:v>
                </c:pt>
              </c:numCache>
            </c:numRef>
          </c:val>
          <c:smooth val="1"/>
          <c:extLst>
            <c:ext xmlns:c16="http://schemas.microsoft.com/office/drawing/2014/chart" uri="{C3380CC4-5D6E-409C-BE32-E72D297353CC}">
              <c16:uniqueId val="{0000000B-D715-4BE5-B58D-655CD0E02275}"/>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7590780124447139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715-4BE5-B58D-655CD0E02275}"/>
                </c:ext>
              </c:extLst>
            </c:dLbl>
            <c:dLbl>
              <c:idx val="1"/>
              <c:layout>
                <c:manualLayout>
                  <c:x val="-4.6464378868529284E-2"/>
                  <c:y val="-4.2144346581183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715-4BE5-B58D-655CD0E02275}"/>
                </c:ext>
              </c:extLst>
            </c:dLbl>
            <c:dLbl>
              <c:idx val="2"/>
              <c:layout>
                <c:manualLayout>
                  <c:x val="-4.2310692471852297E-2"/>
                  <c:y val="-4.1768696897077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715-4BE5-B58D-655CD0E02275}"/>
                </c:ext>
              </c:extLst>
            </c:dLbl>
            <c:dLbl>
              <c:idx val="3"/>
              <c:layout>
                <c:manualLayout>
                  <c:x val="-3.9165665039533608E-2"/>
                  <c:y val="-3.9321527496809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715-4BE5-B58D-655CD0E02275}"/>
                </c:ext>
              </c:extLst>
            </c:dLbl>
            <c:dLbl>
              <c:idx val="4"/>
              <c:layout>
                <c:manualLayout>
                  <c:x val="-3.7030277757336541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715-4BE5-B58D-655CD0E02275}"/>
                </c:ext>
              </c:extLst>
            </c:dLbl>
            <c:dLbl>
              <c:idx val="5"/>
              <c:layout>
                <c:manualLayout>
                  <c:x val="-8.3073727933541015E-3"/>
                  <c:y val="-4.3478260869565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715-4BE5-B58D-655CD0E02275}"/>
                </c:ext>
              </c:extLst>
            </c:dLbl>
            <c:dLbl>
              <c:idx val="6"/>
              <c:layout>
                <c:manualLayout>
                  <c:x val="-2.4922118380062312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715-4BE5-B58D-655CD0E02275}"/>
                </c:ext>
              </c:extLst>
            </c:dLbl>
            <c:dLbl>
              <c:idx val="7"/>
              <c:layout>
                <c:manualLayout>
                  <c:x val="-4.569055036344756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715-4BE5-B58D-655CD0E02275}"/>
                </c:ext>
              </c:extLst>
            </c:dLbl>
            <c:dLbl>
              <c:idx val="8"/>
              <c:layout>
                <c:manualLayout>
                  <c:x val="-4.1536863966770497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715-4BE5-B58D-655CD0E02275}"/>
                </c:ext>
              </c:extLst>
            </c:dLbl>
            <c:dLbl>
              <c:idx val="9"/>
              <c:layout>
                <c:manualLayout>
                  <c:x val="-3.8054310610887453E-2"/>
                  <c:y val="-4.7430830039525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715-4BE5-B58D-655CD0E02275}"/>
                </c:ext>
              </c:extLst>
            </c:dLbl>
            <c:dLbl>
              <c:idx val="10"/>
              <c:layout>
                <c:manualLayout>
                  <c:x val="-4.1513793393695535E-2"/>
                  <c:y val="-4.7430830039525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715-4BE5-B58D-655CD0E02275}"/>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2014/2015</c:v>
                </c:pt>
                <c:pt idx="1">
                  <c:v>2015/2016</c:v>
                </c:pt>
                <c:pt idx="2">
                  <c:v>2016/2017</c:v>
                </c:pt>
                <c:pt idx="3">
                  <c:v>2017/2018</c:v>
                </c:pt>
                <c:pt idx="4">
                  <c:v>2018/2019</c:v>
                </c:pt>
                <c:pt idx="5">
                  <c:v>2019/2020</c:v>
                </c:pt>
                <c:pt idx="6">
                  <c:v>2020/2021</c:v>
                </c:pt>
                <c:pt idx="7">
                  <c:v>2021/2022</c:v>
                </c:pt>
                <c:pt idx="8">
                  <c:v>2022/2023</c:v>
                </c:pt>
                <c:pt idx="9">
                  <c:v>2023/2024</c:v>
                </c:pt>
                <c:pt idx="10">
                  <c:v>2024/2025</c:v>
                </c:pt>
              </c:strCache>
            </c:strRef>
          </c:cat>
          <c:val>
            <c:numRef>
              <c:f>Sheet1!$B$3:$L$3</c:f>
              <c:numCache>
                <c:formatCode>General</c:formatCode>
                <c:ptCount val="11"/>
                <c:pt idx="0">
                  <c:v>5</c:v>
                </c:pt>
                <c:pt idx="1">
                  <c:v>3</c:v>
                </c:pt>
                <c:pt idx="2">
                  <c:v>3</c:v>
                </c:pt>
                <c:pt idx="3">
                  <c:v>5</c:v>
                </c:pt>
                <c:pt idx="4">
                  <c:v>7</c:v>
                </c:pt>
                <c:pt idx="5">
                  <c:v>8</c:v>
                </c:pt>
                <c:pt idx="6">
                  <c:v>8</c:v>
                </c:pt>
                <c:pt idx="7">
                  <c:v>4</c:v>
                </c:pt>
                <c:pt idx="8">
                  <c:v>4</c:v>
                </c:pt>
                <c:pt idx="9">
                  <c:v>4</c:v>
                </c:pt>
                <c:pt idx="10">
                  <c:v>4</c:v>
                </c:pt>
              </c:numCache>
            </c:numRef>
          </c:val>
          <c:smooth val="1"/>
          <c:extLst>
            <c:ext xmlns:c16="http://schemas.microsoft.com/office/drawing/2014/chart" uri="{C3380CC4-5D6E-409C-BE32-E72D297353CC}">
              <c16:uniqueId val="{00000017-D715-4BE5-B58D-655CD0E02275}"/>
            </c:ext>
          </c:extLst>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2303824"/>
        <c:axId val="432312840"/>
      </c:lineChart>
      <c:catAx>
        <c:axId val="432303824"/>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312840"/>
        <c:crosses val="autoZero"/>
        <c:auto val="1"/>
        <c:lblAlgn val="ctr"/>
        <c:lblOffset val="100"/>
        <c:tickLblSkip val="1"/>
        <c:tickMarkSkip val="1"/>
        <c:noMultiLvlLbl val="0"/>
      </c:catAx>
      <c:valAx>
        <c:axId val="432312840"/>
        <c:scaling>
          <c:orientation val="minMax"/>
        </c:scaling>
        <c:delete val="1"/>
        <c:axPos val="l"/>
        <c:numFmt formatCode="General" sourceLinked="1"/>
        <c:majorTickMark val="out"/>
        <c:minorTickMark val="none"/>
        <c:tickLblPos val="nextTo"/>
        <c:crossAx val="432303824"/>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287827076928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9</c:v>
                </c:pt>
                <c:pt idx="1">
                  <c:v>25</c:v>
                </c:pt>
                <c:pt idx="2">
                  <c:v>12</c:v>
                </c:pt>
                <c:pt idx="3">
                  <c:v>7</c:v>
                </c:pt>
                <c:pt idx="4">
                  <c:v>7</c:v>
                </c:pt>
                <c:pt idx="5">
                  <c:v>0</c:v>
                </c:pt>
                <c:pt idx="6">
                  <c:v>4</c:v>
                </c:pt>
                <c:pt idx="7">
                  <c:v>1</c:v>
                </c:pt>
                <c:pt idx="8">
                  <c:v>4</c:v>
                </c:pt>
                <c:pt idx="9">
                  <c:v>0</c:v>
                </c:pt>
                <c:pt idx="10">
                  <c:v>0</c:v>
                </c:pt>
                <c:pt idx="11">
                  <c:v>0</c:v>
                </c:pt>
                <c:pt idx="12">
                  <c:v>2</c:v>
                </c:pt>
                <c:pt idx="13">
                  <c:v>0</c:v>
                </c:pt>
                <c:pt idx="14">
                  <c:v>1</c:v>
                </c:pt>
              </c:numCache>
            </c:numRef>
          </c:val>
          <c:extLst>
            <c:ext xmlns:c16="http://schemas.microsoft.com/office/drawing/2014/chart" uri="{C3380CC4-5D6E-409C-BE32-E72D297353CC}">
              <c16:uniqueId val="{00000000-A05D-4681-A298-7BB878C5CD7D}"/>
            </c:ext>
          </c:extLst>
        </c:ser>
        <c:dLbls>
          <c:showLegendKey val="0"/>
          <c:showVal val="0"/>
          <c:showCatName val="0"/>
          <c:showSerName val="0"/>
          <c:showPercent val="0"/>
          <c:showBubbleSize val="0"/>
        </c:dLbls>
        <c:gapWidth val="150"/>
        <c:axId val="432306176"/>
        <c:axId val="432310880"/>
      </c:barChart>
      <c:catAx>
        <c:axId val="43230617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432310880"/>
        <c:crosses val="autoZero"/>
        <c:auto val="1"/>
        <c:lblAlgn val="ctr"/>
        <c:lblOffset val="100"/>
        <c:tickMarkSkip val="1"/>
        <c:noMultiLvlLbl val="0"/>
      </c:catAx>
      <c:valAx>
        <c:axId val="432310880"/>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3230617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94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14">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947</c:v>
                </c:pt>
                <c:pt idx="1">
                  <c:v>1004</c:v>
                </c:pt>
                <c:pt idx="2">
                  <c:v>1409</c:v>
                </c:pt>
                <c:pt idx="3">
                  <c:v>1180</c:v>
                </c:pt>
                <c:pt idx="4">
                  <c:v>1303</c:v>
                </c:pt>
                <c:pt idx="5">
                  <c:v>1434</c:v>
                </c:pt>
                <c:pt idx="6">
                  <c:v>1608</c:v>
                </c:pt>
                <c:pt idx="7">
                  <c:v>1521</c:v>
                </c:pt>
                <c:pt idx="8">
                  <c:v>1774</c:v>
                </c:pt>
                <c:pt idx="9">
                  <c:v>1512</c:v>
                </c:pt>
                <c:pt idx="10">
                  <c:v>1301</c:v>
                </c:pt>
                <c:pt idx="11">
                  <c:v>1214</c:v>
                </c:pt>
                <c:pt idx="12">
                  <c:v>852</c:v>
                </c:pt>
                <c:pt idx="13">
                  <c:v>629</c:v>
                </c:pt>
                <c:pt idx="14">
                  <c:v>608</c:v>
                </c:pt>
                <c:pt idx="15">
                  <c:v>464</c:v>
                </c:pt>
                <c:pt idx="16">
                  <c:v>228</c:v>
                </c:pt>
                <c:pt idx="17">
                  <c:v>149</c:v>
                </c:pt>
                <c:pt idx="18">
                  <c:v>191</c:v>
                </c:pt>
                <c:pt idx="19">
                  <c:v>239</c:v>
                </c:pt>
                <c:pt idx="20">
                  <c:v>262</c:v>
                </c:pt>
                <c:pt idx="21">
                  <c:v>303</c:v>
                </c:pt>
              </c:numCache>
            </c:numRef>
          </c:val>
          <c:extLst>
            <c:ext xmlns:c16="http://schemas.microsoft.com/office/drawing/2014/chart" uri="{C3380CC4-5D6E-409C-BE32-E72D297353CC}">
              <c16:uniqueId val="{00000000-AC6B-49CA-9C7F-2401800019A9}"/>
            </c:ext>
          </c:extLst>
        </c:ser>
        <c:dLbls>
          <c:showLegendKey val="0"/>
          <c:showVal val="0"/>
          <c:showCatName val="0"/>
          <c:showSerName val="0"/>
          <c:showPercent val="0"/>
          <c:showBubbleSize val="0"/>
        </c:dLbls>
        <c:gapWidth val="150"/>
        <c:axId val="346626640"/>
        <c:axId val="346627032"/>
      </c:barChart>
      <c:catAx>
        <c:axId val="346626640"/>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346627032"/>
        <c:crosses val="autoZero"/>
        <c:auto val="1"/>
        <c:lblAlgn val="ctr"/>
        <c:lblOffset val="100"/>
        <c:tickLblSkip val="1"/>
        <c:tickMarkSkip val="1"/>
        <c:noMultiLvlLbl val="0"/>
      </c:catAx>
      <c:valAx>
        <c:axId val="346627032"/>
        <c:scaling>
          <c:orientation val="minMax"/>
        </c:scaling>
        <c:delete val="1"/>
        <c:axPos val="b"/>
        <c:numFmt formatCode="General" sourceLinked="1"/>
        <c:majorTickMark val="out"/>
        <c:minorTickMark val="none"/>
        <c:tickLblPos val="none"/>
        <c:crossAx val="346626640"/>
        <c:crosses val="autoZero"/>
        <c:crossBetween val="between"/>
      </c:valAx>
      <c:spPr>
        <a:noFill/>
        <a:ln w="25354">
          <a:noFill/>
        </a:ln>
      </c:spPr>
    </c:plotArea>
    <c:plotVisOnly val="1"/>
    <c:dispBlanksAs val="gap"/>
    <c:showDLblsOverMax val="0"/>
  </c:chart>
  <c:spPr>
    <a:noFill/>
    <a:ln>
      <a:noFill/>
    </a:ln>
  </c:spPr>
  <c:txPr>
    <a:bodyPr/>
    <a:lstStyle/>
    <a:p>
      <a:pPr>
        <a:defRPr sz="341" b="0" i="0" u="none" strike="noStrike" baseline="0">
          <a:solidFill>
            <a:schemeClr val="tx1"/>
          </a:solidFill>
          <a:latin typeface="Arial"/>
          <a:ea typeface="Arial"/>
          <a:cs typeface="Arial"/>
        </a:defRPr>
      </a:pPr>
      <a:endParaRPr lang="pl-PL"/>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6111111111106E-2"/>
          <c:y val="7.9365079365079361E-2"/>
          <c:w val="0.88838310185185188"/>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177</c:v>
                </c:pt>
                <c:pt idx="1">
                  <c:v>320</c:v>
                </c:pt>
                <c:pt idx="2">
                  <c:v>119</c:v>
                </c:pt>
                <c:pt idx="3">
                  <c:v>390</c:v>
                </c:pt>
                <c:pt idx="4">
                  <c:v>373</c:v>
                </c:pt>
                <c:pt idx="5">
                  <c:v>421</c:v>
                </c:pt>
                <c:pt idx="6">
                  <c:v>546</c:v>
                </c:pt>
                <c:pt idx="7">
                  <c:v>1095</c:v>
                </c:pt>
                <c:pt idx="8">
                  <c:v>995</c:v>
                </c:pt>
                <c:pt idx="9">
                  <c:v>773</c:v>
                </c:pt>
                <c:pt idx="10">
                  <c:v>687</c:v>
                </c:pt>
                <c:pt idx="11">
                  <c:v>839</c:v>
                </c:pt>
                <c:pt idx="12">
                  <c:v>732</c:v>
                </c:pt>
                <c:pt idx="13">
                  <c:v>448</c:v>
                </c:pt>
                <c:pt idx="14">
                  <c:v>258</c:v>
                </c:pt>
                <c:pt idx="15">
                  <c:v>182</c:v>
                </c:pt>
                <c:pt idx="16">
                  <c:v>93</c:v>
                </c:pt>
                <c:pt idx="17">
                  <c:v>53</c:v>
                </c:pt>
                <c:pt idx="18">
                  <c:v>50</c:v>
                </c:pt>
                <c:pt idx="19">
                  <c:v>61</c:v>
                </c:pt>
                <c:pt idx="20">
                  <c:v>60</c:v>
                </c:pt>
                <c:pt idx="21">
                  <c:v>72</c:v>
                </c:pt>
              </c:numCache>
            </c:numRef>
          </c:val>
          <c:extLst>
            <c:ext xmlns:c16="http://schemas.microsoft.com/office/drawing/2014/chart" uri="{C3380CC4-5D6E-409C-BE32-E72D297353CC}">
              <c16:uniqueId val="{00000000-21C2-4FC7-BBFF-FE0FE48C8C43}"/>
            </c:ext>
          </c:extLst>
        </c:ser>
        <c:dLbls>
          <c:showLegendKey val="0"/>
          <c:showVal val="1"/>
          <c:showCatName val="0"/>
          <c:showSerName val="0"/>
          <c:showPercent val="0"/>
          <c:showBubbleSize val="0"/>
        </c:dLbls>
        <c:gapWidth val="150"/>
        <c:axId val="432308528"/>
        <c:axId val="432308136"/>
      </c:barChart>
      <c:catAx>
        <c:axId val="43230852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308136"/>
        <c:crosses val="autoZero"/>
        <c:auto val="1"/>
        <c:lblAlgn val="ctr"/>
        <c:lblOffset val="100"/>
        <c:tickLblSkip val="1"/>
        <c:tickMarkSkip val="1"/>
        <c:noMultiLvlLbl val="0"/>
      </c:catAx>
      <c:valAx>
        <c:axId val="432308136"/>
        <c:scaling>
          <c:orientation val="minMax"/>
        </c:scaling>
        <c:delete val="1"/>
        <c:axPos val="l"/>
        <c:numFmt formatCode="General" sourceLinked="1"/>
        <c:majorTickMark val="out"/>
        <c:minorTickMark val="none"/>
        <c:tickLblPos val="nextTo"/>
        <c:crossAx val="432308528"/>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59722222222227E-2"/>
          <c:y val="2.0508566679452753E-2"/>
          <c:w val="0.88829768518518515"/>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24</c:v>
                </c:pt>
                <c:pt idx="1">
                  <c:v>30</c:v>
                </c:pt>
                <c:pt idx="2">
                  <c:v>80</c:v>
                </c:pt>
                <c:pt idx="3">
                  <c:v>55</c:v>
                </c:pt>
                <c:pt idx="4">
                  <c:v>55</c:v>
                </c:pt>
                <c:pt idx="5">
                  <c:v>80</c:v>
                </c:pt>
                <c:pt idx="6">
                  <c:v>132</c:v>
                </c:pt>
                <c:pt idx="7">
                  <c:v>133</c:v>
                </c:pt>
                <c:pt idx="8">
                  <c:v>115</c:v>
                </c:pt>
                <c:pt idx="9">
                  <c:v>89</c:v>
                </c:pt>
                <c:pt idx="10">
                  <c:v>123</c:v>
                </c:pt>
                <c:pt idx="11">
                  <c:v>91</c:v>
                </c:pt>
                <c:pt idx="12">
                  <c:v>110</c:v>
                </c:pt>
                <c:pt idx="13">
                  <c:v>66</c:v>
                </c:pt>
                <c:pt idx="14">
                  <c:v>71</c:v>
                </c:pt>
                <c:pt idx="15">
                  <c:v>55</c:v>
                </c:pt>
                <c:pt idx="16">
                  <c:v>58</c:v>
                </c:pt>
                <c:pt idx="17">
                  <c:v>36</c:v>
                </c:pt>
                <c:pt idx="18">
                  <c:v>30</c:v>
                </c:pt>
                <c:pt idx="19">
                  <c:v>37</c:v>
                </c:pt>
                <c:pt idx="20">
                  <c:v>38</c:v>
                </c:pt>
                <c:pt idx="21">
                  <c:v>62</c:v>
                </c:pt>
              </c:numCache>
            </c:numRef>
          </c:val>
          <c:smooth val="1"/>
          <c:extLst>
            <c:ext xmlns:c16="http://schemas.microsoft.com/office/drawing/2014/chart" uri="{C3380CC4-5D6E-409C-BE32-E72D297353CC}">
              <c16:uniqueId val="{00000012-3ECB-4D84-BE66-2416C8975353}"/>
            </c:ext>
          </c:extLst>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17"/>
              <c:layout>
                <c:manualLayout>
                  <c:x val="-6.04425925925927E-2"/>
                  <c:y val="2.334260324766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ED-471C-8192-7E296696AD22}"/>
                </c:ext>
              </c:extLst>
            </c:dLbl>
            <c:dLbl>
              <c:idx val="18"/>
              <c:layout>
                <c:manualLayout>
                  <c:x val="-4.8683333333333224E-2"/>
                  <c:y val="3.14617695946809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ED-471C-8192-7E296696AD22}"/>
                </c:ext>
              </c:extLst>
            </c:dLbl>
            <c:dLbl>
              <c:idx val="19"/>
              <c:layout>
                <c:manualLayout>
                  <c:x val="-4.5743518518518517E-2"/>
                  <c:y val="1.9283020074159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ED-471C-8192-7E296696AD22}"/>
                </c:ext>
              </c:extLst>
            </c:dLbl>
            <c:dLbl>
              <c:idx val="20"/>
              <c:layout>
                <c:manualLayout>
                  <c:x val="-1.297685185185196E-2"/>
                  <c:y val="4.3640519115202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ED-471C-8192-7E296696AD22}"/>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8</c:v>
                </c:pt>
                <c:pt idx="1">
                  <c:v>9</c:v>
                </c:pt>
                <c:pt idx="2">
                  <c:v>2</c:v>
                </c:pt>
                <c:pt idx="3">
                  <c:v>3</c:v>
                </c:pt>
                <c:pt idx="4">
                  <c:v>2</c:v>
                </c:pt>
                <c:pt idx="5">
                  <c:v>2</c:v>
                </c:pt>
                <c:pt idx="6">
                  <c:v>3</c:v>
                </c:pt>
                <c:pt idx="7">
                  <c:v>2</c:v>
                </c:pt>
                <c:pt idx="8">
                  <c:v>2</c:v>
                </c:pt>
                <c:pt idx="9">
                  <c:v>2</c:v>
                </c:pt>
                <c:pt idx="10">
                  <c:v>55</c:v>
                </c:pt>
                <c:pt idx="11">
                  <c:v>75</c:v>
                </c:pt>
                <c:pt idx="12">
                  <c:v>68</c:v>
                </c:pt>
                <c:pt idx="13">
                  <c:v>60</c:v>
                </c:pt>
                <c:pt idx="14">
                  <c:v>46</c:v>
                </c:pt>
                <c:pt idx="15">
                  <c:v>45</c:v>
                </c:pt>
                <c:pt idx="16">
                  <c:v>29</c:v>
                </c:pt>
                <c:pt idx="17">
                  <c:v>17</c:v>
                </c:pt>
                <c:pt idx="18">
                  <c:v>19</c:v>
                </c:pt>
                <c:pt idx="19">
                  <c:v>15</c:v>
                </c:pt>
                <c:pt idx="20">
                  <c:v>26</c:v>
                </c:pt>
                <c:pt idx="21">
                  <c:v>34</c:v>
                </c:pt>
              </c:numCache>
            </c:numRef>
          </c:val>
          <c:smooth val="1"/>
          <c:extLst>
            <c:ext xmlns:c16="http://schemas.microsoft.com/office/drawing/2014/chart" uri="{C3380CC4-5D6E-409C-BE32-E72D297353CC}">
              <c16:uniqueId val="{00000025-3ECB-4D84-BE66-2416C8975353}"/>
            </c:ext>
          </c:extLst>
        </c:ser>
        <c:dLbls>
          <c:dLblPos val="t"/>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2319504"/>
        <c:axId val="432319896"/>
      </c:lineChart>
      <c:catAx>
        <c:axId val="432319504"/>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2319896"/>
        <c:crosses val="autoZero"/>
        <c:auto val="1"/>
        <c:lblAlgn val="ctr"/>
        <c:lblOffset val="100"/>
        <c:tickLblSkip val="1"/>
        <c:tickMarkSkip val="1"/>
        <c:noMultiLvlLbl val="0"/>
      </c:catAx>
      <c:valAx>
        <c:axId val="432319896"/>
        <c:scaling>
          <c:orientation val="minMax"/>
        </c:scaling>
        <c:delete val="1"/>
        <c:axPos val="l"/>
        <c:numFmt formatCode="General" sourceLinked="1"/>
        <c:majorTickMark val="out"/>
        <c:minorTickMark val="none"/>
        <c:tickLblPos val="nextTo"/>
        <c:crossAx val="432319504"/>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204</c:v>
                </c:pt>
                <c:pt idx="1">
                  <c:v>99</c:v>
                </c:pt>
              </c:numCache>
            </c:numRef>
          </c:val>
          <c:extLst>
            <c:ext xmlns:c16="http://schemas.microsoft.com/office/drawing/2014/chart" uri="{C3380CC4-5D6E-409C-BE32-E72D297353CC}">
              <c16:uniqueId val="{00000000-C257-45B1-B3E9-34BE0085B170}"/>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0">
              <a:solidFill>
                <a:srgbClr val="003366"/>
              </a:solidFill>
              <a:prstDash val="solid"/>
            </a:ln>
            <a:effectLst>
              <a:outerShdw dist="35921" dir="2700000" algn="br">
                <a:srgbClr val="000000"/>
              </a:outerShdw>
            </a:effectLst>
          </c:spPr>
          <c:invertIfNegative val="0"/>
          <c:dLbls>
            <c:spPr>
              <a:noFill/>
              <a:ln w="1512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394</c:v>
                </c:pt>
                <c:pt idx="1">
                  <c:v>584</c:v>
                </c:pt>
                <c:pt idx="2">
                  <c:v>878</c:v>
                </c:pt>
                <c:pt idx="3">
                  <c:v>817</c:v>
                </c:pt>
                <c:pt idx="4">
                  <c:v>1010</c:v>
                </c:pt>
                <c:pt idx="5">
                  <c:v>1010</c:v>
                </c:pt>
                <c:pt idx="6">
                  <c:v>1120</c:v>
                </c:pt>
                <c:pt idx="7">
                  <c:v>1033</c:v>
                </c:pt>
                <c:pt idx="8">
                  <c:v>1127</c:v>
                </c:pt>
                <c:pt idx="9">
                  <c:v>1063</c:v>
                </c:pt>
                <c:pt idx="10">
                  <c:v>993</c:v>
                </c:pt>
                <c:pt idx="11">
                  <c:v>969</c:v>
                </c:pt>
                <c:pt idx="12">
                  <c:v>717</c:v>
                </c:pt>
                <c:pt idx="13">
                  <c:v>574</c:v>
                </c:pt>
                <c:pt idx="14">
                  <c:v>525</c:v>
                </c:pt>
                <c:pt idx="15">
                  <c:v>347</c:v>
                </c:pt>
                <c:pt idx="16">
                  <c:v>178</c:v>
                </c:pt>
                <c:pt idx="17">
                  <c:v>129</c:v>
                </c:pt>
                <c:pt idx="18">
                  <c:v>123</c:v>
                </c:pt>
                <c:pt idx="19">
                  <c:v>192</c:v>
                </c:pt>
                <c:pt idx="20">
                  <c:v>175</c:v>
                </c:pt>
                <c:pt idx="21">
                  <c:v>191</c:v>
                </c:pt>
              </c:numCache>
            </c:numRef>
          </c:val>
          <c:extLst>
            <c:ext xmlns:c16="http://schemas.microsoft.com/office/drawing/2014/chart" uri="{C3380CC4-5D6E-409C-BE32-E72D297353CC}">
              <c16:uniqueId val="{00000000-F7CC-430D-806D-9E5FC3B10C24}"/>
            </c:ext>
          </c:extLst>
        </c:ser>
        <c:dLbls>
          <c:showLegendKey val="0"/>
          <c:showVal val="0"/>
          <c:showCatName val="0"/>
          <c:showSerName val="0"/>
          <c:showPercent val="0"/>
          <c:showBubbleSize val="0"/>
        </c:dLbls>
        <c:gapWidth val="150"/>
        <c:axId val="425382048"/>
        <c:axId val="423948624"/>
      </c:barChart>
      <c:catAx>
        <c:axId val="425382048"/>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3948624"/>
        <c:crosses val="autoZero"/>
        <c:auto val="1"/>
        <c:lblAlgn val="ctr"/>
        <c:lblOffset val="100"/>
        <c:tickLblSkip val="1"/>
        <c:tickMarkSkip val="1"/>
        <c:noMultiLvlLbl val="0"/>
      </c:catAx>
      <c:valAx>
        <c:axId val="423948624"/>
        <c:scaling>
          <c:orientation val="minMax"/>
        </c:scaling>
        <c:delete val="1"/>
        <c:axPos val="b"/>
        <c:numFmt formatCode="General" sourceLinked="1"/>
        <c:majorTickMark val="out"/>
        <c:minorTickMark val="none"/>
        <c:tickLblPos val="none"/>
        <c:crossAx val="425382048"/>
        <c:crosses val="autoZero"/>
        <c:crossBetween val="between"/>
      </c:valAx>
      <c:spPr>
        <a:noFill/>
        <a:ln w="25363">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122</c:v>
                </c:pt>
                <c:pt idx="1">
                  <c:v>69</c:v>
                </c:pt>
              </c:numCache>
            </c:numRef>
          </c:val>
          <c:extLst>
            <c:ext xmlns:c16="http://schemas.microsoft.com/office/drawing/2014/chart" uri="{C3380CC4-5D6E-409C-BE32-E72D297353CC}">
              <c16:uniqueId val="{00000000-E755-4EF2-8044-D87F0A4A6414}"/>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26690821256035E-2"/>
          <c:y val="7.936507936507943E-2"/>
          <c:w val="0.90227149758454117"/>
          <c:h val="0.676190476190487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dLbl>
              <c:idx val="9"/>
              <c:layout>
                <c:manualLayout>
                  <c:x val="0"/>
                  <c:y val="7.415750938209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76-42CB-BCCE-1C5A28D32E7F}"/>
                </c:ext>
              </c:extLst>
            </c:dLbl>
            <c:dLbl>
              <c:idx val="10"/>
              <c:layout>
                <c:manualLayout>
                  <c:x val="5.9786200779951091E-3"/>
                  <c:y val="-2.966300375283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76-42CB-BCCE-1C5A28D32E7F}"/>
                </c:ext>
              </c:extLst>
            </c:dLbl>
            <c:spPr>
              <a:noFill/>
              <a:ln w="25009">
                <a:noFill/>
              </a:ln>
            </c:spPr>
            <c:txPr>
              <a:bodyPr/>
              <a:lstStyle/>
              <a:p>
                <a:pPr>
                  <a:defRPr sz="8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6596</c:v>
                </c:pt>
                <c:pt idx="1">
                  <c:v>7421</c:v>
                </c:pt>
                <c:pt idx="2">
                  <c:v>9833</c:v>
                </c:pt>
                <c:pt idx="3">
                  <c:v>9399</c:v>
                </c:pt>
                <c:pt idx="4">
                  <c:v>10597</c:v>
                </c:pt>
                <c:pt idx="5">
                  <c:v>11075</c:v>
                </c:pt>
                <c:pt idx="6">
                  <c:v>11899</c:v>
                </c:pt>
                <c:pt idx="7">
                  <c:v>12786</c:v>
                </c:pt>
                <c:pt idx="8">
                  <c:v>13379</c:v>
                </c:pt>
                <c:pt idx="9">
                  <c:v>11127</c:v>
                </c:pt>
                <c:pt idx="10">
                  <c:v>11181</c:v>
                </c:pt>
                <c:pt idx="11">
                  <c:v>10693</c:v>
                </c:pt>
                <c:pt idx="12">
                  <c:v>8424</c:v>
                </c:pt>
                <c:pt idx="13">
                  <c:v>6531</c:v>
                </c:pt>
                <c:pt idx="14">
                  <c:v>5752</c:v>
                </c:pt>
                <c:pt idx="15">
                  <c:v>4414</c:v>
                </c:pt>
                <c:pt idx="16">
                  <c:v>2547</c:v>
                </c:pt>
                <c:pt idx="17">
                  <c:v>1953</c:v>
                </c:pt>
                <c:pt idx="18">
                  <c:v>2001</c:v>
                </c:pt>
                <c:pt idx="19">
                  <c:v>2379</c:v>
                </c:pt>
                <c:pt idx="20">
                  <c:v>2161</c:v>
                </c:pt>
                <c:pt idx="21">
                  <c:v>2477</c:v>
                </c:pt>
              </c:numCache>
            </c:numRef>
          </c:val>
          <c:extLst>
            <c:ext xmlns:c16="http://schemas.microsoft.com/office/drawing/2014/chart" uri="{C3380CC4-5D6E-409C-BE32-E72D297353CC}">
              <c16:uniqueId val="{00000002-2376-42CB-BCCE-1C5A28D32E7F}"/>
            </c:ext>
          </c:extLst>
        </c:ser>
        <c:dLbls>
          <c:showLegendKey val="0"/>
          <c:showVal val="0"/>
          <c:showCatName val="0"/>
          <c:showSerName val="0"/>
          <c:showPercent val="0"/>
          <c:showBubbleSize val="0"/>
        </c:dLbls>
        <c:gapWidth val="150"/>
        <c:axId val="423952152"/>
        <c:axId val="423950976"/>
      </c:barChart>
      <c:catAx>
        <c:axId val="423952152"/>
        <c:scaling>
          <c:orientation val="minMax"/>
        </c:scaling>
        <c:delete val="0"/>
        <c:axPos val="b"/>
        <c:numFmt formatCode="General" sourceLinked="1"/>
        <c:majorTickMark val="out"/>
        <c:minorTickMark val="none"/>
        <c:tickLblPos val="nextTo"/>
        <c:spPr>
          <a:ln w="3125">
            <a:solidFill>
              <a:schemeClr val="tx1"/>
            </a:solidFill>
            <a:prstDash val="solid"/>
          </a:ln>
        </c:spPr>
        <c:txPr>
          <a:bodyPr rot="-2700000" vert="horz"/>
          <a:lstStyle/>
          <a:p>
            <a:pPr>
              <a:defRPr sz="985" b="1" i="0" u="none" strike="noStrike" baseline="0">
                <a:solidFill>
                  <a:schemeClr val="tx1"/>
                </a:solidFill>
                <a:latin typeface="Arial"/>
                <a:ea typeface="Arial"/>
                <a:cs typeface="Arial"/>
              </a:defRPr>
            </a:pPr>
            <a:endParaRPr lang="pl-PL"/>
          </a:p>
        </c:txPr>
        <c:crossAx val="423950976"/>
        <c:crosses val="autoZero"/>
        <c:auto val="1"/>
        <c:lblAlgn val="ctr"/>
        <c:lblOffset val="100"/>
        <c:tickLblSkip val="1"/>
        <c:tickMarkSkip val="1"/>
        <c:noMultiLvlLbl val="0"/>
      </c:catAx>
      <c:valAx>
        <c:axId val="423950976"/>
        <c:scaling>
          <c:orientation val="minMax"/>
        </c:scaling>
        <c:delete val="1"/>
        <c:axPos val="l"/>
        <c:numFmt formatCode="General" sourceLinked="1"/>
        <c:majorTickMark val="out"/>
        <c:minorTickMark val="none"/>
        <c:tickLblPos val="nextTo"/>
        <c:crossAx val="423952152"/>
        <c:crosses val="autoZero"/>
        <c:crossBetween val="between"/>
      </c:valAx>
      <c:spPr>
        <a:noFill/>
        <a:ln w="25398">
          <a:noFill/>
        </a:ln>
      </c:spPr>
    </c:plotArea>
    <c:plotVisOnly val="1"/>
    <c:dispBlanksAs val="gap"/>
    <c:showDLblsOverMax val="0"/>
  </c:chart>
  <c:spPr>
    <a:noFill/>
    <a:ln>
      <a:noFill/>
    </a:ln>
  </c:spPr>
  <c:txPr>
    <a:bodyPr/>
    <a:lstStyle/>
    <a:p>
      <a:pPr>
        <a:defRPr sz="886" b="1" i="0" u="none" strike="noStrike" baseline="0">
          <a:solidFill>
            <a:schemeClr val="tx1"/>
          </a:solidFill>
          <a:latin typeface="Arial"/>
          <a:ea typeface="Arial"/>
          <a:cs typeface="Arial"/>
        </a:defRPr>
      </a:pPr>
      <a:endParaRPr lang="pl-P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spPr>
            <a:solidFill>
              <a:schemeClr val="accent1"/>
            </a:solidFill>
            <a:ln>
              <a:noFill/>
            </a:ln>
            <a:effectLst/>
          </c:spPr>
          <c:invertIfNegative val="0"/>
          <c:cat>
            <c:multiLvlStrRef>
              <c:f>Arkusz1!$B$5:$C$31</c:f>
            </c:multiLvlStrRef>
          </c:cat>
          <c:val>
            <c:numRef>
              <c:f>Arkusz1!$D$5:$D$31</c:f>
              <c:numCache>
                <c:formatCode>General</c:formatCode>
                <c:ptCount val="27"/>
              </c:numCache>
            </c:numRef>
          </c:val>
          <c:extLst>
            <c:ext xmlns:c16="http://schemas.microsoft.com/office/drawing/2014/chart" uri="{C3380CC4-5D6E-409C-BE32-E72D297353CC}">
              <c16:uniqueId val="{00000000-3DA1-4632-A1E8-82EFCD5867FB}"/>
            </c:ext>
          </c:extLst>
        </c:ser>
        <c:dLbls>
          <c:showLegendKey val="0"/>
          <c:showVal val="0"/>
          <c:showCatName val="0"/>
          <c:showSerName val="0"/>
          <c:showPercent val="0"/>
          <c:showBubbleSize val="0"/>
        </c:dLbls>
        <c:gapWidth val="219"/>
        <c:axId val="1909150896"/>
        <c:axId val="1909157552"/>
      </c:barChart>
      <c:catAx>
        <c:axId val="190915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909157552"/>
        <c:crosses val="autoZero"/>
        <c:auto val="1"/>
        <c:lblAlgn val="ctr"/>
        <c:lblOffset val="100"/>
        <c:noMultiLvlLbl val="0"/>
      </c:catAx>
      <c:valAx>
        <c:axId val="190915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90915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0">
              <a:solidFill>
                <a:srgbClr val="003366"/>
              </a:solidFill>
              <a:prstDash val="solid"/>
            </a:ln>
            <a:effectLst>
              <a:outerShdw dist="35921" dir="2700000" algn="br">
                <a:srgbClr val="000000"/>
              </a:outerShdw>
            </a:effectLst>
          </c:spPr>
          <c:invertIfNegative val="0"/>
          <c:dLbls>
            <c:spPr>
              <a:noFill/>
              <a:ln w="15125">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696</c:v>
                </c:pt>
                <c:pt idx="1">
                  <c:v>913</c:v>
                </c:pt>
                <c:pt idx="2">
                  <c:v>1114</c:v>
                </c:pt>
                <c:pt idx="3">
                  <c:v>992</c:v>
                </c:pt>
                <c:pt idx="4">
                  <c:v>1124</c:v>
                </c:pt>
                <c:pt idx="5">
                  <c:v>1132</c:v>
                </c:pt>
                <c:pt idx="6">
                  <c:v>1094</c:v>
                </c:pt>
                <c:pt idx="7">
                  <c:v>1148</c:v>
                </c:pt>
                <c:pt idx="8">
                  <c:v>1215</c:v>
                </c:pt>
                <c:pt idx="9">
                  <c:v>1121</c:v>
                </c:pt>
                <c:pt idx="10">
                  <c:v>1129</c:v>
                </c:pt>
                <c:pt idx="11">
                  <c:v>975</c:v>
                </c:pt>
                <c:pt idx="12">
                  <c:v>833</c:v>
                </c:pt>
                <c:pt idx="13">
                  <c:v>607</c:v>
                </c:pt>
                <c:pt idx="14">
                  <c:v>462</c:v>
                </c:pt>
                <c:pt idx="15">
                  <c:v>380</c:v>
                </c:pt>
                <c:pt idx="16">
                  <c:v>254</c:v>
                </c:pt>
                <c:pt idx="17">
                  <c:v>173</c:v>
                </c:pt>
                <c:pt idx="18">
                  <c:v>203</c:v>
                </c:pt>
                <c:pt idx="19">
                  <c:v>193</c:v>
                </c:pt>
                <c:pt idx="20">
                  <c:v>221</c:v>
                </c:pt>
                <c:pt idx="21">
                  <c:v>262</c:v>
                </c:pt>
              </c:numCache>
            </c:numRef>
          </c:val>
          <c:extLst>
            <c:ext xmlns:c16="http://schemas.microsoft.com/office/drawing/2014/chart" uri="{C3380CC4-5D6E-409C-BE32-E72D297353CC}">
              <c16:uniqueId val="{00000000-474B-4258-A8F3-B408879114BE}"/>
            </c:ext>
          </c:extLst>
        </c:ser>
        <c:dLbls>
          <c:showLegendKey val="0"/>
          <c:showVal val="0"/>
          <c:showCatName val="0"/>
          <c:showSerName val="0"/>
          <c:showPercent val="0"/>
          <c:showBubbleSize val="0"/>
        </c:dLbls>
        <c:gapWidth val="150"/>
        <c:axId val="423946664"/>
        <c:axId val="423952544"/>
      </c:barChart>
      <c:catAx>
        <c:axId val="423946664"/>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3952544"/>
        <c:crosses val="autoZero"/>
        <c:auto val="1"/>
        <c:lblAlgn val="ctr"/>
        <c:lblOffset val="100"/>
        <c:tickLblSkip val="1"/>
        <c:tickMarkSkip val="1"/>
        <c:noMultiLvlLbl val="0"/>
      </c:catAx>
      <c:valAx>
        <c:axId val="423952544"/>
        <c:scaling>
          <c:orientation val="minMax"/>
        </c:scaling>
        <c:delete val="1"/>
        <c:axPos val="b"/>
        <c:numFmt formatCode="General" sourceLinked="1"/>
        <c:majorTickMark val="out"/>
        <c:minorTickMark val="none"/>
        <c:tickLblPos val="none"/>
        <c:crossAx val="423946664"/>
        <c:crosses val="autoZero"/>
        <c:crossBetween val="between"/>
      </c:valAx>
      <c:spPr>
        <a:noFill/>
        <a:ln w="25363">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tx>
                <c:rich>
                  <a:bodyPr/>
                  <a:lstStyle/>
                  <a:p>
                    <a:r>
                      <a:rPr lang="en-US" sz="1200" dirty="0" err="1"/>
                      <a:t>Kobiety</a:t>
                    </a:r>
                    <a:r>
                      <a:rPr lang="en-US" sz="1200" dirty="0"/>
                      <a:t>
56%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4B96-4736-805D-8B7CDBC5E21D}"/>
                </c:ext>
              </c:extLst>
            </c:dLbl>
            <c:dLbl>
              <c:idx val="1"/>
              <c:layout>
                <c:manualLayout>
                  <c:x val="6.0284845560747251E-2"/>
                  <c:y val="-0.23513089124728975"/>
                </c:manualLayout>
              </c:layout>
              <c:tx>
                <c:rich>
                  <a:bodyPr/>
                  <a:lstStyle/>
                  <a:p>
                    <a:r>
                      <a:rPr lang="en-US" sz="1200" dirty="0" err="1"/>
                      <a:t>Mężczyźni</a:t>
                    </a:r>
                    <a:r>
                      <a:rPr lang="en-US" sz="1200" dirty="0"/>
                      <a:t>
44%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B96-4736-805D-8B7CDBC5E21D}"/>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148</c:v>
                </c:pt>
                <c:pt idx="1">
                  <c:v>114</c:v>
                </c:pt>
              </c:numCache>
            </c:numRef>
          </c:val>
          <c:extLst>
            <c:ext xmlns:c16="http://schemas.microsoft.com/office/drawing/2014/chart" uri="{C3380CC4-5D6E-409C-BE32-E72D297353CC}">
              <c16:uniqueId val="{00000002-4B96-4736-805D-8B7CDBC5E21D}"/>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8">
              <a:solidFill>
                <a:srgbClr val="003366"/>
              </a:solidFill>
              <a:prstDash val="solid"/>
            </a:ln>
            <a:effectLst>
              <a:outerShdw dist="35921" dir="2700000" algn="br">
                <a:srgbClr val="000000"/>
              </a:outerShdw>
            </a:effectLst>
          </c:spPr>
          <c:invertIfNegative val="0"/>
          <c:dLbls>
            <c:spPr>
              <a:noFill/>
              <a:ln w="15078">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129</c:v>
                </c:pt>
                <c:pt idx="1">
                  <c:v>79</c:v>
                </c:pt>
                <c:pt idx="2">
                  <c:v>95</c:v>
                </c:pt>
                <c:pt idx="3">
                  <c:v>50</c:v>
                </c:pt>
                <c:pt idx="4">
                  <c:v>79</c:v>
                </c:pt>
                <c:pt idx="5">
                  <c:v>78</c:v>
                </c:pt>
                <c:pt idx="6">
                  <c:v>109</c:v>
                </c:pt>
                <c:pt idx="7">
                  <c:v>63</c:v>
                </c:pt>
                <c:pt idx="8">
                  <c:v>101</c:v>
                </c:pt>
                <c:pt idx="9">
                  <c:v>102</c:v>
                </c:pt>
                <c:pt idx="10">
                  <c:v>80</c:v>
                </c:pt>
                <c:pt idx="11">
                  <c:v>65</c:v>
                </c:pt>
                <c:pt idx="12">
                  <c:v>46</c:v>
                </c:pt>
                <c:pt idx="13">
                  <c:v>60</c:v>
                </c:pt>
                <c:pt idx="14">
                  <c:v>67</c:v>
                </c:pt>
                <c:pt idx="15">
                  <c:v>49</c:v>
                </c:pt>
                <c:pt idx="16">
                  <c:v>46</c:v>
                </c:pt>
                <c:pt idx="17">
                  <c:v>27</c:v>
                </c:pt>
                <c:pt idx="18">
                  <c:v>15</c:v>
                </c:pt>
                <c:pt idx="19">
                  <c:v>27</c:v>
                </c:pt>
                <c:pt idx="20">
                  <c:v>37</c:v>
                </c:pt>
                <c:pt idx="21">
                  <c:v>18</c:v>
                </c:pt>
              </c:numCache>
            </c:numRef>
          </c:val>
          <c:extLst>
            <c:ext xmlns:c16="http://schemas.microsoft.com/office/drawing/2014/chart" uri="{C3380CC4-5D6E-409C-BE32-E72D297353CC}">
              <c16:uniqueId val="{00000000-FC05-49E7-BCE7-878B69F98522}"/>
            </c:ext>
          </c:extLst>
        </c:ser>
        <c:dLbls>
          <c:showLegendKey val="0"/>
          <c:showVal val="0"/>
          <c:showCatName val="0"/>
          <c:showSerName val="0"/>
          <c:showPercent val="0"/>
          <c:showBubbleSize val="0"/>
        </c:dLbls>
        <c:gapWidth val="150"/>
        <c:axId val="427939264"/>
        <c:axId val="427938480"/>
      </c:barChart>
      <c:catAx>
        <c:axId val="427939264"/>
        <c:scaling>
          <c:orientation val="minMax"/>
        </c:scaling>
        <c:delete val="0"/>
        <c:axPos val="l"/>
        <c:numFmt formatCode="General" sourceLinked="1"/>
        <c:majorTickMark val="out"/>
        <c:minorTickMark val="none"/>
        <c:tickLblPos val="nextTo"/>
        <c:spPr>
          <a:ln w="1886">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8480"/>
        <c:crosses val="autoZero"/>
        <c:auto val="1"/>
        <c:lblAlgn val="ctr"/>
        <c:lblOffset val="100"/>
        <c:tickLblSkip val="1"/>
        <c:tickMarkSkip val="1"/>
        <c:noMultiLvlLbl val="0"/>
      </c:catAx>
      <c:valAx>
        <c:axId val="427938480"/>
        <c:scaling>
          <c:orientation val="minMax"/>
        </c:scaling>
        <c:delete val="1"/>
        <c:axPos val="b"/>
        <c:numFmt formatCode="General" sourceLinked="1"/>
        <c:majorTickMark val="out"/>
        <c:minorTickMark val="none"/>
        <c:tickLblPos val="none"/>
        <c:crossAx val="427939264"/>
        <c:crosses val="autoZero"/>
        <c:crossBetween val="between"/>
      </c:valAx>
      <c:spPr>
        <a:noFill/>
        <a:ln w="25344">
          <a:noFill/>
        </a:ln>
      </c:spPr>
    </c:plotArea>
    <c:plotVisOnly val="1"/>
    <c:dispBlanksAs val="gap"/>
    <c:showDLblsOverMax val="0"/>
  </c:chart>
  <c:spPr>
    <a:noFill/>
    <a:ln>
      <a:noFill/>
    </a:ln>
  </c:spPr>
  <c:txPr>
    <a:bodyPr/>
    <a:lstStyle/>
    <a:p>
      <a:pPr>
        <a:defRPr sz="340" b="0" i="0" u="none" strike="noStrike" baseline="0">
          <a:solidFill>
            <a:schemeClr val="tx1"/>
          </a:solidFill>
          <a:latin typeface="Arial"/>
          <a:ea typeface="Arial"/>
          <a:cs typeface="Arial"/>
        </a:defRPr>
      </a:pPr>
      <a:endParaRPr lang="pl-P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1.7656602318766375E-2"/>
                  <c:y val="-0.1547231481481481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FD6E-47BA-AEEF-E01226CA7E81}"/>
                </c:ext>
              </c:extLst>
            </c:dLbl>
            <c:dLbl>
              <c:idx val="1"/>
              <c:layout>
                <c:manualLayout>
                  <c:x val="2.6332977598286008E-4"/>
                  <c:y val="5.472967479674796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FD6E-47BA-AEEF-E01226CA7E81}"/>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14</c:v>
                </c:pt>
                <c:pt idx="1">
                  <c:v>4</c:v>
                </c:pt>
              </c:numCache>
            </c:numRef>
          </c:val>
          <c:extLst>
            <c:ext xmlns:c16="http://schemas.microsoft.com/office/drawing/2014/chart" uri="{C3380CC4-5D6E-409C-BE32-E72D297353CC}">
              <c16:uniqueId val="{00000001-FD6E-47BA-AEEF-E01226CA7E81}"/>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7">
              <a:solidFill>
                <a:srgbClr val="003366"/>
              </a:solidFill>
              <a:prstDash val="solid"/>
            </a:ln>
            <a:effectLst>
              <a:outerShdw dist="35921" dir="2700000" algn="br">
                <a:srgbClr val="000000"/>
              </a:outerShdw>
            </a:effectLst>
          </c:spPr>
          <c:invertIfNegative val="0"/>
          <c:dLbls>
            <c:spPr>
              <a:noFill/>
              <a:ln w="15092">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432</c:v>
                </c:pt>
                <c:pt idx="1">
                  <c:v>438</c:v>
                </c:pt>
                <c:pt idx="2">
                  <c:v>563</c:v>
                </c:pt>
                <c:pt idx="3">
                  <c:v>421</c:v>
                </c:pt>
                <c:pt idx="4">
                  <c:v>474</c:v>
                </c:pt>
                <c:pt idx="5">
                  <c:v>523</c:v>
                </c:pt>
                <c:pt idx="6">
                  <c:v>577</c:v>
                </c:pt>
                <c:pt idx="7">
                  <c:v>653</c:v>
                </c:pt>
                <c:pt idx="8">
                  <c:v>588</c:v>
                </c:pt>
                <c:pt idx="9">
                  <c:v>483</c:v>
                </c:pt>
                <c:pt idx="10">
                  <c:v>516</c:v>
                </c:pt>
                <c:pt idx="11">
                  <c:v>555</c:v>
                </c:pt>
                <c:pt idx="12">
                  <c:v>511</c:v>
                </c:pt>
                <c:pt idx="13">
                  <c:v>363</c:v>
                </c:pt>
                <c:pt idx="14">
                  <c:v>300</c:v>
                </c:pt>
                <c:pt idx="15">
                  <c:v>224</c:v>
                </c:pt>
                <c:pt idx="16">
                  <c:v>120</c:v>
                </c:pt>
                <c:pt idx="17">
                  <c:v>81</c:v>
                </c:pt>
                <c:pt idx="18">
                  <c:v>82</c:v>
                </c:pt>
                <c:pt idx="19">
                  <c:v>133</c:v>
                </c:pt>
                <c:pt idx="20">
                  <c:v>101</c:v>
                </c:pt>
                <c:pt idx="21">
                  <c:v>132</c:v>
                </c:pt>
              </c:numCache>
            </c:numRef>
          </c:val>
          <c:extLst>
            <c:ext xmlns:c16="http://schemas.microsoft.com/office/drawing/2014/chart" uri="{C3380CC4-5D6E-409C-BE32-E72D297353CC}">
              <c16:uniqueId val="{00000000-DB10-4F21-826C-63DCE7EB97F9}"/>
            </c:ext>
          </c:extLst>
        </c:ser>
        <c:dLbls>
          <c:showLegendKey val="0"/>
          <c:showVal val="0"/>
          <c:showCatName val="0"/>
          <c:showSerName val="0"/>
          <c:showPercent val="0"/>
          <c:showBubbleSize val="0"/>
        </c:dLbls>
        <c:gapWidth val="150"/>
        <c:axId val="427935344"/>
        <c:axId val="427933776"/>
      </c:barChart>
      <c:catAx>
        <c:axId val="427935344"/>
        <c:scaling>
          <c:orientation val="minMax"/>
        </c:scaling>
        <c:delete val="0"/>
        <c:axPos val="l"/>
        <c:numFmt formatCode="General" sourceLinked="1"/>
        <c:majorTickMark val="out"/>
        <c:minorTickMark val="none"/>
        <c:tickLblPos val="nextTo"/>
        <c:spPr>
          <a:ln w="1887">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3776"/>
        <c:crosses val="autoZero"/>
        <c:auto val="1"/>
        <c:lblAlgn val="ctr"/>
        <c:lblOffset val="100"/>
        <c:tickLblSkip val="1"/>
        <c:tickMarkSkip val="1"/>
        <c:noMultiLvlLbl val="0"/>
      </c:catAx>
      <c:valAx>
        <c:axId val="427933776"/>
        <c:scaling>
          <c:orientation val="minMax"/>
        </c:scaling>
        <c:delete val="1"/>
        <c:axPos val="b"/>
        <c:numFmt formatCode="General" sourceLinked="1"/>
        <c:majorTickMark val="out"/>
        <c:minorTickMark val="none"/>
        <c:tickLblPos val="none"/>
        <c:crossAx val="427935344"/>
        <c:crosses val="autoZero"/>
        <c:crossBetween val="between"/>
      </c:valAx>
      <c:spPr>
        <a:noFill/>
        <a:ln w="25335">
          <a:noFill/>
        </a:ln>
      </c:spPr>
    </c:plotArea>
    <c:plotVisOnly val="1"/>
    <c:dispBlanksAs val="gap"/>
    <c:showDLblsOverMax val="0"/>
  </c:chart>
  <c:spPr>
    <a:noFill/>
    <a:ln>
      <a:noFill/>
    </a:ln>
  </c:spPr>
  <c:txPr>
    <a:bodyPr/>
    <a:lstStyle/>
    <a:p>
      <a:pPr>
        <a:defRPr sz="340" b="0" i="0" u="none" strike="noStrike" baseline="0">
          <a:solidFill>
            <a:schemeClr val="tx1"/>
          </a:solidFill>
          <a:latin typeface="Arial"/>
          <a:ea typeface="Arial"/>
          <a:cs typeface="Arial"/>
        </a:defRPr>
      </a:pPr>
      <a:endParaRPr lang="pl-P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8.6611006376721147E-4"/>
                  <c:y val="4.4520502645502648E-2"/>
                </c:manualLayout>
              </c:layout>
              <c:tx>
                <c:rich>
                  <a:bodyPr/>
                  <a:lstStyle/>
                  <a:p>
                    <a:r>
                      <a:rPr lang="en-US" dirty="0" err="1"/>
                      <a:t>Kobiety</a:t>
                    </a:r>
                    <a:r>
                      <a:rPr lang="en-US" dirty="0"/>
                      <a:t> 45%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3110-439B-AB58-2E6B5C8498F0}"/>
                </c:ext>
              </c:extLst>
            </c:dLbl>
            <c:dLbl>
              <c:idx val="1"/>
              <c:layout>
                <c:manualLayout>
                  <c:x val="8.0443080751350773E-2"/>
                  <c:y val="1.6875000000000001E-2"/>
                </c:manualLayout>
              </c:layout>
              <c:tx>
                <c:rich>
                  <a:bodyPr/>
                  <a:lstStyle/>
                  <a:p>
                    <a:r>
                      <a:rPr lang="en-US" dirty="0" err="1"/>
                      <a:t>Mężczyźni</a:t>
                    </a:r>
                    <a:r>
                      <a:rPr lang="en-US" dirty="0"/>
                      <a:t> 55%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110-439B-AB58-2E6B5C8498F0}"/>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60</c:v>
                </c:pt>
                <c:pt idx="1">
                  <c:v>72</c:v>
                </c:pt>
              </c:numCache>
            </c:numRef>
          </c:val>
          <c:extLst>
            <c:ext xmlns:c16="http://schemas.microsoft.com/office/drawing/2014/chart" uri="{C3380CC4-5D6E-409C-BE32-E72D297353CC}">
              <c16:uniqueId val="{00000002-3110-439B-AB58-2E6B5C8498F0}"/>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40251572327045"/>
          <c:y val="7.936507936507943E-2"/>
          <c:w val="0.76729559748428455"/>
          <c:h val="0.676190476190487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dLbl>
              <c:idx val="9"/>
              <c:layout>
                <c:manualLayout>
                  <c:x val="0"/>
                  <c:y val="7.415750938209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2B-4407-87D6-3B1DE95A38BA}"/>
                </c:ext>
              </c:extLst>
            </c:dLbl>
            <c:dLbl>
              <c:idx val="10"/>
              <c:layout>
                <c:manualLayout>
                  <c:x val="5.9786200779951091E-3"/>
                  <c:y val="-2.966300375283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2B-4407-87D6-3B1DE95A38BA}"/>
                </c:ext>
              </c:extLst>
            </c:dLbl>
            <c:spPr>
              <a:noFill/>
              <a:ln w="25009">
                <a:noFill/>
              </a:ln>
            </c:spPr>
            <c:txPr>
              <a:bodyPr/>
              <a:lstStyle/>
              <a:p>
                <a:pPr>
                  <a:defRPr sz="8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strCache>
            </c:strRef>
          </c:cat>
          <c:val>
            <c:numRef>
              <c:f>Sheet1!$B$2:$S$2</c:f>
              <c:numCache>
                <c:formatCode>General</c:formatCode>
                <c:ptCount val="18"/>
                <c:pt idx="0">
                  <c:v>6596</c:v>
                </c:pt>
                <c:pt idx="1">
                  <c:v>7421</c:v>
                </c:pt>
                <c:pt idx="2">
                  <c:v>9833</c:v>
                </c:pt>
                <c:pt idx="3">
                  <c:v>9399</c:v>
                </c:pt>
                <c:pt idx="4">
                  <c:v>10597</c:v>
                </c:pt>
                <c:pt idx="5">
                  <c:v>11075</c:v>
                </c:pt>
                <c:pt idx="6">
                  <c:v>11899</c:v>
                </c:pt>
                <c:pt idx="7">
                  <c:v>12786</c:v>
                </c:pt>
                <c:pt idx="8">
                  <c:v>13379</c:v>
                </c:pt>
                <c:pt idx="9">
                  <c:v>11127</c:v>
                </c:pt>
                <c:pt idx="10">
                  <c:v>11181</c:v>
                </c:pt>
                <c:pt idx="11">
                  <c:v>10693</c:v>
                </c:pt>
                <c:pt idx="12">
                  <c:v>8424</c:v>
                </c:pt>
                <c:pt idx="13">
                  <c:v>6531</c:v>
                </c:pt>
                <c:pt idx="14">
                  <c:v>5752</c:v>
                </c:pt>
                <c:pt idx="15">
                  <c:v>4414</c:v>
                </c:pt>
                <c:pt idx="16">
                  <c:v>2547</c:v>
                </c:pt>
                <c:pt idx="17">
                  <c:v>1953</c:v>
                </c:pt>
              </c:numCache>
            </c:numRef>
          </c:val>
          <c:extLst>
            <c:ext xmlns:c16="http://schemas.microsoft.com/office/drawing/2014/chart" uri="{C3380CC4-5D6E-409C-BE32-E72D297353CC}">
              <c16:uniqueId val="{00000002-482B-4407-87D6-3B1DE95A38BA}"/>
            </c:ext>
          </c:extLst>
        </c:ser>
        <c:dLbls>
          <c:showLegendKey val="0"/>
          <c:showVal val="0"/>
          <c:showCatName val="0"/>
          <c:showSerName val="0"/>
          <c:showPercent val="0"/>
          <c:showBubbleSize val="0"/>
        </c:dLbls>
        <c:gapWidth val="150"/>
        <c:axId val="423952152"/>
        <c:axId val="423950976"/>
      </c:barChart>
      <c:catAx>
        <c:axId val="423952152"/>
        <c:scaling>
          <c:orientation val="minMax"/>
        </c:scaling>
        <c:delete val="0"/>
        <c:axPos val="b"/>
        <c:numFmt formatCode="General" sourceLinked="1"/>
        <c:majorTickMark val="out"/>
        <c:minorTickMark val="none"/>
        <c:tickLblPos val="nextTo"/>
        <c:spPr>
          <a:ln w="3125">
            <a:solidFill>
              <a:schemeClr val="tx1"/>
            </a:solidFill>
            <a:prstDash val="solid"/>
          </a:ln>
        </c:spPr>
        <c:txPr>
          <a:bodyPr rot="-2700000" vert="horz"/>
          <a:lstStyle/>
          <a:p>
            <a:pPr>
              <a:defRPr sz="985" b="1" i="0" u="none" strike="noStrike" baseline="0">
                <a:solidFill>
                  <a:schemeClr val="tx1"/>
                </a:solidFill>
                <a:latin typeface="Arial"/>
                <a:ea typeface="Arial"/>
                <a:cs typeface="Arial"/>
              </a:defRPr>
            </a:pPr>
            <a:endParaRPr lang="pl-PL"/>
          </a:p>
        </c:txPr>
        <c:crossAx val="423950976"/>
        <c:crosses val="autoZero"/>
        <c:auto val="1"/>
        <c:lblAlgn val="ctr"/>
        <c:lblOffset val="100"/>
        <c:tickLblSkip val="1"/>
        <c:tickMarkSkip val="1"/>
        <c:noMultiLvlLbl val="0"/>
      </c:catAx>
      <c:valAx>
        <c:axId val="423950976"/>
        <c:scaling>
          <c:orientation val="minMax"/>
        </c:scaling>
        <c:delete val="0"/>
        <c:axPos val="l"/>
        <c:numFmt formatCode="General" sourceLinked="1"/>
        <c:majorTickMark val="out"/>
        <c:minorTickMark val="none"/>
        <c:tickLblPos val="nextTo"/>
        <c:spPr>
          <a:ln w="3125">
            <a:solidFill>
              <a:schemeClr val="tx1"/>
            </a:solidFill>
            <a:prstDash val="solid"/>
          </a:ln>
        </c:spPr>
        <c:txPr>
          <a:bodyPr rot="0" vert="horz"/>
          <a:lstStyle/>
          <a:p>
            <a:pPr>
              <a:defRPr sz="1081" b="1" i="0" u="none" strike="noStrike" baseline="0">
                <a:solidFill>
                  <a:schemeClr val="tx1"/>
                </a:solidFill>
                <a:latin typeface="Arial"/>
                <a:ea typeface="Arial"/>
                <a:cs typeface="Arial"/>
              </a:defRPr>
            </a:pPr>
            <a:endParaRPr lang="pl-PL"/>
          </a:p>
        </c:txPr>
        <c:crossAx val="423952152"/>
        <c:crosses val="autoZero"/>
        <c:crossBetween val="between"/>
      </c:valAx>
      <c:spPr>
        <a:noFill/>
        <a:ln w="25398">
          <a:noFill/>
        </a:ln>
      </c:spPr>
    </c:plotArea>
    <c:plotVisOnly val="1"/>
    <c:dispBlanksAs val="gap"/>
    <c:showDLblsOverMax val="0"/>
  </c:chart>
  <c:spPr>
    <a:noFill/>
    <a:ln>
      <a:noFill/>
    </a:ln>
  </c:spPr>
  <c:txPr>
    <a:bodyPr/>
    <a:lstStyle/>
    <a:p>
      <a:pPr>
        <a:defRPr sz="886" b="1" i="0" u="none" strike="noStrike" baseline="0">
          <a:solidFill>
            <a:schemeClr val="tx1"/>
          </a:solidFill>
          <a:latin typeface="Arial"/>
          <a:ea typeface="Arial"/>
          <a:cs typeface="Arial"/>
        </a:defRPr>
      </a:pPr>
      <a:endParaRPr lang="pl-P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4">
              <a:solidFill>
                <a:srgbClr val="003366"/>
              </a:solidFill>
              <a:prstDash val="solid"/>
            </a:ln>
            <a:effectLst>
              <a:outerShdw dist="35921" dir="2700000" algn="br">
                <a:srgbClr val="000000"/>
              </a:outerShdw>
            </a:effectLst>
          </c:spPr>
          <c:invertIfNegative val="0"/>
          <c:dLbls>
            <c:spPr>
              <a:noFill/>
              <a:ln w="15154">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484</c:v>
                </c:pt>
                <c:pt idx="1">
                  <c:v>598</c:v>
                </c:pt>
                <c:pt idx="2">
                  <c:v>633</c:v>
                </c:pt>
                <c:pt idx="3">
                  <c:v>591</c:v>
                </c:pt>
                <c:pt idx="4">
                  <c:v>832</c:v>
                </c:pt>
                <c:pt idx="5">
                  <c:v>838</c:v>
                </c:pt>
                <c:pt idx="6">
                  <c:v>916</c:v>
                </c:pt>
                <c:pt idx="7">
                  <c:v>761</c:v>
                </c:pt>
                <c:pt idx="8">
                  <c:v>891</c:v>
                </c:pt>
                <c:pt idx="9">
                  <c:v>713</c:v>
                </c:pt>
                <c:pt idx="10">
                  <c:v>589</c:v>
                </c:pt>
                <c:pt idx="11">
                  <c:v>567</c:v>
                </c:pt>
                <c:pt idx="12">
                  <c:v>412</c:v>
                </c:pt>
                <c:pt idx="13">
                  <c:v>329</c:v>
                </c:pt>
                <c:pt idx="14">
                  <c:v>246</c:v>
                </c:pt>
                <c:pt idx="15">
                  <c:v>221</c:v>
                </c:pt>
                <c:pt idx="16">
                  <c:v>120</c:v>
                </c:pt>
                <c:pt idx="17">
                  <c:v>62</c:v>
                </c:pt>
                <c:pt idx="18">
                  <c:v>63</c:v>
                </c:pt>
                <c:pt idx="19">
                  <c:v>112</c:v>
                </c:pt>
                <c:pt idx="20">
                  <c:v>100</c:v>
                </c:pt>
                <c:pt idx="21">
                  <c:v>96</c:v>
                </c:pt>
              </c:numCache>
            </c:numRef>
          </c:val>
          <c:extLst>
            <c:ext xmlns:c16="http://schemas.microsoft.com/office/drawing/2014/chart" uri="{C3380CC4-5D6E-409C-BE32-E72D297353CC}">
              <c16:uniqueId val="{00000000-E17E-468A-9878-22DCB4FB6CE0}"/>
            </c:ext>
          </c:extLst>
        </c:ser>
        <c:dLbls>
          <c:showLegendKey val="0"/>
          <c:showVal val="0"/>
          <c:showCatName val="0"/>
          <c:showSerName val="0"/>
          <c:showPercent val="0"/>
          <c:showBubbleSize val="0"/>
        </c:dLbls>
        <c:gapWidth val="150"/>
        <c:axId val="427934952"/>
        <c:axId val="427936128"/>
      </c:barChart>
      <c:catAx>
        <c:axId val="427934952"/>
        <c:scaling>
          <c:orientation val="minMax"/>
        </c:scaling>
        <c:delete val="0"/>
        <c:axPos val="l"/>
        <c:numFmt formatCode="General" sourceLinked="1"/>
        <c:majorTickMark val="out"/>
        <c:minorTickMark val="none"/>
        <c:tickLblPos val="nextTo"/>
        <c:spPr>
          <a:ln w="1895">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6128"/>
        <c:crosses val="autoZero"/>
        <c:auto val="1"/>
        <c:lblAlgn val="ctr"/>
        <c:lblOffset val="100"/>
        <c:tickLblSkip val="1"/>
        <c:tickMarkSkip val="1"/>
        <c:noMultiLvlLbl val="0"/>
      </c:catAx>
      <c:valAx>
        <c:axId val="427936128"/>
        <c:scaling>
          <c:orientation val="minMax"/>
        </c:scaling>
        <c:delete val="1"/>
        <c:axPos val="b"/>
        <c:numFmt formatCode="General" sourceLinked="1"/>
        <c:majorTickMark val="out"/>
        <c:minorTickMark val="none"/>
        <c:tickLblPos val="none"/>
        <c:crossAx val="427934952"/>
        <c:crosses val="autoZero"/>
        <c:crossBetween val="between"/>
      </c:valAx>
      <c:spPr>
        <a:noFill/>
        <a:ln w="25391">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tx>
                <c:rich>
                  <a:bodyPr/>
                  <a:lstStyle/>
                  <a:p>
                    <a:r>
                      <a:rPr lang="en-US" dirty="0" err="1"/>
                      <a:t>Kobiety</a:t>
                    </a:r>
                    <a:r>
                      <a:rPr lang="en-US" dirty="0"/>
                      <a:t> 62%</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85FC-404D-B513-D580D452BA7A}"/>
                </c:ext>
              </c:extLst>
            </c:dLbl>
            <c:dLbl>
              <c:idx val="1"/>
              <c:layout>
                <c:manualLayout>
                  <c:x val="2.9261416784887331E-2"/>
                  <c:y val="0.14281410475864431"/>
                </c:manualLayout>
              </c:layout>
              <c:tx>
                <c:rich>
                  <a:bodyPr/>
                  <a:lstStyle/>
                  <a:p>
                    <a:r>
                      <a:rPr lang="en-US" dirty="0" err="1"/>
                      <a:t>Mężczyźni</a:t>
                    </a:r>
                    <a:r>
                      <a:rPr lang="en-US" dirty="0"/>
                      <a:t> 38%</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85FC-404D-B513-D580D452BA7A}"/>
                </c:ext>
              </c:extLst>
            </c:dLbl>
            <c:dLbl>
              <c:idx val="2"/>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5FC-404D-B513-D580D452BA7A}"/>
                </c:ext>
              </c:extLst>
            </c:dLbl>
            <c:dLbl>
              <c:idx val="3"/>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5FC-404D-B513-D580D452BA7A}"/>
                </c:ext>
              </c:extLst>
            </c:dLbl>
            <c:spPr>
              <a:noFill/>
              <a:ln>
                <a:noFill/>
              </a:ln>
              <a:effectLst/>
            </c:spPr>
            <c:txPr>
              <a:bodyPr/>
              <a:lstStyle/>
              <a:p>
                <a:pPr>
                  <a:defRPr lang="pl-PL" sz="1197" noProof="0"/>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60</c:v>
                </c:pt>
                <c:pt idx="1">
                  <c:v>36</c:v>
                </c:pt>
              </c:numCache>
            </c:numRef>
          </c:val>
          <c:extLst>
            <c:ext xmlns:c16="http://schemas.microsoft.com/office/drawing/2014/chart" uri="{C3380CC4-5D6E-409C-BE32-E72D297353CC}">
              <c16:uniqueId val="{00000004-85FC-404D-B513-D580D452BA7A}"/>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2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172</c:v>
                </c:pt>
                <c:pt idx="1">
                  <c:v>188</c:v>
                </c:pt>
                <c:pt idx="2">
                  <c:v>190</c:v>
                </c:pt>
                <c:pt idx="3">
                  <c:v>106</c:v>
                </c:pt>
                <c:pt idx="4">
                  <c:v>103</c:v>
                </c:pt>
                <c:pt idx="5">
                  <c:v>171</c:v>
                </c:pt>
                <c:pt idx="6">
                  <c:v>174</c:v>
                </c:pt>
                <c:pt idx="7">
                  <c:v>119</c:v>
                </c:pt>
                <c:pt idx="8">
                  <c:v>181</c:v>
                </c:pt>
                <c:pt idx="9">
                  <c:v>161</c:v>
                </c:pt>
                <c:pt idx="10">
                  <c:v>172</c:v>
                </c:pt>
                <c:pt idx="11">
                  <c:v>160</c:v>
                </c:pt>
                <c:pt idx="12">
                  <c:v>156</c:v>
                </c:pt>
                <c:pt idx="13">
                  <c:v>291</c:v>
                </c:pt>
                <c:pt idx="14">
                  <c:v>235</c:v>
                </c:pt>
                <c:pt idx="15">
                  <c:v>195</c:v>
                </c:pt>
                <c:pt idx="16">
                  <c:v>95</c:v>
                </c:pt>
                <c:pt idx="17">
                  <c:v>79</c:v>
                </c:pt>
                <c:pt idx="18">
                  <c:v>67</c:v>
                </c:pt>
                <c:pt idx="19">
                  <c:v>99</c:v>
                </c:pt>
                <c:pt idx="20">
                  <c:v>106</c:v>
                </c:pt>
                <c:pt idx="21">
                  <c:v>123</c:v>
                </c:pt>
              </c:numCache>
            </c:numRef>
          </c:val>
          <c:extLst>
            <c:ext xmlns:c16="http://schemas.microsoft.com/office/drawing/2014/chart" uri="{C3380CC4-5D6E-409C-BE32-E72D297353CC}">
              <c16:uniqueId val="{00000000-55B2-44C3-80F0-A9515AA0D70B}"/>
            </c:ext>
          </c:extLst>
        </c:ser>
        <c:dLbls>
          <c:showLegendKey val="0"/>
          <c:showVal val="0"/>
          <c:showCatName val="0"/>
          <c:showSerName val="0"/>
          <c:showPercent val="0"/>
          <c:showBubbleSize val="0"/>
        </c:dLbls>
        <c:gapWidth val="150"/>
        <c:axId val="427940832"/>
        <c:axId val="427936912"/>
      </c:barChart>
      <c:catAx>
        <c:axId val="427940832"/>
        <c:scaling>
          <c:orientation val="minMax"/>
        </c:scaling>
        <c:delete val="0"/>
        <c:axPos val="l"/>
        <c:numFmt formatCode="General" sourceLinked="1"/>
        <c:majorTickMark val="out"/>
        <c:minorTickMark val="none"/>
        <c:tickLblPos val="nextTo"/>
        <c:spPr>
          <a:ln w="189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6912"/>
        <c:crosses val="autoZero"/>
        <c:auto val="1"/>
        <c:lblAlgn val="ctr"/>
        <c:lblOffset val="100"/>
        <c:tickLblSkip val="1"/>
        <c:tickMarkSkip val="1"/>
        <c:noMultiLvlLbl val="0"/>
      </c:catAx>
      <c:valAx>
        <c:axId val="427936912"/>
        <c:scaling>
          <c:orientation val="minMax"/>
        </c:scaling>
        <c:delete val="1"/>
        <c:axPos val="b"/>
        <c:numFmt formatCode="General" sourceLinked="1"/>
        <c:majorTickMark val="out"/>
        <c:minorTickMark val="none"/>
        <c:tickLblPos val="none"/>
        <c:crossAx val="427940832"/>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3.0471016935159405E-2"/>
                  <c:y val="0.1568314814814814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1697-42EF-87E9-C3B9C1356978}"/>
                </c:ext>
              </c:extLst>
            </c:dLbl>
            <c:dLbl>
              <c:idx val="1"/>
              <c:layout>
                <c:manualLayout>
                  <c:x val="2.7299950792930936E-3"/>
                  <c:y val="-0.1037750000000000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697-42EF-87E9-C3B9C1356978}"/>
                </c:ext>
              </c:extLst>
            </c:dLbl>
            <c:dLbl>
              <c:idx val="2"/>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697-42EF-87E9-C3B9C1356978}"/>
                </c:ext>
              </c:extLst>
            </c:dLbl>
            <c:dLbl>
              <c:idx val="3"/>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97-42EF-87E9-C3B9C1356978}"/>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62</c:v>
                </c:pt>
                <c:pt idx="1">
                  <c:v>61</c:v>
                </c:pt>
              </c:numCache>
            </c:numRef>
          </c:val>
          <c:extLst>
            <c:ext xmlns:c16="http://schemas.microsoft.com/office/drawing/2014/chart" uri="{C3380CC4-5D6E-409C-BE32-E72D297353CC}">
              <c16:uniqueId val="{00000004-1697-42EF-87E9-C3B9C1356978}"/>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1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strCache>
            </c:strRef>
          </c:cat>
          <c:val>
            <c:numRef>
              <c:f>Sheet1!$B$2:$B$19</c:f>
              <c:numCache>
                <c:formatCode>General</c:formatCode>
                <c:ptCount val="18"/>
                <c:pt idx="0">
                  <c:v>18</c:v>
                </c:pt>
                <c:pt idx="1">
                  <c:v>42</c:v>
                </c:pt>
                <c:pt idx="2">
                  <c:v>31</c:v>
                </c:pt>
                <c:pt idx="3">
                  <c:v>29</c:v>
                </c:pt>
                <c:pt idx="4">
                  <c:v>16</c:v>
                </c:pt>
                <c:pt idx="5">
                  <c:v>11</c:v>
                </c:pt>
                <c:pt idx="6">
                  <c:v>28</c:v>
                </c:pt>
                <c:pt idx="7">
                  <c:v>19</c:v>
                </c:pt>
                <c:pt idx="8">
                  <c:v>17</c:v>
                </c:pt>
                <c:pt idx="9">
                  <c:v>13</c:v>
                </c:pt>
                <c:pt idx="10">
                  <c:v>6</c:v>
                </c:pt>
                <c:pt idx="11">
                  <c:v>12</c:v>
                </c:pt>
                <c:pt idx="12">
                  <c:v>9</c:v>
                </c:pt>
                <c:pt idx="13">
                  <c:v>9</c:v>
                </c:pt>
                <c:pt idx="14">
                  <c:v>11</c:v>
                </c:pt>
                <c:pt idx="15">
                  <c:v>11</c:v>
                </c:pt>
                <c:pt idx="16">
                  <c:v>12</c:v>
                </c:pt>
                <c:pt idx="17">
                  <c:v>4</c:v>
                </c:pt>
              </c:numCache>
            </c:numRef>
          </c:val>
          <c:extLst>
            <c:ext xmlns:c16="http://schemas.microsoft.com/office/drawing/2014/chart" uri="{C3380CC4-5D6E-409C-BE32-E72D297353CC}">
              <c16:uniqueId val="{00000000-6A49-4D32-94E1-69CD760D940E}"/>
            </c:ext>
          </c:extLst>
        </c:ser>
        <c:dLbls>
          <c:showLegendKey val="0"/>
          <c:showVal val="0"/>
          <c:showCatName val="0"/>
          <c:showSerName val="0"/>
          <c:showPercent val="0"/>
          <c:showBubbleSize val="0"/>
        </c:dLbls>
        <c:gapWidth val="150"/>
        <c:axId val="425380872"/>
        <c:axId val="425384008"/>
      </c:barChart>
      <c:catAx>
        <c:axId val="425380872"/>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5384008"/>
        <c:crosses val="autoZero"/>
        <c:auto val="1"/>
        <c:lblAlgn val="ctr"/>
        <c:lblOffset val="100"/>
        <c:tickLblSkip val="1"/>
        <c:tickMarkSkip val="1"/>
        <c:noMultiLvlLbl val="0"/>
      </c:catAx>
      <c:valAx>
        <c:axId val="425384008"/>
        <c:scaling>
          <c:orientation val="minMax"/>
        </c:scaling>
        <c:delete val="1"/>
        <c:axPos val="b"/>
        <c:numFmt formatCode="General" sourceLinked="1"/>
        <c:majorTickMark val="out"/>
        <c:minorTickMark val="none"/>
        <c:tickLblPos val="none"/>
        <c:crossAx val="425380872"/>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1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18</c:v>
                </c:pt>
                <c:pt idx="1">
                  <c:v>42</c:v>
                </c:pt>
                <c:pt idx="2">
                  <c:v>31</c:v>
                </c:pt>
                <c:pt idx="3">
                  <c:v>29</c:v>
                </c:pt>
                <c:pt idx="4">
                  <c:v>16</c:v>
                </c:pt>
                <c:pt idx="5">
                  <c:v>11</c:v>
                </c:pt>
                <c:pt idx="6">
                  <c:v>28</c:v>
                </c:pt>
                <c:pt idx="7">
                  <c:v>19</c:v>
                </c:pt>
                <c:pt idx="8">
                  <c:v>17</c:v>
                </c:pt>
                <c:pt idx="9">
                  <c:v>13</c:v>
                </c:pt>
                <c:pt idx="10">
                  <c:v>6</c:v>
                </c:pt>
                <c:pt idx="11">
                  <c:v>12</c:v>
                </c:pt>
                <c:pt idx="12">
                  <c:v>9</c:v>
                </c:pt>
                <c:pt idx="13">
                  <c:v>9</c:v>
                </c:pt>
                <c:pt idx="14">
                  <c:v>11</c:v>
                </c:pt>
                <c:pt idx="15">
                  <c:v>11</c:v>
                </c:pt>
                <c:pt idx="16">
                  <c:v>12</c:v>
                </c:pt>
                <c:pt idx="17">
                  <c:v>4</c:v>
                </c:pt>
                <c:pt idx="18">
                  <c:v>7</c:v>
                </c:pt>
                <c:pt idx="19">
                  <c:v>8</c:v>
                </c:pt>
                <c:pt idx="20">
                  <c:v>6</c:v>
                </c:pt>
                <c:pt idx="21">
                  <c:v>7</c:v>
                </c:pt>
              </c:numCache>
            </c:numRef>
          </c:val>
          <c:extLst>
            <c:ext xmlns:c16="http://schemas.microsoft.com/office/drawing/2014/chart" uri="{C3380CC4-5D6E-409C-BE32-E72D297353CC}">
              <c16:uniqueId val="{00000000-BEF3-484E-924F-AB4622365766}"/>
            </c:ext>
          </c:extLst>
        </c:ser>
        <c:dLbls>
          <c:showLegendKey val="0"/>
          <c:showVal val="0"/>
          <c:showCatName val="0"/>
          <c:showSerName val="0"/>
          <c:showPercent val="0"/>
          <c:showBubbleSize val="0"/>
        </c:dLbls>
        <c:gapWidth val="150"/>
        <c:axId val="425380872"/>
        <c:axId val="425384008"/>
      </c:barChart>
      <c:catAx>
        <c:axId val="425380872"/>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5384008"/>
        <c:crosses val="autoZero"/>
        <c:auto val="1"/>
        <c:lblAlgn val="ctr"/>
        <c:lblOffset val="100"/>
        <c:tickLblSkip val="1"/>
        <c:tickMarkSkip val="1"/>
        <c:noMultiLvlLbl val="0"/>
      </c:catAx>
      <c:valAx>
        <c:axId val="425384008"/>
        <c:scaling>
          <c:orientation val="minMax"/>
        </c:scaling>
        <c:delete val="1"/>
        <c:axPos val="b"/>
        <c:numFmt formatCode="General" sourceLinked="1"/>
        <c:majorTickMark val="out"/>
        <c:minorTickMark val="none"/>
        <c:tickLblPos val="none"/>
        <c:crossAx val="425380872"/>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6"/>
          <c:dLbls>
            <c:dLbl>
              <c:idx val="0"/>
              <c:layout>
                <c:manualLayout>
                  <c:x val="2.1812188558258117E-2"/>
                  <c:y val="-0.2392601851851852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9BB0-433E-879C-87EA9E4462BB}"/>
                </c:ext>
              </c:extLst>
            </c:dLbl>
            <c:dLbl>
              <c:idx val="1"/>
              <c:layout>
                <c:manualLayout>
                  <c:x val="-3.8926099262954351E-2"/>
                  <c:y val="0.2944018518518518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BB0-433E-879C-87EA9E4462BB}"/>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6</c:v>
                </c:pt>
                <c:pt idx="1">
                  <c:v>1</c:v>
                </c:pt>
              </c:numCache>
            </c:numRef>
          </c:val>
          <c:extLst>
            <c:ext xmlns:c16="http://schemas.microsoft.com/office/drawing/2014/chart" uri="{C3380CC4-5D6E-409C-BE32-E72D297353CC}">
              <c16:uniqueId val="{00000002-9BB0-433E-879C-87EA9E4462BB}"/>
            </c:ext>
          </c:extLst>
        </c:ser>
        <c:dLbls>
          <c:showLegendKey val="0"/>
          <c:showVal val="0"/>
          <c:showCatName val="1"/>
          <c:showSerName val="0"/>
          <c:showPercent val="1"/>
          <c:showBubbleSize val="0"/>
          <c:showLeaderLines val="0"/>
        </c:dLbls>
        <c:firstSliceAng val="36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19">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285</c:v>
                </c:pt>
                <c:pt idx="1">
                  <c:v>330</c:v>
                </c:pt>
                <c:pt idx="2">
                  <c:v>332</c:v>
                </c:pt>
                <c:pt idx="3">
                  <c:v>398</c:v>
                </c:pt>
                <c:pt idx="4">
                  <c:v>435</c:v>
                </c:pt>
                <c:pt idx="5">
                  <c:v>318</c:v>
                </c:pt>
                <c:pt idx="6">
                  <c:v>334</c:v>
                </c:pt>
                <c:pt idx="7">
                  <c:v>157</c:v>
                </c:pt>
                <c:pt idx="8">
                  <c:v>167</c:v>
                </c:pt>
                <c:pt idx="9">
                  <c:v>161</c:v>
                </c:pt>
                <c:pt idx="10">
                  <c:v>85</c:v>
                </c:pt>
                <c:pt idx="11">
                  <c:v>116</c:v>
                </c:pt>
                <c:pt idx="12">
                  <c:v>104</c:v>
                </c:pt>
                <c:pt idx="13">
                  <c:v>139</c:v>
                </c:pt>
                <c:pt idx="14">
                  <c:v>180</c:v>
                </c:pt>
                <c:pt idx="15">
                  <c:v>127</c:v>
                </c:pt>
                <c:pt idx="16">
                  <c:v>52</c:v>
                </c:pt>
                <c:pt idx="17">
                  <c:v>41</c:v>
                </c:pt>
                <c:pt idx="18">
                  <c:v>166</c:v>
                </c:pt>
                <c:pt idx="19">
                  <c:v>72</c:v>
                </c:pt>
                <c:pt idx="20">
                  <c:v>43</c:v>
                </c:pt>
                <c:pt idx="21">
                  <c:v>40</c:v>
                </c:pt>
              </c:numCache>
            </c:numRef>
          </c:val>
          <c:extLst>
            <c:ext xmlns:c16="http://schemas.microsoft.com/office/drawing/2014/chart" uri="{C3380CC4-5D6E-409C-BE32-E72D297353CC}">
              <c16:uniqueId val="{00000000-318A-4097-8AA9-4B950E6C7113}"/>
            </c:ext>
          </c:extLst>
        </c:ser>
        <c:dLbls>
          <c:showLegendKey val="0"/>
          <c:showVal val="0"/>
          <c:showCatName val="0"/>
          <c:showSerName val="0"/>
          <c:showPercent val="0"/>
          <c:showBubbleSize val="0"/>
        </c:dLbls>
        <c:gapWidth val="150"/>
        <c:axId val="427329432"/>
        <c:axId val="427323160"/>
      </c:barChart>
      <c:catAx>
        <c:axId val="427329432"/>
        <c:scaling>
          <c:orientation val="minMax"/>
        </c:scaling>
        <c:delete val="0"/>
        <c:axPos val="l"/>
        <c:numFmt formatCode="General" sourceLinked="1"/>
        <c:majorTickMark val="out"/>
        <c:minorTickMark val="none"/>
        <c:tickLblPos val="nextTo"/>
        <c:spPr>
          <a:ln w="1890">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3160"/>
        <c:crosses val="autoZero"/>
        <c:auto val="1"/>
        <c:lblAlgn val="ctr"/>
        <c:lblOffset val="100"/>
        <c:tickLblSkip val="1"/>
        <c:tickMarkSkip val="1"/>
        <c:noMultiLvlLbl val="0"/>
      </c:catAx>
      <c:valAx>
        <c:axId val="427323160"/>
        <c:scaling>
          <c:orientation val="minMax"/>
        </c:scaling>
        <c:delete val="1"/>
        <c:axPos val="b"/>
        <c:numFmt formatCode="General" sourceLinked="1"/>
        <c:majorTickMark val="out"/>
        <c:minorTickMark val="none"/>
        <c:tickLblPos val="none"/>
        <c:crossAx val="427329432"/>
        <c:crosses val="autoZero"/>
        <c:crossBetween val="between"/>
      </c:valAx>
      <c:spPr>
        <a:noFill/>
        <a:ln w="25354">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2.1846146233109213E-2"/>
                  <c:y val="-0.2581416666666666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0067-4141-A7F4-4E9CF6790DDF}"/>
                </c:ext>
              </c:extLst>
            </c:dLbl>
            <c:dLbl>
              <c:idx val="1"/>
              <c:layout>
                <c:manualLayout>
                  <c:x val="3.2771049781951333E-3"/>
                  <c:y val="0.2079379629629629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1065-4208-8158-EB2C3FA42464}"/>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20</c:v>
                </c:pt>
                <c:pt idx="1">
                  <c:v>20</c:v>
                </c:pt>
              </c:numCache>
            </c:numRef>
          </c:val>
          <c:extLst>
            <c:ext xmlns:c16="http://schemas.microsoft.com/office/drawing/2014/chart" uri="{C3380CC4-5D6E-409C-BE32-E72D297353CC}">
              <c16:uniqueId val="{00000001-1065-4208-8158-EB2C3FA42464}"/>
            </c:ext>
          </c:extLst>
        </c:ser>
        <c:dLbls>
          <c:showLegendKey val="0"/>
          <c:showVal val="0"/>
          <c:showCatName val="1"/>
          <c:showSerName val="0"/>
          <c:showPercent val="1"/>
          <c:showBubbleSize val="0"/>
          <c:showLeaderLines val="1"/>
        </c:dLbls>
        <c:firstSliceAng val="26"/>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62993442730462E-2"/>
          <c:y val="9.2928505153074714E-2"/>
          <c:w val="0.90056154572034097"/>
          <c:h val="0.69277108433734935"/>
        </c:manualLayout>
      </c:layout>
      <c:lineChart>
        <c:grouping val="standard"/>
        <c:varyColors val="0"/>
        <c:ser>
          <c:idx val="0"/>
          <c:order val="0"/>
          <c:tx>
            <c:strRef>
              <c:f>Sheet1!$A$2</c:f>
              <c:strCache>
                <c:ptCount val="1"/>
                <c:pt idx="0">
                  <c:v>studenci</c:v>
                </c:pt>
              </c:strCache>
            </c:strRef>
          </c:tx>
          <c:spPr>
            <a:ln w="25219">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913</c:v>
                </c:pt>
                <c:pt idx="1">
                  <c:v>1049</c:v>
                </c:pt>
                <c:pt idx="2">
                  <c:v>1279</c:v>
                </c:pt>
                <c:pt idx="3">
                  <c:v>1302</c:v>
                </c:pt>
                <c:pt idx="4">
                  <c:v>1350</c:v>
                </c:pt>
                <c:pt idx="5">
                  <c:v>1661</c:v>
                </c:pt>
                <c:pt idx="6">
                  <c:v>1756</c:v>
                </c:pt>
                <c:pt idx="7">
                  <c:v>1994</c:v>
                </c:pt>
                <c:pt idx="8">
                  <c:v>1851</c:v>
                </c:pt>
                <c:pt idx="9">
                  <c:v>1965</c:v>
                </c:pt>
                <c:pt idx="10">
                  <c:v>2026</c:v>
                </c:pt>
                <c:pt idx="11">
                  <c:v>1988</c:v>
                </c:pt>
                <c:pt idx="12">
                  <c:v>1912</c:v>
                </c:pt>
                <c:pt idx="13">
                  <c:v>1826</c:v>
                </c:pt>
                <c:pt idx="14">
                  <c:v>1889</c:v>
                </c:pt>
                <c:pt idx="15">
                  <c:v>1535</c:v>
                </c:pt>
                <c:pt idx="16">
                  <c:v>1219</c:v>
                </c:pt>
                <c:pt idx="17">
                  <c:v>1041</c:v>
                </c:pt>
                <c:pt idx="18">
                  <c:v>1083</c:v>
                </c:pt>
                <c:pt idx="19">
                  <c:v>1175</c:v>
                </c:pt>
                <c:pt idx="20">
                  <c:v>1109</c:v>
                </c:pt>
                <c:pt idx="21">
                  <c:v>1275</c:v>
                </c:pt>
              </c:numCache>
            </c:numRef>
          </c:val>
          <c:smooth val="1"/>
          <c:extLst>
            <c:ext xmlns:c16="http://schemas.microsoft.com/office/drawing/2014/chart" uri="{C3380CC4-5D6E-409C-BE32-E72D297353CC}">
              <c16:uniqueId val="{00000012-ED42-41FE-B2D8-53B457EEBA52}"/>
            </c:ext>
          </c:extLst>
        </c:ser>
        <c:ser>
          <c:idx val="1"/>
          <c:order val="1"/>
          <c:tx>
            <c:strRef>
              <c:f>Sheet1!$A$3</c:f>
              <c:strCache>
                <c:ptCount val="1"/>
                <c:pt idx="0">
                  <c:v>opiekunowie</c:v>
                </c:pt>
              </c:strCache>
            </c:strRef>
          </c:tx>
          <c:spPr>
            <a:ln w="25219">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109</c:v>
                </c:pt>
                <c:pt idx="1">
                  <c:v>147</c:v>
                </c:pt>
                <c:pt idx="2">
                  <c:v>179</c:v>
                </c:pt>
                <c:pt idx="3">
                  <c:v>197</c:v>
                </c:pt>
                <c:pt idx="4">
                  <c:v>209</c:v>
                </c:pt>
                <c:pt idx="5">
                  <c:v>216</c:v>
                </c:pt>
                <c:pt idx="6">
                  <c:v>216</c:v>
                </c:pt>
                <c:pt idx="7">
                  <c:v>224</c:v>
                </c:pt>
                <c:pt idx="8">
                  <c:v>235</c:v>
                </c:pt>
                <c:pt idx="9">
                  <c:v>253</c:v>
                </c:pt>
                <c:pt idx="10">
                  <c:v>282</c:v>
                </c:pt>
                <c:pt idx="11">
                  <c:v>351</c:v>
                </c:pt>
                <c:pt idx="12">
                  <c:v>299</c:v>
                </c:pt>
                <c:pt idx="13">
                  <c:v>321</c:v>
                </c:pt>
                <c:pt idx="14">
                  <c:v>325</c:v>
                </c:pt>
                <c:pt idx="15">
                  <c:v>333</c:v>
                </c:pt>
                <c:pt idx="16">
                  <c:v>318</c:v>
                </c:pt>
                <c:pt idx="17">
                  <c:v>236</c:v>
                </c:pt>
                <c:pt idx="18">
                  <c:v>245</c:v>
                </c:pt>
                <c:pt idx="19">
                  <c:v>283</c:v>
                </c:pt>
                <c:pt idx="20">
                  <c:v>309</c:v>
                </c:pt>
                <c:pt idx="21">
                  <c:v>376</c:v>
                </c:pt>
              </c:numCache>
            </c:numRef>
          </c:val>
          <c:smooth val="1"/>
          <c:extLst>
            <c:ext xmlns:c16="http://schemas.microsoft.com/office/drawing/2014/chart" uri="{C3380CC4-5D6E-409C-BE32-E72D297353CC}">
              <c16:uniqueId val="{00000025-ED42-41FE-B2D8-53B457EEBA52}"/>
            </c:ext>
          </c:extLst>
        </c:ser>
        <c:dLbls>
          <c:dLblPos val="t"/>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58">
                <a:noFill/>
              </a:ln>
            </c:spPr>
          </c:downBars>
        </c:upDownBars>
        <c:marker val="1"/>
        <c:smooth val="0"/>
        <c:axId val="423945880"/>
        <c:axId val="423947448"/>
      </c:lineChart>
      <c:catAx>
        <c:axId val="423945880"/>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23947448"/>
        <c:crosses val="autoZero"/>
        <c:auto val="1"/>
        <c:lblAlgn val="ctr"/>
        <c:lblOffset val="100"/>
        <c:noMultiLvlLbl val="0"/>
      </c:catAx>
      <c:valAx>
        <c:axId val="423947448"/>
        <c:scaling>
          <c:orientation val="minMax"/>
        </c:scaling>
        <c:delete val="1"/>
        <c:axPos val="l"/>
        <c:numFmt formatCode="General" sourceLinked="1"/>
        <c:majorTickMark val="out"/>
        <c:minorTickMark val="none"/>
        <c:tickLblPos val="nextTo"/>
        <c:crossAx val="423945880"/>
        <c:crosses val="autoZero"/>
        <c:crossBetween val="between"/>
      </c:valAx>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7">
              <a:solidFill>
                <a:srgbClr val="003366"/>
              </a:solidFill>
              <a:prstDash val="solid"/>
            </a:ln>
            <a:effectLst>
              <a:outerShdw dist="35921" dir="2700000" algn="br">
                <a:srgbClr val="000000"/>
              </a:outerShdw>
            </a:effectLst>
          </c:spPr>
          <c:invertIfNegative val="0"/>
          <c:dLbls>
            <c:spPr>
              <a:noFill/>
              <a:ln w="15108">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71</c:v>
                </c:pt>
                <c:pt idx="1">
                  <c:v>35</c:v>
                </c:pt>
                <c:pt idx="2">
                  <c:v>16</c:v>
                </c:pt>
                <c:pt idx="3">
                  <c:v>15</c:v>
                </c:pt>
                <c:pt idx="4">
                  <c:v>18</c:v>
                </c:pt>
                <c:pt idx="5">
                  <c:v>19</c:v>
                </c:pt>
                <c:pt idx="6">
                  <c:v>14</c:v>
                </c:pt>
                <c:pt idx="7">
                  <c:v>11</c:v>
                </c:pt>
                <c:pt idx="8">
                  <c:v>8</c:v>
                </c:pt>
                <c:pt idx="9">
                  <c:v>9</c:v>
                </c:pt>
                <c:pt idx="10">
                  <c:v>3</c:v>
                </c:pt>
                <c:pt idx="11">
                  <c:v>10</c:v>
                </c:pt>
                <c:pt idx="12">
                  <c:v>11</c:v>
                </c:pt>
                <c:pt idx="13">
                  <c:v>45</c:v>
                </c:pt>
                <c:pt idx="14">
                  <c:v>25</c:v>
                </c:pt>
                <c:pt idx="15">
                  <c:v>13</c:v>
                </c:pt>
                <c:pt idx="16">
                  <c:v>7</c:v>
                </c:pt>
                <c:pt idx="17">
                  <c:v>7</c:v>
                </c:pt>
                <c:pt idx="18">
                  <c:v>8</c:v>
                </c:pt>
                <c:pt idx="19">
                  <c:v>14</c:v>
                </c:pt>
                <c:pt idx="20">
                  <c:v>8</c:v>
                </c:pt>
                <c:pt idx="21">
                  <c:v>9</c:v>
                </c:pt>
              </c:numCache>
            </c:numRef>
          </c:val>
          <c:extLst>
            <c:ext xmlns:c16="http://schemas.microsoft.com/office/drawing/2014/chart" uri="{C3380CC4-5D6E-409C-BE32-E72D297353CC}">
              <c16:uniqueId val="{00000000-CF3B-4131-BC02-EA84998D0321}"/>
            </c:ext>
          </c:extLst>
        </c:ser>
        <c:dLbls>
          <c:showLegendKey val="0"/>
          <c:showVal val="0"/>
          <c:showCatName val="0"/>
          <c:showSerName val="0"/>
          <c:showPercent val="0"/>
          <c:showBubbleSize val="0"/>
        </c:dLbls>
        <c:gapWidth val="150"/>
        <c:axId val="427325904"/>
        <c:axId val="427324728"/>
      </c:barChart>
      <c:catAx>
        <c:axId val="427325904"/>
        <c:scaling>
          <c:orientation val="minMax"/>
        </c:scaling>
        <c:delete val="0"/>
        <c:axPos val="l"/>
        <c:numFmt formatCode="General" sourceLinked="1"/>
        <c:majorTickMark val="out"/>
        <c:minorTickMark val="none"/>
        <c:tickLblPos val="nextTo"/>
        <c:spPr>
          <a:ln w="1888">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4728"/>
        <c:crosses val="autoZero"/>
        <c:auto val="1"/>
        <c:lblAlgn val="ctr"/>
        <c:lblOffset val="100"/>
        <c:tickLblSkip val="1"/>
        <c:tickMarkSkip val="1"/>
        <c:noMultiLvlLbl val="0"/>
      </c:catAx>
      <c:valAx>
        <c:axId val="427324728"/>
        <c:scaling>
          <c:orientation val="minMax"/>
        </c:scaling>
        <c:delete val="1"/>
        <c:axPos val="b"/>
        <c:numFmt formatCode="General" sourceLinked="1"/>
        <c:majorTickMark val="out"/>
        <c:minorTickMark val="none"/>
        <c:tickLblPos val="none"/>
        <c:crossAx val="427325904"/>
        <c:crosses val="autoZero"/>
        <c:crossBetween val="between"/>
      </c:valAx>
      <c:spPr>
        <a:noFill/>
        <a:ln w="25335">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1.3714356118302004E-2"/>
                  <c:y val="-0.2822222222222222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35D2-4D7D-9E22-7BED8EADFC18}"/>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3</c:v>
                </c:pt>
                <c:pt idx="1">
                  <c:v>6</c:v>
                </c:pt>
              </c:numCache>
            </c:numRef>
          </c:val>
          <c:extLst>
            <c:ext xmlns:c16="http://schemas.microsoft.com/office/drawing/2014/chart" uri="{C3380CC4-5D6E-409C-BE32-E72D297353CC}">
              <c16:uniqueId val="{00000001-35D2-4D7D-9E22-7BED8EADFC18}"/>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07">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51</c:v>
                </c:pt>
                <c:pt idx="1">
                  <c:v>37</c:v>
                </c:pt>
                <c:pt idx="2">
                  <c:v>38</c:v>
                </c:pt>
                <c:pt idx="3">
                  <c:v>31</c:v>
                </c:pt>
                <c:pt idx="4">
                  <c:v>47</c:v>
                </c:pt>
                <c:pt idx="5">
                  <c:v>60</c:v>
                </c:pt>
                <c:pt idx="6">
                  <c:v>45</c:v>
                </c:pt>
                <c:pt idx="7">
                  <c:v>48</c:v>
                </c:pt>
                <c:pt idx="8">
                  <c:v>91</c:v>
                </c:pt>
                <c:pt idx="9">
                  <c:v>73</c:v>
                </c:pt>
                <c:pt idx="10">
                  <c:v>76</c:v>
                </c:pt>
                <c:pt idx="11">
                  <c:v>55</c:v>
                </c:pt>
                <c:pt idx="12">
                  <c:v>47</c:v>
                </c:pt>
                <c:pt idx="13">
                  <c:v>56</c:v>
                </c:pt>
                <c:pt idx="14">
                  <c:v>48</c:v>
                </c:pt>
                <c:pt idx="15">
                  <c:v>31</c:v>
                </c:pt>
                <c:pt idx="16">
                  <c:v>17</c:v>
                </c:pt>
                <c:pt idx="17">
                  <c:v>9</c:v>
                </c:pt>
                <c:pt idx="18">
                  <c:v>14</c:v>
                </c:pt>
                <c:pt idx="19">
                  <c:v>11</c:v>
                </c:pt>
                <c:pt idx="20">
                  <c:v>18</c:v>
                </c:pt>
                <c:pt idx="21">
                  <c:v>26</c:v>
                </c:pt>
              </c:numCache>
            </c:numRef>
          </c:val>
          <c:extLst>
            <c:ext xmlns:c16="http://schemas.microsoft.com/office/drawing/2014/chart" uri="{C3380CC4-5D6E-409C-BE32-E72D297353CC}">
              <c16:uniqueId val="{00000000-6BDA-4B35-B6C7-AC3D4084CC30}"/>
            </c:ext>
          </c:extLst>
        </c:ser>
        <c:dLbls>
          <c:showLegendKey val="0"/>
          <c:showVal val="0"/>
          <c:showCatName val="0"/>
          <c:showSerName val="0"/>
          <c:showPercent val="0"/>
          <c:showBubbleSize val="0"/>
        </c:dLbls>
        <c:gapWidth val="150"/>
        <c:axId val="427325120"/>
        <c:axId val="427323552"/>
      </c:barChart>
      <c:catAx>
        <c:axId val="427325120"/>
        <c:scaling>
          <c:orientation val="minMax"/>
        </c:scaling>
        <c:delete val="0"/>
        <c:axPos val="l"/>
        <c:numFmt formatCode="General" sourceLinked="1"/>
        <c:majorTickMark val="out"/>
        <c:minorTickMark val="none"/>
        <c:tickLblPos val="nextTo"/>
        <c:spPr>
          <a:ln w="1890">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3552"/>
        <c:crosses val="autoZero"/>
        <c:auto val="1"/>
        <c:lblAlgn val="ctr"/>
        <c:lblOffset val="100"/>
        <c:tickLblSkip val="1"/>
        <c:tickMarkSkip val="1"/>
        <c:noMultiLvlLbl val="0"/>
      </c:catAx>
      <c:valAx>
        <c:axId val="427323552"/>
        <c:scaling>
          <c:orientation val="minMax"/>
        </c:scaling>
        <c:delete val="1"/>
        <c:axPos val="b"/>
        <c:numFmt formatCode="General" sourceLinked="1"/>
        <c:majorTickMark val="out"/>
        <c:minorTickMark val="none"/>
        <c:tickLblPos val="none"/>
        <c:crossAx val="427325120"/>
        <c:crosses val="autoZero"/>
        <c:crossBetween val="between"/>
      </c:valAx>
      <c:spPr>
        <a:noFill/>
        <a:ln w="25354">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dPt>
            <c:idx val="0"/>
            <c:bubble3D val="0"/>
            <c:explosion val="8"/>
            <c:extLst>
              <c:ext xmlns:c16="http://schemas.microsoft.com/office/drawing/2014/chart" uri="{C3380CC4-5D6E-409C-BE32-E72D297353CC}">
                <c16:uniqueId val="{00000001-793A-4B48-9E91-82D7AA20C504}"/>
              </c:ext>
            </c:extLst>
          </c:dPt>
          <c:dLbls>
            <c:dLbl>
              <c:idx val="0"/>
              <c:layout>
                <c:manualLayout>
                  <c:x val="3.5242764553640879E-2"/>
                  <c:y val="-0.3998148148148148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93A-4B48-9E91-82D7AA20C504}"/>
                </c:ext>
              </c:extLst>
            </c:dLbl>
            <c:dLbl>
              <c:idx val="1"/>
              <c:layout>
                <c:manualLayout>
                  <c:x val="-3.8840258300505477E-2"/>
                  <c:y val="0.2822222222222222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793A-4B48-9E91-82D7AA20C504}"/>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14</c:v>
                </c:pt>
                <c:pt idx="1">
                  <c:v>12</c:v>
                </c:pt>
              </c:numCache>
            </c:numRef>
          </c:val>
          <c:extLst>
            <c:ext xmlns:c16="http://schemas.microsoft.com/office/drawing/2014/chart" uri="{C3380CC4-5D6E-409C-BE32-E72D297353CC}">
              <c16:uniqueId val="{00000003-793A-4B48-9E91-82D7AA20C504}"/>
            </c:ext>
          </c:extLst>
        </c:ser>
        <c:dLbls>
          <c:showLegendKey val="0"/>
          <c:showVal val="0"/>
          <c:showCatName val="1"/>
          <c:showSerName val="0"/>
          <c:showPercent val="1"/>
          <c:showBubbleSize val="0"/>
          <c:showLeaderLines val="0"/>
        </c:dLbls>
        <c:firstSliceAng val="22"/>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5">
              <a:solidFill>
                <a:srgbClr val="003366"/>
              </a:solidFill>
              <a:prstDash val="solid"/>
            </a:ln>
            <a:effectLst>
              <a:outerShdw dist="35921" dir="2700000" algn="br">
                <a:srgbClr val="000000"/>
              </a:outerShdw>
            </a:effectLst>
          </c:spPr>
          <c:invertIfNegative val="0"/>
          <c:dLbls>
            <c:spPr>
              <a:noFill/>
              <a:ln w="18089">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8</c:v>
                </c:pt>
                <c:pt idx="1">
                  <c:v>42</c:v>
                </c:pt>
                <c:pt idx="2">
                  <c:v>96</c:v>
                </c:pt>
                <c:pt idx="3">
                  <c:v>14</c:v>
                </c:pt>
                <c:pt idx="4">
                  <c:v>37</c:v>
                </c:pt>
                <c:pt idx="5">
                  <c:v>11</c:v>
                </c:pt>
                <c:pt idx="6">
                  <c:v>4</c:v>
                </c:pt>
                <c:pt idx="7">
                  <c:v>6</c:v>
                </c:pt>
                <c:pt idx="8">
                  <c:v>1</c:v>
                </c:pt>
                <c:pt idx="9">
                  <c:v>2</c:v>
                </c:pt>
                <c:pt idx="10">
                  <c:v>37</c:v>
                </c:pt>
                <c:pt idx="11">
                  <c:v>6</c:v>
                </c:pt>
                <c:pt idx="12">
                  <c:v>13</c:v>
                </c:pt>
                <c:pt idx="13">
                  <c:v>12</c:v>
                </c:pt>
                <c:pt idx="14">
                  <c:v>3</c:v>
                </c:pt>
                <c:pt idx="15">
                  <c:v>19</c:v>
                </c:pt>
                <c:pt idx="16">
                  <c:v>0</c:v>
                </c:pt>
                <c:pt idx="17">
                  <c:v>1</c:v>
                </c:pt>
                <c:pt idx="18">
                  <c:v>2</c:v>
                </c:pt>
                <c:pt idx="19">
                  <c:v>0</c:v>
                </c:pt>
                <c:pt idx="20">
                  <c:v>2</c:v>
                </c:pt>
                <c:pt idx="21">
                  <c:v>4</c:v>
                </c:pt>
              </c:numCache>
            </c:numRef>
          </c:val>
          <c:extLst>
            <c:ext xmlns:c16="http://schemas.microsoft.com/office/drawing/2014/chart" uri="{C3380CC4-5D6E-409C-BE32-E72D297353CC}">
              <c16:uniqueId val="{00000000-9DB5-49A2-A42E-DA4810895E92}"/>
            </c:ext>
          </c:extLst>
        </c:ser>
        <c:dLbls>
          <c:showLegendKey val="0"/>
          <c:showVal val="0"/>
          <c:showCatName val="0"/>
          <c:showSerName val="0"/>
          <c:showPercent val="0"/>
          <c:showBubbleSize val="0"/>
        </c:dLbls>
        <c:gapWidth val="150"/>
        <c:axId val="427326296"/>
        <c:axId val="427329040"/>
      </c:barChart>
      <c:catAx>
        <c:axId val="427326296"/>
        <c:scaling>
          <c:orientation val="minMax"/>
        </c:scaling>
        <c:delete val="0"/>
        <c:axPos val="l"/>
        <c:numFmt formatCode="General" sourceLinked="1"/>
        <c:majorTickMark val="out"/>
        <c:minorTickMark val="none"/>
        <c:tickLblPos val="nextTo"/>
        <c:spPr>
          <a:ln w="2263">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9040"/>
        <c:crosses val="autoZero"/>
        <c:auto val="1"/>
        <c:lblAlgn val="ctr"/>
        <c:lblOffset val="100"/>
        <c:tickLblSkip val="1"/>
        <c:tickMarkSkip val="1"/>
        <c:noMultiLvlLbl val="0"/>
      </c:catAx>
      <c:valAx>
        <c:axId val="427329040"/>
        <c:scaling>
          <c:orientation val="minMax"/>
        </c:scaling>
        <c:delete val="1"/>
        <c:axPos val="b"/>
        <c:numFmt formatCode="General" sourceLinked="1"/>
        <c:majorTickMark val="out"/>
        <c:minorTickMark val="none"/>
        <c:tickLblPos val="none"/>
        <c:crossAx val="427326296"/>
        <c:crosses val="autoZero"/>
        <c:crossBetween val="between"/>
      </c:valAx>
      <c:spPr>
        <a:noFill/>
        <a:ln w="25398">
          <a:noFill/>
        </a:ln>
      </c:spPr>
    </c:plotArea>
    <c:plotVisOnly val="1"/>
    <c:dispBlanksAs val="gap"/>
    <c:showDLblsOverMax val="0"/>
  </c:chart>
  <c:spPr>
    <a:noFill/>
    <a:ln>
      <a:noFill/>
    </a:ln>
  </c:spPr>
  <c:txPr>
    <a:bodyPr/>
    <a:lstStyle/>
    <a:p>
      <a:pPr>
        <a:defRPr sz="409" b="0" i="0" u="none" strike="noStrike" baseline="0">
          <a:solidFill>
            <a:schemeClr val="tx1"/>
          </a:solidFill>
          <a:latin typeface="Arial"/>
          <a:ea typeface="Arial"/>
          <a:cs typeface="Arial"/>
        </a:defRPr>
      </a:pPr>
      <a:endParaRPr lang="pl-PL"/>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dLbls>
            <c:spPr>
              <a:noFill/>
              <a:ln w="15924">
                <a:noFill/>
              </a:ln>
            </c:spPr>
            <c:txPr>
              <a:bodyPr/>
              <a:lstStyle/>
              <a:p>
                <a:pPr>
                  <a:defRPr sz="1100" b="1" i="0" u="none" strike="noStrike" baseline="0">
                    <a:solidFill>
                      <a:srgbClr val="003366"/>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Sheet1!$B$2:$B$23</c:f>
              <c:numCache>
                <c:formatCode>General</c:formatCode>
                <c:ptCount val="22"/>
                <c:pt idx="0">
                  <c:v>448</c:v>
                </c:pt>
                <c:pt idx="1">
                  <c:v>229</c:v>
                </c:pt>
                <c:pt idx="2">
                  <c:v>361</c:v>
                </c:pt>
                <c:pt idx="3">
                  <c:v>416</c:v>
                </c:pt>
                <c:pt idx="4">
                  <c:v>493</c:v>
                </c:pt>
                <c:pt idx="5">
                  <c:v>511</c:v>
                </c:pt>
                <c:pt idx="6">
                  <c:v>514</c:v>
                </c:pt>
                <c:pt idx="7">
                  <c:v>693</c:v>
                </c:pt>
                <c:pt idx="8">
                  <c:v>529</c:v>
                </c:pt>
                <c:pt idx="9">
                  <c:v>342</c:v>
                </c:pt>
                <c:pt idx="10">
                  <c:v>528</c:v>
                </c:pt>
                <c:pt idx="11">
                  <c:v>389</c:v>
                </c:pt>
                <c:pt idx="12">
                  <c:v>309</c:v>
                </c:pt>
                <c:pt idx="13">
                  <c:v>454</c:v>
                </c:pt>
                <c:pt idx="14">
                  <c:v>312</c:v>
                </c:pt>
                <c:pt idx="15">
                  <c:v>180</c:v>
                </c:pt>
                <c:pt idx="16">
                  <c:v>97</c:v>
                </c:pt>
                <c:pt idx="17">
                  <c:v>68</c:v>
                </c:pt>
                <c:pt idx="18">
                  <c:v>69</c:v>
                </c:pt>
                <c:pt idx="19">
                  <c:v>49</c:v>
                </c:pt>
                <c:pt idx="20">
                  <c:v>40</c:v>
                </c:pt>
                <c:pt idx="21">
                  <c:v>63</c:v>
                </c:pt>
              </c:numCache>
            </c:numRef>
          </c:val>
          <c:extLst>
            <c:ext xmlns:c16="http://schemas.microsoft.com/office/drawing/2014/chart" uri="{C3380CC4-5D6E-409C-BE32-E72D297353CC}">
              <c16:uniqueId val="{00000000-C61D-4DD0-A1FE-7390CB20C71D}"/>
            </c:ext>
          </c:extLst>
        </c:ser>
        <c:dLbls>
          <c:showLegendKey val="0"/>
          <c:showVal val="0"/>
          <c:showCatName val="0"/>
          <c:showSerName val="0"/>
          <c:showPercent val="0"/>
          <c:showBubbleSize val="0"/>
        </c:dLbls>
        <c:gapWidth val="150"/>
        <c:axId val="427327080"/>
        <c:axId val="427324336"/>
      </c:barChart>
      <c:catAx>
        <c:axId val="427327080"/>
        <c:scaling>
          <c:orientation val="minMax"/>
        </c:scaling>
        <c:delete val="0"/>
        <c:axPos val="l"/>
        <c:numFmt formatCode="General" sourceLinked="1"/>
        <c:majorTickMark val="out"/>
        <c:minorTickMark val="none"/>
        <c:tickLblPos val="nextTo"/>
        <c:spPr>
          <a:ln w="1991">
            <a:solidFill>
              <a:schemeClr val="tx1"/>
            </a:solidFill>
            <a:prstDash val="solid"/>
          </a:ln>
        </c:spPr>
        <c:txPr>
          <a:bodyPr rot="0" vert="horz"/>
          <a:lstStyle/>
          <a:p>
            <a:pPr>
              <a:defRPr sz="1100" b="1" i="0" u="none" strike="noStrike" baseline="0">
                <a:solidFill>
                  <a:srgbClr val="003366"/>
                </a:solidFill>
                <a:latin typeface="Arial"/>
                <a:ea typeface="Arial"/>
                <a:cs typeface="Arial"/>
              </a:defRPr>
            </a:pPr>
            <a:endParaRPr lang="pl-PL"/>
          </a:p>
        </c:txPr>
        <c:crossAx val="427324336"/>
        <c:crosses val="autoZero"/>
        <c:auto val="1"/>
        <c:lblAlgn val="ctr"/>
        <c:lblOffset val="100"/>
        <c:tickLblSkip val="1"/>
        <c:tickMarkSkip val="1"/>
        <c:noMultiLvlLbl val="0"/>
      </c:catAx>
      <c:valAx>
        <c:axId val="427324336"/>
        <c:scaling>
          <c:orientation val="minMax"/>
        </c:scaling>
        <c:delete val="1"/>
        <c:axPos val="b"/>
        <c:numFmt formatCode="General" sourceLinked="1"/>
        <c:majorTickMark val="out"/>
        <c:minorTickMark val="none"/>
        <c:tickLblPos val="none"/>
        <c:crossAx val="427327080"/>
        <c:crosses val="autoZero"/>
        <c:crossBetween val="between"/>
      </c:valAx>
      <c:spPr>
        <a:noFill/>
        <a:ln w="25381">
          <a:noFill/>
        </a:ln>
      </c:spPr>
    </c:plotArea>
    <c:plotVisOnly val="1"/>
    <c:dispBlanksAs val="gap"/>
    <c:showDLblsOverMax val="0"/>
  </c:chart>
  <c:spPr>
    <a:noFill/>
    <a:ln>
      <a:noFill/>
    </a:ln>
  </c:spPr>
  <c:txPr>
    <a:bodyPr/>
    <a:lstStyle/>
    <a:p>
      <a:pPr>
        <a:defRPr sz="365" b="0" i="0" u="none" strike="noStrike" baseline="0">
          <a:solidFill>
            <a:srgbClr val="003366"/>
          </a:solidFill>
          <a:latin typeface="Arial"/>
          <a:ea typeface="Arial"/>
          <a:cs typeface="Arial"/>
        </a:defRPr>
      </a:pPr>
      <a:endParaRPr lang="pl-PL"/>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7.9942173488119703E-2"/>
                  <c:y val="0.1009636243386243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7522-4489-9717-B59B0A2F04A7}"/>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33</c:v>
                </c:pt>
                <c:pt idx="1">
                  <c:v>30</c:v>
                </c:pt>
              </c:numCache>
            </c:numRef>
          </c:val>
          <c:extLst>
            <c:ext xmlns:c16="http://schemas.microsoft.com/office/drawing/2014/chart" uri="{C3380CC4-5D6E-409C-BE32-E72D297353CC}">
              <c16:uniqueId val="{00000001-7522-4489-9717-B59B0A2F04A7}"/>
            </c:ext>
          </c:extLst>
        </c:ser>
        <c:dLbls>
          <c:showLegendKey val="0"/>
          <c:showVal val="0"/>
          <c:showCatName val="1"/>
          <c:showSerName val="0"/>
          <c:showPercent val="1"/>
          <c:showBubbleSize val="0"/>
          <c:showLeaderLines val="1"/>
        </c:dLbls>
        <c:firstSliceAng val="13"/>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656628536684046"/>
          <c:y val="0.13588382996062437"/>
          <c:w val="0.50514477956168202"/>
          <c:h val="0.77419155637978487"/>
        </c:manualLayout>
      </c:layout>
      <c:pieChart>
        <c:varyColors val="1"/>
        <c:ser>
          <c:idx val="0"/>
          <c:order val="0"/>
          <c:explosion val="25"/>
          <c:dPt>
            <c:idx val="0"/>
            <c:bubble3D val="0"/>
            <c:explosion val="6"/>
            <c:extLst>
              <c:ext xmlns:c16="http://schemas.microsoft.com/office/drawing/2014/chart" uri="{C3380CC4-5D6E-409C-BE32-E72D297353CC}">
                <c16:uniqueId val="{00000001-6710-4D6C-BDC3-215197758960}"/>
              </c:ext>
            </c:extLst>
          </c:dPt>
          <c:dPt>
            <c:idx val="1"/>
            <c:bubble3D val="0"/>
            <c:explosion val="5"/>
            <c:extLst>
              <c:ext xmlns:c16="http://schemas.microsoft.com/office/drawing/2014/chart" uri="{C3380CC4-5D6E-409C-BE32-E72D297353CC}">
                <c16:uniqueId val="{00000003-6710-4D6C-BDC3-215197758960}"/>
              </c:ext>
            </c:extLst>
          </c:dPt>
          <c:dPt>
            <c:idx val="2"/>
            <c:bubble3D val="0"/>
            <c:explosion val="12"/>
            <c:extLst>
              <c:ext xmlns:c16="http://schemas.microsoft.com/office/drawing/2014/chart" uri="{C3380CC4-5D6E-409C-BE32-E72D297353CC}">
                <c16:uniqueId val="{00000005-6710-4D6C-BDC3-215197758960}"/>
              </c:ext>
            </c:extLst>
          </c:dPt>
          <c:dPt>
            <c:idx val="3"/>
            <c:bubble3D val="0"/>
            <c:explosion val="9"/>
            <c:extLst>
              <c:ext xmlns:c16="http://schemas.microsoft.com/office/drawing/2014/chart" uri="{C3380CC4-5D6E-409C-BE32-E72D297353CC}">
                <c16:uniqueId val="{00000007-6710-4D6C-BDC3-215197758960}"/>
              </c:ext>
            </c:extLst>
          </c:dPt>
          <c:dLbls>
            <c:dLbl>
              <c:idx val="0"/>
              <c:layout>
                <c:manualLayout>
                  <c:x val="-4.2106846122034657E-2"/>
                  <c:y val="8.7090523317770646E-2"/>
                </c:manualLayout>
              </c:layout>
              <c:tx>
                <c:rich>
                  <a:bodyPr/>
                  <a:lstStyle/>
                  <a:p>
                    <a:pPr>
                      <a:defRPr/>
                    </a:pPr>
                    <a:fld id="{E80138BE-07AF-402A-B40A-9A5731DE955C}" type="CATEGORYNAME">
                      <a:rPr lang="pl-PL" sz="1602" smtClean="0"/>
                      <a:pPr>
                        <a:defRPr/>
                      </a:pPr>
                      <a:t>[NAZWA KATEGORII]</a:t>
                    </a:fld>
                    <a:r>
                      <a:rPr lang="pl-PL" sz="1602" baseline="0" dirty="0"/>
                      <a:t> </a:t>
                    </a:r>
                    <a:fld id="{77DE728D-B707-4761-97EF-92C895EC40F4}" type="VALUE">
                      <a:rPr lang="pl-PL" sz="1602" baseline="0" dirty="0"/>
                      <a:pPr>
                        <a:defRPr/>
                      </a:pPr>
                      <a:t>[WARTOŚĆ]</a:t>
                    </a:fld>
                    <a:endParaRPr lang="pl-PL" sz="1602" baseline="0" dirty="0"/>
                  </a:p>
                </c:rich>
              </c:tx>
              <c:sp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10-4D6C-BDC3-215197758960}"/>
                </c:ext>
              </c:extLst>
            </c:dLbl>
            <c:dLbl>
              <c:idx val="1"/>
              <c:layout>
                <c:manualLayout>
                  <c:x val="2.3553279103953984E-2"/>
                  <c:y val="-0.18972837748075369"/>
                </c:manualLayout>
              </c:layout>
              <c:tx>
                <c:rich>
                  <a:bodyPr/>
                  <a:lstStyle/>
                  <a:p>
                    <a:pPr>
                      <a:defRPr/>
                    </a:pPr>
                    <a:fld id="{8B833B25-3856-4FB7-9903-1AA6E143AE80}" type="CATEGORYNAME">
                      <a:rPr lang="pl-PL" sz="1602" smtClean="0"/>
                      <a:pPr>
                        <a:defRPr/>
                      </a:pPr>
                      <a:t>[NAZWA KATEGORII]</a:t>
                    </a:fld>
                    <a:r>
                      <a:rPr lang="pl-PL" sz="1602" baseline="0" dirty="0"/>
                      <a:t> </a:t>
                    </a:r>
                    <a:fld id="{2C3AD6FC-7D45-4CAC-9A5C-1943284D422E}" type="VALUE">
                      <a:rPr lang="pl-PL" sz="1602" baseline="0" dirty="0"/>
                      <a:pPr>
                        <a:defRPr/>
                      </a:pPr>
                      <a:t>[WARTOŚĆ]</a:t>
                    </a:fld>
                    <a:endParaRPr lang="pl-PL" sz="1602" baseline="0" dirty="0"/>
                  </a:p>
                </c:rich>
              </c:tx>
              <c:sp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10-4D6C-BDC3-215197758960}"/>
                </c:ext>
              </c:extLst>
            </c:dLbl>
            <c:dLbl>
              <c:idx val="2"/>
              <c:layout>
                <c:manualLayout>
                  <c:x val="0.20488968605938834"/>
                  <c:y val="-9.1034640950774393E-3"/>
                </c:manualLayout>
              </c:layout>
              <c:tx>
                <c:rich>
                  <a:bodyPr/>
                  <a:lstStyle/>
                  <a:p>
                    <a:pPr>
                      <a:defRPr/>
                    </a:pPr>
                    <a:fld id="{A00CF866-020E-4B78-A4E3-D0B310A5208B}" type="CATEGORYNAME">
                      <a:rPr lang="pl-PL" sz="1602" smtClean="0"/>
                      <a:pPr>
                        <a:defRPr/>
                      </a:pPr>
                      <a:t>[NAZWA KATEGORII]</a:t>
                    </a:fld>
                    <a:r>
                      <a:rPr lang="pl-PL" sz="1602" baseline="0" dirty="0"/>
                      <a:t> </a:t>
                    </a:r>
                    <a:br>
                      <a:rPr lang="pl-PL" sz="1602" baseline="0" dirty="0"/>
                    </a:br>
                    <a:fld id="{9C347114-A75C-46CB-ABFF-22F6B82CB5B6}" type="VALUE">
                      <a:rPr lang="pl-PL" sz="1602" baseline="0" smtClean="0"/>
                      <a:pPr>
                        <a:defRPr/>
                      </a:pPr>
                      <a:t>[WARTOŚĆ]</a:t>
                    </a:fld>
                    <a:endParaRPr lang="pl-PL" sz="1602" baseline="0" dirty="0"/>
                  </a:p>
                </c:rich>
              </c:tx>
              <c:spPr/>
              <c:dLblPos val="bestFit"/>
              <c:showLegendKey val="0"/>
              <c:showVal val="1"/>
              <c:showCatName val="1"/>
              <c:showSerName val="0"/>
              <c:showPercent val="0"/>
              <c:showBubbleSize val="0"/>
              <c:extLst>
                <c:ext xmlns:c15="http://schemas.microsoft.com/office/drawing/2012/chart" uri="{CE6537A1-D6FC-4f65-9D91-7224C49458BB}">
                  <c15:layout>
                    <c:manualLayout>
                      <c:w val="0.18249298100258521"/>
                      <c:h val="0.23268454227017935"/>
                    </c:manualLayout>
                  </c15:layout>
                  <c15:dlblFieldTable/>
                  <c15:showDataLabelsRange val="0"/>
                </c:ext>
                <c:ext xmlns:c16="http://schemas.microsoft.com/office/drawing/2014/chart" uri="{C3380CC4-5D6E-409C-BE32-E72D297353CC}">
                  <c16:uniqueId val="{00000005-6710-4D6C-BDC3-215197758960}"/>
                </c:ext>
              </c:extLst>
            </c:dLbl>
            <c:dLbl>
              <c:idx val="3"/>
              <c:layout>
                <c:manualLayout>
                  <c:x val="-4.8057467976890103E-2"/>
                  <c:y val="1.7203829999523509E-2"/>
                </c:manualLayout>
              </c:layout>
              <c:tx>
                <c:rich>
                  <a:bodyPr/>
                  <a:lstStyle/>
                  <a:p>
                    <a:pPr>
                      <a:defRPr/>
                    </a:pPr>
                    <a:fld id="{7B411E37-9B4E-4789-9A4F-5B25D4E51CC3}" type="CATEGORYNAME">
                      <a:rPr lang="en-US" sz="1602" smtClean="0"/>
                      <a:pPr>
                        <a:defRPr/>
                      </a:pPr>
                      <a:t>[NAZWA KATEGORII]</a:t>
                    </a:fld>
                    <a:r>
                      <a:rPr lang="en-US" sz="1602" baseline="0" dirty="0"/>
                      <a:t> </a:t>
                    </a:r>
                    <a:fld id="{95970463-1D13-43DF-AFF0-75EBB37B9421}" type="VALUE">
                      <a:rPr lang="en-US" sz="1602" baseline="0" dirty="0"/>
                      <a:pPr>
                        <a:defRPr/>
                      </a:pPr>
                      <a:t>[WARTOŚĆ]</a:t>
                    </a:fld>
                    <a:endParaRPr lang="en-US" sz="1602" baseline="0" dirty="0"/>
                  </a:p>
                </c:rich>
              </c:tx>
              <c:sp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710-4D6C-BDC3-215197758960}"/>
                </c:ext>
              </c:extLst>
            </c:dLbl>
            <c:numFmt formatCode="0%" sourceLinked="0"/>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Sheet1!$A$1:$A$4</c:f>
              <c:strCache>
                <c:ptCount val="4"/>
                <c:pt idx="0">
                  <c:v>Krótkie wyjaśnienie – porada na bieżąco (1-2 wizyty, do 2 tygodni)</c:v>
                </c:pt>
                <c:pt idx="1">
                  <c:v>Kilka wizyt (od 2 tygodni do 2 miesięcy)</c:v>
                </c:pt>
                <c:pt idx="2">
                  <c:v>Powyżej 2 miesięcy do roku</c:v>
                </c:pt>
                <c:pt idx="3">
                  <c:v>Rok i więcej</c:v>
                </c:pt>
              </c:strCache>
            </c:strRef>
          </c:cat>
          <c:val>
            <c:numRef>
              <c:f>Sheet1!$B$1:$B$4</c:f>
              <c:numCache>
                <c:formatCode>0%</c:formatCode>
                <c:ptCount val="4"/>
                <c:pt idx="0">
                  <c:v>0.45</c:v>
                </c:pt>
                <c:pt idx="1">
                  <c:v>0.42</c:v>
                </c:pt>
                <c:pt idx="2">
                  <c:v>0.12</c:v>
                </c:pt>
                <c:pt idx="3">
                  <c:v>0.01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8-6710-4D6C-BDC3-215197758960}"/>
            </c:ext>
          </c:extLst>
        </c:ser>
        <c:dLbls>
          <c:showLegendKey val="0"/>
          <c:showVal val="0"/>
          <c:showCatName val="1"/>
          <c:showSerName val="0"/>
          <c:showPercent val="1"/>
          <c:showBubbleSize val="0"/>
          <c:showLeaderLines val="1"/>
        </c:dLbls>
        <c:firstSliceAng val="200"/>
      </c:pieChart>
      <c:spPr>
        <a:noFill/>
        <a:ln w="25413">
          <a:noFill/>
        </a:ln>
      </c:spPr>
    </c:plotArea>
    <c:plotVisOnly val="1"/>
    <c:dispBlanksAs val="zero"/>
    <c:showDLblsOverMax val="0"/>
  </c:chart>
  <c:txPr>
    <a:bodyPr/>
    <a:lstStyle/>
    <a:p>
      <a:pPr>
        <a:defRPr sz="1803"/>
      </a:pPr>
      <a:endParaRPr lang="pl-PL"/>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25"/>
          <c:dPt>
            <c:idx val="0"/>
            <c:bubble3D val="0"/>
            <c:explosion val="13"/>
            <c:extLst>
              <c:ext xmlns:c16="http://schemas.microsoft.com/office/drawing/2014/chart" uri="{C3380CC4-5D6E-409C-BE32-E72D297353CC}">
                <c16:uniqueId val="{00000001-D5AE-43DC-9275-7680C713738D}"/>
              </c:ext>
            </c:extLst>
          </c:dPt>
          <c:dPt>
            <c:idx val="1"/>
            <c:bubble3D val="0"/>
            <c:explosion val="10"/>
            <c:extLst>
              <c:ext xmlns:c16="http://schemas.microsoft.com/office/drawing/2014/chart" uri="{C3380CC4-5D6E-409C-BE32-E72D297353CC}">
                <c16:uniqueId val="{00000003-D5AE-43DC-9275-7680C713738D}"/>
              </c:ext>
            </c:extLst>
          </c:dPt>
          <c:dPt>
            <c:idx val="2"/>
            <c:bubble3D val="0"/>
            <c:explosion val="11"/>
            <c:spPr>
              <a:solidFill>
                <a:schemeClr val="tx2">
                  <a:lumMod val="75000"/>
                </a:schemeClr>
              </a:solidFill>
            </c:spPr>
            <c:extLst>
              <c:ext xmlns:c16="http://schemas.microsoft.com/office/drawing/2014/chart" uri="{C3380CC4-5D6E-409C-BE32-E72D297353CC}">
                <c16:uniqueId val="{00000005-D5AE-43DC-9275-7680C713738D}"/>
              </c:ext>
            </c:extLst>
          </c:dPt>
          <c:dPt>
            <c:idx val="3"/>
            <c:bubble3D val="0"/>
            <c:explosion val="13"/>
            <c:extLst>
              <c:ext xmlns:c16="http://schemas.microsoft.com/office/drawing/2014/chart" uri="{C3380CC4-5D6E-409C-BE32-E72D297353CC}">
                <c16:uniqueId val="{00000007-D5AE-43DC-9275-7680C713738D}"/>
              </c:ext>
            </c:extLst>
          </c:dPt>
          <c:dPt>
            <c:idx val="4"/>
            <c:bubble3D val="0"/>
            <c:explosion val="13"/>
            <c:extLst>
              <c:ext xmlns:c16="http://schemas.microsoft.com/office/drawing/2014/chart" uri="{C3380CC4-5D6E-409C-BE32-E72D297353CC}">
                <c16:uniqueId val="{00000009-D5AE-43DC-9275-7680C713738D}"/>
              </c:ext>
            </c:extLst>
          </c:dPt>
          <c:dLbls>
            <c:spPr>
              <a:noFill/>
              <a:ln>
                <a:noFill/>
              </a:ln>
              <a:effectLst/>
            </c:spPr>
            <c:txPr>
              <a:bodyPr wrap="square" lIns="38100" tIns="19050" rIns="38100" bIns="19050" anchor="ctr">
                <a:spAutoFit/>
              </a:bodyPr>
              <a:lstStyle/>
              <a:p>
                <a:pPr>
                  <a:defRPr sz="1600" baseline="0">
                    <a:latin typeface="Arial" panose="020B0604020202020204" pitchFamily="34" charset="0"/>
                  </a:defRPr>
                </a:pPr>
                <a:endParaRPr lang="pl-PL"/>
              </a:p>
            </c:txPr>
            <c:showLegendKey val="0"/>
            <c:showVal val="0"/>
            <c:showCatName val="1"/>
            <c:showSerName val="0"/>
            <c:showPercent val="1"/>
            <c:showBubbleSize val="0"/>
            <c:showLeaderLines val="1"/>
            <c:extLst>
              <c:ext xmlns:c15="http://schemas.microsoft.com/office/drawing/2012/chart" uri="{CE6537A1-D6FC-4f65-9D91-7224C49458BB}"/>
            </c:extLst>
          </c:dLbls>
          <c:cat>
            <c:strRef>
              <c:f>Arkusz1!$A$2:$A$8</c:f>
              <c:strCache>
                <c:ptCount val="7"/>
                <c:pt idx="0">
                  <c:v>Rodzina</c:v>
                </c:pt>
                <c:pt idx="1">
                  <c:v>Znajomi</c:v>
                </c:pt>
                <c:pt idx="2">
                  <c:v>Media</c:v>
                </c:pt>
                <c:pt idx="3">
                  <c:v>Ulotka</c:v>
                </c:pt>
                <c:pt idx="4">
                  <c:v>Internet</c:v>
                </c:pt>
                <c:pt idx="5">
                  <c:v>NGO i instytucje</c:v>
                </c:pt>
                <c:pt idx="6">
                  <c:v>Inne</c:v>
                </c:pt>
              </c:strCache>
            </c:strRef>
          </c:cat>
          <c:val>
            <c:numRef>
              <c:f>Arkusz1!$B$2:$B$8</c:f>
              <c:numCache>
                <c:formatCode>General</c:formatCode>
                <c:ptCount val="7"/>
                <c:pt idx="0">
                  <c:v>7</c:v>
                </c:pt>
                <c:pt idx="1">
                  <c:v>23</c:v>
                </c:pt>
                <c:pt idx="2">
                  <c:v>4</c:v>
                </c:pt>
                <c:pt idx="3">
                  <c:v>9</c:v>
                </c:pt>
                <c:pt idx="4">
                  <c:v>28</c:v>
                </c:pt>
                <c:pt idx="5">
                  <c:v>10</c:v>
                </c:pt>
                <c:pt idx="6">
                  <c:v>19</c:v>
                </c:pt>
              </c:numCache>
            </c:numRef>
          </c:val>
          <c:extLst>
            <c:ext xmlns:c16="http://schemas.microsoft.com/office/drawing/2014/chart" uri="{C3380CC4-5D6E-409C-BE32-E72D297353CC}">
              <c16:uniqueId val="{0000000A-D5AE-43DC-9275-7680C713738D}"/>
            </c:ext>
          </c:extLst>
        </c:ser>
        <c:dLbls>
          <c:showLegendKey val="0"/>
          <c:showVal val="0"/>
          <c:showCatName val="0"/>
          <c:showSerName val="0"/>
          <c:showPercent val="0"/>
          <c:showBubbleSize val="0"/>
          <c:showLeaderLines val="1"/>
        </c:dLbls>
        <c:firstSliceAng val="0"/>
      </c:pieChart>
      <c:spPr>
        <a:noFill/>
        <a:ln w="25389">
          <a:noFill/>
        </a:ln>
      </c:spPr>
    </c:plotArea>
    <c:plotVisOnly val="1"/>
    <c:dispBlanksAs val="zero"/>
    <c:showDLblsOverMax val="0"/>
  </c:chart>
  <c:txPr>
    <a:bodyPr/>
    <a:lstStyle/>
    <a:p>
      <a:pPr>
        <a:defRPr sz="1798"/>
      </a:pPr>
      <a:endParaRPr lang="pl-PL"/>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29"/>
          <c:dLbls>
            <c:dLbl>
              <c:idx val="0"/>
              <c:layout>
                <c:manualLayout>
                  <c:x val="5.2214297444338607E-2"/>
                  <c:y val="9.5831351309584524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F4A-4759-9B6C-9FB4C3BA924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0.00%</c:formatCode>
                <c:ptCount val="2"/>
                <c:pt idx="0">
                  <c:v>0.13</c:v>
                </c:pt>
                <c:pt idx="1">
                  <c:v>0.87</c:v>
                </c:pt>
              </c:numCache>
            </c:numRef>
          </c:val>
          <c:extLst>
            <c:ext xmlns:c16="http://schemas.microsoft.com/office/drawing/2014/chart" uri="{C3380CC4-5D6E-409C-BE32-E72D297353CC}">
              <c16:uniqueId val="{00000001-CF4A-4759-9B6C-9FB4C3BA9246}"/>
            </c:ext>
          </c:extLst>
        </c:ser>
        <c:dLbls>
          <c:showLegendKey val="0"/>
          <c:showVal val="0"/>
          <c:showCatName val="1"/>
          <c:showSerName val="0"/>
          <c:showPercent val="1"/>
          <c:showBubbleSize val="0"/>
          <c:showLeaderLines val="1"/>
        </c:dLbls>
        <c:firstSliceAng val="0"/>
      </c:pieChart>
      <c:spPr>
        <a:noFill/>
        <a:ln w="25360">
          <a:noFill/>
        </a:ln>
      </c:spPr>
    </c:plotArea>
    <c:plotVisOnly val="1"/>
    <c:dispBlanksAs val="zero"/>
    <c:showDLblsOverMax val="0"/>
  </c:chart>
  <c:txPr>
    <a:bodyPr/>
    <a:lstStyle/>
    <a:p>
      <a:pPr>
        <a:defRPr sz="1797"/>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29262632536103E-2"/>
          <c:y val="0.1495515566434637"/>
          <c:w val="0.94019139868124024"/>
          <c:h val="0.59655172413792557"/>
        </c:manualLayout>
      </c:layout>
      <c:barChart>
        <c:barDir val="col"/>
        <c:grouping val="clustered"/>
        <c:varyColors val="0"/>
        <c:dLbls>
          <c:showLegendKey val="0"/>
          <c:showVal val="0"/>
          <c:showCatName val="0"/>
          <c:showSerName val="0"/>
          <c:showPercent val="0"/>
          <c:showBubbleSize val="0"/>
        </c:dLbls>
        <c:gapWidth val="150"/>
        <c:axId val="423947056"/>
        <c:axId val="423948232"/>
      </c:barChart>
      <c:catAx>
        <c:axId val="423947056"/>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4" b="1" i="0" u="none" strike="noStrike" baseline="0">
                <a:solidFill>
                  <a:schemeClr val="tx1"/>
                </a:solidFill>
                <a:latin typeface="Arial"/>
                <a:ea typeface="Arial"/>
                <a:cs typeface="Arial"/>
              </a:defRPr>
            </a:pPr>
            <a:endParaRPr lang="pl-PL"/>
          </a:p>
        </c:txPr>
        <c:crossAx val="423948232"/>
        <c:crosses val="autoZero"/>
        <c:auto val="1"/>
        <c:lblAlgn val="ctr"/>
        <c:lblOffset val="100"/>
        <c:tickLblSkip val="1"/>
        <c:tickMarkSkip val="1"/>
        <c:noMultiLvlLbl val="0"/>
      </c:catAx>
      <c:valAx>
        <c:axId val="423948232"/>
        <c:scaling>
          <c:orientation val="minMax"/>
        </c:scaling>
        <c:delete val="1"/>
        <c:axPos val="l"/>
        <c:numFmt formatCode="General" sourceLinked="1"/>
        <c:majorTickMark val="out"/>
        <c:minorTickMark val="none"/>
        <c:tickLblPos val="none"/>
        <c:crossAx val="423947056"/>
        <c:crosses val="autoZero"/>
        <c:crossBetween val="between"/>
      </c:valAx>
      <c:spPr>
        <a:noFill/>
        <a:ln w="25400">
          <a:noFill/>
        </a:ln>
      </c:spPr>
    </c:plotArea>
    <c:plotVisOnly val="1"/>
    <c:dispBlanksAs val="gap"/>
    <c:showDLblsOverMax val="0"/>
  </c:chart>
  <c:spPr>
    <a:noFill/>
    <a:ln>
      <a:noFill/>
    </a:ln>
  </c:spPr>
  <c:txPr>
    <a:bodyPr/>
    <a:lstStyle/>
    <a:p>
      <a:pPr>
        <a:defRPr sz="2192" b="1" i="0" u="none" strike="noStrike" baseline="0">
          <a:solidFill>
            <a:schemeClr val="tx1"/>
          </a:solidFill>
          <a:latin typeface="Arial"/>
          <a:ea typeface="Arial"/>
          <a:cs typeface="Arial"/>
        </a:defRPr>
      </a:pPr>
      <a:endParaRPr lang="pl-PL"/>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31"/>
          <c:dPt>
            <c:idx val="1"/>
            <c:bubble3D val="0"/>
            <c:explosion val="16"/>
            <c:extLst>
              <c:ext xmlns:c16="http://schemas.microsoft.com/office/drawing/2014/chart" uri="{C3380CC4-5D6E-409C-BE32-E72D297353CC}">
                <c16:uniqueId val="{00000001-97DA-4069-8B3C-959F2B5B90A9}"/>
              </c:ext>
            </c:extLst>
          </c:dPt>
          <c:dLbls>
            <c:dLbl>
              <c:idx val="0"/>
              <c:layout>
                <c:manualLayout>
                  <c:x val="7.5804184450796175E-3"/>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7DA-4069-8B3C-959F2B5B90A9}"/>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0.00%</c:formatCode>
                <c:ptCount val="2"/>
                <c:pt idx="0">
                  <c:v>0.14000000000000001</c:v>
                </c:pt>
                <c:pt idx="1">
                  <c:v>0.86</c:v>
                </c:pt>
              </c:numCache>
            </c:numRef>
          </c:val>
          <c:extLst>
            <c:ext xmlns:c16="http://schemas.microsoft.com/office/drawing/2014/chart" uri="{C3380CC4-5D6E-409C-BE32-E72D297353CC}">
              <c16:uniqueId val="{00000003-97DA-4069-8B3C-959F2B5B90A9}"/>
            </c:ext>
          </c:extLst>
        </c:ser>
        <c:dLbls>
          <c:showLegendKey val="0"/>
          <c:showVal val="0"/>
          <c:showCatName val="1"/>
          <c:showSerName val="0"/>
          <c:showPercent val="1"/>
          <c:showBubbleSize val="0"/>
          <c:showLeaderLines val="1"/>
        </c:dLbls>
        <c:firstSliceAng val="0"/>
      </c:pieChart>
      <c:spPr>
        <a:noFill/>
        <a:ln w="25360">
          <a:noFill/>
        </a:ln>
      </c:spPr>
    </c:plotArea>
    <c:plotVisOnly val="1"/>
    <c:dispBlanksAs val="zero"/>
    <c:showDLblsOverMax val="0"/>
  </c:chart>
  <c:txPr>
    <a:bodyPr/>
    <a:lstStyle/>
    <a:p>
      <a:pPr>
        <a:defRPr sz="1797"/>
      </a:pPr>
      <a:endParaRPr lang="pl-PL"/>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93287827076852E-2"/>
          <c:y val="2.6607538802660816E-2"/>
          <c:w val="0.95449374288964728"/>
          <c:h val="0.80266075388026559"/>
        </c:manualLayout>
      </c:layout>
      <c:barChart>
        <c:barDir val="col"/>
        <c:grouping val="clustered"/>
        <c:varyColors val="0"/>
        <c:ser>
          <c:idx val="0"/>
          <c:order val="0"/>
          <c:tx>
            <c:strRef>
              <c:f>Sheet1!$B$1</c:f>
              <c:strCache>
                <c:ptCount val="1"/>
                <c:pt idx="0">
                  <c:v>128</c:v>
                </c:pt>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34</c:v>
                </c:pt>
                <c:pt idx="1">
                  <c:v>26</c:v>
                </c:pt>
                <c:pt idx="2">
                  <c:v>37</c:v>
                </c:pt>
                <c:pt idx="3">
                  <c:v>25</c:v>
                </c:pt>
                <c:pt idx="4">
                  <c:v>9</c:v>
                </c:pt>
                <c:pt idx="5">
                  <c:v>7</c:v>
                </c:pt>
                <c:pt idx="6">
                  <c:v>12</c:v>
                </c:pt>
                <c:pt idx="7">
                  <c:v>8</c:v>
                </c:pt>
                <c:pt idx="8">
                  <c:v>6</c:v>
                </c:pt>
                <c:pt idx="9">
                  <c:v>1</c:v>
                </c:pt>
                <c:pt idx="10">
                  <c:v>2</c:v>
                </c:pt>
                <c:pt idx="11">
                  <c:v>2</c:v>
                </c:pt>
                <c:pt idx="12">
                  <c:v>3</c:v>
                </c:pt>
                <c:pt idx="13">
                  <c:v>0</c:v>
                </c:pt>
                <c:pt idx="14">
                  <c:v>0</c:v>
                </c:pt>
              </c:numCache>
            </c:numRef>
          </c:val>
          <c:extLst>
            <c:ext xmlns:c16="http://schemas.microsoft.com/office/drawing/2014/chart" uri="{C3380CC4-5D6E-409C-BE32-E72D297353CC}">
              <c16:uniqueId val="{00000000-B686-410E-A0D0-DACFF82079EB}"/>
            </c:ext>
          </c:extLst>
        </c:ser>
        <c:dLbls>
          <c:showLegendKey val="0"/>
          <c:showVal val="0"/>
          <c:showCatName val="0"/>
          <c:showSerName val="0"/>
          <c:showPercent val="0"/>
          <c:showBubbleSize val="0"/>
        </c:dLbls>
        <c:gapWidth val="150"/>
        <c:axId val="425385968"/>
        <c:axId val="425386360"/>
      </c:barChart>
      <c:catAx>
        <c:axId val="425385968"/>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5386360"/>
        <c:crosses val="autoZero"/>
        <c:auto val="1"/>
        <c:lblAlgn val="ctr"/>
        <c:lblOffset val="100"/>
        <c:tickMarkSkip val="1"/>
        <c:noMultiLvlLbl val="0"/>
      </c:catAx>
      <c:valAx>
        <c:axId val="425386360"/>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5385968"/>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08796296296292E-2"/>
          <c:y val="9.5575670498084297E-2"/>
          <c:w val="0.87300072083676072"/>
          <c:h val="0.69277108433734935"/>
        </c:manualLayout>
      </c:layout>
      <c:lineChart>
        <c:grouping val="standard"/>
        <c:varyColors val="0"/>
        <c:ser>
          <c:idx val="0"/>
          <c:order val="0"/>
          <c:tx>
            <c:strRef>
              <c:f>Sheet1!$A$2</c:f>
              <c:strCache>
                <c:ptCount val="1"/>
                <c:pt idx="0">
                  <c:v>studenci</c:v>
                </c:pt>
              </c:strCache>
            </c:strRef>
          </c:tx>
          <c:spPr>
            <a:ln w="25096">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61</c:v>
                </c:pt>
                <c:pt idx="1">
                  <c:v>49</c:v>
                </c:pt>
                <c:pt idx="2">
                  <c:v>48</c:v>
                </c:pt>
                <c:pt idx="3">
                  <c:v>38</c:v>
                </c:pt>
                <c:pt idx="4">
                  <c:v>58</c:v>
                </c:pt>
                <c:pt idx="5">
                  <c:v>62</c:v>
                </c:pt>
                <c:pt idx="6">
                  <c:v>62</c:v>
                </c:pt>
                <c:pt idx="7">
                  <c:v>69</c:v>
                </c:pt>
                <c:pt idx="8">
                  <c:v>72</c:v>
                </c:pt>
                <c:pt idx="9">
                  <c:v>65</c:v>
                </c:pt>
                <c:pt idx="10">
                  <c:v>87</c:v>
                </c:pt>
                <c:pt idx="11">
                  <c:v>71</c:v>
                </c:pt>
                <c:pt idx="12">
                  <c:v>79</c:v>
                </c:pt>
                <c:pt idx="13">
                  <c:v>80</c:v>
                </c:pt>
                <c:pt idx="14">
                  <c:v>71</c:v>
                </c:pt>
                <c:pt idx="15">
                  <c:v>66</c:v>
                </c:pt>
                <c:pt idx="16">
                  <c:v>50</c:v>
                </c:pt>
                <c:pt idx="17">
                  <c:v>48</c:v>
                </c:pt>
                <c:pt idx="18">
                  <c:v>36</c:v>
                </c:pt>
                <c:pt idx="19">
                  <c:v>44</c:v>
                </c:pt>
                <c:pt idx="20">
                  <c:v>45</c:v>
                </c:pt>
                <c:pt idx="21">
                  <c:v>41</c:v>
                </c:pt>
              </c:numCache>
            </c:numRef>
          </c:val>
          <c:smooth val="1"/>
          <c:extLst>
            <c:ext xmlns:c16="http://schemas.microsoft.com/office/drawing/2014/chart" uri="{C3380CC4-5D6E-409C-BE32-E72D297353CC}">
              <c16:uniqueId val="{00000012-2F08-4F8A-8003-E24F32DAFCFB}"/>
            </c:ext>
          </c:extLst>
        </c:ser>
        <c:ser>
          <c:idx val="1"/>
          <c:order val="1"/>
          <c:tx>
            <c:strRef>
              <c:f>Sheet1!$A$3</c:f>
              <c:strCache>
                <c:ptCount val="1"/>
                <c:pt idx="0">
                  <c:v>opiekunowie</c:v>
                </c:pt>
              </c:strCache>
            </c:strRef>
          </c:tx>
          <c:spPr>
            <a:ln w="25096">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11</c:v>
                </c:pt>
                <c:pt idx="1">
                  <c:v>10</c:v>
                </c:pt>
                <c:pt idx="2">
                  <c:v>11</c:v>
                </c:pt>
                <c:pt idx="3">
                  <c:v>11</c:v>
                </c:pt>
                <c:pt idx="4">
                  <c:v>11</c:v>
                </c:pt>
                <c:pt idx="5">
                  <c:v>11</c:v>
                </c:pt>
                <c:pt idx="6">
                  <c:v>12</c:v>
                </c:pt>
                <c:pt idx="7">
                  <c:v>12</c:v>
                </c:pt>
                <c:pt idx="8">
                  <c:v>12</c:v>
                </c:pt>
                <c:pt idx="9">
                  <c:v>12</c:v>
                </c:pt>
                <c:pt idx="10">
                  <c:v>12</c:v>
                </c:pt>
                <c:pt idx="11">
                  <c:v>12</c:v>
                </c:pt>
                <c:pt idx="12">
                  <c:v>13</c:v>
                </c:pt>
                <c:pt idx="13">
                  <c:v>14</c:v>
                </c:pt>
                <c:pt idx="14">
                  <c:v>13</c:v>
                </c:pt>
                <c:pt idx="15">
                  <c:v>11</c:v>
                </c:pt>
                <c:pt idx="16">
                  <c:v>12</c:v>
                </c:pt>
                <c:pt idx="17">
                  <c:v>10</c:v>
                </c:pt>
                <c:pt idx="18">
                  <c:v>10</c:v>
                </c:pt>
                <c:pt idx="19">
                  <c:v>13</c:v>
                </c:pt>
                <c:pt idx="20">
                  <c:v>13</c:v>
                </c:pt>
                <c:pt idx="21">
                  <c:v>12</c:v>
                </c:pt>
              </c:numCache>
            </c:numRef>
          </c:val>
          <c:smooth val="1"/>
          <c:extLst>
            <c:ext xmlns:c16="http://schemas.microsoft.com/office/drawing/2014/chart" uri="{C3380CC4-5D6E-409C-BE32-E72D297353CC}">
              <c16:uniqueId val="{00000025-2F08-4F8A-8003-E24F32DAFCFB}"/>
            </c:ext>
          </c:extLst>
        </c:ser>
        <c:dLbls>
          <c:dLblPos val="t"/>
          <c:showLegendKey val="0"/>
          <c:showVal val="1"/>
          <c:showCatName val="0"/>
          <c:showSerName val="0"/>
          <c:showPercent val="0"/>
          <c:showBubbleSize val="0"/>
        </c:dLbls>
        <c:upDownBars>
          <c:gapWidth val="150"/>
          <c:upBars>
            <c:spPr>
              <a:solidFill>
                <a:schemeClr val="bg1"/>
              </a:solidFill>
              <a:ln w="3138">
                <a:solidFill>
                  <a:schemeClr val="tx1"/>
                </a:solidFill>
                <a:prstDash val="solid"/>
              </a:ln>
            </c:spPr>
          </c:upBars>
          <c:downBars>
            <c:spPr>
              <a:noFill/>
              <a:ln w="9410">
                <a:noFill/>
              </a:ln>
            </c:spPr>
          </c:downBars>
        </c:upDownBars>
        <c:marker val="1"/>
        <c:smooth val="0"/>
        <c:axId val="428201616"/>
        <c:axId val="428202792"/>
      </c:lineChart>
      <c:catAx>
        <c:axId val="428201616"/>
        <c:scaling>
          <c:orientation val="minMax"/>
        </c:scaling>
        <c:delete val="0"/>
        <c:axPos val="b"/>
        <c:numFmt formatCode="General" sourceLinked="0"/>
        <c:majorTickMark val="out"/>
        <c:minorTickMark val="none"/>
        <c:tickLblPos val="nextTo"/>
        <c:spPr>
          <a:ln w="3138">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8202792"/>
        <c:crosses val="autoZero"/>
        <c:auto val="1"/>
        <c:lblAlgn val="ctr"/>
        <c:lblOffset val="100"/>
        <c:tickLblSkip val="1"/>
        <c:tickMarkSkip val="1"/>
        <c:noMultiLvlLbl val="0"/>
      </c:catAx>
      <c:valAx>
        <c:axId val="428202792"/>
        <c:scaling>
          <c:orientation val="minMax"/>
        </c:scaling>
        <c:delete val="1"/>
        <c:axPos val="l"/>
        <c:numFmt formatCode="General" sourceLinked="1"/>
        <c:majorTickMark val="out"/>
        <c:minorTickMark val="none"/>
        <c:tickLblPos val="nextTo"/>
        <c:crossAx val="428201616"/>
        <c:crosses val="autoZero"/>
        <c:crossBetween val="between"/>
      </c:valAx>
      <c:spPr>
        <a:noFill/>
        <a:ln w="25358">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7685185185186E-2"/>
          <c:y val="7.9365079365079361E-2"/>
          <c:w val="0.88901620370370371"/>
          <c:h val="0.67619047619048434"/>
        </c:manualLayout>
      </c:layout>
      <c:barChart>
        <c:barDir val="col"/>
        <c:grouping val="clustered"/>
        <c:varyColors val="0"/>
        <c:ser>
          <c:idx val="0"/>
          <c:order val="0"/>
          <c:tx>
            <c:strRef>
              <c:f>Sheet1!$A$2</c:f>
              <c:strCache>
                <c:ptCount val="1"/>
                <c:pt idx="0">
                  <c:v>liczba spraw</c:v>
                </c:pt>
              </c:strCache>
            </c:strRef>
          </c:tx>
          <c:spPr>
            <a:solidFill>
              <a:srgbClr val="6699FF"/>
            </a:solidFill>
            <a:ln w="3171">
              <a:solidFill>
                <a:srgbClr val="003366"/>
              </a:solidFill>
              <a:prstDash val="solid"/>
            </a:ln>
            <a:effectLst>
              <a:outerShdw dist="35921" dir="2700000" algn="br">
                <a:srgbClr val="000000"/>
              </a:outerShdw>
            </a:effectLst>
          </c:spPr>
          <c:invertIfNegative val="0"/>
          <c:dLbls>
            <c:spPr>
              <a:noFill/>
              <a:ln w="25106">
                <a:noFill/>
              </a:ln>
            </c:spPr>
            <c:txPr>
              <a:bodyPr/>
              <a:lstStyle/>
              <a:p>
                <a:pPr>
                  <a:defRPr sz="9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pt idx="19">
                  <c:v>188</c:v>
                </c:pt>
                <c:pt idx="20">
                  <c:v>190</c:v>
                </c:pt>
                <c:pt idx="21">
                  <c:v>172</c:v>
                </c:pt>
              </c:numCache>
            </c:numRef>
          </c:val>
          <c:extLst>
            <c:ext xmlns:c16="http://schemas.microsoft.com/office/drawing/2014/chart" uri="{C3380CC4-5D6E-409C-BE32-E72D297353CC}">
              <c16:uniqueId val="{00000000-5405-48DD-8AA3-4527E10FCC2B}"/>
            </c:ext>
          </c:extLst>
        </c:ser>
        <c:dLbls>
          <c:showLegendKey val="0"/>
          <c:showVal val="1"/>
          <c:showCatName val="0"/>
          <c:showSerName val="0"/>
          <c:showPercent val="0"/>
          <c:showBubbleSize val="0"/>
        </c:dLbls>
        <c:gapWidth val="150"/>
        <c:axId val="428205536"/>
        <c:axId val="428203184"/>
      </c:barChart>
      <c:catAx>
        <c:axId val="428205536"/>
        <c:scaling>
          <c:orientation val="minMax"/>
        </c:scaling>
        <c:delete val="0"/>
        <c:axPos val="b"/>
        <c:numFmt formatCode="General" sourceLinked="1"/>
        <c:majorTickMark val="out"/>
        <c:minorTickMark val="none"/>
        <c:tickLblPos val="nextTo"/>
        <c:spPr>
          <a:ln w="3138">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28203184"/>
        <c:crosses val="autoZero"/>
        <c:auto val="1"/>
        <c:lblAlgn val="ctr"/>
        <c:lblOffset val="100"/>
        <c:tickLblSkip val="1"/>
        <c:tickMarkSkip val="1"/>
        <c:noMultiLvlLbl val="0"/>
      </c:catAx>
      <c:valAx>
        <c:axId val="428203184"/>
        <c:scaling>
          <c:orientation val="minMax"/>
        </c:scaling>
        <c:delete val="1"/>
        <c:axPos val="l"/>
        <c:numFmt formatCode="General" sourceLinked="1"/>
        <c:majorTickMark val="out"/>
        <c:minorTickMark val="none"/>
        <c:tickLblPos val="nextTo"/>
        <c:crossAx val="428205536"/>
        <c:crosses val="autoZero"/>
        <c:crossBetween val="between"/>
      </c:valAx>
      <c:spPr>
        <a:noFill/>
        <a:ln w="25369">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49394168194732E-2"/>
          <c:y val="3.594251275645835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11</c:v>
                </c:pt>
                <c:pt idx="1">
                  <c:v>12</c:v>
                </c:pt>
                <c:pt idx="2">
                  <c:v>0</c:v>
                </c:pt>
                <c:pt idx="3">
                  <c:v>0</c:v>
                </c:pt>
                <c:pt idx="4">
                  <c:v>4</c:v>
                </c:pt>
                <c:pt idx="5">
                  <c:v>0</c:v>
                </c:pt>
                <c:pt idx="6">
                  <c:v>2</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F003-4AA3-B630-804AAB84B4BC}"/>
            </c:ext>
          </c:extLst>
        </c:ser>
        <c:dLbls>
          <c:showLegendKey val="0"/>
          <c:showVal val="0"/>
          <c:showCatName val="0"/>
          <c:showSerName val="0"/>
          <c:showPercent val="0"/>
          <c:showBubbleSize val="0"/>
        </c:dLbls>
        <c:gapWidth val="150"/>
        <c:axId val="428208280"/>
        <c:axId val="428207104"/>
      </c:barChart>
      <c:catAx>
        <c:axId val="428208280"/>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8207104"/>
        <c:crosses val="autoZero"/>
        <c:auto val="1"/>
        <c:lblAlgn val="ctr"/>
        <c:lblOffset val="100"/>
        <c:tickMarkSkip val="1"/>
        <c:noMultiLvlLbl val="0"/>
      </c:catAx>
      <c:valAx>
        <c:axId val="428207104"/>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8208280"/>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5601851851853E-2"/>
          <c:y val="7.9365079365079361E-2"/>
          <c:w val="0.88902037037037041"/>
          <c:h val="0.67619047619048434"/>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1">
                <a:noFill/>
              </a:ln>
            </c:spPr>
            <c:txPr>
              <a:bodyPr/>
              <a:lstStyle/>
              <a:p>
                <a:pPr>
                  <a:defRPr sz="9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129</c:v>
                </c:pt>
                <c:pt idx="1">
                  <c:v>477</c:v>
                </c:pt>
                <c:pt idx="2">
                  <c:v>393</c:v>
                </c:pt>
                <c:pt idx="3">
                  <c:v>293</c:v>
                </c:pt>
                <c:pt idx="4">
                  <c:v>304</c:v>
                </c:pt>
                <c:pt idx="5">
                  <c:v>323</c:v>
                </c:pt>
                <c:pt idx="6">
                  <c:v>309</c:v>
                </c:pt>
                <c:pt idx="7">
                  <c:v>495</c:v>
                </c:pt>
                <c:pt idx="8">
                  <c:v>468</c:v>
                </c:pt>
                <c:pt idx="9">
                  <c:v>411</c:v>
                </c:pt>
                <c:pt idx="10">
                  <c:v>412</c:v>
                </c:pt>
                <c:pt idx="11">
                  <c:v>481</c:v>
                </c:pt>
                <c:pt idx="12">
                  <c:v>341</c:v>
                </c:pt>
                <c:pt idx="13">
                  <c:v>209</c:v>
                </c:pt>
                <c:pt idx="14">
                  <c:v>148</c:v>
                </c:pt>
                <c:pt idx="15">
                  <c:v>108</c:v>
                </c:pt>
                <c:pt idx="16">
                  <c:v>60</c:v>
                </c:pt>
                <c:pt idx="17">
                  <c:v>43</c:v>
                </c:pt>
                <c:pt idx="18">
                  <c:v>54</c:v>
                </c:pt>
                <c:pt idx="19">
                  <c:v>61</c:v>
                </c:pt>
                <c:pt idx="20">
                  <c:v>43</c:v>
                </c:pt>
                <c:pt idx="21">
                  <c:v>29</c:v>
                </c:pt>
              </c:numCache>
            </c:numRef>
          </c:val>
          <c:extLst>
            <c:ext xmlns:c16="http://schemas.microsoft.com/office/drawing/2014/chart" uri="{C3380CC4-5D6E-409C-BE32-E72D297353CC}">
              <c16:uniqueId val="{00000000-082B-444D-AA78-E174740A24CC}"/>
            </c:ext>
          </c:extLst>
        </c:ser>
        <c:dLbls>
          <c:showLegendKey val="0"/>
          <c:showVal val="1"/>
          <c:showCatName val="0"/>
          <c:showSerName val="0"/>
          <c:showPercent val="0"/>
          <c:showBubbleSize val="0"/>
        </c:dLbls>
        <c:gapWidth val="150"/>
        <c:axId val="428208672"/>
        <c:axId val="428201224"/>
      </c:barChart>
      <c:catAx>
        <c:axId val="428208672"/>
        <c:scaling>
          <c:orientation val="minMax"/>
        </c:scaling>
        <c:delete val="0"/>
        <c:axPos val="b"/>
        <c:numFmt formatCode="General" sourceLinked="1"/>
        <c:majorTickMark val="out"/>
        <c:minorTickMark val="none"/>
        <c:tickLblPos val="nextTo"/>
        <c:spPr>
          <a:ln w="3146">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28201224"/>
        <c:crosses val="autoZero"/>
        <c:auto val="1"/>
        <c:lblAlgn val="ctr"/>
        <c:lblOffset val="100"/>
        <c:tickLblSkip val="1"/>
        <c:tickMarkSkip val="1"/>
        <c:noMultiLvlLbl val="0"/>
      </c:catAx>
      <c:valAx>
        <c:axId val="428201224"/>
        <c:scaling>
          <c:orientation val="minMax"/>
        </c:scaling>
        <c:delete val="1"/>
        <c:axPos val="l"/>
        <c:numFmt formatCode="General" sourceLinked="1"/>
        <c:majorTickMark val="out"/>
        <c:minorTickMark val="none"/>
        <c:tickLblPos val="nextTo"/>
        <c:crossAx val="428208672"/>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434953703703705E-2"/>
          <c:y val="9.5760932000463747E-2"/>
          <c:w val="0.89382083333333329"/>
          <c:h val="0.69277108433734935"/>
        </c:manualLayout>
      </c:layout>
      <c:lineChart>
        <c:grouping val="standard"/>
        <c:varyColors val="0"/>
        <c:ser>
          <c:idx val="0"/>
          <c:order val="0"/>
          <c:tx>
            <c:strRef>
              <c:f>Sheet1!$A$2</c:f>
              <c:strCache>
                <c:ptCount val="1"/>
                <c:pt idx="0">
                  <c:v>studenci</c:v>
                </c:pt>
              </c:strCache>
            </c:strRef>
          </c:tx>
          <c:spPr>
            <a:ln w="2524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8"/>
              <c:layout>
                <c:manualLayout>
                  <c:x val="-5.0544184910667781E-3"/>
                  <c:y val="2.4489518532390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5AA-4506-8E67-42839E93671D}"/>
                </c:ext>
              </c:extLst>
            </c:dLbl>
            <c:dLbl>
              <c:idx val="10"/>
              <c:layout>
                <c:manualLayout>
                  <c:x val="-3.1877553444964395E-2"/>
                  <c:y val="-4.1306310822667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5AA-4506-8E67-42839E93671D}"/>
                </c:ext>
              </c:extLst>
            </c:dLbl>
            <c:dLbl>
              <c:idx val="11"/>
              <c:layout>
                <c:manualLayout>
                  <c:x val="-0.10389305555555556"/>
                  <c:y val="-1.3193645313898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AA-4506-8E67-42839E93671D}"/>
                </c:ext>
              </c:extLst>
            </c:dLbl>
            <c:dLbl>
              <c:idx val="12"/>
              <c:layout>
                <c:manualLayout>
                  <c:x val="-1.8465985968015523E-2"/>
                  <c:y val="-6.4528368242099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5AA-4506-8E67-42839E93671D}"/>
                </c:ext>
              </c:extLst>
            </c:dLbl>
            <c:dLbl>
              <c:idx val="13"/>
              <c:layout>
                <c:manualLayout>
                  <c:x val="-4.0251598893809692E-2"/>
                  <c:y val="3.9970890145345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AA-4506-8E67-42839E93671D}"/>
                </c:ext>
              </c:extLst>
            </c:dLbl>
            <c:dLbl>
              <c:idx val="15"/>
              <c:layout>
                <c:manualLayout>
                  <c:x val="-2.8524661575727174E-2"/>
                  <c:y val="-4.1306310822667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AA-4506-8E67-42839E93671D}"/>
                </c:ext>
              </c:extLst>
            </c:dLbl>
            <c:dLbl>
              <c:idx val="16"/>
              <c:layout>
                <c:manualLayout>
                  <c:x val="-8.3839193193893519E-2"/>
                  <c:y val="-4.1306310822667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5AA-4506-8E67-42839E93671D}"/>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63</c:v>
                </c:pt>
                <c:pt idx="1">
                  <c:v>82</c:v>
                </c:pt>
                <c:pt idx="2">
                  <c:v>57</c:v>
                </c:pt>
                <c:pt idx="3">
                  <c:v>56</c:v>
                </c:pt>
                <c:pt idx="4">
                  <c:v>78</c:v>
                </c:pt>
                <c:pt idx="5">
                  <c:v>52</c:v>
                </c:pt>
                <c:pt idx="6">
                  <c:v>82</c:v>
                </c:pt>
                <c:pt idx="7">
                  <c:v>155</c:v>
                </c:pt>
                <c:pt idx="8">
                  <c:v>145</c:v>
                </c:pt>
                <c:pt idx="9">
                  <c:v>185</c:v>
                </c:pt>
                <c:pt idx="10">
                  <c:v>165</c:v>
                </c:pt>
                <c:pt idx="11">
                  <c:v>109</c:v>
                </c:pt>
                <c:pt idx="12">
                  <c:v>112</c:v>
                </c:pt>
                <c:pt idx="13">
                  <c:v>86</c:v>
                </c:pt>
                <c:pt idx="14">
                  <c:v>113</c:v>
                </c:pt>
                <c:pt idx="15">
                  <c:v>102</c:v>
                </c:pt>
                <c:pt idx="16">
                  <c:v>44</c:v>
                </c:pt>
                <c:pt idx="17">
                  <c:v>29</c:v>
                </c:pt>
                <c:pt idx="18">
                  <c:v>27</c:v>
                </c:pt>
                <c:pt idx="19">
                  <c:v>55</c:v>
                </c:pt>
                <c:pt idx="20">
                  <c:v>71</c:v>
                </c:pt>
                <c:pt idx="21">
                  <c:v>45</c:v>
                </c:pt>
              </c:numCache>
            </c:numRef>
          </c:val>
          <c:smooth val="1"/>
          <c:extLst>
            <c:ext xmlns:c16="http://schemas.microsoft.com/office/drawing/2014/chart" uri="{C3380CC4-5D6E-409C-BE32-E72D297353CC}">
              <c16:uniqueId val="{00000012-15AA-4506-8E67-42839E93671D}"/>
            </c:ext>
          </c:extLst>
        </c:ser>
        <c:ser>
          <c:idx val="1"/>
          <c:order val="1"/>
          <c:tx>
            <c:strRef>
              <c:f>Sheet1!$A$3</c:f>
              <c:strCache>
                <c:ptCount val="1"/>
                <c:pt idx="0">
                  <c:v>opiekunowie</c:v>
                </c:pt>
              </c:strCache>
            </c:strRef>
          </c:tx>
          <c:spPr>
            <a:ln w="2524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5</c:v>
                </c:pt>
                <c:pt idx="1">
                  <c:v>8</c:v>
                </c:pt>
                <c:pt idx="2">
                  <c:v>8</c:v>
                </c:pt>
                <c:pt idx="3">
                  <c:v>8</c:v>
                </c:pt>
                <c:pt idx="4">
                  <c:v>9</c:v>
                </c:pt>
                <c:pt idx="5">
                  <c:v>8</c:v>
                </c:pt>
                <c:pt idx="6">
                  <c:v>8</c:v>
                </c:pt>
                <c:pt idx="7">
                  <c:v>9</c:v>
                </c:pt>
                <c:pt idx="8">
                  <c:v>9</c:v>
                </c:pt>
                <c:pt idx="9">
                  <c:v>9</c:v>
                </c:pt>
                <c:pt idx="10">
                  <c:v>9</c:v>
                </c:pt>
                <c:pt idx="11">
                  <c:v>11</c:v>
                </c:pt>
                <c:pt idx="12">
                  <c:v>11</c:v>
                </c:pt>
                <c:pt idx="13">
                  <c:v>11</c:v>
                </c:pt>
                <c:pt idx="14">
                  <c:v>12</c:v>
                </c:pt>
                <c:pt idx="15">
                  <c:v>12</c:v>
                </c:pt>
                <c:pt idx="16">
                  <c:v>10</c:v>
                </c:pt>
                <c:pt idx="17">
                  <c:v>8</c:v>
                </c:pt>
                <c:pt idx="18">
                  <c:v>10</c:v>
                </c:pt>
                <c:pt idx="19">
                  <c:v>9</c:v>
                </c:pt>
                <c:pt idx="20">
                  <c:v>10</c:v>
                </c:pt>
                <c:pt idx="21">
                  <c:v>10</c:v>
                </c:pt>
              </c:numCache>
            </c:numRef>
          </c:val>
          <c:smooth val="1"/>
          <c:extLst>
            <c:ext xmlns:c16="http://schemas.microsoft.com/office/drawing/2014/chart" uri="{C3380CC4-5D6E-409C-BE32-E72D297353CC}">
              <c16:uniqueId val="{00000025-15AA-4506-8E67-42839E93671D}"/>
            </c:ext>
          </c:extLst>
        </c:ser>
        <c:dLbls>
          <c:dLblPos val="t"/>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66">
                <a:noFill/>
              </a:ln>
            </c:spPr>
          </c:downBars>
        </c:upDownBars>
        <c:marker val="1"/>
        <c:smooth val="0"/>
        <c:axId val="427937304"/>
        <c:axId val="425381264"/>
      </c:lineChart>
      <c:catAx>
        <c:axId val="427937304"/>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425381264"/>
        <c:crosses val="autoZero"/>
        <c:auto val="1"/>
        <c:lblAlgn val="ctr"/>
        <c:lblOffset val="100"/>
        <c:tickLblSkip val="1"/>
        <c:tickMarkSkip val="1"/>
        <c:noMultiLvlLbl val="0"/>
      </c:catAx>
      <c:valAx>
        <c:axId val="425381264"/>
        <c:scaling>
          <c:orientation val="minMax"/>
        </c:scaling>
        <c:delete val="1"/>
        <c:axPos val="l"/>
        <c:numFmt formatCode="General" sourceLinked="1"/>
        <c:majorTickMark val="out"/>
        <c:minorTickMark val="none"/>
        <c:tickLblPos val="nextTo"/>
        <c:crossAx val="427937304"/>
        <c:crosses val="autoZero"/>
        <c:crossBetween val="between"/>
      </c:valAx>
      <c:spPr>
        <a:noFill/>
        <a:ln w="25395">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260031887014967E-2"/>
          <c:y val="4.564656222095944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8</c:v>
                </c:pt>
                <c:pt idx="1">
                  <c:v>33</c:v>
                </c:pt>
                <c:pt idx="2">
                  <c:v>14</c:v>
                </c:pt>
                <c:pt idx="3">
                  <c:v>7</c:v>
                </c:pt>
                <c:pt idx="4">
                  <c:v>2</c:v>
                </c:pt>
                <c:pt idx="5">
                  <c:v>0</c:v>
                </c:pt>
                <c:pt idx="6">
                  <c:v>3</c:v>
                </c:pt>
                <c:pt idx="7">
                  <c:v>0</c:v>
                </c:pt>
                <c:pt idx="8">
                  <c:v>2</c:v>
                </c:pt>
                <c:pt idx="9">
                  <c:v>0</c:v>
                </c:pt>
                <c:pt idx="10">
                  <c:v>4</c:v>
                </c:pt>
                <c:pt idx="11">
                  <c:v>1</c:v>
                </c:pt>
                <c:pt idx="12">
                  <c:v>0</c:v>
                </c:pt>
                <c:pt idx="13">
                  <c:v>0</c:v>
                </c:pt>
                <c:pt idx="14">
                  <c:v>3</c:v>
                </c:pt>
              </c:numCache>
            </c:numRef>
          </c:val>
          <c:extLst>
            <c:ext xmlns:c16="http://schemas.microsoft.com/office/drawing/2014/chart" uri="{C3380CC4-5D6E-409C-BE32-E72D297353CC}">
              <c16:uniqueId val="{00000000-03D7-4D25-8906-A4EB4070B602}"/>
            </c:ext>
          </c:extLst>
        </c:ser>
        <c:dLbls>
          <c:showLegendKey val="0"/>
          <c:showVal val="0"/>
          <c:showCatName val="0"/>
          <c:showSerName val="0"/>
          <c:showPercent val="0"/>
          <c:showBubbleSize val="0"/>
        </c:dLbls>
        <c:gapWidth val="150"/>
        <c:axId val="348315272"/>
        <c:axId val="348315664"/>
      </c:barChart>
      <c:catAx>
        <c:axId val="348315272"/>
        <c:scaling>
          <c:orientation val="minMax"/>
        </c:scaling>
        <c:delete val="0"/>
        <c:axPos val="b"/>
        <c:numFmt formatCode="General" sourceLinked="1"/>
        <c:majorTickMark val="out"/>
        <c:minorTickMark val="none"/>
        <c:tickLblPos val="low"/>
        <c:spPr>
          <a:ln w="3115">
            <a:solidFill>
              <a:schemeClr val="tx1"/>
            </a:solidFill>
            <a:prstDash val="solid"/>
          </a:ln>
        </c:spPr>
        <c:txPr>
          <a:bodyPr rot="-2700000" vert="horz"/>
          <a:lstStyle/>
          <a:p>
            <a:pPr>
              <a:defRPr sz="1103" b="0" i="0" u="none" strike="noStrike" baseline="0">
                <a:solidFill>
                  <a:schemeClr val="tx1"/>
                </a:solidFill>
                <a:latin typeface="Arial"/>
                <a:ea typeface="Arial"/>
                <a:cs typeface="Arial"/>
              </a:defRPr>
            </a:pPr>
            <a:endParaRPr lang="pl-PL"/>
          </a:p>
        </c:txPr>
        <c:crossAx val="348315664"/>
        <c:crosses val="autoZero"/>
        <c:auto val="1"/>
        <c:lblAlgn val="ctr"/>
        <c:lblOffset val="100"/>
        <c:tickMarkSkip val="1"/>
        <c:noMultiLvlLbl val="0"/>
      </c:catAx>
      <c:valAx>
        <c:axId val="348315664"/>
        <c:scaling>
          <c:orientation val="minMax"/>
        </c:scaling>
        <c:delete val="0"/>
        <c:axPos val="l"/>
        <c:numFmt formatCode="General" sourceLinked="1"/>
        <c:majorTickMark val="out"/>
        <c:minorTickMark val="none"/>
        <c:tickLblPos val="nextTo"/>
        <c:spPr>
          <a:ln w="3115">
            <a:solidFill>
              <a:schemeClr val="tx1"/>
            </a:solidFill>
            <a:prstDash val="solid"/>
          </a:ln>
        </c:spPr>
        <c:txPr>
          <a:bodyPr rot="0" vert="horz"/>
          <a:lstStyle/>
          <a:p>
            <a:pPr>
              <a:defRPr sz="956" b="0" i="0" u="none" strike="noStrike" baseline="0">
                <a:solidFill>
                  <a:schemeClr val="tx1"/>
                </a:solidFill>
                <a:latin typeface="Arial"/>
                <a:ea typeface="Arial"/>
                <a:cs typeface="Arial"/>
              </a:defRPr>
            </a:pPr>
            <a:endParaRPr lang="pl-PL"/>
          </a:p>
        </c:txPr>
        <c:crossAx val="348315272"/>
        <c:crosses val="autoZero"/>
        <c:crossBetween val="between"/>
      </c:valAx>
      <c:dTable>
        <c:showHorzBorder val="0"/>
        <c:showVertBorder val="1"/>
        <c:showOutline val="0"/>
        <c:showKeys val="0"/>
        <c:spPr>
          <a:ln w="3115">
            <a:solidFill>
              <a:schemeClr val="tx1"/>
            </a:solidFill>
            <a:prstDash val="solid"/>
          </a:ln>
        </c:spPr>
        <c:txPr>
          <a:bodyPr/>
          <a:lstStyle/>
          <a:p>
            <a:pPr rtl="0">
              <a:defRPr sz="784" b="0" i="0" u="none" strike="noStrike" baseline="0">
                <a:solidFill>
                  <a:schemeClr val="tx1"/>
                </a:solidFill>
                <a:latin typeface="Arial"/>
                <a:ea typeface="Arial"/>
                <a:cs typeface="Arial"/>
              </a:defRPr>
            </a:pPr>
            <a:endParaRPr lang="pl-PL"/>
          </a:p>
        </c:txPr>
      </c:dTable>
      <c:spPr>
        <a:solidFill>
          <a:schemeClr val="bg1"/>
        </a:solidFill>
        <a:ln w="24908">
          <a:noFill/>
        </a:ln>
      </c:spPr>
    </c:plotArea>
    <c:plotVisOnly val="1"/>
    <c:dispBlanksAs val="gap"/>
    <c:showDLblsOverMax val="0"/>
  </c:chart>
  <c:spPr>
    <a:noFill/>
    <a:ln>
      <a:noFill/>
    </a:ln>
  </c:spPr>
  <c:txPr>
    <a:bodyPr/>
    <a:lstStyle/>
    <a:p>
      <a:pPr>
        <a:defRPr sz="980" b="0" i="0" u="none" strike="noStrike" baseline="0">
          <a:solidFill>
            <a:schemeClr val="tx1"/>
          </a:solidFill>
          <a:latin typeface="Arial"/>
          <a:ea typeface="Arial"/>
          <a:cs typeface="Arial"/>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897006028427512E-2"/>
          <c:y val="0.14019891883992913"/>
          <c:w val="0.94019139868124024"/>
          <c:h val="0.59655172413792557"/>
        </c:manualLayout>
      </c:layout>
      <c:barChart>
        <c:barDir val="col"/>
        <c:grouping val="clustered"/>
        <c:varyColors val="0"/>
        <c:ser>
          <c:idx val="0"/>
          <c:order val="0"/>
          <c:spPr>
            <a:solidFill>
              <a:srgbClr val="6699FF"/>
            </a:solidFill>
            <a:ln w="3175">
              <a:solidFill>
                <a:srgbClr val="003366"/>
              </a:solidFill>
              <a:prstDash val="solid"/>
            </a:ln>
            <a:effectLst>
              <a:outerShdw dist="35921" dir="2700000" algn="br">
                <a:srgbClr val="000000"/>
              </a:outerShdw>
            </a:effectLst>
          </c:spPr>
          <c:invertIfNegative val="0"/>
          <c:dLbls>
            <c:dLbl>
              <c:idx val="25"/>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15:layout>
                    <c:manualLayout>
                      <c:w val="4.1725602058932887E-2"/>
                      <c:h val="4.4330208381667513E-2"/>
                    </c:manualLayout>
                  </c15:layout>
                  <c15:showDataLabelsRange val="0"/>
                </c:ext>
                <c:ext xmlns:c16="http://schemas.microsoft.com/office/drawing/2014/chart" uri="{C3380CC4-5D6E-409C-BE32-E72D297353CC}">
                  <c16:uniqueId val="{00000001-7DF8-4C4E-8674-9FB73F657C0E}"/>
                </c:ext>
              </c:extLst>
            </c:dLbl>
            <c:dLbl>
              <c:idx val="26"/>
              <c:showLegendKey val="0"/>
              <c:showVal val="1"/>
              <c:showCatName val="0"/>
              <c:showSerName val="0"/>
              <c:showPercent val="0"/>
              <c:showBubbleSize val="0"/>
              <c:extLst>
                <c:ext xmlns:c15="http://schemas.microsoft.com/office/drawing/2012/chart" uri="{CE6537A1-D6FC-4f65-9D91-7224C49458BB}">
                  <c15:layout>
                    <c:manualLayout>
                      <c:w val="3.4132398902630451E-2"/>
                      <c:h val="4.35987131226344E-2"/>
                    </c:manualLayout>
                  </c15:layout>
                </c:ext>
                <c:ext xmlns:c16="http://schemas.microsoft.com/office/drawing/2014/chart" uri="{C3380CC4-5D6E-409C-BE32-E72D297353CC}">
                  <c16:uniqueId val="{00000000-7DF8-4C4E-8674-9FB73F657C0E}"/>
                </c:ext>
              </c:extLst>
            </c:dLbl>
            <c:dLbl>
              <c:idx val="27"/>
              <c:delete val="1"/>
              <c:extLst>
                <c:ext xmlns:c15="http://schemas.microsoft.com/office/drawing/2012/chart" uri="{CE6537A1-D6FC-4f65-9D91-7224C49458BB}"/>
                <c:ext xmlns:c16="http://schemas.microsoft.com/office/drawing/2014/chart" uri="{C3380CC4-5D6E-409C-BE32-E72D297353CC}">
                  <c16:uniqueId val="{00000001-AB64-4F5B-B868-66A0FCF5D739}"/>
                </c:ext>
              </c:extLst>
            </c:dLbl>
            <c:dLbl>
              <c:idx val="28"/>
              <c:delete val="1"/>
              <c:extLst>
                <c:ext xmlns:c15="http://schemas.microsoft.com/office/drawing/2012/chart" uri="{CE6537A1-D6FC-4f65-9D91-7224C49458BB}"/>
                <c:ext xmlns:c16="http://schemas.microsoft.com/office/drawing/2014/chart" uri="{C3380CC4-5D6E-409C-BE32-E72D297353CC}">
                  <c16:uniqueId val="{00000000-AB64-4F5B-B868-66A0FCF5D739}"/>
                </c:ext>
              </c:extLst>
            </c:dLbl>
            <c:spPr>
              <a:noFill/>
              <a:ln w="29303">
                <a:noFill/>
              </a:ln>
            </c:spPr>
            <c:txPr>
              <a:bodyPr/>
              <a:lstStyle/>
              <a:p>
                <a:pPr>
                  <a:defRPr sz="92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Sheet1!$A$1:$A$29</c:f>
              <c:strCache>
                <c:ptCount val="29"/>
                <c:pt idx="0">
                  <c:v>Warszawa (AI)</c:v>
                </c:pt>
                <c:pt idx="1">
                  <c:v>Warszawa (UW)</c:v>
                </c:pt>
                <c:pt idx="2">
                  <c:v>Opole</c:v>
                </c:pt>
                <c:pt idx="3">
                  <c:v>Kraków (UJ)</c:v>
                </c:pt>
                <c:pt idx="4">
                  <c:v>Białystok</c:v>
                </c:pt>
                <c:pt idx="5">
                  <c:v>Łódź</c:v>
                </c:pt>
                <c:pt idx="6">
                  <c:v>Lublin (KUL)</c:v>
                </c:pt>
                <c:pt idx="7">
                  <c:v>Szczecin</c:v>
                </c:pt>
                <c:pt idx="8">
                  <c:v>Radom</c:v>
                </c:pt>
                <c:pt idx="9">
                  <c:v>Katowice</c:v>
                </c:pt>
                <c:pt idx="10">
                  <c:v>Słubice</c:v>
                </c:pt>
                <c:pt idx="11">
                  <c:v>Gdańsk (UWSB)</c:v>
                </c:pt>
                <c:pt idx="12">
                  <c:v>Warszawa (UKSW)</c:v>
                </c:pt>
                <c:pt idx="13">
                  <c:v>Warszawa (Łazarski)</c:v>
                </c:pt>
                <c:pt idx="14">
                  <c:v>Wrocław</c:v>
                </c:pt>
                <c:pt idx="15">
                  <c:v>Kraków (UAFM)</c:v>
                </c:pt>
                <c:pt idx="16">
                  <c:v>Warszawa (SWPS)</c:v>
                </c:pt>
                <c:pt idx="17">
                  <c:v>Warszawa (ALK)</c:v>
                </c:pt>
                <c:pt idx="18">
                  <c:v>Toruń</c:v>
                </c:pt>
                <c:pt idx="19">
                  <c:v>Gdańsk (UG)</c:v>
                </c:pt>
                <c:pt idx="20">
                  <c:v>Olsztyn (UW-M)</c:v>
                </c:pt>
                <c:pt idx="21">
                  <c:v>Poznań</c:v>
                </c:pt>
                <c:pt idx="22">
                  <c:v>Lublin (UMCS)</c:v>
                </c:pt>
                <c:pt idx="23">
                  <c:v>Koszalin </c:v>
                </c:pt>
                <c:pt idx="24">
                  <c:v>Rzeszów (URz)</c:v>
                </c:pt>
                <c:pt idx="25">
                  <c:v>Rzeszów (WSPiA)</c:v>
                </c:pt>
                <c:pt idx="26">
                  <c:v>Warszawa (UKSW WPK)</c:v>
                </c:pt>
                <c:pt idx="27">
                  <c:v>Gdynia (WSAiB)*</c:v>
                </c:pt>
                <c:pt idx="28">
                  <c:v>Warszawa (Vizja)*</c:v>
                </c:pt>
              </c:strCache>
            </c:strRef>
          </c:cat>
          <c:val>
            <c:numRef>
              <c:f>Sheet1!$B$1:$B$29</c:f>
              <c:numCache>
                <c:formatCode>General</c:formatCode>
                <c:ptCount val="29"/>
                <c:pt idx="0">
                  <c:v>396</c:v>
                </c:pt>
                <c:pt idx="1">
                  <c:v>252</c:v>
                </c:pt>
                <c:pt idx="2">
                  <c:v>208</c:v>
                </c:pt>
                <c:pt idx="3">
                  <c:v>192</c:v>
                </c:pt>
                <c:pt idx="4">
                  <c:v>172</c:v>
                </c:pt>
                <c:pt idx="5">
                  <c:v>127</c:v>
                </c:pt>
                <c:pt idx="6">
                  <c:v>120</c:v>
                </c:pt>
                <c:pt idx="7">
                  <c:v>111</c:v>
                </c:pt>
                <c:pt idx="8">
                  <c:v>102</c:v>
                </c:pt>
                <c:pt idx="9">
                  <c:v>89</c:v>
                </c:pt>
                <c:pt idx="10">
                  <c:v>86</c:v>
                </c:pt>
                <c:pt idx="11">
                  <c:v>77</c:v>
                </c:pt>
                <c:pt idx="12">
                  <c:v>77</c:v>
                </c:pt>
                <c:pt idx="13">
                  <c:v>72</c:v>
                </c:pt>
                <c:pt idx="14">
                  <c:v>72</c:v>
                </c:pt>
                <c:pt idx="15">
                  <c:v>59</c:v>
                </c:pt>
                <c:pt idx="16">
                  <c:v>58</c:v>
                </c:pt>
                <c:pt idx="17">
                  <c:v>49</c:v>
                </c:pt>
                <c:pt idx="18">
                  <c:v>36</c:v>
                </c:pt>
                <c:pt idx="19">
                  <c:v>29</c:v>
                </c:pt>
                <c:pt idx="20">
                  <c:v>25</c:v>
                </c:pt>
                <c:pt idx="21">
                  <c:v>17</c:v>
                </c:pt>
                <c:pt idx="22">
                  <c:v>15</c:v>
                </c:pt>
                <c:pt idx="23">
                  <c:v>13</c:v>
                </c:pt>
                <c:pt idx="24">
                  <c:v>12</c:v>
                </c:pt>
                <c:pt idx="25">
                  <c:v>11</c:v>
                </c:pt>
                <c:pt idx="26">
                  <c:v>0</c:v>
                </c:pt>
                <c:pt idx="27" formatCode="@">
                  <c:v>0</c:v>
                </c:pt>
                <c:pt idx="28" formatCode="@">
                  <c:v>0</c:v>
                </c:pt>
              </c:numCache>
            </c:numRef>
          </c:val>
          <c:extLst>
            <c:ext xmlns:c16="http://schemas.microsoft.com/office/drawing/2014/chart" uri="{C3380CC4-5D6E-409C-BE32-E72D297353CC}">
              <c16:uniqueId val="{00000000-B9C7-4E73-8C9A-2AD65309EF92}"/>
            </c:ext>
          </c:extLst>
        </c:ser>
        <c:dLbls>
          <c:showLegendKey val="0"/>
          <c:showVal val="0"/>
          <c:showCatName val="0"/>
          <c:showSerName val="0"/>
          <c:showPercent val="0"/>
          <c:showBubbleSize val="0"/>
        </c:dLbls>
        <c:gapWidth val="150"/>
        <c:axId val="423946272"/>
        <c:axId val="423945096"/>
      </c:barChart>
      <c:catAx>
        <c:axId val="423946272"/>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4" b="1" i="0" u="none" strike="noStrike" baseline="0">
                <a:solidFill>
                  <a:schemeClr val="tx1"/>
                </a:solidFill>
                <a:latin typeface="Arial"/>
                <a:ea typeface="Arial"/>
                <a:cs typeface="Arial"/>
              </a:defRPr>
            </a:pPr>
            <a:endParaRPr lang="pl-PL"/>
          </a:p>
        </c:txPr>
        <c:crossAx val="423945096"/>
        <c:crosses val="autoZero"/>
        <c:auto val="1"/>
        <c:lblAlgn val="ctr"/>
        <c:lblOffset val="100"/>
        <c:tickLblSkip val="1"/>
        <c:tickMarkSkip val="1"/>
        <c:noMultiLvlLbl val="0"/>
      </c:catAx>
      <c:valAx>
        <c:axId val="423945096"/>
        <c:scaling>
          <c:orientation val="minMax"/>
        </c:scaling>
        <c:delete val="1"/>
        <c:axPos val="l"/>
        <c:numFmt formatCode="General" sourceLinked="1"/>
        <c:majorTickMark val="out"/>
        <c:minorTickMark val="none"/>
        <c:tickLblPos val="none"/>
        <c:crossAx val="423946272"/>
        <c:crosses val="autoZero"/>
        <c:crossBetween val="between"/>
      </c:valAx>
      <c:spPr>
        <a:noFill/>
        <a:ln w="25400">
          <a:noFill/>
        </a:ln>
      </c:spPr>
    </c:plotArea>
    <c:plotVisOnly val="1"/>
    <c:dispBlanksAs val="gap"/>
    <c:showDLblsOverMax val="0"/>
  </c:chart>
  <c:spPr>
    <a:noFill/>
    <a:ln>
      <a:noFill/>
    </a:ln>
  </c:spPr>
  <c:txPr>
    <a:bodyPr/>
    <a:lstStyle/>
    <a:p>
      <a:pPr>
        <a:defRPr sz="2192" b="1" i="0" u="none" strike="noStrike" baseline="0">
          <a:solidFill>
            <a:schemeClr val="tx1"/>
          </a:solidFill>
          <a:latin typeface="Arial"/>
          <a:ea typeface="Arial"/>
          <a:cs typeface="Arial"/>
        </a:defRPr>
      </a:pPr>
      <a:endParaRPr lang="pl-PL"/>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32175925925933E-2"/>
          <c:y val="7.9365079365079361E-2"/>
          <c:w val="0.9149472222222222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1">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2010/2011</c:v>
                </c:pt>
                <c:pt idx="1">
                  <c:v>2011/2012</c:v>
                </c:pt>
                <c:pt idx="2">
                  <c:v>2012/2013</c:v>
                </c:pt>
                <c:pt idx="3">
                  <c:v>2013/2014</c:v>
                </c:pt>
                <c:pt idx="4">
                  <c:v>2014/2015</c:v>
                </c:pt>
                <c:pt idx="5">
                  <c:v>2015/2016</c:v>
                </c:pt>
                <c:pt idx="6">
                  <c:v>2016/2017</c:v>
                </c:pt>
                <c:pt idx="7">
                  <c:v>2017/2018</c:v>
                </c:pt>
                <c:pt idx="8">
                  <c:v>2018/2019</c:v>
                </c:pt>
                <c:pt idx="9">
                  <c:v>2019/2020</c:v>
                </c:pt>
                <c:pt idx="10">
                  <c:v>2020/2021</c:v>
                </c:pt>
                <c:pt idx="11">
                  <c:v>2021/2022</c:v>
                </c:pt>
                <c:pt idx="12">
                  <c:v>2022/2023</c:v>
                </c:pt>
                <c:pt idx="13">
                  <c:v>2023/2024</c:v>
                </c:pt>
                <c:pt idx="14">
                  <c:v>2024/2025</c:v>
                </c:pt>
              </c:strCache>
            </c:strRef>
          </c:cat>
          <c:val>
            <c:numRef>
              <c:f>Sheet1!$B$2:$P$2</c:f>
              <c:numCache>
                <c:formatCode>General</c:formatCode>
                <c:ptCount val="15"/>
                <c:pt idx="0">
                  <c:v>0</c:v>
                </c:pt>
                <c:pt idx="1">
                  <c:v>6</c:v>
                </c:pt>
                <c:pt idx="2">
                  <c:v>6</c:v>
                </c:pt>
                <c:pt idx="3">
                  <c:v>12</c:v>
                </c:pt>
                <c:pt idx="4">
                  <c:v>34</c:v>
                </c:pt>
                <c:pt idx="5">
                  <c:v>44</c:v>
                </c:pt>
                <c:pt idx="6">
                  <c:v>21</c:v>
                </c:pt>
                <c:pt idx="7">
                  <c:v>27</c:v>
                </c:pt>
                <c:pt idx="8">
                  <c:v>10</c:v>
                </c:pt>
                <c:pt idx="9">
                  <c:v>2</c:v>
                </c:pt>
                <c:pt idx="10">
                  <c:v>0</c:v>
                </c:pt>
                <c:pt idx="11">
                  <c:v>0</c:v>
                </c:pt>
                <c:pt idx="12">
                  <c:v>31</c:v>
                </c:pt>
                <c:pt idx="13">
                  <c:v>76</c:v>
                </c:pt>
                <c:pt idx="14">
                  <c:v>77</c:v>
                </c:pt>
              </c:numCache>
            </c:numRef>
          </c:val>
          <c:extLst>
            <c:ext xmlns:c16="http://schemas.microsoft.com/office/drawing/2014/chart" uri="{C3380CC4-5D6E-409C-BE32-E72D297353CC}">
              <c16:uniqueId val="{00000000-A5BB-4605-BFF5-E8B6D6277F13}"/>
            </c:ext>
          </c:extLst>
        </c:ser>
        <c:dLbls>
          <c:showLegendKey val="0"/>
          <c:showVal val="1"/>
          <c:showCatName val="0"/>
          <c:showSerName val="0"/>
          <c:showPercent val="0"/>
          <c:showBubbleSize val="0"/>
        </c:dLbls>
        <c:gapWidth val="150"/>
        <c:axId val="348314880"/>
        <c:axId val="348316056"/>
      </c:barChart>
      <c:catAx>
        <c:axId val="348314880"/>
        <c:scaling>
          <c:orientation val="minMax"/>
        </c:scaling>
        <c:delete val="0"/>
        <c:axPos val="b"/>
        <c:numFmt formatCode="General" sourceLinked="1"/>
        <c:majorTickMark val="out"/>
        <c:minorTickMark val="none"/>
        <c:tickLblPos val="nextTo"/>
        <c:spPr>
          <a:ln w="3146">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348316056"/>
        <c:crosses val="autoZero"/>
        <c:auto val="1"/>
        <c:lblAlgn val="ctr"/>
        <c:lblOffset val="100"/>
        <c:tickLblSkip val="1"/>
        <c:tickMarkSkip val="1"/>
        <c:noMultiLvlLbl val="0"/>
      </c:catAx>
      <c:valAx>
        <c:axId val="348316056"/>
        <c:scaling>
          <c:orientation val="minMax"/>
        </c:scaling>
        <c:delete val="1"/>
        <c:axPos val="l"/>
        <c:numFmt formatCode="General" sourceLinked="1"/>
        <c:majorTickMark val="out"/>
        <c:minorTickMark val="none"/>
        <c:tickLblPos val="nextTo"/>
        <c:crossAx val="348314880"/>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865972222222221E-2"/>
          <c:y val="9.5760932000463747E-2"/>
          <c:w val="0.91295879629629628"/>
          <c:h val="0.69277108433734935"/>
        </c:manualLayout>
      </c:layout>
      <c:lineChart>
        <c:grouping val="standard"/>
        <c:varyColors val="0"/>
        <c:ser>
          <c:idx val="0"/>
          <c:order val="0"/>
          <c:tx>
            <c:strRef>
              <c:f>Sheet1!$A$2</c:f>
              <c:strCache>
                <c:ptCount val="1"/>
                <c:pt idx="0">
                  <c:v>studenci</c:v>
                </c:pt>
              </c:strCache>
            </c:strRef>
          </c:tx>
          <c:spPr>
            <a:ln w="2524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Sheet1!$B$1:$P$1</c:f>
              <c:strCache>
                <c:ptCount val="15"/>
                <c:pt idx="0">
                  <c:v>2010/2011</c:v>
                </c:pt>
                <c:pt idx="1">
                  <c:v>2011/2012</c:v>
                </c:pt>
                <c:pt idx="2">
                  <c:v>2012/2013</c:v>
                </c:pt>
                <c:pt idx="3">
                  <c:v>2013/2014</c:v>
                </c:pt>
                <c:pt idx="4">
                  <c:v>2014/2015</c:v>
                </c:pt>
                <c:pt idx="5">
                  <c:v>2015/2016</c:v>
                </c:pt>
                <c:pt idx="6">
                  <c:v>2016/2017</c:v>
                </c:pt>
                <c:pt idx="7">
                  <c:v>2017/2018</c:v>
                </c:pt>
                <c:pt idx="8">
                  <c:v>2018/2019</c:v>
                </c:pt>
                <c:pt idx="9">
                  <c:v>2019/2020</c:v>
                </c:pt>
                <c:pt idx="10">
                  <c:v>2020/2021</c:v>
                </c:pt>
                <c:pt idx="11">
                  <c:v>2021/2022</c:v>
                </c:pt>
                <c:pt idx="12">
                  <c:v>2022/2023</c:v>
                </c:pt>
                <c:pt idx="13">
                  <c:v>2023/2024</c:v>
                </c:pt>
                <c:pt idx="14">
                  <c:v>2024/2025</c:v>
                </c:pt>
              </c:strCache>
            </c:strRef>
          </c:cat>
          <c:val>
            <c:numRef>
              <c:f>Sheet1!$B$2:$P$2</c:f>
              <c:numCache>
                <c:formatCode>General</c:formatCode>
                <c:ptCount val="15"/>
                <c:pt idx="0">
                  <c:v>12</c:v>
                </c:pt>
                <c:pt idx="1">
                  <c:v>6</c:v>
                </c:pt>
                <c:pt idx="2">
                  <c:v>5</c:v>
                </c:pt>
                <c:pt idx="3">
                  <c:v>30</c:v>
                </c:pt>
                <c:pt idx="4">
                  <c:v>21</c:v>
                </c:pt>
                <c:pt idx="5">
                  <c:v>23</c:v>
                </c:pt>
                <c:pt idx="6">
                  <c:v>13</c:v>
                </c:pt>
                <c:pt idx="7">
                  <c:v>14</c:v>
                </c:pt>
                <c:pt idx="8">
                  <c:v>14</c:v>
                </c:pt>
                <c:pt idx="9">
                  <c:v>6</c:v>
                </c:pt>
                <c:pt idx="10">
                  <c:v>0</c:v>
                </c:pt>
                <c:pt idx="11">
                  <c:v>0</c:v>
                </c:pt>
                <c:pt idx="12">
                  <c:v>30</c:v>
                </c:pt>
                <c:pt idx="13">
                  <c:v>55</c:v>
                </c:pt>
                <c:pt idx="14">
                  <c:v>43</c:v>
                </c:pt>
              </c:numCache>
            </c:numRef>
          </c:val>
          <c:smooth val="1"/>
          <c:extLst>
            <c:ext xmlns:c16="http://schemas.microsoft.com/office/drawing/2014/chart" uri="{C3380CC4-5D6E-409C-BE32-E72D297353CC}">
              <c16:uniqueId val="{0000000B-9304-444B-896F-78FE9D695B2C}"/>
            </c:ext>
          </c:extLst>
        </c:ser>
        <c:ser>
          <c:idx val="1"/>
          <c:order val="1"/>
          <c:tx>
            <c:strRef>
              <c:f>Sheet1!$A$3</c:f>
              <c:strCache>
                <c:ptCount val="1"/>
                <c:pt idx="0">
                  <c:v>opiekunowie</c:v>
                </c:pt>
              </c:strCache>
            </c:strRef>
          </c:tx>
          <c:spPr>
            <a:ln w="2524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Sheet1!$B$1:$P$1</c:f>
              <c:strCache>
                <c:ptCount val="15"/>
                <c:pt idx="0">
                  <c:v>2010/2011</c:v>
                </c:pt>
                <c:pt idx="1">
                  <c:v>2011/2012</c:v>
                </c:pt>
                <c:pt idx="2">
                  <c:v>2012/2013</c:v>
                </c:pt>
                <c:pt idx="3">
                  <c:v>2013/2014</c:v>
                </c:pt>
                <c:pt idx="4">
                  <c:v>2014/2015</c:v>
                </c:pt>
                <c:pt idx="5">
                  <c:v>2015/2016</c:v>
                </c:pt>
                <c:pt idx="6">
                  <c:v>2016/2017</c:v>
                </c:pt>
                <c:pt idx="7">
                  <c:v>2017/2018</c:v>
                </c:pt>
                <c:pt idx="8">
                  <c:v>2018/2019</c:v>
                </c:pt>
                <c:pt idx="9">
                  <c:v>2019/2020</c:v>
                </c:pt>
                <c:pt idx="10">
                  <c:v>2020/2021</c:v>
                </c:pt>
                <c:pt idx="11">
                  <c:v>2021/2022</c:v>
                </c:pt>
                <c:pt idx="12">
                  <c:v>2022/2023</c:v>
                </c:pt>
                <c:pt idx="13">
                  <c:v>2023/2024</c:v>
                </c:pt>
                <c:pt idx="14">
                  <c:v>2024/2025</c:v>
                </c:pt>
              </c:strCache>
            </c:strRef>
          </c:cat>
          <c:val>
            <c:numRef>
              <c:f>Sheet1!$B$3:$P$3</c:f>
              <c:numCache>
                <c:formatCode>General</c:formatCode>
                <c:ptCount val="15"/>
                <c:pt idx="0">
                  <c:v>1</c:v>
                </c:pt>
                <c:pt idx="1">
                  <c:v>1</c:v>
                </c:pt>
                <c:pt idx="2">
                  <c:v>2</c:v>
                </c:pt>
                <c:pt idx="3">
                  <c:v>2</c:v>
                </c:pt>
                <c:pt idx="4">
                  <c:v>3</c:v>
                </c:pt>
                <c:pt idx="5">
                  <c:v>3</c:v>
                </c:pt>
                <c:pt idx="6">
                  <c:v>2</c:v>
                </c:pt>
                <c:pt idx="7">
                  <c:v>1</c:v>
                </c:pt>
                <c:pt idx="8">
                  <c:v>2</c:v>
                </c:pt>
                <c:pt idx="9">
                  <c:v>1</c:v>
                </c:pt>
                <c:pt idx="10">
                  <c:v>0</c:v>
                </c:pt>
                <c:pt idx="11">
                  <c:v>0</c:v>
                </c:pt>
                <c:pt idx="12">
                  <c:v>1</c:v>
                </c:pt>
                <c:pt idx="13">
                  <c:v>1</c:v>
                </c:pt>
                <c:pt idx="14">
                  <c:v>1</c:v>
                </c:pt>
              </c:numCache>
            </c:numRef>
          </c:val>
          <c:smooth val="1"/>
          <c:extLst>
            <c:ext xmlns:c16="http://schemas.microsoft.com/office/drawing/2014/chart" uri="{C3380CC4-5D6E-409C-BE32-E72D297353CC}">
              <c16:uniqueId val="{00000017-9304-444B-896F-78FE9D695B2C}"/>
            </c:ext>
          </c:extLst>
        </c:ser>
        <c:dLbls>
          <c:dLblPos val="t"/>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66">
                <a:noFill/>
              </a:ln>
            </c:spPr>
          </c:downBars>
        </c:upDownBars>
        <c:marker val="1"/>
        <c:smooth val="0"/>
        <c:axId val="348316840"/>
        <c:axId val="348317232"/>
      </c:lineChart>
      <c:catAx>
        <c:axId val="348316840"/>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348317232"/>
        <c:crosses val="autoZero"/>
        <c:auto val="1"/>
        <c:lblAlgn val="ctr"/>
        <c:lblOffset val="100"/>
        <c:tickLblSkip val="1"/>
        <c:tickMarkSkip val="1"/>
        <c:noMultiLvlLbl val="0"/>
      </c:catAx>
      <c:valAx>
        <c:axId val="348317232"/>
        <c:scaling>
          <c:orientation val="minMax"/>
        </c:scaling>
        <c:delete val="1"/>
        <c:axPos val="l"/>
        <c:numFmt formatCode="General" sourceLinked="1"/>
        <c:majorTickMark val="out"/>
        <c:minorTickMark val="none"/>
        <c:tickLblPos val="nextTo"/>
        <c:crossAx val="348316840"/>
        <c:crosses val="autoZero"/>
        <c:crossBetween val="between"/>
      </c:valAx>
      <c:spPr>
        <a:noFill/>
        <a:ln w="25395">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493941681947376E-2"/>
          <c:y val="2.0536753610163806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21</c:v>
                </c:pt>
                <c:pt idx="1">
                  <c:v>17</c:v>
                </c:pt>
                <c:pt idx="2">
                  <c:v>4</c:v>
                </c:pt>
                <c:pt idx="3">
                  <c:v>5</c:v>
                </c:pt>
                <c:pt idx="4">
                  <c:v>14</c:v>
                </c:pt>
                <c:pt idx="5">
                  <c:v>0</c:v>
                </c:pt>
                <c:pt idx="6">
                  <c:v>15</c:v>
                </c:pt>
                <c:pt idx="7">
                  <c:v>1</c:v>
                </c:pt>
                <c:pt idx="8">
                  <c:v>0</c:v>
                </c:pt>
                <c:pt idx="9">
                  <c:v>0</c:v>
                </c:pt>
                <c:pt idx="10">
                  <c:v>2</c:v>
                </c:pt>
                <c:pt idx="11">
                  <c:v>0</c:v>
                </c:pt>
                <c:pt idx="12">
                  <c:v>0</c:v>
                </c:pt>
                <c:pt idx="13">
                  <c:v>1</c:v>
                </c:pt>
                <c:pt idx="14">
                  <c:v>9</c:v>
                </c:pt>
              </c:numCache>
            </c:numRef>
          </c:val>
          <c:extLst>
            <c:ext xmlns:c16="http://schemas.microsoft.com/office/drawing/2014/chart" uri="{C3380CC4-5D6E-409C-BE32-E72D297353CC}">
              <c16:uniqueId val="{00000000-998A-4090-A58A-2B7D62AA5BAD}"/>
            </c:ext>
          </c:extLst>
        </c:ser>
        <c:dLbls>
          <c:showLegendKey val="0"/>
          <c:showVal val="0"/>
          <c:showCatName val="0"/>
          <c:showSerName val="0"/>
          <c:showPercent val="0"/>
          <c:showBubbleSize val="0"/>
        </c:dLbls>
        <c:gapWidth val="150"/>
        <c:axId val="429271792"/>
        <c:axId val="429264736"/>
      </c:barChart>
      <c:catAx>
        <c:axId val="429271792"/>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9264736"/>
        <c:crosses val="autoZero"/>
        <c:auto val="1"/>
        <c:lblAlgn val="ctr"/>
        <c:lblOffset val="100"/>
        <c:tickMarkSkip val="1"/>
        <c:noMultiLvlLbl val="0"/>
      </c:catAx>
      <c:valAx>
        <c:axId val="429264736"/>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9271792"/>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75000000000002E-2"/>
          <c:y val="7.9365079365079361E-2"/>
          <c:w val="0.88912662037037038"/>
          <c:h val="0.67619047619048434"/>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dLbl>
              <c:idx val="14"/>
              <c:layout>
                <c:manualLayout>
                  <c:x val="-5.8796296296296296E-3"/>
                  <c:y val="-2.0297915867536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50-4751-B996-70C58B2379BD}"/>
                </c:ext>
              </c:extLst>
            </c:dLbl>
            <c:dLbl>
              <c:idx val="15"/>
              <c:layout>
                <c:manualLayout>
                  <c:x val="2.9398148148147068E-3"/>
                  <c:y val="-4.0595831735072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50-4751-B996-70C58B2379BD}"/>
                </c:ext>
              </c:extLst>
            </c:dLbl>
            <c:spPr>
              <a:noFill/>
              <a:ln w="25115">
                <a:noFill/>
              </a:ln>
            </c:spPr>
            <c:txPr>
              <a:bodyPr/>
              <a:lstStyle/>
              <a:p>
                <a:pPr>
                  <a:defRPr sz="9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80</c:v>
                </c:pt>
                <c:pt idx="1">
                  <c:v>448</c:v>
                </c:pt>
                <c:pt idx="2">
                  <c:v>980</c:v>
                </c:pt>
                <c:pt idx="3">
                  <c:v>791</c:v>
                </c:pt>
                <c:pt idx="4">
                  <c:v>703</c:v>
                </c:pt>
                <c:pt idx="5">
                  <c:v>529</c:v>
                </c:pt>
                <c:pt idx="6">
                  <c:v>632</c:v>
                </c:pt>
                <c:pt idx="7">
                  <c:v>916</c:v>
                </c:pt>
                <c:pt idx="8">
                  <c:v>739</c:v>
                </c:pt>
                <c:pt idx="9">
                  <c:v>780</c:v>
                </c:pt>
                <c:pt idx="10">
                  <c:v>943</c:v>
                </c:pt>
                <c:pt idx="11">
                  <c:v>726</c:v>
                </c:pt>
                <c:pt idx="12">
                  <c:v>444</c:v>
                </c:pt>
                <c:pt idx="13">
                  <c:v>315</c:v>
                </c:pt>
                <c:pt idx="14">
                  <c:v>327</c:v>
                </c:pt>
                <c:pt idx="15">
                  <c:v>335</c:v>
                </c:pt>
                <c:pt idx="16">
                  <c:v>203</c:v>
                </c:pt>
                <c:pt idx="17">
                  <c:v>110</c:v>
                </c:pt>
                <c:pt idx="18">
                  <c:v>89</c:v>
                </c:pt>
                <c:pt idx="19">
                  <c:v>137</c:v>
                </c:pt>
                <c:pt idx="20">
                  <c:v>144</c:v>
                </c:pt>
                <c:pt idx="21">
                  <c:v>89</c:v>
                </c:pt>
              </c:numCache>
            </c:numRef>
          </c:val>
          <c:extLst>
            <c:ext xmlns:c16="http://schemas.microsoft.com/office/drawing/2014/chart" uri="{C3380CC4-5D6E-409C-BE32-E72D297353CC}">
              <c16:uniqueId val="{00000000-23F7-4C40-8342-A3E4A0F5ABCE}"/>
            </c:ext>
          </c:extLst>
        </c:ser>
        <c:dLbls>
          <c:showLegendKey val="0"/>
          <c:showVal val="1"/>
          <c:showCatName val="0"/>
          <c:showSerName val="0"/>
          <c:showPercent val="0"/>
          <c:showBubbleSize val="0"/>
        </c:dLbls>
        <c:gapWidth val="150"/>
        <c:axId val="429261208"/>
        <c:axId val="429261600"/>
      </c:barChart>
      <c:catAx>
        <c:axId val="429261208"/>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9261600"/>
        <c:crosses val="autoZero"/>
        <c:auto val="1"/>
        <c:lblAlgn val="ctr"/>
        <c:lblOffset val="100"/>
        <c:tickLblSkip val="1"/>
        <c:tickMarkSkip val="1"/>
        <c:noMultiLvlLbl val="0"/>
      </c:catAx>
      <c:valAx>
        <c:axId val="429261600"/>
        <c:scaling>
          <c:orientation val="minMax"/>
        </c:scaling>
        <c:delete val="1"/>
        <c:axPos val="l"/>
        <c:numFmt formatCode="General" sourceLinked="1"/>
        <c:majorTickMark val="out"/>
        <c:minorTickMark val="none"/>
        <c:tickLblPos val="nextTo"/>
        <c:crossAx val="429261208"/>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13425925925924E-2"/>
          <c:y val="7.9360695563227196E-2"/>
          <c:w val="0.8887201388888889"/>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50</c:v>
                </c:pt>
                <c:pt idx="1">
                  <c:v>65</c:v>
                </c:pt>
                <c:pt idx="2">
                  <c:v>74</c:v>
                </c:pt>
                <c:pt idx="3">
                  <c:v>91</c:v>
                </c:pt>
                <c:pt idx="4">
                  <c:v>95</c:v>
                </c:pt>
                <c:pt idx="5">
                  <c:v>96</c:v>
                </c:pt>
                <c:pt idx="6">
                  <c:v>90</c:v>
                </c:pt>
                <c:pt idx="7">
                  <c:v>89</c:v>
                </c:pt>
                <c:pt idx="8">
                  <c:v>97</c:v>
                </c:pt>
                <c:pt idx="9">
                  <c:v>111</c:v>
                </c:pt>
                <c:pt idx="10">
                  <c:v>92</c:v>
                </c:pt>
                <c:pt idx="11">
                  <c:v>95</c:v>
                </c:pt>
                <c:pt idx="12">
                  <c:v>92</c:v>
                </c:pt>
                <c:pt idx="13">
                  <c:v>90</c:v>
                </c:pt>
                <c:pt idx="14">
                  <c:v>68</c:v>
                </c:pt>
                <c:pt idx="15">
                  <c:v>54</c:v>
                </c:pt>
                <c:pt idx="16">
                  <c:v>51</c:v>
                </c:pt>
                <c:pt idx="17">
                  <c:v>40</c:v>
                </c:pt>
                <c:pt idx="18">
                  <c:v>44</c:v>
                </c:pt>
                <c:pt idx="19">
                  <c:v>38</c:v>
                </c:pt>
                <c:pt idx="20">
                  <c:v>48</c:v>
                </c:pt>
                <c:pt idx="21">
                  <c:v>47</c:v>
                </c:pt>
              </c:numCache>
            </c:numRef>
          </c:val>
          <c:smooth val="1"/>
          <c:extLst>
            <c:ext xmlns:c16="http://schemas.microsoft.com/office/drawing/2014/chart" uri="{C3380CC4-5D6E-409C-BE32-E72D297353CC}">
              <c16:uniqueId val="{00000012-EEF8-4DB7-9E77-871D1F18E9D8}"/>
            </c:ext>
          </c:extLst>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6</c:v>
                </c:pt>
                <c:pt idx="1">
                  <c:v>6</c:v>
                </c:pt>
                <c:pt idx="2">
                  <c:v>9</c:v>
                </c:pt>
                <c:pt idx="3">
                  <c:v>10</c:v>
                </c:pt>
                <c:pt idx="4">
                  <c:v>10</c:v>
                </c:pt>
                <c:pt idx="5">
                  <c:v>7</c:v>
                </c:pt>
                <c:pt idx="6">
                  <c:v>7</c:v>
                </c:pt>
                <c:pt idx="7">
                  <c:v>7</c:v>
                </c:pt>
                <c:pt idx="8">
                  <c:v>8</c:v>
                </c:pt>
                <c:pt idx="9">
                  <c:v>10</c:v>
                </c:pt>
                <c:pt idx="10">
                  <c:v>8</c:v>
                </c:pt>
                <c:pt idx="11">
                  <c:v>8</c:v>
                </c:pt>
                <c:pt idx="12">
                  <c:v>7</c:v>
                </c:pt>
                <c:pt idx="13">
                  <c:v>8</c:v>
                </c:pt>
                <c:pt idx="14">
                  <c:v>12</c:v>
                </c:pt>
                <c:pt idx="15">
                  <c:v>10</c:v>
                </c:pt>
                <c:pt idx="16">
                  <c:v>11</c:v>
                </c:pt>
                <c:pt idx="17">
                  <c:v>9</c:v>
                </c:pt>
                <c:pt idx="18">
                  <c:v>7</c:v>
                </c:pt>
                <c:pt idx="19">
                  <c:v>8</c:v>
                </c:pt>
                <c:pt idx="20">
                  <c:v>8</c:v>
                </c:pt>
                <c:pt idx="21">
                  <c:v>8</c:v>
                </c:pt>
              </c:numCache>
            </c:numRef>
          </c:val>
          <c:smooth val="1"/>
          <c:extLst>
            <c:ext xmlns:c16="http://schemas.microsoft.com/office/drawing/2014/chart" uri="{C3380CC4-5D6E-409C-BE32-E72D297353CC}">
              <c16:uniqueId val="{00000025-EEF8-4DB7-9E77-871D1F18E9D8}"/>
            </c:ext>
          </c:extLst>
        </c:ser>
        <c:dLbls>
          <c:dLblPos val="t"/>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429265912"/>
        <c:axId val="429263168"/>
      </c:lineChart>
      <c:catAx>
        <c:axId val="429265912"/>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29263168"/>
        <c:crosses val="autoZero"/>
        <c:auto val="1"/>
        <c:lblAlgn val="ctr"/>
        <c:lblOffset val="100"/>
        <c:tickLblSkip val="1"/>
        <c:tickMarkSkip val="1"/>
        <c:noMultiLvlLbl val="0"/>
      </c:catAx>
      <c:valAx>
        <c:axId val="429263168"/>
        <c:scaling>
          <c:orientation val="minMax"/>
        </c:scaling>
        <c:delete val="1"/>
        <c:axPos val="l"/>
        <c:numFmt formatCode="General" sourceLinked="1"/>
        <c:majorTickMark val="out"/>
        <c:minorTickMark val="none"/>
        <c:tickLblPos val="nextTo"/>
        <c:crossAx val="429265912"/>
        <c:crosses val="autoZero"/>
        <c:crossBetween val="between"/>
      </c:valAx>
      <c:spPr>
        <a:noFill/>
        <a:ln w="25385">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06315955080722E-2"/>
          <c:y val="0.15296803787377142"/>
          <c:w val="0.92641261498028848"/>
          <c:h val="0.59817351598173163"/>
        </c:manualLayout>
      </c:layout>
      <c:barChart>
        <c:barDir val="col"/>
        <c:grouping val="clustered"/>
        <c:varyColors val="0"/>
        <c:ser>
          <c:idx val="0"/>
          <c:order val="0"/>
          <c:spPr>
            <a:solidFill>
              <a:srgbClr val="6699FF"/>
            </a:solidFill>
            <a:ln w="12701">
              <a:solidFill>
                <a:srgbClr val="003366"/>
              </a:solidFill>
              <a:prstDash val="solid"/>
            </a:ln>
            <a:effectLst>
              <a:outerShdw dist="35921" dir="2700000" algn="br">
                <a:srgbClr val="000000"/>
              </a:outerShdw>
            </a:effectLst>
          </c:spPr>
          <c:invertIfNegative val="0"/>
          <c:dLbls>
            <c:dLbl>
              <c:idx val="27"/>
              <c:tx>
                <c:rich>
                  <a:bodyPr/>
                  <a:lstStyle/>
                  <a:p>
                    <a:r>
                      <a:rPr lang="en-US" dirty="0" err="1"/>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27-4098-A75A-0A10034962F0}"/>
                </c:ext>
              </c:extLst>
            </c:dLbl>
            <c:dLbl>
              <c:idx val="28"/>
              <c:tx>
                <c:rich>
                  <a:bodyPr/>
                  <a:lstStyle/>
                  <a:p>
                    <a:r>
                      <a:rPr lang="en-US"/>
                      <a:t>b.d.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D27-4098-A75A-0A10034962F0}"/>
                </c:ext>
              </c:extLst>
            </c:dLbl>
            <c:spPr>
              <a:noFill/>
              <a:ln w="29174">
                <a:noFill/>
              </a:ln>
            </c:spPr>
            <c:txPr>
              <a:bodyPr/>
              <a:lstStyle/>
              <a:p>
                <a:pPr>
                  <a:defRPr sz="918"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Sheet1!$A$1:$A$29</c:f>
              <c:strCache>
                <c:ptCount val="29"/>
                <c:pt idx="0">
                  <c:v>Opole</c:v>
                </c:pt>
                <c:pt idx="1">
                  <c:v>Poznań</c:v>
                </c:pt>
                <c:pt idx="2">
                  <c:v>Warszawa (UW)</c:v>
                </c:pt>
                <c:pt idx="3">
                  <c:v>Szczecin</c:v>
                </c:pt>
                <c:pt idx="4">
                  <c:v>Warszawa (AI)</c:v>
                </c:pt>
                <c:pt idx="5">
                  <c:v>Warszawa (UKSW)</c:v>
                </c:pt>
                <c:pt idx="6">
                  <c:v>Wrocław</c:v>
                </c:pt>
                <c:pt idx="7">
                  <c:v>Lublin (KUL)</c:v>
                </c:pt>
                <c:pt idx="8">
                  <c:v>Łódź</c:v>
                </c:pt>
                <c:pt idx="9">
                  <c:v>Katowice</c:v>
                </c:pt>
                <c:pt idx="10">
                  <c:v>Gdańsk (UG)</c:v>
                </c:pt>
                <c:pt idx="11">
                  <c:v>Gdańsk (UWSB)</c:v>
                </c:pt>
                <c:pt idx="12">
                  <c:v>Rzeszów (URz)</c:v>
                </c:pt>
                <c:pt idx="13">
                  <c:v>Białystok</c:v>
                </c:pt>
                <c:pt idx="14">
                  <c:v>Kraków (UAFM)</c:v>
                </c:pt>
                <c:pt idx="15">
                  <c:v>Warszawa (ALK)</c:v>
                </c:pt>
                <c:pt idx="16">
                  <c:v>Warszawa (Łazarskiego)</c:v>
                </c:pt>
                <c:pt idx="17">
                  <c:v>Kraków (UJ)</c:v>
                </c:pt>
                <c:pt idx="18">
                  <c:v>Rzeszów (WSPiA)</c:v>
                </c:pt>
                <c:pt idx="19">
                  <c:v>Toruń</c:v>
                </c:pt>
                <c:pt idx="20">
                  <c:v>Warszawa (SWPS)</c:v>
                </c:pt>
                <c:pt idx="21">
                  <c:v>Słubice</c:v>
                </c:pt>
                <c:pt idx="22">
                  <c:v>Olsztyn (UW-M)</c:v>
                </c:pt>
                <c:pt idx="23">
                  <c:v>Lublin (UMCS)</c:v>
                </c:pt>
                <c:pt idx="24">
                  <c:v>Radom</c:v>
                </c:pt>
                <c:pt idx="25">
                  <c:v>Warszawa (UKSW WPK)</c:v>
                </c:pt>
                <c:pt idx="26">
                  <c:v>Koszalin</c:v>
                </c:pt>
                <c:pt idx="27">
                  <c:v>Gdynia (WSAiB)*</c:v>
                </c:pt>
                <c:pt idx="28">
                  <c:v>Warszawa (Vizja)*</c:v>
                </c:pt>
              </c:strCache>
            </c:strRef>
          </c:cat>
          <c:val>
            <c:numRef>
              <c:f>Sheet1!$B$1:$B$29</c:f>
              <c:numCache>
                <c:formatCode>General</c:formatCode>
                <c:ptCount val="29"/>
                <c:pt idx="0">
                  <c:v>200</c:v>
                </c:pt>
                <c:pt idx="1">
                  <c:v>80</c:v>
                </c:pt>
                <c:pt idx="2">
                  <c:v>77</c:v>
                </c:pt>
                <c:pt idx="3">
                  <c:v>73</c:v>
                </c:pt>
                <c:pt idx="4">
                  <c:v>73</c:v>
                </c:pt>
                <c:pt idx="5">
                  <c:v>63</c:v>
                </c:pt>
                <c:pt idx="6">
                  <c:v>62</c:v>
                </c:pt>
                <c:pt idx="7">
                  <c:v>61</c:v>
                </c:pt>
                <c:pt idx="8">
                  <c:v>56</c:v>
                </c:pt>
                <c:pt idx="9">
                  <c:v>47</c:v>
                </c:pt>
                <c:pt idx="10">
                  <c:v>45</c:v>
                </c:pt>
                <c:pt idx="11">
                  <c:v>43</c:v>
                </c:pt>
                <c:pt idx="12">
                  <c:v>42</c:v>
                </c:pt>
                <c:pt idx="13">
                  <c:v>41</c:v>
                </c:pt>
                <c:pt idx="14">
                  <c:v>39</c:v>
                </c:pt>
                <c:pt idx="15">
                  <c:v>39</c:v>
                </c:pt>
                <c:pt idx="16">
                  <c:v>33</c:v>
                </c:pt>
                <c:pt idx="17">
                  <c:v>29</c:v>
                </c:pt>
                <c:pt idx="18">
                  <c:v>27</c:v>
                </c:pt>
                <c:pt idx="19">
                  <c:v>26</c:v>
                </c:pt>
                <c:pt idx="20">
                  <c:v>24</c:v>
                </c:pt>
                <c:pt idx="21">
                  <c:v>23</c:v>
                </c:pt>
                <c:pt idx="22">
                  <c:v>20</c:v>
                </c:pt>
                <c:pt idx="23">
                  <c:v>17</c:v>
                </c:pt>
                <c:pt idx="24">
                  <c:v>16</c:v>
                </c:pt>
                <c:pt idx="25">
                  <c:v>11</c:v>
                </c:pt>
                <c:pt idx="26">
                  <c:v>8</c:v>
                </c:pt>
              </c:numCache>
            </c:numRef>
          </c:val>
          <c:extLst>
            <c:ext xmlns:c16="http://schemas.microsoft.com/office/drawing/2014/chart" uri="{C3380CC4-5D6E-409C-BE32-E72D297353CC}">
              <c16:uniqueId val="{00000000-A9A0-4F9E-9EDF-BA85EF0C6E68}"/>
            </c:ext>
          </c:extLst>
        </c:ser>
        <c:dLbls>
          <c:showLegendKey val="0"/>
          <c:showVal val="0"/>
          <c:showCatName val="0"/>
          <c:showSerName val="0"/>
          <c:showPercent val="0"/>
          <c:showBubbleSize val="0"/>
        </c:dLbls>
        <c:gapWidth val="150"/>
        <c:axId val="425387144"/>
        <c:axId val="425388320"/>
      </c:barChart>
      <c:catAx>
        <c:axId val="425387144"/>
        <c:scaling>
          <c:orientation val="minMax"/>
        </c:scaling>
        <c:delete val="0"/>
        <c:axPos val="b"/>
        <c:numFmt formatCode="General" sourceLinked="1"/>
        <c:majorTickMark val="out"/>
        <c:minorTickMark val="none"/>
        <c:tickLblPos val="nextTo"/>
        <c:spPr>
          <a:ln w="3646">
            <a:solidFill>
              <a:schemeClr val="tx1"/>
            </a:solidFill>
            <a:prstDash val="solid"/>
          </a:ln>
        </c:spPr>
        <c:txPr>
          <a:bodyPr rot="-2700000" vert="horz"/>
          <a:lstStyle/>
          <a:p>
            <a:pPr>
              <a:defRPr sz="918" b="1" i="0" u="none" strike="noStrike" baseline="0">
                <a:solidFill>
                  <a:schemeClr val="tx1"/>
                </a:solidFill>
                <a:latin typeface="Arial"/>
                <a:ea typeface="Arial"/>
                <a:cs typeface="Arial"/>
              </a:defRPr>
            </a:pPr>
            <a:endParaRPr lang="pl-PL"/>
          </a:p>
        </c:txPr>
        <c:crossAx val="425388320"/>
        <c:crosses val="autoZero"/>
        <c:auto val="1"/>
        <c:lblAlgn val="ctr"/>
        <c:lblOffset val="100"/>
        <c:tickLblSkip val="1"/>
        <c:tickMarkSkip val="1"/>
        <c:noMultiLvlLbl val="0"/>
      </c:catAx>
      <c:valAx>
        <c:axId val="425388320"/>
        <c:scaling>
          <c:orientation val="minMax"/>
        </c:scaling>
        <c:delete val="1"/>
        <c:axPos val="l"/>
        <c:numFmt formatCode="General" sourceLinked="1"/>
        <c:majorTickMark val="out"/>
        <c:minorTickMark val="none"/>
        <c:tickLblPos val="none"/>
        <c:crossAx val="425387144"/>
        <c:crosses val="autoZero"/>
        <c:crossBetween val="between"/>
      </c:valAx>
      <c:spPr>
        <a:noFill/>
        <a:ln w="25402">
          <a:noFill/>
        </a:ln>
      </c:spPr>
    </c:plotArea>
    <c:plotVisOnly val="1"/>
    <c:dispBlanksAs val="gap"/>
    <c:showDLblsOverMax val="0"/>
  </c:chart>
  <c:spPr>
    <a:noFill/>
    <a:ln>
      <a:noFill/>
    </a:ln>
  </c:spPr>
  <c:txPr>
    <a:bodyPr/>
    <a:lstStyle/>
    <a:p>
      <a:pPr>
        <a:defRPr sz="2181" b="1" i="0" u="none" strike="noStrike" baseline="0">
          <a:solidFill>
            <a:schemeClr val="tx1"/>
          </a:solidFill>
          <a:latin typeface="Arial"/>
          <a:ea typeface="Arial"/>
          <a:cs typeface="Arial"/>
        </a:defRPr>
      </a:pPr>
      <a:endParaRPr lang="pl-PL"/>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493941681947376E-2"/>
          <c:y val="2.0536753610163806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c:v>
                </c:pt>
                <c:pt idx="1">
                  <c:v>4</c:v>
                </c:pt>
                <c:pt idx="2">
                  <c:v>2</c:v>
                </c:pt>
                <c:pt idx="3">
                  <c:v>0</c:v>
                </c:pt>
                <c:pt idx="4">
                  <c:v>0</c:v>
                </c:pt>
                <c:pt idx="5">
                  <c:v>0</c:v>
                </c:pt>
                <c:pt idx="6">
                  <c:v>1</c:v>
                </c:pt>
                <c:pt idx="7">
                  <c:v>1</c:v>
                </c:pt>
                <c:pt idx="8">
                  <c:v>1</c:v>
                </c:pt>
                <c:pt idx="9">
                  <c:v>0</c:v>
                </c:pt>
                <c:pt idx="10">
                  <c:v>0</c:v>
                </c:pt>
                <c:pt idx="11">
                  <c:v>1</c:v>
                </c:pt>
                <c:pt idx="12">
                  <c:v>0</c:v>
                </c:pt>
                <c:pt idx="13">
                  <c:v>2</c:v>
                </c:pt>
                <c:pt idx="14">
                  <c:v>0</c:v>
                </c:pt>
              </c:numCache>
            </c:numRef>
          </c:val>
          <c:extLst>
            <c:ext xmlns:c16="http://schemas.microsoft.com/office/drawing/2014/chart" uri="{C3380CC4-5D6E-409C-BE32-E72D297353CC}">
              <c16:uniqueId val="{00000000-6340-4041-89C1-6BC73EE2BBA4}"/>
            </c:ext>
          </c:extLst>
        </c:ser>
        <c:dLbls>
          <c:showLegendKey val="0"/>
          <c:showVal val="0"/>
          <c:showCatName val="0"/>
          <c:showSerName val="0"/>
          <c:showPercent val="0"/>
          <c:showBubbleSize val="0"/>
        </c:dLbls>
        <c:gapWidth val="150"/>
        <c:axId val="429271792"/>
        <c:axId val="429264736"/>
      </c:barChart>
      <c:catAx>
        <c:axId val="429271792"/>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9264736"/>
        <c:crosses val="autoZero"/>
        <c:auto val="1"/>
        <c:lblAlgn val="ctr"/>
        <c:lblOffset val="100"/>
        <c:tickMarkSkip val="1"/>
        <c:noMultiLvlLbl val="0"/>
      </c:catAx>
      <c:valAx>
        <c:axId val="429264736"/>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9271792"/>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51157407407402E-2"/>
          <c:y val="7.9365079365079361E-2"/>
          <c:w val="0.90977430555555561"/>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115">
                <a:noFill/>
              </a:ln>
            </c:spPr>
            <c:txPr>
              <a:bodyPr/>
              <a:lstStyle/>
              <a:p>
                <a:pPr>
                  <a:defRPr sz="891"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2022/2023</c:v>
                </c:pt>
                <c:pt idx="1">
                  <c:v>2023/2024</c:v>
                </c:pt>
                <c:pt idx="2">
                  <c:v>2024/2025</c:v>
                </c:pt>
              </c:strCache>
            </c:strRef>
          </c:cat>
          <c:val>
            <c:numRef>
              <c:f>Sheet1!$B$2:$D$2</c:f>
              <c:numCache>
                <c:formatCode>General</c:formatCode>
                <c:ptCount val="3"/>
                <c:pt idx="0">
                  <c:v>0</c:v>
                </c:pt>
                <c:pt idx="1">
                  <c:v>4</c:v>
                </c:pt>
                <c:pt idx="2">
                  <c:v>13</c:v>
                </c:pt>
              </c:numCache>
            </c:numRef>
          </c:val>
          <c:extLst>
            <c:ext xmlns:c16="http://schemas.microsoft.com/office/drawing/2014/chart" uri="{C3380CC4-5D6E-409C-BE32-E72D297353CC}">
              <c16:uniqueId val="{00000000-E4FD-4E11-B1D0-82151C5F9A0B}"/>
            </c:ext>
          </c:extLst>
        </c:ser>
        <c:dLbls>
          <c:showLegendKey val="0"/>
          <c:showVal val="1"/>
          <c:showCatName val="0"/>
          <c:showSerName val="0"/>
          <c:showPercent val="0"/>
          <c:showBubbleSize val="0"/>
        </c:dLbls>
        <c:gapWidth val="150"/>
        <c:axId val="429273752"/>
        <c:axId val="429274144"/>
      </c:barChart>
      <c:catAx>
        <c:axId val="429273752"/>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9274144"/>
        <c:crosses val="autoZero"/>
        <c:auto val="1"/>
        <c:lblAlgn val="ctr"/>
        <c:lblOffset val="100"/>
        <c:tickLblSkip val="1"/>
        <c:tickMarkSkip val="1"/>
        <c:noMultiLvlLbl val="0"/>
      </c:catAx>
      <c:valAx>
        <c:axId val="429274144"/>
        <c:scaling>
          <c:orientation val="minMax"/>
        </c:scaling>
        <c:delete val="1"/>
        <c:axPos val="l"/>
        <c:numFmt formatCode="General" sourceLinked="1"/>
        <c:majorTickMark val="out"/>
        <c:minorTickMark val="none"/>
        <c:tickLblPos val="nextTo"/>
        <c:crossAx val="429273752"/>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7360079607429"/>
          <c:y val="8.2923914586411282E-2"/>
          <c:w val="0.8634378617666123"/>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2022/2023</c:v>
                </c:pt>
                <c:pt idx="1">
                  <c:v>2023/2024</c:v>
                </c:pt>
                <c:pt idx="2">
                  <c:v>2024/2025</c:v>
                </c:pt>
              </c:strCache>
            </c:strRef>
          </c:cat>
          <c:val>
            <c:numRef>
              <c:f>Sheet1!$B$2:$D$2</c:f>
              <c:numCache>
                <c:formatCode>General</c:formatCode>
                <c:ptCount val="3"/>
                <c:pt idx="0">
                  <c:v>8</c:v>
                </c:pt>
                <c:pt idx="1">
                  <c:v>8</c:v>
                </c:pt>
                <c:pt idx="2">
                  <c:v>8</c:v>
                </c:pt>
              </c:numCache>
            </c:numRef>
          </c:val>
          <c:smooth val="1"/>
          <c:extLst>
            <c:ext xmlns:c16="http://schemas.microsoft.com/office/drawing/2014/chart" uri="{C3380CC4-5D6E-409C-BE32-E72D297353CC}">
              <c16:uniqueId val="{0000000C-DE82-4939-A98D-50CC4F9FE047}"/>
            </c:ext>
          </c:extLst>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2022/2023</c:v>
                </c:pt>
                <c:pt idx="1">
                  <c:v>2023/2024</c:v>
                </c:pt>
                <c:pt idx="2">
                  <c:v>2024/2025</c:v>
                </c:pt>
              </c:strCache>
            </c:strRef>
          </c:cat>
          <c:val>
            <c:numRef>
              <c:f>Sheet1!$B$3:$D$3</c:f>
              <c:numCache>
                <c:formatCode>General</c:formatCode>
                <c:ptCount val="3"/>
                <c:pt idx="0">
                  <c:v>1</c:v>
                </c:pt>
                <c:pt idx="1">
                  <c:v>1</c:v>
                </c:pt>
                <c:pt idx="2">
                  <c:v>2</c:v>
                </c:pt>
              </c:numCache>
            </c:numRef>
          </c:val>
          <c:smooth val="1"/>
          <c:extLst>
            <c:ext xmlns:c16="http://schemas.microsoft.com/office/drawing/2014/chart" uri="{C3380CC4-5D6E-409C-BE32-E72D297353CC}">
              <c16:uniqueId val="{00000019-DE82-4939-A98D-50CC4F9FE047}"/>
            </c:ext>
          </c:extLst>
        </c:ser>
        <c:dLbls>
          <c:dLblPos val="t"/>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429267480"/>
        <c:axId val="422930480"/>
      </c:lineChart>
      <c:catAx>
        <c:axId val="429267480"/>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22930480"/>
        <c:crosses val="autoZero"/>
        <c:auto val="1"/>
        <c:lblAlgn val="ctr"/>
        <c:lblOffset val="100"/>
        <c:tickLblSkip val="1"/>
        <c:tickMarkSkip val="1"/>
        <c:noMultiLvlLbl val="0"/>
      </c:catAx>
      <c:valAx>
        <c:axId val="422930480"/>
        <c:scaling>
          <c:orientation val="minMax"/>
        </c:scaling>
        <c:delete val="1"/>
        <c:axPos val="l"/>
        <c:numFmt formatCode="General" sourceLinked="1"/>
        <c:majorTickMark val="out"/>
        <c:minorTickMark val="none"/>
        <c:tickLblPos val="nextTo"/>
        <c:crossAx val="429267480"/>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1526843635679619E-2"/>
          <c:y val="2.3498293728426801E-2"/>
          <c:w val="0.97114317425083263"/>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17</c:v>
                </c:pt>
                <c:pt idx="1">
                  <c:v>12</c:v>
                </c:pt>
                <c:pt idx="2">
                  <c:v>2</c:v>
                </c:pt>
                <c:pt idx="3">
                  <c:v>2</c:v>
                </c:pt>
                <c:pt idx="4">
                  <c:v>9</c:v>
                </c:pt>
                <c:pt idx="5">
                  <c:v>1</c:v>
                </c:pt>
                <c:pt idx="6">
                  <c:v>8</c:v>
                </c:pt>
                <c:pt idx="7">
                  <c:v>0</c:v>
                </c:pt>
                <c:pt idx="8">
                  <c:v>1</c:v>
                </c:pt>
                <c:pt idx="9">
                  <c:v>0</c:v>
                </c:pt>
                <c:pt idx="10">
                  <c:v>2</c:v>
                </c:pt>
                <c:pt idx="11">
                  <c:v>0</c:v>
                </c:pt>
                <c:pt idx="12">
                  <c:v>5</c:v>
                </c:pt>
                <c:pt idx="13">
                  <c:v>0</c:v>
                </c:pt>
                <c:pt idx="14">
                  <c:v>0</c:v>
                </c:pt>
              </c:numCache>
            </c:numRef>
          </c:val>
          <c:extLst>
            <c:ext xmlns:c16="http://schemas.microsoft.com/office/drawing/2014/chart" uri="{C3380CC4-5D6E-409C-BE32-E72D297353CC}">
              <c16:uniqueId val="{00000000-082D-4EF3-B470-33BE6C9F39FE}"/>
            </c:ext>
          </c:extLst>
        </c:ser>
        <c:dLbls>
          <c:showLegendKey val="0"/>
          <c:showVal val="0"/>
          <c:showCatName val="0"/>
          <c:showSerName val="0"/>
          <c:showPercent val="0"/>
          <c:showBubbleSize val="0"/>
        </c:dLbls>
        <c:gapWidth val="150"/>
        <c:axId val="429267088"/>
        <c:axId val="429262776"/>
      </c:barChart>
      <c:catAx>
        <c:axId val="429267088"/>
        <c:scaling>
          <c:orientation val="minMax"/>
        </c:scaling>
        <c:delete val="0"/>
        <c:axPos val="b"/>
        <c:numFmt formatCode="General" sourceLinked="1"/>
        <c:majorTickMark val="out"/>
        <c:minorTickMark val="none"/>
        <c:tickLblPos val="low"/>
        <c:spPr>
          <a:ln w="3096">
            <a:solidFill>
              <a:schemeClr val="tx1"/>
            </a:solidFill>
            <a:prstDash val="solid"/>
          </a:ln>
        </c:spPr>
        <c:txPr>
          <a:bodyPr rot="-2700000" vert="horz"/>
          <a:lstStyle/>
          <a:p>
            <a:pPr>
              <a:defRPr sz="1096" b="0" i="0" u="none" strike="noStrike" baseline="0">
                <a:solidFill>
                  <a:schemeClr val="tx1"/>
                </a:solidFill>
                <a:latin typeface="Arial"/>
                <a:ea typeface="Arial"/>
                <a:cs typeface="Arial"/>
              </a:defRPr>
            </a:pPr>
            <a:endParaRPr lang="pl-PL"/>
          </a:p>
        </c:txPr>
        <c:crossAx val="429262776"/>
        <c:crosses val="autoZero"/>
        <c:auto val="1"/>
        <c:lblAlgn val="ctr"/>
        <c:lblOffset val="100"/>
        <c:tickMarkSkip val="1"/>
        <c:noMultiLvlLbl val="0"/>
      </c:catAx>
      <c:valAx>
        <c:axId val="429262776"/>
        <c:scaling>
          <c:orientation val="minMax"/>
        </c:scaling>
        <c:delete val="0"/>
        <c:axPos val="l"/>
        <c:numFmt formatCode="General" sourceLinked="1"/>
        <c:majorTickMark val="out"/>
        <c:minorTickMark val="none"/>
        <c:tickLblPos val="nextTo"/>
        <c:spPr>
          <a:ln w="3096">
            <a:solidFill>
              <a:schemeClr val="tx1"/>
            </a:solidFill>
            <a:prstDash val="solid"/>
          </a:ln>
        </c:spPr>
        <c:txPr>
          <a:bodyPr rot="0" vert="horz"/>
          <a:lstStyle/>
          <a:p>
            <a:pPr>
              <a:defRPr sz="950" b="0" i="0" u="none" strike="noStrike" baseline="0">
                <a:solidFill>
                  <a:schemeClr val="tx1"/>
                </a:solidFill>
                <a:latin typeface="Arial"/>
                <a:ea typeface="Arial"/>
                <a:cs typeface="Arial"/>
              </a:defRPr>
            </a:pPr>
            <a:endParaRPr lang="pl-PL"/>
          </a:p>
        </c:txPr>
        <c:crossAx val="429267088"/>
        <c:crosses val="autoZero"/>
        <c:crossBetween val="between"/>
      </c:valAx>
      <c:dTable>
        <c:showHorzBorder val="0"/>
        <c:showVertBorder val="1"/>
        <c:showOutline val="0"/>
        <c:showKeys val="0"/>
        <c:spPr>
          <a:ln w="3096">
            <a:solidFill>
              <a:schemeClr val="tx1"/>
            </a:solidFill>
            <a:prstDash val="solid"/>
          </a:ln>
        </c:spPr>
        <c:txPr>
          <a:bodyPr/>
          <a:lstStyle/>
          <a:p>
            <a:pPr rtl="0">
              <a:defRPr sz="779" b="0" i="0" u="none" strike="noStrike" baseline="0">
                <a:solidFill>
                  <a:schemeClr val="tx1"/>
                </a:solidFill>
                <a:latin typeface="Arial"/>
                <a:ea typeface="Arial"/>
                <a:cs typeface="Arial"/>
              </a:defRPr>
            </a:pPr>
            <a:endParaRPr lang="pl-PL"/>
          </a:p>
        </c:txPr>
      </c:dTable>
      <c:spPr>
        <a:solidFill>
          <a:schemeClr val="bg1"/>
        </a:solidFill>
        <a:ln w="24763">
          <a:noFill/>
        </a:ln>
      </c:spPr>
    </c:plotArea>
    <c:plotVisOnly val="1"/>
    <c:dispBlanksAs val="gap"/>
    <c:showDLblsOverMax val="0"/>
  </c:chart>
  <c:spPr>
    <a:noFill/>
    <a:ln>
      <a:noFill/>
    </a:ln>
  </c:spPr>
  <c:txPr>
    <a:bodyPr/>
    <a:lstStyle/>
    <a:p>
      <a:pPr>
        <a:defRPr sz="974"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51157407407402E-2"/>
          <c:y val="7.9365079365079361E-2"/>
          <c:w val="0.90977430555555561"/>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115">
                <a:noFill/>
              </a:ln>
            </c:spPr>
            <c:txPr>
              <a:bodyPr/>
              <a:lstStyle/>
              <a:p>
                <a:pPr>
                  <a:defRPr sz="891"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f>Sheet1!$B$2:$Q$2</c:f>
              <c:numCache>
                <c:formatCode>General</c:formatCode>
                <c:ptCount val="16"/>
                <c:pt idx="0">
                  <c:v>73</c:v>
                </c:pt>
                <c:pt idx="1">
                  <c:v>162</c:v>
                </c:pt>
                <c:pt idx="2">
                  <c:v>142</c:v>
                </c:pt>
                <c:pt idx="3">
                  <c:v>150</c:v>
                </c:pt>
                <c:pt idx="4">
                  <c:v>153</c:v>
                </c:pt>
                <c:pt idx="5">
                  <c:v>156</c:v>
                </c:pt>
                <c:pt idx="6">
                  <c:v>166</c:v>
                </c:pt>
                <c:pt idx="7">
                  <c:v>92</c:v>
                </c:pt>
                <c:pt idx="8">
                  <c:v>84</c:v>
                </c:pt>
                <c:pt idx="9">
                  <c:v>90</c:v>
                </c:pt>
                <c:pt idx="10">
                  <c:v>45</c:v>
                </c:pt>
                <c:pt idx="11">
                  <c:v>125</c:v>
                </c:pt>
                <c:pt idx="12">
                  <c:v>53</c:v>
                </c:pt>
                <c:pt idx="13">
                  <c:v>71</c:v>
                </c:pt>
                <c:pt idx="14">
                  <c:v>54</c:v>
                </c:pt>
                <c:pt idx="15">
                  <c:v>59</c:v>
                </c:pt>
              </c:numCache>
            </c:numRef>
          </c:val>
          <c:extLst>
            <c:ext xmlns:c16="http://schemas.microsoft.com/office/drawing/2014/chart" uri="{C3380CC4-5D6E-409C-BE32-E72D297353CC}">
              <c16:uniqueId val="{00000000-E4FD-4E11-B1D0-82151C5F9A0B}"/>
            </c:ext>
          </c:extLst>
        </c:ser>
        <c:dLbls>
          <c:showLegendKey val="0"/>
          <c:showVal val="1"/>
          <c:showCatName val="0"/>
          <c:showSerName val="0"/>
          <c:showPercent val="0"/>
          <c:showBubbleSize val="0"/>
        </c:dLbls>
        <c:gapWidth val="150"/>
        <c:axId val="429273752"/>
        <c:axId val="429274144"/>
      </c:barChart>
      <c:catAx>
        <c:axId val="429273752"/>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9274144"/>
        <c:crosses val="autoZero"/>
        <c:auto val="1"/>
        <c:lblAlgn val="ctr"/>
        <c:lblOffset val="100"/>
        <c:tickLblSkip val="1"/>
        <c:tickMarkSkip val="1"/>
        <c:noMultiLvlLbl val="0"/>
      </c:catAx>
      <c:valAx>
        <c:axId val="429274144"/>
        <c:scaling>
          <c:orientation val="minMax"/>
        </c:scaling>
        <c:delete val="1"/>
        <c:axPos val="l"/>
        <c:numFmt formatCode="General" sourceLinked="1"/>
        <c:majorTickMark val="out"/>
        <c:minorTickMark val="none"/>
        <c:tickLblPos val="nextTo"/>
        <c:crossAx val="429273752"/>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7360079607429"/>
          <c:y val="8.2923914586411282E-2"/>
          <c:w val="0.8634378617666123"/>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f>Sheet1!$B$2:$Q$2</c:f>
              <c:numCache>
                <c:formatCode>General</c:formatCode>
                <c:ptCount val="16"/>
                <c:pt idx="0">
                  <c:v>57</c:v>
                </c:pt>
                <c:pt idx="1">
                  <c:v>36</c:v>
                </c:pt>
                <c:pt idx="2">
                  <c:v>37</c:v>
                </c:pt>
                <c:pt idx="3">
                  <c:v>52</c:v>
                </c:pt>
                <c:pt idx="4">
                  <c:v>50</c:v>
                </c:pt>
                <c:pt idx="5">
                  <c:v>52</c:v>
                </c:pt>
                <c:pt idx="6">
                  <c:v>62</c:v>
                </c:pt>
                <c:pt idx="7">
                  <c:v>58</c:v>
                </c:pt>
                <c:pt idx="8">
                  <c:v>53</c:v>
                </c:pt>
                <c:pt idx="9">
                  <c:v>46</c:v>
                </c:pt>
                <c:pt idx="10">
                  <c:v>45</c:v>
                </c:pt>
                <c:pt idx="11">
                  <c:v>37</c:v>
                </c:pt>
                <c:pt idx="12">
                  <c:v>30</c:v>
                </c:pt>
                <c:pt idx="13">
                  <c:v>29</c:v>
                </c:pt>
                <c:pt idx="14">
                  <c:v>30</c:v>
                </c:pt>
                <c:pt idx="15">
                  <c:v>39</c:v>
                </c:pt>
              </c:numCache>
            </c:numRef>
          </c:val>
          <c:smooth val="1"/>
          <c:extLst>
            <c:ext xmlns:c16="http://schemas.microsoft.com/office/drawing/2014/chart" uri="{C3380CC4-5D6E-409C-BE32-E72D297353CC}">
              <c16:uniqueId val="{0000000C-DE82-4939-A98D-50CC4F9FE047}"/>
            </c:ext>
          </c:extLst>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f>Sheet1!$B$3:$Q$3</c:f>
              <c:numCache>
                <c:formatCode>General</c:formatCode>
                <c:ptCount val="16"/>
                <c:pt idx="0">
                  <c:v>7</c:v>
                </c:pt>
                <c:pt idx="1">
                  <c:v>5</c:v>
                </c:pt>
                <c:pt idx="2">
                  <c:v>5</c:v>
                </c:pt>
                <c:pt idx="3">
                  <c:v>6</c:v>
                </c:pt>
                <c:pt idx="4">
                  <c:v>7</c:v>
                </c:pt>
                <c:pt idx="5">
                  <c:v>7</c:v>
                </c:pt>
                <c:pt idx="6">
                  <c:v>8</c:v>
                </c:pt>
                <c:pt idx="7">
                  <c:v>9</c:v>
                </c:pt>
                <c:pt idx="8">
                  <c:v>9</c:v>
                </c:pt>
                <c:pt idx="9">
                  <c:v>9</c:v>
                </c:pt>
                <c:pt idx="10">
                  <c:v>7</c:v>
                </c:pt>
                <c:pt idx="11">
                  <c:v>7</c:v>
                </c:pt>
                <c:pt idx="12">
                  <c:v>7</c:v>
                </c:pt>
                <c:pt idx="13">
                  <c:v>7</c:v>
                </c:pt>
                <c:pt idx="14">
                  <c:v>7</c:v>
                </c:pt>
                <c:pt idx="15">
                  <c:v>8</c:v>
                </c:pt>
              </c:numCache>
            </c:numRef>
          </c:val>
          <c:smooth val="1"/>
          <c:extLst>
            <c:ext xmlns:c16="http://schemas.microsoft.com/office/drawing/2014/chart" uri="{C3380CC4-5D6E-409C-BE32-E72D297353CC}">
              <c16:uniqueId val="{00000019-DE82-4939-A98D-50CC4F9FE047}"/>
            </c:ext>
          </c:extLst>
        </c:ser>
        <c:dLbls>
          <c:dLblPos val="t"/>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429267480"/>
        <c:axId val="422930480"/>
      </c:lineChart>
      <c:catAx>
        <c:axId val="429267480"/>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22930480"/>
        <c:crosses val="autoZero"/>
        <c:auto val="1"/>
        <c:lblAlgn val="ctr"/>
        <c:lblOffset val="100"/>
        <c:tickLblSkip val="1"/>
        <c:tickMarkSkip val="1"/>
        <c:noMultiLvlLbl val="0"/>
      </c:catAx>
      <c:valAx>
        <c:axId val="422930480"/>
        <c:scaling>
          <c:orientation val="minMax"/>
        </c:scaling>
        <c:delete val="1"/>
        <c:axPos val="l"/>
        <c:numFmt formatCode="General" sourceLinked="1"/>
        <c:majorTickMark val="out"/>
        <c:minorTickMark val="none"/>
        <c:tickLblPos val="nextTo"/>
        <c:crossAx val="429267480"/>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1065482796892344E-2"/>
          <c:y val="2.6607538802660816E-2"/>
          <c:w val="0.95560488346282213"/>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61</c:v>
                </c:pt>
                <c:pt idx="1">
                  <c:v>53</c:v>
                </c:pt>
                <c:pt idx="2">
                  <c:v>17</c:v>
                </c:pt>
                <c:pt idx="3">
                  <c:v>5</c:v>
                </c:pt>
                <c:pt idx="4">
                  <c:v>34</c:v>
                </c:pt>
                <c:pt idx="5">
                  <c:v>1</c:v>
                </c:pt>
                <c:pt idx="6">
                  <c:v>2</c:v>
                </c:pt>
                <c:pt idx="7">
                  <c:v>6</c:v>
                </c:pt>
                <c:pt idx="8">
                  <c:v>9</c:v>
                </c:pt>
                <c:pt idx="9">
                  <c:v>1</c:v>
                </c:pt>
                <c:pt idx="10">
                  <c:v>1</c:v>
                </c:pt>
                <c:pt idx="11">
                  <c:v>0</c:v>
                </c:pt>
                <c:pt idx="12">
                  <c:v>2</c:v>
                </c:pt>
                <c:pt idx="13">
                  <c:v>0</c:v>
                </c:pt>
                <c:pt idx="14">
                  <c:v>0</c:v>
                </c:pt>
              </c:numCache>
            </c:numRef>
          </c:val>
          <c:extLst>
            <c:ext xmlns:c16="http://schemas.microsoft.com/office/drawing/2014/chart" uri="{C3380CC4-5D6E-409C-BE32-E72D297353CC}">
              <c16:uniqueId val="{00000000-2A40-40EB-B514-23B87DD75DF6}"/>
            </c:ext>
          </c:extLst>
        </c:ser>
        <c:dLbls>
          <c:showLegendKey val="0"/>
          <c:showVal val="0"/>
          <c:showCatName val="0"/>
          <c:showSerName val="0"/>
          <c:showPercent val="0"/>
          <c:showBubbleSize val="0"/>
        </c:dLbls>
        <c:gapWidth val="150"/>
        <c:axId val="428204360"/>
        <c:axId val="428204752"/>
      </c:barChart>
      <c:catAx>
        <c:axId val="428204360"/>
        <c:scaling>
          <c:orientation val="minMax"/>
        </c:scaling>
        <c:delete val="0"/>
        <c:axPos val="b"/>
        <c:numFmt formatCode="General" sourceLinked="1"/>
        <c:majorTickMark val="out"/>
        <c:minorTickMark val="none"/>
        <c:tickLblPos val="low"/>
        <c:spPr>
          <a:ln w="3087">
            <a:solidFill>
              <a:schemeClr val="tx1"/>
            </a:solidFill>
            <a:prstDash val="solid"/>
          </a:ln>
        </c:spPr>
        <c:txPr>
          <a:bodyPr rot="-2700000" vert="horz"/>
          <a:lstStyle/>
          <a:p>
            <a:pPr>
              <a:defRPr sz="1093" b="0" i="0" u="none" strike="noStrike" baseline="0">
                <a:solidFill>
                  <a:schemeClr val="tx1"/>
                </a:solidFill>
                <a:latin typeface="Arial"/>
                <a:ea typeface="Arial"/>
                <a:cs typeface="Arial"/>
              </a:defRPr>
            </a:pPr>
            <a:endParaRPr lang="pl-PL"/>
          </a:p>
        </c:txPr>
        <c:crossAx val="428204752"/>
        <c:crosses val="autoZero"/>
        <c:auto val="1"/>
        <c:lblAlgn val="ctr"/>
        <c:lblOffset val="100"/>
        <c:tickMarkSkip val="1"/>
        <c:noMultiLvlLbl val="0"/>
      </c:catAx>
      <c:valAx>
        <c:axId val="428204752"/>
        <c:scaling>
          <c:orientation val="minMax"/>
        </c:scaling>
        <c:delete val="0"/>
        <c:axPos val="l"/>
        <c:numFmt formatCode="General" sourceLinked="1"/>
        <c:majorTickMark val="out"/>
        <c:minorTickMark val="none"/>
        <c:tickLblPos val="nextTo"/>
        <c:spPr>
          <a:ln w="3087">
            <a:solidFill>
              <a:schemeClr val="tx1"/>
            </a:solidFill>
            <a:prstDash val="solid"/>
          </a:ln>
        </c:spPr>
        <c:txPr>
          <a:bodyPr rot="0" vert="horz"/>
          <a:lstStyle/>
          <a:p>
            <a:pPr>
              <a:defRPr sz="951" b="0" i="0" u="none" strike="noStrike" baseline="0">
                <a:solidFill>
                  <a:schemeClr val="tx1"/>
                </a:solidFill>
                <a:latin typeface="Arial"/>
                <a:ea typeface="Arial"/>
                <a:cs typeface="Arial"/>
              </a:defRPr>
            </a:pPr>
            <a:endParaRPr lang="pl-PL"/>
          </a:p>
        </c:txPr>
        <c:crossAx val="428204360"/>
        <c:crosses val="autoZero"/>
        <c:crossBetween val="between"/>
      </c:valAx>
      <c:dTable>
        <c:showHorzBorder val="0"/>
        <c:showVertBorder val="1"/>
        <c:showOutline val="0"/>
        <c:showKeys val="0"/>
        <c:spPr>
          <a:ln w="3087">
            <a:solidFill>
              <a:schemeClr val="tx1"/>
            </a:solidFill>
            <a:prstDash val="solid"/>
          </a:ln>
        </c:spPr>
        <c:txPr>
          <a:bodyPr/>
          <a:lstStyle/>
          <a:p>
            <a:pPr rtl="0">
              <a:defRPr sz="780" b="0" i="0" u="none" strike="noStrike" baseline="0">
                <a:solidFill>
                  <a:schemeClr val="tx1"/>
                </a:solidFill>
                <a:latin typeface="Arial"/>
                <a:ea typeface="Arial"/>
                <a:cs typeface="Arial"/>
              </a:defRPr>
            </a:pPr>
            <a:endParaRPr lang="pl-PL"/>
          </a:p>
        </c:txPr>
      </c:dTable>
      <c:spPr>
        <a:solidFill>
          <a:schemeClr val="bg1"/>
        </a:solidFill>
        <a:ln w="24715">
          <a:noFill/>
        </a:ln>
      </c:spPr>
    </c:plotArea>
    <c:plotVisOnly val="1"/>
    <c:dispBlanksAs val="gap"/>
    <c:showDLblsOverMax val="0"/>
  </c:chart>
  <c:spPr>
    <a:noFill/>
    <a:ln>
      <a:noFill/>
    </a:ln>
  </c:spPr>
  <c:txPr>
    <a:bodyPr/>
    <a:lstStyle/>
    <a:p>
      <a:pPr>
        <a:defRPr sz="975" b="0" i="0" u="none" strike="noStrike" baseline="0">
          <a:solidFill>
            <a:schemeClr val="tx1"/>
          </a:solidFill>
          <a:latin typeface="Arial"/>
          <a:ea typeface="Arial"/>
          <a:cs typeface="Arial"/>
        </a:defRPr>
      </a:pPr>
      <a:endParaRPr lang="pl-PL"/>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456712962962968E-2"/>
          <c:y val="9.207956380206446E-2"/>
          <c:w val="0.89377731481481482"/>
          <c:h val="0.69277108433734935"/>
        </c:manualLayout>
      </c:layout>
      <c:lineChart>
        <c:grouping val="standard"/>
        <c:varyColors val="0"/>
        <c:ser>
          <c:idx val="0"/>
          <c:order val="0"/>
          <c:tx>
            <c:strRef>
              <c:f>Sheet1!$A$2</c:f>
              <c:strCache>
                <c:ptCount val="1"/>
                <c:pt idx="0">
                  <c:v>studenci</c:v>
                </c:pt>
              </c:strCache>
            </c:strRef>
          </c:tx>
          <c:spPr>
            <a:ln w="2523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45</c:v>
                </c:pt>
                <c:pt idx="1">
                  <c:v>40</c:v>
                </c:pt>
                <c:pt idx="2">
                  <c:v>48</c:v>
                </c:pt>
                <c:pt idx="3">
                  <c:v>51</c:v>
                </c:pt>
                <c:pt idx="4">
                  <c:v>47</c:v>
                </c:pt>
                <c:pt idx="5">
                  <c:v>47</c:v>
                </c:pt>
                <c:pt idx="6">
                  <c:v>48</c:v>
                </c:pt>
                <c:pt idx="7">
                  <c:v>40</c:v>
                </c:pt>
                <c:pt idx="8">
                  <c:v>48</c:v>
                </c:pt>
                <c:pt idx="9">
                  <c:v>44</c:v>
                </c:pt>
                <c:pt idx="10">
                  <c:v>55</c:v>
                </c:pt>
                <c:pt idx="11">
                  <c:v>44</c:v>
                </c:pt>
                <c:pt idx="12">
                  <c:v>40</c:v>
                </c:pt>
                <c:pt idx="13">
                  <c:v>49</c:v>
                </c:pt>
                <c:pt idx="14">
                  <c:v>44</c:v>
                </c:pt>
                <c:pt idx="15">
                  <c:v>35</c:v>
                </c:pt>
                <c:pt idx="16">
                  <c:v>33</c:v>
                </c:pt>
                <c:pt idx="17">
                  <c:v>37</c:v>
                </c:pt>
                <c:pt idx="18">
                  <c:v>25</c:v>
                </c:pt>
                <c:pt idx="19">
                  <c:v>29</c:v>
                </c:pt>
                <c:pt idx="20">
                  <c:v>25</c:v>
                </c:pt>
                <c:pt idx="21">
                  <c:v>29</c:v>
                </c:pt>
              </c:numCache>
            </c:numRef>
          </c:val>
          <c:smooth val="1"/>
          <c:extLst>
            <c:ext xmlns:c16="http://schemas.microsoft.com/office/drawing/2014/chart" uri="{C3380CC4-5D6E-409C-BE32-E72D297353CC}">
              <c16:uniqueId val="{00000012-C3A3-4DC9-90A0-1C6271016B47}"/>
            </c:ext>
          </c:extLst>
        </c:ser>
        <c:ser>
          <c:idx val="1"/>
          <c:order val="1"/>
          <c:tx>
            <c:strRef>
              <c:f>Sheet1!$A$3</c:f>
              <c:strCache>
                <c:ptCount val="1"/>
                <c:pt idx="0">
                  <c:v>opiekunowie</c:v>
                </c:pt>
              </c:strCache>
            </c:strRef>
          </c:tx>
          <c:spPr>
            <a:ln w="2523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9</c:v>
                </c:pt>
                <c:pt idx="1">
                  <c:v>11</c:v>
                </c:pt>
                <c:pt idx="2">
                  <c:v>12</c:v>
                </c:pt>
                <c:pt idx="3">
                  <c:v>19</c:v>
                </c:pt>
                <c:pt idx="4">
                  <c:v>16</c:v>
                </c:pt>
                <c:pt idx="5">
                  <c:v>16</c:v>
                </c:pt>
                <c:pt idx="6">
                  <c:v>23</c:v>
                </c:pt>
                <c:pt idx="7">
                  <c:v>14</c:v>
                </c:pt>
                <c:pt idx="8">
                  <c:v>21</c:v>
                </c:pt>
                <c:pt idx="9">
                  <c:v>13</c:v>
                </c:pt>
                <c:pt idx="10">
                  <c:v>13</c:v>
                </c:pt>
                <c:pt idx="11">
                  <c:v>18</c:v>
                </c:pt>
                <c:pt idx="12">
                  <c:v>26</c:v>
                </c:pt>
                <c:pt idx="13">
                  <c:v>29</c:v>
                </c:pt>
                <c:pt idx="14">
                  <c:v>27</c:v>
                </c:pt>
                <c:pt idx="15">
                  <c:v>21</c:v>
                </c:pt>
                <c:pt idx="16">
                  <c:v>18</c:v>
                </c:pt>
                <c:pt idx="17">
                  <c:v>19</c:v>
                </c:pt>
                <c:pt idx="18">
                  <c:v>20</c:v>
                </c:pt>
                <c:pt idx="19">
                  <c:v>20</c:v>
                </c:pt>
                <c:pt idx="20">
                  <c:v>15</c:v>
                </c:pt>
                <c:pt idx="21">
                  <c:v>18</c:v>
                </c:pt>
              </c:numCache>
            </c:numRef>
          </c:val>
          <c:smooth val="1"/>
          <c:extLst>
            <c:ext xmlns:c16="http://schemas.microsoft.com/office/drawing/2014/chart" uri="{C3380CC4-5D6E-409C-BE32-E72D297353CC}">
              <c16:uniqueId val="{00000025-C3A3-4DC9-90A0-1C6271016B47}"/>
            </c:ext>
          </c:extLst>
        </c:ser>
        <c:dLbls>
          <c:dLblPos val="t"/>
          <c:showLegendKey val="0"/>
          <c:showVal val="1"/>
          <c:showCatName val="0"/>
          <c:showSerName val="0"/>
          <c:showPercent val="0"/>
          <c:showBubbleSize val="0"/>
        </c:dLbls>
        <c:upDownBars>
          <c:gapWidth val="150"/>
          <c:upBars>
            <c:spPr>
              <a:solidFill>
                <a:schemeClr val="bg1"/>
              </a:solidFill>
              <a:ln w="3153">
                <a:solidFill>
                  <a:schemeClr val="tx1"/>
                </a:solidFill>
                <a:prstDash val="solid"/>
              </a:ln>
            </c:spPr>
          </c:upBars>
          <c:downBars>
            <c:spPr>
              <a:noFill/>
              <a:ln w="9460">
                <a:noFill/>
              </a:ln>
            </c:spPr>
          </c:downBars>
        </c:upDownBars>
        <c:marker val="1"/>
        <c:smooth val="0"/>
        <c:axId val="428207496"/>
        <c:axId val="428207888"/>
      </c:lineChart>
      <c:catAx>
        <c:axId val="428207496"/>
        <c:scaling>
          <c:orientation val="minMax"/>
        </c:scaling>
        <c:delete val="0"/>
        <c:axPos val="b"/>
        <c:numFmt formatCode="General" sourceLinked="0"/>
        <c:majorTickMark val="out"/>
        <c:minorTickMark val="none"/>
        <c:tickLblPos val="nextTo"/>
        <c:spPr>
          <a:ln w="3153">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428207888"/>
        <c:crosses val="autoZero"/>
        <c:auto val="1"/>
        <c:lblAlgn val="ctr"/>
        <c:lblOffset val="100"/>
        <c:tickLblSkip val="1"/>
        <c:tickMarkSkip val="1"/>
        <c:noMultiLvlLbl val="0"/>
      </c:catAx>
      <c:valAx>
        <c:axId val="428207888"/>
        <c:scaling>
          <c:orientation val="minMax"/>
        </c:scaling>
        <c:delete val="1"/>
        <c:axPos val="l"/>
        <c:numFmt formatCode="General" sourceLinked="1"/>
        <c:majorTickMark val="out"/>
        <c:minorTickMark val="none"/>
        <c:tickLblPos val="nextTo"/>
        <c:crossAx val="428207496"/>
        <c:crosses val="autoZero"/>
        <c:crossBetween val="between"/>
      </c:valAx>
      <c:spPr>
        <a:noFill/>
        <a:ln w="25393">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5770615882306E-2"/>
          <c:y val="0.15296803787377125"/>
          <c:w val="0.92641261498028848"/>
          <c:h val="0.59817351598173185"/>
        </c:manualLayout>
      </c:layout>
      <c:barChart>
        <c:barDir val="col"/>
        <c:grouping val="clustered"/>
        <c:varyColors val="0"/>
        <c:dLbls>
          <c:showLegendKey val="0"/>
          <c:showVal val="0"/>
          <c:showCatName val="0"/>
          <c:showSerName val="0"/>
          <c:showPercent val="0"/>
          <c:showBubbleSize val="0"/>
        </c:dLbls>
        <c:gapWidth val="150"/>
        <c:axId val="425382440"/>
        <c:axId val="425384792"/>
      </c:barChart>
      <c:catAx>
        <c:axId val="425382440"/>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2" b="1" i="0" u="none" strike="noStrike" baseline="0">
                <a:solidFill>
                  <a:schemeClr val="tx1"/>
                </a:solidFill>
                <a:latin typeface="Arial"/>
                <a:ea typeface="Arial"/>
                <a:cs typeface="Arial"/>
              </a:defRPr>
            </a:pPr>
            <a:endParaRPr lang="pl-PL"/>
          </a:p>
        </c:txPr>
        <c:crossAx val="425384792"/>
        <c:crosses val="autoZero"/>
        <c:auto val="1"/>
        <c:lblAlgn val="ctr"/>
        <c:lblOffset val="100"/>
        <c:tickLblSkip val="1"/>
        <c:tickMarkSkip val="1"/>
        <c:noMultiLvlLbl val="0"/>
      </c:catAx>
      <c:valAx>
        <c:axId val="425384792"/>
        <c:scaling>
          <c:orientation val="minMax"/>
        </c:scaling>
        <c:delete val="1"/>
        <c:axPos val="l"/>
        <c:numFmt formatCode="General" sourceLinked="1"/>
        <c:majorTickMark val="out"/>
        <c:minorTickMark val="none"/>
        <c:tickLblPos val="none"/>
        <c:crossAx val="425382440"/>
        <c:crosses val="autoZero"/>
        <c:crossBetween val="between"/>
      </c:valAx>
      <c:spPr>
        <a:noFill/>
        <a:ln w="25386">
          <a:noFill/>
        </a:ln>
      </c:spPr>
    </c:plotArea>
    <c:plotVisOnly val="1"/>
    <c:dispBlanksAs val="gap"/>
    <c:showDLblsOverMax val="0"/>
  </c:chart>
  <c:spPr>
    <a:noFill/>
    <a:ln>
      <a:noFill/>
    </a:ln>
  </c:spPr>
  <c:txPr>
    <a:bodyPr/>
    <a:lstStyle/>
    <a:p>
      <a:pPr>
        <a:defRPr sz="2194" b="1" i="0" u="none" strike="noStrike" baseline="0">
          <a:solidFill>
            <a:schemeClr val="tx1"/>
          </a:solidFill>
          <a:latin typeface="Arial"/>
          <a:ea typeface="Arial"/>
          <a:cs typeface="Arial"/>
        </a:defRPr>
      </a:pPr>
      <a:endParaRPr lang="pl-PL"/>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06712962962968E-2"/>
          <c:y val="7.9365079365079361E-2"/>
          <c:w val="0.88834189814814812"/>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1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878</c:v>
                </c:pt>
                <c:pt idx="1">
                  <c:v>615</c:v>
                </c:pt>
                <c:pt idx="2">
                  <c:v>762</c:v>
                </c:pt>
                <c:pt idx="3">
                  <c:v>880</c:v>
                </c:pt>
                <c:pt idx="4">
                  <c:v>1098</c:v>
                </c:pt>
                <c:pt idx="5">
                  <c:v>1011</c:v>
                </c:pt>
                <c:pt idx="6">
                  <c:v>1011</c:v>
                </c:pt>
                <c:pt idx="7">
                  <c:v>834</c:v>
                </c:pt>
                <c:pt idx="8">
                  <c:v>802</c:v>
                </c:pt>
                <c:pt idx="9">
                  <c:v>727</c:v>
                </c:pt>
                <c:pt idx="10">
                  <c:v>859</c:v>
                </c:pt>
                <c:pt idx="11">
                  <c:v>531</c:v>
                </c:pt>
                <c:pt idx="12">
                  <c:v>514</c:v>
                </c:pt>
                <c:pt idx="13">
                  <c:v>518</c:v>
                </c:pt>
                <c:pt idx="14">
                  <c:v>489</c:v>
                </c:pt>
                <c:pt idx="15">
                  <c:v>337</c:v>
                </c:pt>
                <c:pt idx="16">
                  <c:v>191</c:v>
                </c:pt>
                <c:pt idx="17">
                  <c:v>166</c:v>
                </c:pt>
                <c:pt idx="18">
                  <c:v>226</c:v>
                </c:pt>
                <c:pt idx="19">
                  <c:v>215</c:v>
                </c:pt>
                <c:pt idx="20">
                  <c:v>169</c:v>
                </c:pt>
                <c:pt idx="21">
                  <c:v>192</c:v>
                </c:pt>
              </c:numCache>
            </c:numRef>
          </c:val>
          <c:extLst>
            <c:ext xmlns:c16="http://schemas.microsoft.com/office/drawing/2014/chart" uri="{C3380CC4-5D6E-409C-BE32-E72D297353CC}">
              <c16:uniqueId val="{00000000-9C38-4C76-91F3-9754D8C50BE8}"/>
            </c:ext>
          </c:extLst>
        </c:ser>
        <c:dLbls>
          <c:showLegendKey val="0"/>
          <c:showVal val="1"/>
          <c:showCatName val="0"/>
          <c:showSerName val="0"/>
          <c:showPercent val="0"/>
          <c:showBubbleSize val="0"/>
        </c:dLbls>
        <c:gapWidth val="150"/>
        <c:axId val="427936520"/>
        <c:axId val="427934560"/>
      </c:barChart>
      <c:catAx>
        <c:axId val="427936520"/>
        <c:scaling>
          <c:orientation val="minMax"/>
        </c:scaling>
        <c:delete val="0"/>
        <c:axPos val="b"/>
        <c:numFmt formatCode="General" sourceLinked="1"/>
        <c:majorTickMark val="out"/>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7934560"/>
        <c:crosses val="autoZero"/>
        <c:auto val="1"/>
        <c:lblAlgn val="ctr"/>
        <c:lblOffset val="100"/>
        <c:tickLblSkip val="1"/>
        <c:tickMarkSkip val="1"/>
        <c:noMultiLvlLbl val="0"/>
      </c:catAx>
      <c:valAx>
        <c:axId val="427934560"/>
        <c:scaling>
          <c:orientation val="minMax"/>
        </c:scaling>
        <c:delete val="1"/>
        <c:axPos val="l"/>
        <c:numFmt formatCode="General" sourceLinked="1"/>
        <c:majorTickMark val="out"/>
        <c:minorTickMark val="none"/>
        <c:tickLblPos val="nextTo"/>
        <c:crossAx val="427936520"/>
        <c:crosses val="autoZero"/>
        <c:crossBetween val="between"/>
      </c:valAx>
      <c:spPr>
        <a:noFill/>
        <a:ln w="2539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320748155701E-2"/>
          <c:y val="2.660744854785203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38</c:v>
                </c:pt>
                <c:pt idx="1">
                  <c:v>30</c:v>
                </c:pt>
                <c:pt idx="2">
                  <c:v>8</c:v>
                </c:pt>
                <c:pt idx="3">
                  <c:v>5</c:v>
                </c:pt>
                <c:pt idx="4">
                  <c:v>6</c:v>
                </c:pt>
                <c:pt idx="5">
                  <c:v>0</c:v>
                </c:pt>
                <c:pt idx="6">
                  <c:v>11</c:v>
                </c:pt>
                <c:pt idx="7">
                  <c:v>2</c:v>
                </c:pt>
                <c:pt idx="8">
                  <c:v>19</c:v>
                </c:pt>
                <c:pt idx="9">
                  <c:v>0</c:v>
                </c:pt>
                <c:pt idx="10">
                  <c:v>0</c:v>
                </c:pt>
                <c:pt idx="11">
                  <c:v>0</c:v>
                </c:pt>
                <c:pt idx="12">
                  <c:v>1</c:v>
                </c:pt>
                <c:pt idx="13">
                  <c:v>0</c:v>
                </c:pt>
                <c:pt idx="14">
                  <c:v>0</c:v>
                </c:pt>
              </c:numCache>
            </c:numRef>
          </c:val>
          <c:extLst>
            <c:ext xmlns:c16="http://schemas.microsoft.com/office/drawing/2014/chart" uri="{C3380CC4-5D6E-409C-BE32-E72D297353CC}">
              <c16:uniqueId val="{00000000-ACE5-4B45-ABCC-5FE7F9E804C8}"/>
            </c:ext>
          </c:extLst>
        </c:ser>
        <c:dLbls>
          <c:showLegendKey val="0"/>
          <c:showVal val="0"/>
          <c:showCatName val="0"/>
          <c:showSerName val="0"/>
          <c:showPercent val="0"/>
          <c:showBubbleSize val="0"/>
        </c:dLbls>
        <c:gapWidth val="150"/>
        <c:axId val="429274536"/>
        <c:axId val="348184048"/>
      </c:barChart>
      <c:catAx>
        <c:axId val="42927453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348184048"/>
        <c:crosses val="autoZero"/>
        <c:auto val="1"/>
        <c:lblAlgn val="ctr"/>
        <c:lblOffset val="100"/>
        <c:tickMarkSkip val="1"/>
        <c:noMultiLvlLbl val="0"/>
      </c:catAx>
      <c:valAx>
        <c:axId val="34818404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2927453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9768518518525E-2"/>
          <c:y val="7.9365079365079361E-2"/>
          <c:w val="0.88845578703703709"/>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1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72</c:v>
                </c:pt>
                <c:pt idx="1">
                  <c:v>201</c:v>
                </c:pt>
                <c:pt idx="2">
                  <c:v>241</c:v>
                </c:pt>
                <c:pt idx="3">
                  <c:v>328</c:v>
                </c:pt>
                <c:pt idx="4">
                  <c:v>255</c:v>
                </c:pt>
                <c:pt idx="5">
                  <c:v>313</c:v>
                </c:pt>
                <c:pt idx="6">
                  <c:v>349</c:v>
                </c:pt>
                <c:pt idx="7">
                  <c:v>245</c:v>
                </c:pt>
                <c:pt idx="8">
                  <c:v>278</c:v>
                </c:pt>
                <c:pt idx="9">
                  <c:v>248</c:v>
                </c:pt>
                <c:pt idx="10">
                  <c:v>129</c:v>
                </c:pt>
                <c:pt idx="11">
                  <c:v>221</c:v>
                </c:pt>
                <c:pt idx="12">
                  <c:v>245</c:v>
                </c:pt>
                <c:pt idx="13">
                  <c:v>278</c:v>
                </c:pt>
                <c:pt idx="14">
                  <c:v>300</c:v>
                </c:pt>
                <c:pt idx="15">
                  <c:v>188</c:v>
                </c:pt>
                <c:pt idx="16">
                  <c:v>124</c:v>
                </c:pt>
                <c:pt idx="17">
                  <c:v>133</c:v>
                </c:pt>
                <c:pt idx="18">
                  <c:v>105</c:v>
                </c:pt>
                <c:pt idx="19">
                  <c:v>90</c:v>
                </c:pt>
                <c:pt idx="20">
                  <c:v>117</c:v>
                </c:pt>
                <c:pt idx="21">
                  <c:v>120</c:v>
                </c:pt>
              </c:numCache>
            </c:numRef>
          </c:val>
          <c:extLst>
            <c:ext xmlns:c16="http://schemas.microsoft.com/office/drawing/2014/chart" uri="{C3380CC4-5D6E-409C-BE32-E72D297353CC}">
              <c16:uniqueId val="{00000000-B7BA-4EF6-81BE-824B7A8954A0}"/>
            </c:ext>
          </c:extLst>
        </c:ser>
        <c:dLbls>
          <c:showLegendKey val="0"/>
          <c:showVal val="1"/>
          <c:showCatName val="0"/>
          <c:showSerName val="0"/>
          <c:showPercent val="0"/>
          <c:showBubbleSize val="0"/>
        </c:dLbls>
        <c:gapWidth val="150"/>
        <c:axId val="348181304"/>
        <c:axId val="348181696"/>
      </c:barChart>
      <c:catAx>
        <c:axId val="348181304"/>
        <c:scaling>
          <c:orientation val="minMax"/>
        </c:scaling>
        <c:delete val="0"/>
        <c:axPos val="b"/>
        <c:numFmt formatCode="General" sourceLinked="1"/>
        <c:majorTickMark val="out"/>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348181696"/>
        <c:crosses val="autoZero"/>
        <c:auto val="1"/>
        <c:lblAlgn val="ctr"/>
        <c:lblOffset val="100"/>
        <c:tickLblSkip val="1"/>
        <c:tickMarkSkip val="1"/>
        <c:noMultiLvlLbl val="0"/>
      </c:catAx>
      <c:valAx>
        <c:axId val="348181696"/>
        <c:scaling>
          <c:orientation val="minMax"/>
        </c:scaling>
        <c:delete val="1"/>
        <c:axPos val="l"/>
        <c:numFmt formatCode="General" sourceLinked="1"/>
        <c:majorTickMark val="out"/>
        <c:minorTickMark val="none"/>
        <c:tickLblPos val="nextTo"/>
        <c:crossAx val="348181304"/>
        <c:crosses val="autoZero"/>
        <c:crossBetween val="between"/>
      </c:valAx>
      <c:spPr>
        <a:noFill/>
        <a:ln w="2539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76620370370375E-2"/>
          <c:y val="7.5301204819277434E-2"/>
          <c:w val="0.88826388888888885"/>
          <c:h val="0.69277108433734935"/>
        </c:manualLayout>
      </c:layout>
      <c:lineChart>
        <c:grouping val="standard"/>
        <c:varyColors val="0"/>
        <c:ser>
          <c:idx val="0"/>
          <c:order val="0"/>
          <c:tx>
            <c:strRef>
              <c:f>Sheet1!$A$2</c:f>
              <c:strCache>
                <c:ptCount val="1"/>
                <c:pt idx="0">
                  <c:v>studenci</c:v>
                </c:pt>
              </c:strCache>
            </c:strRef>
          </c:tx>
          <c:spPr>
            <a:ln w="2522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53</c:v>
                </c:pt>
                <c:pt idx="1">
                  <c:v>64</c:v>
                </c:pt>
                <c:pt idx="2">
                  <c:v>61</c:v>
                </c:pt>
                <c:pt idx="3">
                  <c:v>48</c:v>
                </c:pt>
                <c:pt idx="4">
                  <c:v>48</c:v>
                </c:pt>
                <c:pt idx="5">
                  <c:v>48</c:v>
                </c:pt>
                <c:pt idx="6">
                  <c:v>48</c:v>
                </c:pt>
                <c:pt idx="7">
                  <c:v>57</c:v>
                </c:pt>
                <c:pt idx="8">
                  <c:v>71</c:v>
                </c:pt>
                <c:pt idx="9">
                  <c:v>114</c:v>
                </c:pt>
                <c:pt idx="10">
                  <c:v>124</c:v>
                </c:pt>
                <c:pt idx="11">
                  <c:v>206</c:v>
                </c:pt>
                <c:pt idx="12">
                  <c:v>229</c:v>
                </c:pt>
                <c:pt idx="13">
                  <c:v>133</c:v>
                </c:pt>
                <c:pt idx="14">
                  <c:v>176</c:v>
                </c:pt>
                <c:pt idx="15">
                  <c:v>176</c:v>
                </c:pt>
                <c:pt idx="16">
                  <c:v>112</c:v>
                </c:pt>
                <c:pt idx="17">
                  <c:v>116</c:v>
                </c:pt>
                <c:pt idx="18">
                  <c:v>135</c:v>
                </c:pt>
                <c:pt idx="19">
                  <c:v>156</c:v>
                </c:pt>
                <c:pt idx="20">
                  <c:v>75</c:v>
                </c:pt>
                <c:pt idx="21">
                  <c:v>61</c:v>
                </c:pt>
              </c:numCache>
            </c:numRef>
          </c:val>
          <c:smooth val="1"/>
          <c:extLst>
            <c:ext xmlns:c16="http://schemas.microsoft.com/office/drawing/2014/chart" uri="{C3380CC4-5D6E-409C-BE32-E72D297353CC}">
              <c16:uniqueId val="{00000012-1D22-440D-9389-E963691F5C64}"/>
            </c:ext>
          </c:extLst>
        </c:ser>
        <c:ser>
          <c:idx val="1"/>
          <c:order val="1"/>
          <c:tx>
            <c:strRef>
              <c:f>Sheet1!$A$3</c:f>
              <c:strCache>
                <c:ptCount val="1"/>
                <c:pt idx="0">
                  <c:v>opiekunowie</c:v>
                </c:pt>
              </c:strCache>
            </c:strRef>
          </c:tx>
          <c:spPr>
            <a:ln w="2522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5</c:v>
                </c:pt>
                <c:pt idx="1">
                  <c:v>5</c:v>
                </c:pt>
                <c:pt idx="2">
                  <c:v>5</c:v>
                </c:pt>
                <c:pt idx="3">
                  <c:v>4</c:v>
                </c:pt>
                <c:pt idx="4">
                  <c:v>4</c:v>
                </c:pt>
                <c:pt idx="5">
                  <c:v>4</c:v>
                </c:pt>
                <c:pt idx="6">
                  <c:v>4</c:v>
                </c:pt>
                <c:pt idx="7">
                  <c:v>3</c:v>
                </c:pt>
                <c:pt idx="8">
                  <c:v>3</c:v>
                </c:pt>
                <c:pt idx="9">
                  <c:v>4</c:v>
                </c:pt>
                <c:pt idx="10">
                  <c:v>6</c:v>
                </c:pt>
                <c:pt idx="11">
                  <c:v>6</c:v>
                </c:pt>
                <c:pt idx="12">
                  <c:v>7</c:v>
                </c:pt>
                <c:pt idx="13">
                  <c:v>12</c:v>
                </c:pt>
                <c:pt idx="14">
                  <c:v>15</c:v>
                </c:pt>
                <c:pt idx="15">
                  <c:v>15</c:v>
                </c:pt>
                <c:pt idx="16">
                  <c:v>25</c:v>
                </c:pt>
                <c:pt idx="17">
                  <c:v>17</c:v>
                </c:pt>
                <c:pt idx="18">
                  <c:v>15</c:v>
                </c:pt>
                <c:pt idx="19">
                  <c:v>17</c:v>
                </c:pt>
                <c:pt idx="20">
                  <c:v>13</c:v>
                </c:pt>
                <c:pt idx="21">
                  <c:v>17</c:v>
                </c:pt>
              </c:numCache>
            </c:numRef>
          </c:val>
          <c:smooth val="1"/>
          <c:extLst>
            <c:ext xmlns:c16="http://schemas.microsoft.com/office/drawing/2014/chart" uri="{C3380CC4-5D6E-409C-BE32-E72D297353CC}">
              <c16:uniqueId val="{00000025-1D22-440D-9389-E963691F5C64}"/>
            </c:ext>
          </c:extLst>
        </c:ser>
        <c:dLbls>
          <c:dLblPos val="t"/>
          <c:showLegendKey val="0"/>
          <c:showVal val="1"/>
          <c:showCatName val="0"/>
          <c:showSerName val="0"/>
          <c:showPercent val="0"/>
          <c:showBubbleSize val="0"/>
        </c:dLbls>
        <c:upDownBars>
          <c:gapWidth val="150"/>
          <c:upBars>
            <c:spPr>
              <a:solidFill>
                <a:schemeClr val="bg1"/>
              </a:solidFill>
              <a:ln w="3155">
                <a:solidFill>
                  <a:schemeClr val="tx1"/>
                </a:solidFill>
                <a:prstDash val="solid"/>
              </a:ln>
            </c:spPr>
          </c:upBars>
          <c:downBars>
            <c:spPr>
              <a:noFill/>
              <a:ln w="9460">
                <a:noFill/>
              </a:ln>
            </c:spPr>
          </c:downBars>
        </c:upDownBars>
        <c:marker val="1"/>
        <c:smooth val="0"/>
        <c:axId val="348184832"/>
        <c:axId val="348182480"/>
      </c:lineChart>
      <c:catAx>
        <c:axId val="348184832"/>
        <c:scaling>
          <c:orientation val="minMax"/>
        </c:scaling>
        <c:delete val="0"/>
        <c:axPos val="b"/>
        <c:numFmt formatCode="General" sourceLinked="0"/>
        <c:majorTickMark val="out"/>
        <c:minorTickMark val="none"/>
        <c:tickLblPos val="nextTo"/>
        <c:spPr>
          <a:ln w="3155">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348182480"/>
        <c:crosses val="autoZero"/>
        <c:auto val="1"/>
        <c:lblAlgn val="ctr"/>
        <c:lblOffset val="100"/>
        <c:tickLblSkip val="1"/>
        <c:tickMarkSkip val="1"/>
        <c:noMultiLvlLbl val="0"/>
      </c:catAx>
      <c:valAx>
        <c:axId val="348182480"/>
        <c:scaling>
          <c:orientation val="minMax"/>
        </c:scaling>
        <c:delete val="1"/>
        <c:axPos val="l"/>
        <c:numFmt formatCode="General" sourceLinked="1"/>
        <c:majorTickMark val="out"/>
        <c:minorTickMark val="none"/>
        <c:tickLblPos val="nextTo"/>
        <c:crossAx val="348184832"/>
        <c:crosses val="autoZero"/>
        <c:crossBetween val="between"/>
      </c:valAx>
      <c:spPr>
        <a:noFill/>
        <a:ln w="2539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320748155701E-2"/>
          <c:y val="2.660744854785203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c:v>
                </c:pt>
                <c:pt idx="1">
                  <c:v>7</c:v>
                </c:pt>
                <c:pt idx="2">
                  <c:v>1</c:v>
                </c:pt>
                <c:pt idx="3">
                  <c:v>1</c:v>
                </c:pt>
                <c:pt idx="4">
                  <c:v>0</c:v>
                </c:pt>
                <c:pt idx="5">
                  <c:v>0</c:v>
                </c:pt>
                <c:pt idx="6">
                  <c:v>2</c:v>
                </c:pt>
                <c:pt idx="7">
                  <c:v>2</c:v>
                </c:pt>
                <c:pt idx="8">
                  <c:v>0</c:v>
                </c:pt>
                <c:pt idx="9">
                  <c:v>0</c:v>
                </c:pt>
                <c:pt idx="10">
                  <c:v>1</c:v>
                </c:pt>
                <c:pt idx="11">
                  <c:v>0</c:v>
                </c:pt>
                <c:pt idx="12">
                  <c:v>0</c:v>
                </c:pt>
                <c:pt idx="13">
                  <c:v>0</c:v>
                </c:pt>
                <c:pt idx="14">
                  <c:v>0</c:v>
                </c:pt>
              </c:numCache>
            </c:numRef>
          </c:val>
          <c:extLst>
            <c:ext xmlns:c16="http://schemas.microsoft.com/office/drawing/2014/chart" uri="{C3380CC4-5D6E-409C-BE32-E72D297353CC}">
              <c16:uniqueId val="{00000000-C9BD-438E-97FC-596E425C3B91}"/>
            </c:ext>
          </c:extLst>
        </c:ser>
        <c:dLbls>
          <c:showLegendKey val="0"/>
          <c:showVal val="0"/>
          <c:showCatName val="0"/>
          <c:showSerName val="0"/>
          <c:showPercent val="0"/>
          <c:showBubbleSize val="0"/>
        </c:dLbls>
        <c:gapWidth val="150"/>
        <c:axId val="429274536"/>
        <c:axId val="348184048"/>
      </c:barChart>
      <c:catAx>
        <c:axId val="42927453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348184048"/>
        <c:crosses val="autoZero"/>
        <c:auto val="1"/>
        <c:lblAlgn val="ctr"/>
        <c:lblOffset val="100"/>
        <c:tickMarkSkip val="1"/>
        <c:noMultiLvlLbl val="0"/>
      </c:catAx>
      <c:valAx>
        <c:axId val="34818404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2927453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675925925926E-2"/>
          <c:y val="7.9365079365079361E-2"/>
          <c:w val="0.8884618055555555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1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103</c:v>
                </c:pt>
                <c:pt idx="1">
                  <c:v>147</c:v>
                </c:pt>
                <c:pt idx="2">
                  <c:v>175</c:v>
                </c:pt>
                <c:pt idx="3">
                  <c:v>184</c:v>
                </c:pt>
                <c:pt idx="4">
                  <c:v>222</c:v>
                </c:pt>
                <c:pt idx="5">
                  <c:v>152</c:v>
                </c:pt>
                <c:pt idx="6">
                  <c:v>207</c:v>
                </c:pt>
                <c:pt idx="7">
                  <c:v>205</c:v>
                </c:pt>
                <c:pt idx="8">
                  <c:v>176</c:v>
                </c:pt>
                <c:pt idx="9">
                  <c:v>198</c:v>
                </c:pt>
                <c:pt idx="10">
                  <c:v>194</c:v>
                </c:pt>
                <c:pt idx="11">
                  <c:v>229</c:v>
                </c:pt>
                <c:pt idx="12">
                  <c:v>172</c:v>
                </c:pt>
                <c:pt idx="13">
                  <c:v>112</c:v>
                </c:pt>
                <c:pt idx="14">
                  <c:v>103</c:v>
                </c:pt>
                <c:pt idx="15">
                  <c:v>75</c:v>
                </c:pt>
                <c:pt idx="16">
                  <c:v>38</c:v>
                </c:pt>
                <c:pt idx="17">
                  <c:v>0</c:v>
                </c:pt>
                <c:pt idx="18">
                  <c:v>13</c:v>
                </c:pt>
                <c:pt idx="19">
                  <c:v>16</c:v>
                </c:pt>
                <c:pt idx="20">
                  <c:v>26</c:v>
                </c:pt>
                <c:pt idx="21">
                  <c:v>15</c:v>
                </c:pt>
              </c:numCache>
            </c:numRef>
          </c:val>
          <c:extLst>
            <c:ext xmlns:c16="http://schemas.microsoft.com/office/drawing/2014/chart" uri="{C3380CC4-5D6E-409C-BE32-E72D297353CC}">
              <c16:uniqueId val="{00000000-538F-4F22-9614-0477111F6A13}"/>
            </c:ext>
          </c:extLst>
        </c:ser>
        <c:dLbls>
          <c:showLegendKey val="0"/>
          <c:showVal val="1"/>
          <c:showCatName val="0"/>
          <c:showSerName val="0"/>
          <c:showPercent val="0"/>
          <c:showBubbleSize val="0"/>
        </c:dLbls>
        <c:gapWidth val="150"/>
        <c:axId val="348181304"/>
        <c:axId val="348181696"/>
      </c:barChart>
      <c:catAx>
        <c:axId val="348181304"/>
        <c:scaling>
          <c:orientation val="minMax"/>
        </c:scaling>
        <c:delete val="0"/>
        <c:axPos val="b"/>
        <c:numFmt formatCode="General" sourceLinked="1"/>
        <c:majorTickMark val="out"/>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348181696"/>
        <c:crosses val="autoZero"/>
        <c:auto val="1"/>
        <c:lblAlgn val="ctr"/>
        <c:lblOffset val="100"/>
        <c:tickLblSkip val="1"/>
        <c:tickMarkSkip val="1"/>
        <c:noMultiLvlLbl val="0"/>
      </c:catAx>
      <c:valAx>
        <c:axId val="348181696"/>
        <c:scaling>
          <c:orientation val="minMax"/>
        </c:scaling>
        <c:delete val="1"/>
        <c:axPos val="l"/>
        <c:numFmt formatCode="General" sourceLinked="1"/>
        <c:majorTickMark val="out"/>
        <c:minorTickMark val="none"/>
        <c:tickLblPos val="nextTo"/>
        <c:crossAx val="348181304"/>
        <c:crosses val="autoZero"/>
        <c:crossBetween val="between"/>
      </c:valAx>
      <c:spPr>
        <a:noFill/>
        <a:ln w="2539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34259259259264E-2"/>
          <c:y val="7.5301204819277434E-2"/>
          <c:w val="0.88834861111111108"/>
          <c:h val="0.69277108433734935"/>
        </c:manualLayout>
      </c:layout>
      <c:lineChart>
        <c:grouping val="standard"/>
        <c:varyColors val="0"/>
        <c:ser>
          <c:idx val="0"/>
          <c:order val="0"/>
          <c:tx>
            <c:strRef>
              <c:f>Sheet1!$A$2</c:f>
              <c:strCache>
                <c:ptCount val="1"/>
                <c:pt idx="0">
                  <c:v>studenci</c:v>
                </c:pt>
              </c:strCache>
            </c:strRef>
          </c:tx>
          <c:spPr>
            <a:ln w="2522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18"/>
              <c:layout>
                <c:manualLayout>
                  <c:x val="-2.2871759259259258E-2"/>
                  <c:y val="3.5521352768188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66-4950-BF5E-D7CB1B6945EC}"/>
                </c:ext>
              </c:extLst>
            </c:dLbl>
            <c:dLbl>
              <c:idx val="19"/>
              <c:layout>
                <c:manualLayout>
                  <c:x val="-2.8751388888888996E-2"/>
                  <c:y val="3.5521352768188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66-4950-BF5E-D7CB1B6945EC}"/>
                </c:ext>
              </c:extLst>
            </c:dLbl>
            <c:dLbl>
              <c:idx val="20"/>
              <c:layout>
                <c:manualLayout>
                  <c:x val="-2.1149537037036929E-2"/>
                  <c:y val="2.7402186421173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66-4950-BF5E-D7CB1B6945EC}"/>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38</c:v>
                </c:pt>
                <c:pt idx="1">
                  <c:v>46</c:v>
                </c:pt>
                <c:pt idx="2">
                  <c:v>41</c:v>
                </c:pt>
                <c:pt idx="3">
                  <c:v>32</c:v>
                </c:pt>
                <c:pt idx="4">
                  <c:v>40</c:v>
                </c:pt>
                <c:pt idx="5">
                  <c:v>31</c:v>
                </c:pt>
                <c:pt idx="6">
                  <c:v>39</c:v>
                </c:pt>
                <c:pt idx="7">
                  <c:v>47</c:v>
                </c:pt>
                <c:pt idx="8">
                  <c:v>33</c:v>
                </c:pt>
                <c:pt idx="9">
                  <c:v>32</c:v>
                </c:pt>
                <c:pt idx="10">
                  <c:v>37</c:v>
                </c:pt>
                <c:pt idx="11">
                  <c:v>33</c:v>
                </c:pt>
                <c:pt idx="12">
                  <c:v>23</c:v>
                </c:pt>
                <c:pt idx="13">
                  <c:v>25</c:v>
                </c:pt>
                <c:pt idx="14">
                  <c:v>20</c:v>
                </c:pt>
                <c:pt idx="15">
                  <c:v>20</c:v>
                </c:pt>
                <c:pt idx="16">
                  <c:v>23</c:v>
                </c:pt>
                <c:pt idx="17">
                  <c:v>0</c:v>
                </c:pt>
                <c:pt idx="18">
                  <c:v>7</c:v>
                </c:pt>
                <c:pt idx="19">
                  <c:v>7</c:v>
                </c:pt>
                <c:pt idx="20">
                  <c:v>5</c:v>
                </c:pt>
                <c:pt idx="21">
                  <c:v>17</c:v>
                </c:pt>
              </c:numCache>
            </c:numRef>
          </c:val>
          <c:smooth val="1"/>
          <c:extLst>
            <c:ext xmlns:c16="http://schemas.microsoft.com/office/drawing/2014/chart" uri="{C3380CC4-5D6E-409C-BE32-E72D297353CC}">
              <c16:uniqueId val="{00000012-6180-422B-BA33-E487631F96D1}"/>
            </c:ext>
          </c:extLst>
        </c:ser>
        <c:ser>
          <c:idx val="1"/>
          <c:order val="1"/>
          <c:tx>
            <c:strRef>
              <c:f>Sheet1!$A$3</c:f>
              <c:strCache>
                <c:ptCount val="1"/>
                <c:pt idx="0">
                  <c:v>opiekunowie</c:v>
                </c:pt>
              </c:strCache>
            </c:strRef>
          </c:tx>
          <c:spPr>
            <a:ln w="2522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18"/>
              <c:layout>
                <c:manualLayout>
                  <c:x val="-2.2871759259259258E-2"/>
                  <c:y val="-8.2206559263521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66-4950-BF5E-D7CB1B6945EC}"/>
                </c:ext>
              </c:extLst>
            </c:dLbl>
            <c:dLbl>
              <c:idx val="19"/>
              <c:layout>
                <c:manualLayout>
                  <c:x val="-2.8751388888888996E-2"/>
                  <c:y val="-6.5968226569492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6-4950-BF5E-D7CB1B6945EC}"/>
                </c:ext>
              </c:extLst>
            </c:dLbl>
            <c:dLbl>
              <c:idx val="20"/>
              <c:layout>
                <c:manualLayout>
                  <c:x val="-2.1149537037036929E-2"/>
                  <c:y val="-6.5968226569492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66-4950-BF5E-D7CB1B6945EC}"/>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5</c:v>
                </c:pt>
                <c:pt idx="1">
                  <c:v>5</c:v>
                </c:pt>
                <c:pt idx="2">
                  <c:v>6</c:v>
                </c:pt>
                <c:pt idx="3">
                  <c:v>7</c:v>
                </c:pt>
                <c:pt idx="4">
                  <c:v>7</c:v>
                </c:pt>
                <c:pt idx="5">
                  <c:v>7</c:v>
                </c:pt>
                <c:pt idx="6">
                  <c:v>7</c:v>
                </c:pt>
                <c:pt idx="7">
                  <c:v>7</c:v>
                </c:pt>
                <c:pt idx="8">
                  <c:v>7</c:v>
                </c:pt>
                <c:pt idx="9">
                  <c:v>7</c:v>
                </c:pt>
                <c:pt idx="10">
                  <c:v>8</c:v>
                </c:pt>
                <c:pt idx="11">
                  <c:v>8</c:v>
                </c:pt>
                <c:pt idx="12">
                  <c:v>8</c:v>
                </c:pt>
                <c:pt idx="13">
                  <c:v>8</c:v>
                </c:pt>
                <c:pt idx="14">
                  <c:v>8</c:v>
                </c:pt>
                <c:pt idx="15">
                  <c:v>9</c:v>
                </c:pt>
                <c:pt idx="16">
                  <c:v>9</c:v>
                </c:pt>
                <c:pt idx="17">
                  <c:v>0</c:v>
                </c:pt>
                <c:pt idx="18">
                  <c:v>9</c:v>
                </c:pt>
                <c:pt idx="19">
                  <c:v>9</c:v>
                </c:pt>
                <c:pt idx="20">
                  <c:v>8</c:v>
                </c:pt>
                <c:pt idx="21">
                  <c:v>8</c:v>
                </c:pt>
              </c:numCache>
            </c:numRef>
          </c:val>
          <c:smooth val="1"/>
          <c:extLst>
            <c:ext xmlns:c16="http://schemas.microsoft.com/office/drawing/2014/chart" uri="{C3380CC4-5D6E-409C-BE32-E72D297353CC}">
              <c16:uniqueId val="{00000025-6180-422B-BA33-E487631F96D1}"/>
            </c:ext>
          </c:extLst>
        </c:ser>
        <c:dLbls>
          <c:dLblPos val="t"/>
          <c:showLegendKey val="0"/>
          <c:showVal val="1"/>
          <c:showCatName val="0"/>
          <c:showSerName val="0"/>
          <c:showPercent val="0"/>
          <c:showBubbleSize val="0"/>
        </c:dLbls>
        <c:marker val="1"/>
        <c:smooth val="0"/>
        <c:axId val="348184832"/>
        <c:axId val="348182480"/>
      </c:lineChart>
      <c:catAx>
        <c:axId val="348184832"/>
        <c:scaling>
          <c:orientation val="minMax"/>
        </c:scaling>
        <c:delete val="0"/>
        <c:axPos val="b"/>
        <c:numFmt formatCode="General" sourceLinked="0"/>
        <c:majorTickMark val="out"/>
        <c:minorTickMark val="none"/>
        <c:tickLblPos val="nextTo"/>
        <c:spPr>
          <a:ln w="3155">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348182480"/>
        <c:crosses val="autoZero"/>
        <c:auto val="1"/>
        <c:lblAlgn val="ctr"/>
        <c:lblOffset val="100"/>
        <c:tickLblSkip val="1"/>
        <c:tickMarkSkip val="1"/>
        <c:noMultiLvlLbl val="0"/>
      </c:catAx>
      <c:valAx>
        <c:axId val="348182480"/>
        <c:scaling>
          <c:orientation val="minMax"/>
        </c:scaling>
        <c:delete val="1"/>
        <c:axPos val="l"/>
        <c:numFmt formatCode="General" sourceLinked="1"/>
        <c:majorTickMark val="out"/>
        <c:minorTickMark val="none"/>
        <c:tickLblPos val="nextTo"/>
        <c:crossAx val="348184832"/>
        <c:crosses val="autoZero"/>
        <c:crossBetween val="between"/>
      </c:valAx>
      <c:spPr>
        <a:noFill/>
        <a:ln w="2539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4</c:v>
                </c:pt>
                <c:pt idx="1">
                  <c:v>45</c:v>
                </c:pt>
                <c:pt idx="2">
                  <c:v>12</c:v>
                </c:pt>
                <c:pt idx="3">
                  <c:v>22</c:v>
                </c:pt>
                <c:pt idx="4">
                  <c:v>15</c:v>
                </c:pt>
                <c:pt idx="5">
                  <c:v>0</c:v>
                </c:pt>
                <c:pt idx="6">
                  <c:v>7</c:v>
                </c:pt>
                <c:pt idx="7">
                  <c:v>5</c:v>
                </c:pt>
                <c:pt idx="8">
                  <c:v>14</c:v>
                </c:pt>
                <c:pt idx="9">
                  <c:v>0</c:v>
                </c:pt>
                <c:pt idx="10">
                  <c:v>0</c:v>
                </c:pt>
                <c:pt idx="11">
                  <c:v>1</c:v>
                </c:pt>
                <c:pt idx="12">
                  <c:v>1</c:v>
                </c:pt>
                <c:pt idx="13">
                  <c:v>0</c:v>
                </c:pt>
                <c:pt idx="14">
                  <c:v>1</c:v>
                </c:pt>
              </c:numCache>
            </c:numRef>
          </c:val>
          <c:extLst>
            <c:ext xmlns:c16="http://schemas.microsoft.com/office/drawing/2014/chart" uri="{C3380CC4-5D6E-409C-BE32-E72D297353CC}">
              <c16:uniqueId val="{00000000-7982-49CE-B658-984D586A1DA6}"/>
            </c:ext>
          </c:extLst>
        </c:ser>
        <c:dLbls>
          <c:showLegendKey val="0"/>
          <c:showVal val="0"/>
          <c:showCatName val="0"/>
          <c:showSerName val="0"/>
          <c:showPercent val="0"/>
          <c:showBubbleSize val="0"/>
        </c:dLbls>
        <c:gapWidth val="150"/>
        <c:axId val="348180912"/>
        <c:axId val="431818120"/>
      </c:barChart>
      <c:catAx>
        <c:axId val="348180912"/>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431818120"/>
        <c:crosses val="autoZero"/>
        <c:auto val="1"/>
        <c:lblAlgn val="ctr"/>
        <c:lblOffset val="100"/>
        <c:tickMarkSkip val="1"/>
        <c:noMultiLvlLbl val="0"/>
      </c:catAx>
      <c:valAx>
        <c:axId val="431818120"/>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348180912"/>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5770615882306E-2"/>
          <c:y val="0.15296803787377125"/>
          <c:w val="0.92641261498028848"/>
          <c:h val="0.59817351598173185"/>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dLbls>
            <c:dLbl>
              <c:idx val="27"/>
              <c:tx>
                <c:rich>
                  <a:bodyPr/>
                  <a:lstStyle/>
                  <a:p>
                    <a:r>
                      <a:rPr lang="en-US"/>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C86-4EB7-81C1-E2ACE1A71DEF}"/>
                </c:ext>
              </c:extLst>
            </c:dLbl>
            <c:dLbl>
              <c:idx val="28"/>
              <c:tx>
                <c:rich>
                  <a:bodyPr/>
                  <a:lstStyle/>
                  <a:p>
                    <a:r>
                      <a:rPr lang="en-US"/>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C86-4EB7-81C1-E2ACE1A71DEF}"/>
                </c:ext>
              </c:extLst>
            </c:dLbl>
            <c:spPr>
              <a:noFill/>
              <a:ln w="29320">
                <a:noFill/>
              </a:ln>
            </c:spPr>
            <c:txPr>
              <a:bodyPr/>
              <a:lstStyle/>
              <a:p>
                <a:pPr>
                  <a:defRPr sz="92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Sheet1!$A$1:$A$29</c:f>
              <c:strCache>
                <c:ptCount val="29"/>
                <c:pt idx="0">
                  <c:v>Opole</c:v>
                </c:pt>
                <c:pt idx="1">
                  <c:v>Wrocław</c:v>
                </c:pt>
                <c:pt idx="2">
                  <c:v>Toruń</c:v>
                </c:pt>
                <c:pt idx="3">
                  <c:v>Warszawa (UW)</c:v>
                </c:pt>
                <c:pt idx="4">
                  <c:v>Szczecin</c:v>
                </c:pt>
                <c:pt idx="5">
                  <c:v>Kraków (UJ)</c:v>
                </c:pt>
                <c:pt idx="6">
                  <c:v>Lublin (KUL)</c:v>
                </c:pt>
                <c:pt idx="7">
                  <c:v>Radom</c:v>
                </c:pt>
                <c:pt idx="8">
                  <c:v>Warszawa (UKSW)</c:v>
                </c:pt>
                <c:pt idx="9">
                  <c:v>Warszawa (Łazarskiego)</c:v>
                </c:pt>
                <c:pt idx="10">
                  <c:v>Białystok</c:v>
                </c:pt>
                <c:pt idx="11">
                  <c:v>Warszawa (ALK)</c:v>
                </c:pt>
                <c:pt idx="12">
                  <c:v>Łódź</c:v>
                </c:pt>
                <c:pt idx="13">
                  <c:v>Rzeszów (WSPiA)</c:v>
                </c:pt>
                <c:pt idx="14">
                  <c:v>Słubice</c:v>
                </c:pt>
                <c:pt idx="15">
                  <c:v>Gdańsk (UG)</c:v>
                </c:pt>
                <c:pt idx="16">
                  <c:v>Warszawa (AI)</c:v>
                </c:pt>
                <c:pt idx="17">
                  <c:v>Lublin (UMCS)</c:v>
                </c:pt>
                <c:pt idx="18">
                  <c:v>Katowice</c:v>
                </c:pt>
                <c:pt idx="19">
                  <c:v>Kraków (UAFM)</c:v>
                </c:pt>
                <c:pt idx="20">
                  <c:v>Poznań</c:v>
                </c:pt>
                <c:pt idx="21">
                  <c:v>Rzeszów (URz)</c:v>
                </c:pt>
                <c:pt idx="22">
                  <c:v>Warszawa (SWPS)</c:v>
                </c:pt>
                <c:pt idx="23">
                  <c:v>Olsztyn (UW-M)</c:v>
                </c:pt>
                <c:pt idx="24">
                  <c:v>Warszawa (UKSW WPK)</c:v>
                </c:pt>
                <c:pt idx="25">
                  <c:v>Koszalin</c:v>
                </c:pt>
                <c:pt idx="26">
                  <c:v>Gdańsk (UWSB)</c:v>
                </c:pt>
                <c:pt idx="27">
                  <c:v>Gdynia (WSAiB)*</c:v>
                </c:pt>
                <c:pt idx="28">
                  <c:v>Warszawa (Vizja)*</c:v>
                </c:pt>
              </c:strCache>
            </c:strRef>
          </c:cat>
          <c:val>
            <c:numRef>
              <c:f>Sheet1!$B$1:$B$29</c:f>
              <c:numCache>
                <c:formatCode>General</c:formatCode>
                <c:ptCount val="29"/>
                <c:pt idx="0">
                  <c:v>78</c:v>
                </c:pt>
                <c:pt idx="1">
                  <c:v>34</c:v>
                </c:pt>
                <c:pt idx="2">
                  <c:v>21</c:v>
                </c:pt>
                <c:pt idx="3">
                  <c:v>20</c:v>
                </c:pt>
                <c:pt idx="4">
                  <c:v>20</c:v>
                </c:pt>
                <c:pt idx="5">
                  <c:v>18</c:v>
                </c:pt>
                <c:pt idx="6">
                  <c:v>17</c:v>
                </c:pt>
                <c:pt idx="7">
                  <c:v>16</c:v>
                </c:pt>
                <c:pt idx="8">
                  <c:v>13</c:v>
                </c:pt>
                <c:pt idx="9">
                  <c:v>13</c:v>
                </c:pt>
                <c:pt idx="10">
                  <c:v>12</c:v>
                </c:pt>
                <c:pt idx="11">
                  <c:v>12</c:v>
                </c:pt>
                <c:pt idx="12">
                  <c:v>12</c:v>
                </c:pt>
                <c:pt idx="13">
                  <c:v>11</c:v>
                </c:pt>
                <c:pt idx="14">
                  <c:v>11</c:v>
                </c:pt>
                <c:pt idx="15">
                  <c:v>10</c:v>
                </c:pt>
                <c:pt idx="16">
                  <c:v>8</c:v>
                </c:pt>
                <c:pt idx="17">
                  <c:v>8</c:v>
                </c:pt>
                <c:pt idx="18">
                  <c:v>8</c:v>
                </c:pt>
                <c:pt idx="19">
                  <c:v>8</c:v>
                </c:pt>
                <c:pt idx="20">
                  <c:v>7</c:v>
                </c:pt>
                <c:pt idx="21">
                  <c:v>7</c:v>
                </c:pt>
                <c:pt idx="22">
                  <c:v>4</c:v>
                </c:pt>
                <c:pt idx="23">
                  <c:v>3</c:v>
                </c:pt>
                <c:pt idx="24">
                  <c:v>2</c:v>
                </c:pt>
                <c:pt idx="25">
                  <c:v>2</c:v>
                </c:pt>
                <c:pt idx="26">
                  <c:v>1</c:v>
                </c:pt>
              </c:numCache>
            </c:numRef>
          </c:val>
          <c:extLst>
            <c:ext xmlns:c16="http://schemas.microsoft.com/office/drawing/2014/chart" uri="{C3380CC4-5D6E-409C-BE32-E72D297353CC}">
              <c16:uniqueId val="{00000000-902B-44A3-8F36-CDF233C0C1D0}"/>
            </c:ext>
          </c:extLst>
        </c:ser>
        <c:dLbls>
          <c:showLegendKey val="0"/>
          <c:showVal val="0"/>
          <c:showCatName val="0"/>
          <c:showSerName val="0"/>
          <c:showPercent val="0"/>
          <c:showBubbleSize val="0"/>
        </c:dLbls>
        <c:gapWidth val="150"/>
        <c:axId val="425383616"/>
        <c:axId val="425385184"/>
      </c:barChart>
      <c:catAx>
        <c:axId val="425383616"/>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2" b="1" i="0" u="none" strike="noStrike" baseline="0">
                <a:solidFill>
                  <a:schemeClr val="tx1"/>
                </a:solidFill>
                <a:latin typeface="Arial"/>
                <a:ea typeface="Arial"/>
                <a:cs typeface="Arial"/>
              </a:defRPr>
            </a:pPr>
            <a:endParaRPr lang="pl-PL"/>
          </a:p>
        </c:txPr>
        <c:crossAx val="425385184"/>
        <c:crosses val="autoZero"/>
        <c:auto val="1"/>
        <c:lblAlgn val="ctr"/>
        <c:lblOffset val="100"/>
        <c:tickLblSkip val="1"/>
        <c:tickMarkSkip val="1"/>
        <c:noMultiLvlLbl val="0"/>
      </c:catAx>
      <c:valAx>
        <c:axId val="425385184"/>
        <c:scaling>
          <c:orientation val="minMax"/>
        </c:scaling>
        <c:delete val="1"/>
        <c:axPos val="l"/>
        <c:numFmt formatCode="General" sourceLinked="1"/>
        <c:majorTickMark val="out"/>
        <c:minorTickMark val="none"/>
        <c:tickLblPos val="none"/>
        <c:crossAx val="425383616"/>
        <c:crosses val="autoZero"/>
        <c:crossBetween val="between"/>
      </c:valAx>
      <c:spPr>
        <a:noFill/>
        <a:ln w="25386">
          <a:noFill/>
        </a:ln>
      </c:spPr>
    </c:plotArea>
    <c:plotVisOnly val="1"/>
    <c:dispBlanksAs val="gap"/>
    <c:showDLblsOverMax val="0"/>
  </c:chart>
  <c:spPr>
    <a:noFill/>
    <a:ln>
      <a:noFill/>
    </a:ln>
  </c:spPr>
  <c:txPr>
    <a:bodyPr/>
    <a:lstStyle/>
    <a:p>
      <a:pPr>
        <a:defRPr sz="2194" b="1" i="0" u="none" strike="noStrike" baseline="0">
          <a:solidFill>
            <a:schemeClr val="tx1"/>
          </a:solidFill>
          <a:latin typeface="Arial"/>
          <a:ea typeface="Arial"/>
          <a:cs typeface="Arial"/>
        </a:defRPr>
      </a:pPr>
      <a:endParaRPr lang="pl-PL"/>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9074074074076E-2"/>
          <c:y val="4.1945011501099971E-2"/>
          <c:w val="0.88845717592592588"/>
          <c:h val="0.75388006368916138"/>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2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300</c:v>
                </c:pt>
                <c:pt idx="1">
                  <c:v>306</c:v>
                </c:pt>
                <c:pt idx="2">
                  <c:v>258</c:v>
                </c:pt>
                <c:pt idx="3">
                  <c:v>258</c:v>
                </c:pt>
                <c:pt idx="4">
                  <c:v>303</c:v>
                </c:pt>
                <c:pt idx="5">
                  <c:v>380</c:v>
                </c:pt>
                <c:pt idx="6">
                  <c:v>433</c:v>
                </c:pt>
                <c:pt idx="7">
                  <c:v>453</c:v>
                </c:pt>
                <c:pt idx="8">
                  <c:v>461</c:v>
                </c:pt>
                <c:pt idx="9">
                  <c:v>456</c:v>
                </c:pt>
                <c:pt idx="10">
                  <c:v>400</c:v>
                </c:pt>
                <c:pt idx="11">
                  <c:v>366</c:v>
                </c:pt>
                <c:pt idx="12">
                  <c:v>325</c:v>
                </c:pt>
                <c:pt idx="13">
                  <c:v>220</c:v>
                </c:pt>
                <c:pt idx="14">
                  <c:v>222</c:v>
                </c:pt>
                <c:pt idx="15">
                  <c:v>234</c:v>
                </c:pt>
                <c:pt idx="16">
                  <c:v>85</c:v>
                </c:pt>
                <c:pt idx="17">
                  <c:v>89</c:v>
                </c:pt>
                <c:pt idx="18">
                  <c:v>103</c:v>
                </c:pt>
                <c:pt idx="19">
                  <c:v>83</c:v>
                </c:pt>
                <c:pt idx="20">
                  <c:v>116</c:v>
                </c:pt>
                <c:pt idx="21">
                  <c:v>127</c:v>
                </c:pt>
              </c:numCache>
            </c:numRef>
          </c:val>
          <c:extLst>
            <c:ext xmlns:c16="http://schemas.microsoft.com/office/drawing/2014/chart" uri="{C3380CC4-5D6E-409C-BE32-E72D297353CC}">
              <c16:uniqueId val="{00000000-5718-4B48-81D4-EF33D81D23BA}"/>
            </c:ext>
          </c:extLst>
        </c:ser>
        <c:dLbls>
          <c:showLegendKey val="0"/>
          <c:showVal val="1"/>
          <c:showCatName val="0"/>
          <c:showSerName val="0"/>
          <c:showPercent val="0"/>
          <c:showBubbleSize val="0"/>
        </c:dLbls>
        <c:gapWidth val="150"/>
        <c:overlap val="-25"/>
        <c:axId val="431828704"/>
        <c:axId val="431824392"/>
      </c:barChart>
      <c:catAx>
        <c:axId val="431828704"/>
        <c:scaling>
          <c:orientation val="minMax"/>
        </c:scaling>
        <c:delete val="0"/>
        <c:axPos val="b"/>
        <c:numFmt formatCode="General" sourceLinked="1"/>
        <c:majorTickMark val="none"/>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824392"/>
        <c:crosses val="autoZero"/>
        <c:auto val="1"/>
        <c:lblAlgn val="ctr"/>
        <c:lblOffset val="100"/>
        <c:tickLblSkip val="1"/>
        <c:tickMarkSkip val="1"/>
        <c:noMultiLvlLbl val="0"/>
      </c:catAx>
      <c:valAx>
        <c:axId val="431824392"/>
        <c:scaling>
          <c:orientation val="minMax"/>
        </c:scaling>
        <c:delete val="1"/>
        <c:axPos val="l"/>
        <c:numFmt formatCode="General" sourceLinked="1"/>
        <c:majorTickMark val="out"/>
        <c:minorTickMark val="none"/>
        <c:tickLblPos val="none"/>
        <c:crossAx val="431828704"/>
        <c:crosses val="autoZero"/>
        <c:crossBetween val="between"/>
      </c:valAx>
      <c:spPr>
        <a:noFill/>
        <a:ln w="25401">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68749999999995E-2"/>
          <c:y val="7.5301204819277434E-2"/>
          <c:w val="0.88827962962962959"/>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Sheet1!$B$2:$W$2</c:f>
              <c:numCache>
                <c:formatCode>General</c:formatCode>
                <c:ptCount val="22"/>
                <c:pt idx="0">
                  <c:v>95</c:v>
                </c:pt>
                <c:pt idx="1">
                  <c:v>60</c:v>
                </c:pt>
                <c:pt idx="2">
                  <c:v>45</c:v>
                </c:pt>
                <c:pt idx="3">
                  <c:v>64</c:v>
                </c:pt>
                <c:pt idx="4">
                  <c:v>50</c:v>
                </c:pt>
                <c:pt idx="5">
                  <c:v>58</c:v>
                </c:pt>
                <c:pt idx="6">
                  <c:v>75</c:v>
                </c:pt>
                <c:pt idx="7">
                  <c:v>80</c:v>
                </c:pt>
                <c:pt idx="8">
                  <c:v>89</c:v>
                </c:pt>
                <c:pt idx="9">
                  <c:v>84</c:v>
                </c:pt>
                <c:pt idx="10">
                  <c:v>82</c:v>
                </c:pt>
                <c:pt idx="11">
                  <c:v>80</c:v>
                </c:pt>
                <c:pt idx="12">
                  <c:v>86</c:v>
                </c:pt>
                <c:pt idx="13">
                  <c:v>76</c:v>
                </c:pt>
                <c:pt idx="14">
                  <c:v>68</c:v>
                </c:pt>
                <c:pt idx="15">
                  <c:v>64</c:v>
                </c:pt>
                <c:pt idx="16">
                  <c:v>30</c:v>
                </c:pt>
                <c:pt idx="17">
                  <c:v>36</c:v>
                </c:pt>
                <c:pt idx="18">
                  <c:v>40</c:v>
                </c:pt>
                <c:pt idx="19">
                  <c:v>39</c:v>
                </c:pt>
                <c:pt idx="20">
                  <c:v>42</c:v>
                </c:pt>
                <c:pt idx="21">
                  <c:v>56</c:v>
                </c:pt>
              </c:numCache>
            </c:numRef>
          </c:val>
          <c:smooth val="1"/>
          <c:extLst>
            <c:ext xmlns:c16="http://schemas.microsoft.com/office/drawing/2014/chart" uri="{C3380CC4-5D6E-409C-BE32-E72D297353CC}">
              <c16:uniqueId val="{00000012-EF51-4FA1-86ED-2815EF2DF357}"/>
            </c:ext>
          </c:extLst>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pt idx="21">
                  <c:v>2024/2025</c:v>
                </c:pt>
              </c:strCache>
            </c:strRef>
          </c:cat>
          <c:val>
            <c:numRef>
              <c:f>Sheet1!$B$3:$W$3</c:f>
              <c:numCache>
                <c:formatCode>General</c:formatCode>
                <c:ptCount val="22"/>
                <c:pt idx="0">
                  <c:v>7</c:v>
                </c:pt>
                <c:pt idx="1">
                  <c:v>7</c:v>
                </c:pt>
                <c:pt idx="2">
                  <c:v>8</c:v>
                </c:pt>
                <c:pt idx="3">
                  <c:v>10</c:v>
                </c:pt>
                <c:pt idx="4">
                  <c:v>8</c:v>
                </c:pt>
                <c:pt idx="5">
                  <c:v>9</c:v>
                </c:pt>
                <c:pt idx="6">
                  <c:v>9</c:v>
                </c:pt>
                <c:pt idx="7">
                  <c:v>10</c:v>
                </c:pt>
                <c:pt idx="8">
                  <c:v>11</c:v>
                </c:pt>
                <c:pt idx="9">
                  <c:v>11</c:v>
                </c:pt>
                <c:pt idx="10">
                  <c:v>11</c:v>
                </c:pt>
                <c:pt idx="11">
                  <c:v>10</c:v>
                </c:pt>
                <c:pt idx="12">
                  <c:v>12</c:v>
                </c:pt>
                <c:pt idx="13">
                  <c:v>14</c:v>
                </c:pt>
                <c:pt idx="14">
                  <c:v>11</c:v>
                </c:pt>
                <c:pt idx="15">
                  <c:v>10</c:v>
                </c:pt>
                <c:pt idx="16">
                  <c:v>5</c:v>
                </c:pt>
                <c:pt idx="17">
                  <c:v>6</c:v>
                </c:pt>
                <c:pt idx="18">
                  <c:v>8</c:v>
                </c:pt>
                <c:pt idx="19">
                  <c:v>10</c:v>
                </c:pt>
                <c:pt idx="20">
                  <c:v>10</c:v>
                </c:pt>
                <c:pt idx="21">
                  <c:v>12</c:v>
                </c:pt>
              </c:numCache>
            </c:numRef>
          </c:val>
          <c:smooth val="1"/>
          <c:extLst>
            <c:ext xmlns:c16="http://schemas.microsoft.com/office/drawing/2014/chart" uri="{C3380CC4-5D6E-409C-BE32-E72D297353CC}">
              <c16:uniqueId val="{00000025-EF51-4FA1-86ED-2815EF2DF357}"/>
            </c:ext>
          </c:extLst>
        </c:ser>
        <c:dLbls>
          <c:dLblPos val="t"/>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1820472"/>
        <c:axId val="431818904"/>
      </c:lineChart>
      <c:catAx>
        <c:axId val="431820472"/>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1818904"/>
        <c:crosses val="autoZero"/>
        <c:auto val="1"/>
        <c:lblAlgn val="ctr"/>
        <c:lblOffset val="100"/>
        <c:tickLblSkip val="1"/>
        <c:tickMarkSkip val="1"/>
        <c:noMultiLvlLbl val="0"/>
      </c:catAx>
      <c:valAx>
        <c:axId val="431818904"/>
        <c:scaling>
          <c:orientation val="minMax"/>
        </c:scaling>
        <c:delete val="1"/>
        <c:axPos val="l"/>
        <c:numFmt formatCode="General" sourceLinked="1"/>
        <c:majorTickMark val="out"/>
        <c:minorTickMark val="none"/>
        <c:tickLblPos val="nextTo"/>
        <c:crossAx val="431820472"/>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287827076928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c:v>
                </c:pt>
                <c:pt idx="1">
                  <c:v>6</c:v>
                </c:pt>
                <c:pt idx="2">
                  <c:v>1</c:v>
                </c:pt>
                <c:pt idx="3">
                  <c:v>0</c:v>
                </c:pt>
                <c:pt idx="4">
                  <c:v>2</c:v>
                </c:pt>
                <c:pt idx="5">
                  <c:v>0</c:v>
                </c:pt>
                <c:pt idx="6">
                  <c:v>1</c:v>
                </c:pt>
                <c:pt idx="7">
                  <c:v>2</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3E20-429D-B0E7-107A1B3E4FFA}"/>
            </c:ext>
          </c:extLst>
        </c:ser>
        <c:dLbls>
          <c:showLegendKey val="0"/>
          <c:showVal val="0"/>
          <c:showCatName val="0"/>
          <c:showSerName val="0"/>
          <c:showPercent val="0"/>
          <c:showBubbleSize val="0"/>
        </c:dLbls>
        <c:gapWidth val="150"/>
        <c:axId val="431823216"/>
        <c:axId val="431821648"/>
      </c:barChart>
      <c:catAx>
        <c:axId val="431823216"/>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en-US"/>
          </a:p>
        </c:txPr>
        <c:crossAx val="431821648"/>
        <c:crosses val="autoZero"/>
        <c:auto val="1"/>
        <c:lblAlgn val="ctr"/>
        <c:lblOffset val="100"/>
        <c:tickMarkSkip val="1"/>
        <c:noMultiLvlLbl val="0"/>
      </c:catAx>
      <c:valAx>
        <c:axId val="431821648"/>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en-US"/>
          </a:p>
        </c:txPr>
        <c:crossAx val="431823216"/>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en-US"/>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AC37-410D-A1AA-B5FE70398963}"/>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14814814814821E-2"/>
          <c:y val="7.9365079365079361E-2"/>
          <c:w val="0.890925694444444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6">
              <a:solidFill>
                <a:srgbClr val="003366"/>
              </a:solidFill>
              <a:prstDash val="solid"/>
            </a:ln>
            <a:effectLst>
              <a:outerShdw dist="35921" dir="2700000" algn="br">
                <a:srgbClr val="000000"/>
              </a:outerShdw>
            </a:effectLst>
          </c:spPr>
          <c:invertIfNegative val="0"/>
          <c:dLbls>
            <c:dLbl>
              <c:idx val="19"/>
              <c:tx>
                <c:rich>
                  <a:bodyPr/>
                  <a:lstStyle/>
                  <a:p>
                    <a:r>
                      <a:rPr lang="en-US" dirty="0" err="1"/>
                      <a:t>b.d.</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6.7309953703703684E-2"/>
                      <c:h val="5.7970847717683169E-2"/>
                    </c:manualLayout>
                  </c15:layout>
                  <c15:showDataLabelsRange val="0"/>
                </c:ext>
                <c:ext xmlns:c16="http://schemas.microsoft.com/office/drawing/2014/chart" uri="{C3380CC4-5D6E-409C-BE32-E72D297353CC}">
                  <c16:uniqueId val="{00000001-7761-4287-B2BB-793496415050}"/>
                </c:ext>
              </c:extLst>
            </c:dLbl>
            <c:spPr>
              <a:noFill/>
              <a:ln w="25238">
                <a:noFill/>
              </a:ln>
            </c:spPr>
            <c:txPr>
              <a:bodyPr/>
              <a:lstStyle/>
              <a:p>
                <a:pPr>
                  <a:defRPr sz="89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pt idx="20">
                  <c:v>2024/2025</c:v>
                </c:pt>
              </c:strCache>
            </c:strRef>
          </c:cat>
          <c:val>
            <c:numRef>
              <c:f>Sheet1!$B$2:$V$2</c:f>
              <c:numCache>
                <c:formatCode>General</c:formatCode>
                <c:ptCount val="21"/>
                <c:pt idx="0">
                  <c:v>306</c:v>
                </c:pt>
                <c:pt idx="1">
                  <c:v>245</c:v>
                </c:pt>
                <c:pt idx="2">
                  <c:v>127</c:v>
                </c:pt>
                <c:pt idx="3">
                  <c:v>320</c:v>
                </c:pt>
                <c:pt idx="4">
                  <c:v>335</c:v>
                </c:pt>
                <c:pt idx="5">
                  <c:v>525</c:v>
                </c:pt>
                <c:pt idx="6">
                  <c:v>214</c:v>
                </c:pt>
                <c:pt idx="7">
                  <c:v>212</c:v>
                </c:pt>
                <c:pt idx="8">
                  <c:v>219</c:v>
                </c:pt>
                <c:pt idx="9">
                  <c:v>407</c:v>
                </c:pt>
                <c:pt idx="10">
                  <c:v>233</c:v>
                </c:pt>
                <c:pt idx="11">
                  <c:v>348</c:v>
                </c:pt>
                <c:pt idx="12">
                  <c:v>374</c:v>
                </c:pt>
                <c:pt idx="13">
                  <c:v>334</c:v>
                </c:pt>
                <c:pt idx="14">
                  <c:v>242</c:v>
                </c:pt>
                <c:pt idx="15">
                  <c:v>54</c:v>
                </c:pt>
                <c:pt idx="16">
                  <c:v>12</c:v>
                </c:pt>
                <c:pt idx="17">
                  <c:v>10</c:v>
                </c:pt>
                <c:pt idx="18">
                  <c:v>13</c:v>
                </c:pt>
                <c:pt idx="19">
                  <c:v>0</c:v>
                </c:pt>
                <c:pt idx="20">
                  <c:v>25</c:v>
                </c:pt>
              </c:numCache>
            </c:numRef>
          </c:val>
          <c:extLst>
            <c:ext xmlns:c16="http://schemas.microsoft.com/office/drawing/2014/chart" uri="{C3380CC4-5D6E-409C-BE32-E72D297353CC}">
              <c16:uniqueId val="{00000000-7761-4287-B2BB-793496415050}"/>
            </c:ext>
          </c:extLst>
        </c:ser>
        <c:dLbls>
          <c:showLegendKey val="0"/>
          <c:showVal val="1"/>
          <c:showCatName val="0"/>
          <c:showSerName val="0"/>
          <c:showPercent val="0"/>
          <c:showBubbleSize val="0"/>
        </c:dLbls>
        <c:gapWidth val="150"/>
        <c:axId val="431826744"/>
        <c:axId val="431827136"/>
      </c:barChart>
      <c:catAx>
        <c:axId val="431826744"/>
        <c:scaling>
          <c:orientation val="minMax"/>
        </c:scaling>
        <c:delete val="0"/>
        <c:axPos val="b"/>
        <c:numFmt formatCode="General" sourceLinked="1"/>
        <c:majorTickMark val="out"/>
        <c:minorTickMark val="none"/>
        <c:tickLblPos val="nextTo"/>
        <c:spPr>
          <a:ln w="3157">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en-US"/>
          </a:p>
        </c:txPr>
        <c:crossAx val="431827136"/>
        <c:crosses val="autoZero"/>
        <c:auto val="1"/>
        <c:lblAlgn val="ctr"/>
        <c:lblOffset val="100"/>
        <c:tickLblSkip val="1"/>
        <c:tickMarkSkip val="1"/>
        <c:noMultiLvlLbl val="0"/>
      </c:catAx>
      <c:valAx>
        <c:axId val="431827136"/>
        <c:scaling>
          <c:orientation val="minMax"/>
        </c:scaling>
        <c:delete val="1"/>
        <c:axPos val="l"/>
        <c:numFmt formatCode="General" sourceLinked="1"/>
        <c:majorTickMark val="out"/>
        <c:minorTickMark val="none"/>
        <c:tickLblPos val="nextTo"/>
        <c:crossAx val="431826744"/>
        <c:crosses val="autoZero"/>
        <c:crossBetween val="between"/>
      </c:valAx>
      <c:spPr>
        <a:noFill/>
        <a:ln w="25404">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74074074074069E-2"/>
          <c:y val="9.0452755905511759E-2"/>
          <c:w val="0.8913268518518519"/>
          <c:h val="0.69277108433734935"/>
        </c:manualLayout>
      </c:layout>
      <c:lineChart>
        <c:grouping val="standard"/>
        <c:varyColors val="0"/>
        <c:ser>
          <c:idx val="0"/>
          <c:order val="0"/>
          <c:tx>
            <c:strRef>
              <c:f>Sheet1!$A$2</c:f>
              <c:strCache>
                <c:ptCount val="1"/>
                <c:pt idx="0">
                  <c:v>studenci</c:v>
                </c:pt>
              </c:strCache>
            </c:strRef>
          </c:tx>
          <c:spPr>
            <a:ln w="2516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pt idx="20">
                  <c:v>2024/2025</c:v>
                </c:pt>
              </c:strCache>
            </c:strRef>
          </c:cat>
          <c:val>
            <c:numRef>
              <c:f>Sheet1!$B$2:$V$2</c:f>
              <c:numCache>
                <c:formatCode>General</c:formatCode>
                <c:ptCount val="21"/>
                <c:pt idx="0">
                  <c:v>23</c:v>
                </c:pt>
                <c:pt idx="1">
                  <c:v>26</c:v>
                </c:pt>
                <c:pt idx="2">
                  <c:v>32</c:v>
                </c:pt>
                <c:pt idx="3">
                  <c:v>34</c:v>
                </c:pt>
                <c:pt idx="4">
                  <c:v>50</c:v>
                </c:pt>
                <c:pt idx="5">
                  <c:v>40</c:v>
                </c:pt>
                <c:pt idx="6">
                  <c:v>35</c:v>
                </c:pt>
                <c:pt idx="7">
                  <c:v>80</c:v>
                </c:pt>
                <c:pt idx="8">
                  <c:v>90</c:v>
                </c:pt>
                <c:pt idx="9">
                  <c:v>85</c:v>
                </c:pt>
                <c:pt idx="10">
                  <c:v>80</c:v>
                </c:pt>
                <c:pt idx="11">
                  <c:v>130</c:v>
                </c:pt>
                <c:pt idx="12">
                  <c:v>126</c:v>
                </c:pt>
                <c:pt idx="13">
                  <c:v>119</c:v>
                </c:pt>
                <c:pt idx="14">
                  <c:v>100</c:v>
                </c:pt>
                <c:pt idx="15">
                  <c:v>54</c:v>
                </c:pt>
                <c:pt idx="16">
                  <c:v>49</c:v>
                </c:pt>
                <c:pt idx="17">
                  <c:v>67</c:v>
                </c:pt>
                <c:pt idx="18">
                  <c:v>67</c:v>
                </c:pt>
                <c:pt idx="20">
                  <c:v>20</c:v>
                </c:pt>
              </c:numCache>
            </c:numRef>
          </c:val>
          <c:smooth val="1"/>
          <c:extLst>
            <c:ext xmlns:c16="http://schemas.microsoft.com/office/drawing/2014/chart" uri="{C3380CC4-5D6E-409C-BE32-E72D297353CC}">
              <c16:uniqueId val="{00000000-6F17-4C9F-A91A-7E16B7131463}"/>
            </c:ext>
          </c:extLst>
        </c:ser>
        <c:ser>
          <c:idx val="1"/>
          <c:order val="1"/>
          <c:tx>
            <c:strRef>
              <c:f>Sheet1!$A$3</c:f>
              <c:strCache>
                <c:ptCount val="1"/>
                <c:pt idx="0">
                  <c:v>opiekunowie</c:v>
                </c:pt>
              </c:strCache>
            </c:strRef>
          </c:tx>
          <c:spPr>
            <a:ln w="2516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pt idx="20">
                  <c:v>2024/2025</c:v>
                </c:pt>
              </c:strCache>
            </c:strRef>
          </c:cat>
          <c:val>
            <c:numRef>
              <c:f>Sheet1!$B$3:$V$3</c:f>
              <c:numCache>
                <c:formatCode>General</c:formatCode>
                <c:ptCount val="21"/>
                <c:pt idx="0">
                  <c:v>6</c:v>
                </c:pt>
                <c:pt idx="1">
                  <c:v>6</c:v>
                </c:pt>
                <c:pt idx="2">
                  <c:v>6</c:v>
                </c:pt>
                <c:pt idx="3">
                  <c:v>7</c:v>
                </c:pt>
                <c:pt idx="4">
                  <c:v>11</c:v>
                </c:pt>
                <c:pt idx="5">
                  <c:v>12</c:v>
                </c:pt>
                <c:pt idx="6">
                  <c:v>9</c:v>
                </c:pt>
                <c:pt idx="7">
                  <c:v>9</c:v>
                </c:pt>
                <c:pt idx="8">
                  <c:v>5</c:v>
                </c:pt>
                <c:pt idx="9">
                  <c:v>1</c:v>
                </c:pt>
                <c:pt idx="10">
                  <c:v>5</c:v>
                </c:pt>
                <c:pt idx="11">
                  <c:v>5</c:v>
                </c:pt>
                <c:pt idx="12">
                  <c:v>4</c:v>
                </c:pt>
                <c:pt idx="13">
                  <c:v>4</c:v>
                </c:pt>
                <c:pt idx="14">
                  <c:v>4</c:v>
                </c:pt>
                <c:pt idx="15">
                  <c:v>4</c:v>
                </c:pt>
                <c:pt idx="16">
                  <c:v>4</c:v>
                </c:pt>
                <c:pt idx="17">
                  <c:v>1</c:v>
                </c:pt>
                <c:pt idx="18">
                  <c:v>1</c:v>
                </c:pt>
                <c:pt idx="20">
                  <c:v>3</c:v>
                </c:pt>
              </c:numCache>
            </c:numRef>
          </c:val>
          <c:smooth val="1"/>
          <c:extLst>
            <c:ext xmlns:c16="http://schemas.microsoft.com/office/drawing/2014/chart" uri="{C3380CC4-5D6E-409C-BE32-E72D297353CC}">
              <c16:uniqueId val="{00000001-6F17-4C9F-A91A-7E16B7131463}"/>
            </c:ext>
          </c:extLst>
        </c:ser>
        <c:dLbls>
          <c:dLblPos val="t"/>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36">
                <a:noFill/>
              </a:ln>
            </c:spPr>
          </c:downBars>
        </c:upDownBars>
        <c:marker val="1"/>
        <c:smooth val="0"/>
        <c:axId val="431829488"/>
        <c:axId val="431829880"/>
      </c:lineChart>
      <c:catAx>
        <c:axId val="431829488"/>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en-US"/>
          </a:p>
        </c:txPr>
        <c:crossAx val="431829880"/>
        <c:crosses val="autoZero"/>
        <c:auto val="1"/>
        <c:lblAlgn val="ctr"/>
        <c:lblOffset val="100"/>
        <c:tickLblSkip val="1"/>
        <c:tickMarkSkip val="1"/>
        <c:noMultiLvlLbl val="0"/>
      </c:catAx>
      <c:valAx>
        <c:axId val="431829880"/>
        <c:scaling>
          <c:orientation val="minMax"/>
        </c:scaling>
        <c:delete val="1"/>
        <c:axPos val="l"/>
        <c:numFmt formatCode="General" sourceLinked="1"/>
        <c:majorTickMark val="out"/>
        <c:minorTickMark val="none"/>
        <c:tickLblPos val="nextTo"/>
        <c:crossAx val="431829488"/>
        <c:crosses val="autoZero"/>
        <c:crossBetween val="between"/>
      </c:valAx>
      <c:spPr>
        <a:noFill/>
        <a:ln w="25381">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1096152413125017E-2"/>
          <c:y val="2.3496034913764608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70</c:v>
                </c:pt>
                <c:pt idx="1">
                  <c:v>13</c:v>
                </c:pt>
                <c:pt idx="2">
                  <c:v>53</c:v>
                </c:pt>
                <c:pt idx="3">
                  <c:v>10</c:v>
                </c:pt>
                <c:pt idx="4">
                  <c:v>24</c:v>
                </c:pt>
                <c:pt idx="5">
                  <c:v>1</c:v>
                </c:pt>
                <c:pt idx="6">
                  <c:v>4</c:v>
                </c:pt>
                <c:pt idx="7">
                  <c:v>19</c:v>
                </c:pt>
                <c:pt idx="8">
                  <c:v>10</c:v>
                </c:pt>
                <c:pt idx="9">
                  <c:v>0</c:v>
                </c:pt>
                <c:pt idx="10">
                  <c:v>0</c:v>
                </c:pt>
                <c:pt idx="11">
                  <c:v>3</c:v>
                </c:pt>
                <c:pt idx="12">
                  <c:v>1</c:v>
                </c:pt>
                <c:pt idx="13">
                  <c:v>0</c:v>
                </c:pt>
                <c:pt idx="14">
                  <c:v>0</c:v>
                </c:pt>
              </c:numCache>
            </c:numRef>
          </c:val>
          <c:extLst>
            <c:ext xmlns:c16="http://schemas.microsoft.com/office/drawing/2014/chart" uri="{C3380CC4-5D6E-409C-BE32-E72D297353CC}">
              <c16:uniqueId val="{00000000-6348-4799-BBC8-CBF313BBDAF4}"/>
            </c:ext>
          </c:extLst>
        </c:ser>
        <c:dLbls>
          <c:showLegendKey val="0"/>
          <c:showVal val="0"/>
          <c:showCatName val="0"/>
          <c:showSerName val="0"/>
          <c:showPercent val="0"/>
          <c:showBubbleSize val="0"/>
        </c:dLbls>
        <c:gapWidth val="150"/>
        <c:axId val="431830664"/>
        <c:axId val="431832232"/>
      </c:barChart>
      <c:catAx>
        <c:axId val="431830664"/>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431832232"/>
        <c:crosses val="autoZero"/>
        <c:auto val="1"/>
        <c:lblAlgn val="ctr"/>
        <c:lblOffset val="100"/>
        <c:tickMarkSkip val="1"/>
        <c:noMultiLvlLbl val="0"/>
      </c:catAx>
      <c:valAx>
        <c:axId val="431832232"/>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431830664"/>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Arkusz1!$B$5:$B$31</cx:f>
        <cx:lvl ptCount="27"/>
      </cx:strDim>
      <cx:numDim type="val">
        <cx:f>Arkusz1!$D$5:$D$31</cx:f>
        <cx:lvl ptCount="27" formatCode="Standardowy"/>
      </cx:numDim>
    </cx:data>
  </cx:chartData>
  <cx:chart>
    <cx:title pos="t" align="ctr" overlay="0">
      <cx:tx>
        <cx:txData>
          <cx:v>Tytuł wykresu</cx:v>
        </cx:txData>
      </cx:tx>
      <cx:txPr>
        <a:bodyPr rot="0" spcFirstLastPara="1" vertOverflow="ellipsis" vert="horz" wrap="square" lIns="38100" tIns="19050" rIns="38100" bIns="19050" anchor="ctr" anchorCtr="1" compatLnSpc="0"/>
        <a:lstStyle/>
        <a:p>
          <a:pPr algn="ctr" rtl="0">
            <a:defRPr sz="1800" b="0" i="0" u="none" strike="noStrike" kern="1200" cap="none" spc="50" baseline="0">
              <a:solidFill>
                <a:sysClr val="windowText" lastClr="000000">
                  <a:lumMod val="65000"/>
                  <a:lumOff val="35000"/>
                </a:sysClr>
              </a:solidFill>
              <a:latin typeface="+mn-lt"/>
              <a:ea typeface="+mn-ea"/>
              <a:cs typeface="+mn-cs"/>
            </a:defRPr>
          </a:pPr>
          <a:r>
            <a:rPr kumimoji="0" lang="pl-PL" sz="1800" b="0" i="0" u="none" strike="noStrike" kern="1200" cap="none" spc="50" normalizeH="0" baseline="0" noProof="0">
              <a:ln>
                <a:noFill/>
              </a:ln>
              <a:solidFill>
                <a:sysClr val="windowText" lastClr="000000">
                  <a:lumMod val="65000"/>
                  <a:lumOff val="35000"/>
                </a:sysClr>
              </a:solidFill>
              <a:effectLst/>
              <a:uLnTx/>
              <a:uFillTx/>
              <a:latin typeface="Calibri" panose="020F0502020204030204"/>
            </a:rPr>
            <a:t>Tytuł wykresu</a:t>
          </a:r>
        </a:p>
      </cx:txPr>
    </cx:title>
    <cx:plotArea>
      <cx:plotAreaRegion>
        <cx:series layoutId="clusteredColumn" uniqueId="{F9AB1CF0-3819-4E79-99FF-14AC453BC3AB}" formatIdx="1">
          <cx:dataId val="0"/>
          <cx:layoutPr>
            <cx:binning intervalClosed="r"/>
          </cx:layoutPr>
        </cx:series>
      </cx:plotAreaRegion>
      <cx:axis id="0">
        <cx:catScaling gapWidth="1.63999999"/>
        <cx:tickLabels/>
      </cx:axis>
      <cx:axis id="1">
        <cx:valScaling/>
        <cx:tickLabels/>
      </cx:axis>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Reversed" id="21">
  <a:schemeClr val="accent1"/>
</cs:colorStyle>
</file>

<file path=ppt/charts/colors19.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Reversed" id="21">
  <a:schemeClr val="accent1"/>
</cs:colorStyle>
</file>

<file path=ppt/charts/colors21.xml><?xml version="1.0" encoding="utf-8"?>
<cs:colorStyle xmlns:cs="http://schemas.microsoft.com/office/drawing/2012/chartStyle" xmlns:a="http://schemas.openxmlformats.org/drawingml/2006/main" meth="withinLinearReversed" id="21">
  <a:schemeClr val="accent1"/>
</cs:colorStyle>
</file>

<file path=ppt/charts/colors22.xml><?xml version="1.0" encoding="utf-8"?>
<cs:colorStyle xmlns:cs="http://schemas.microsoft.com/office/drawing/2012/chartStyle" xmlns:a="http://schemas.openxmlformats.org/drawingml/2006/main" meth="withinLinearReversed" id="21">
  <a:schemeClr val="accent1"/>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withinLinearReversed" id="21">
  <a:schemeClr val="accent1"/>
</cs:colorStyle>
</file>

<file path=ppt/charts/colors25.xml><?xml version="1.0" encoding="utf-8"?>
<cs:colorStyle xmlns:cs="http://schemas.microsoft.com/office/drawing/2012/chartStyle" xmlns:a="http://schemas.openxmlformats.org/drawingml/2006/main" meth="withinLinearReversed" id="21">
  <a:schemeClr val="accent1"/>
</cs:colorStyle>
</file>

<file path=ppt/charts/colors26.xml><?xml version="1.0" encoding="utf-8"?>
<cs:colorStyle xmlns:cs="http://schemas.microsoft.com/office/drawing/2012/chartStyle" xmlns:a="http://schemas.openxmlformats.org/drawingml/2006/main" meth="withinLinearReversed" id="21">
  <a:schemeClr val="accent1"/>
</cs:colorStyle>
</file>

<file path=ppt/charts/colors27.xml><?xml version="1.0" encoding="utf-8"?>
<cs:colorStyle xmlns:cs="http://schemas.microsoft.com/office/drawing/2012/chartStyle" xmlns:a="http://schemas.openxmlformats.org/drawingml/2006/main" meth="withinLinearReversed" id="21">
  <a:schemeClr val="accent1"/>
</cs:colorStyle>
</file>

<file path=ppt/charts/colors28.xml><?xml version="1.0" encoding="utf-8"?>
<cs:colorStyle xmlns:cs="http://schemas.microsoft.com/office/drawing/2012/chartStyle" xmlns:a="http://schemas.openxmlformats.org/drawingml/2006/main" meth="withinLinearReversed" id="21">
  <a:schemeClr val="accent1"/>
</cs:colorStyle>
</file>

<file path=ppt/charts/colors29.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withinLinearReversed" id="21">
  <a:schemeClr val="accent1"/>
</cs:colorStyle>
</file>

<file path=ppt/charts/colors31.xml><?xml version="1.0" encoding="utf-8"?>
<cs:colorStyle xmlns:cs="http://schemas.microsoft.com/office/drawing/2012/chartStyle" xmlns:a="http://schemas.openxmlformats.org/drawingml/2006/main" meth="withinLinearReversed" id="21">
  <a:schemeClr val="accent1"/>
</cs:colorStyle>
</file>

<file path=ppt/charts/colors32.xml><?xml version="1.0" encoding="utf-8"?>
<cs:colorStyle xmlns:cs="http://schemas.microsoft.com/office/drawing/2012/chartStyle" xmlns:a="http://schemas.openxmlformats.org/drawingml/2006/main" meth="withinLinearReversed" id="21">
  <a:schemeClr val="accent1"/>
</cs:colorStyle>
</file>

<file path=ppt/charts/colors33.xml><?xml version="1.0" encoding="utf-8"?>
<cs:colorStyle xmlns:cs="http://schemas.microsoft.com/office/drawing/2012/chartStyle" xmlns:a="http://schemas.openxmlformats.org/drawingml/2006/main" meth="withinLinearReversed" id="21">
  <a:schemeClr val="accent1"/>
</cs:colorStyle>
</file>

<file path=ppt/charts/colors34.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0.30428</cdr:x>
      <cdr:y>0.20975</cdr:y>
    </cdr:from>
    <cdr:to>
      <cdr:x>0.71697</cdr:x>
      <cdr:y>0.35702</cdr:y>
    </cdr:to>
    <cdr:sp macro="" textlink="">
      <cdr:nvSpPr>
        <cdr:cNvPr id="2" name="Text Box 6">
          <a:extLst xmlns:a="http://schemas.openxmlformats.org/drawingml/2006/main">
            <a:ext uri="{FF2B5EF4-FFF2-40B4-BE49-F238E27FC236}">
              <a16:creationId xmlns:a16="http://schemas.microsoft.com/office/drawing/2014/main" id="{1BD4FEC3-A7F3-F982-254F-AE3589E87ED4}"/>
            </a:ext>
          </a:extLst>
        </cdr:cNvPr>
        <cdr:cNvSpPr txBox="1">
          <a:spLocks xmlns:a="http://schemas.openxmlformats.org/drawingml/2006/main" noChangeArrowheads="1"/>
        </cdr:cNvSpPr>
      </cdr:nvSpPr>
      <cdr:spPr bwMode="auto">
        <a:xfrm xmlns:a="http://schemas.openxmlformats.org/drawingml/2006/main">
          <a:off x="2548120" y="1073966"/>
          <a:ext cx="3455974" cy="7540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pPr algn="ctr" defTabSz="912813">
            <a:spcBef>
              <a:spcPct val="50000"/>
            </a:spcBef>
          </a:pPr>
          <a:r>
            <a:rPr lang="pl-PL" sz="1600" b="1" dirty="0">
              <a:solidFill>
                <a:schemeClr val="tx1">
                  <a:lumMod val="20000"/>
                  <a:lumOff val="80000"/>
                </a:schemeClr>
              </a:solidFill>
              <a:latin typeface="Arial" charset="0"/>
            </a:rPr>
            <a:t>Łącznie 2023/2024: 2 161</a:t>
          </a:r>
        </a:p>
        <a:p xmlns:a="http://schemas.openxmlformats.org/drawingml/2006/main">
          <a:pPr algn="ctr" defTabSz="912813">
            <a:spcBef>
              <a:spcPct val="50000"/>
            </a:spcBef>
          </a:pPr>
          <a:r>
            <a:rPr lang="pl-PL" sz="1800" b="1" dirty="0">
              <a:solidFill>
                <a:schemeClr val="bg2">
                  <a:lumMod val="60000"/>
                  <a:lumOff val="40000"/>
                </a:schemeClr>
              </a:solidFill>
              <a:latin typeface="Arial" charset="0"/>
            </a:rPr>
            <a:t>Łącznie 2023/2024: 2 477</a:t>
          </a:r>
        </a:p>
      </cdr:txBody>
    </cdr:sp>
  </cdr:relSizeAnchor>
</c:userShapes>
</file>

<file path=ppt/drawings/drawing2.xml><?xml version="1.0" encoding="utf-8"?>
<c:userShapes xmlns:c="http://schemas.openxmlformats.org/drawingml/2006/chart">
  <cdr:relSizeAnchor xmlns:cdr="http://schemas.openxmlformats.org/drawingml/2006/chartDrawing">
    <cdr:from>
      <cdr:x>0.32775</cdr:x>
      <cdr:y>0.18296</cdr:y>
    </cdr:from>
    <cdr:to>
      <cdr:x>0.83358</cdr:x>
      <cdr:y>0.59948</cdr:y>
    </cdr:to>
    <cdr:sp macro="" textlink="">
      <cdr:nvSpPr>
        <cdr:cNvPr id="2" name="pole tekstowe 1"/>
        <cdr:cNvSpPr txBox="1"/>
      </cdr:nvSpPr>
      <cdr:spPr>
        <a:xfrm xmlns:a="http://schemas.openxmlformats.org/drawingml/2006/main">
          <a:off x="2706067" y="786829"/>
          <a:ext cx="4176464" cy="180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l-PL"/>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pl-PL"/>
          </a:p>
        </p:txBody>
      </p:sp>
      <p:sp>
        <p:nvSpPr>
          <p:cNvPr id="6041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pl-PL"/>
          </a:p>
        </p:txBody>
      </p:sp>
      <p:sp>
        <p:nvSpPr>
          <p:cNvPr id="6042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pl-PL"/>
          </a:p>
        </p:txBody>
      </p:sp>
      <p:sp>
        <p:nvSpPr>
          <p:cNvPr id="6042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01744625-3BA4-4B7A-9B1D-FEB1008D6870}" type="slidenum">
              <a:rPr lang="pl-PL"/>
              <a:pPr>
                <a:defRPr/>
              </a:pPr>
              <a:t>‹#›</a:t>
            </a:fld>
            <a:endParaRPr lang="pl-PL"/>
          </a:p>
        </p:txBody>
      </p:sp>
    </p:spTree>
    <p:extLst>
      <p:ext uri="{BB962C8B-B14F-4D97-AF65-F5344CB8AC3E}">
        <p14:creationId xmlns:p14="http://schemas.microsoft.com/office/powerpoint/2010/main" val="1252819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en-US"/>
          </a:p>
        </p:txBody>
      </p:sp>
      <p:sp>
        <p:nvSpPr>
          <p:cNvPr id="3" name="Symbol zastępczy daty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1B454C28-16CA-4B0B-A92F-32C189181AFD}" type="datetimeFigureOut">
              <a:rPr lang="en-US"/>
              <a:pPr>
                <a:defRPr/>
              </a:pPr>
              <a:t>3/2/2026</a:t>
            </a:fld>
            <a:endParaRPr lang="en-US"/>
          </a:p>
        </p:txBody>
      </p:sp>
      <p:sp>
        <p:nvSpPr>
          <p:cNvPr id="4" name="Symbol zastępczy obrazu slajd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Symbol zastępczy notatek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a:p>
        </p:txBody>
      </p:sp>
      <p:sp>
        <p:nvSpPr>
          <p:cNvPr id="6" name="Symbol zastępczy stopki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en-US"/>
          </a:p>
        </p:txBody>
      </p:sp>
      <p:sp>
        <p:nvSpPr>
          <p:cNvPr id="7" name="Symbol zastępczy numeru slajdu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1FED7C5B-96BF-4E87-8E24-C4524F674B67}" type="slidenum">
              <a:rPr lang="en-US"/>
              <a:pPr>
                <a:defRPr/>
              </a:pPr>
              <a:t>‹#›</a:t>
            </a:fld>
            <a:endParaRPr lang="en-US"/>
          </a:p>
        </p:txBody>
      </p:sp>
    </p:spTree>
    <p:extLst>
      <p:ext uri="{BB962C8B-B14F-4D97-AF65-F5344CB8AC3E}">
        <p14:creationId xmlns:p14="http://schemas.microsoft.com/office/powerpoint/2010/main" val="103260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pPr>
              <a:defRPr/>
            </a:pPr>
            <a:fld id="{1FED7C5B-96BF-4E87-8E24-C4524F674B67}" type="slidenum">
              <a:rPr lang="en-US" smtClean="0"/>
              <a:pPr>
                <a:defRPr/>
              </a:pPr>
              <a:t>82</a:t>
            </a:fld>
            <a:endParaRPr lang="en-US"/>
          </a:p>
        </p:txBody>
      </p:sp>
    </p:spTree>
    <p:extLst>
      <p:ext uri="{BB962C8B-B14F-4D97-AF65-F5344CB8AC3E}">
        <p14:creationId xmlns:p14="http://schemas.microsoft.com/office/powerpoint/2010/main" val="312304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1FED7C5B-96BF-4E87-8E24-C4524F674B67}" type="slidenum">
              <a:rPr lang="en-US" smtClean="0"/>
              <a:pPr>
                <a:defRPr/>
              </a:pPr>
              <a:t>133</a:t>
            </a:fld>
            <a:endParaRPr lang="en-US"/>
          </a:p>
        </p:txBody>
      </p:sp>
    </p:spTree>
    <p:extLst>
      <p:ext uri="{BB962C8B-B14F-4D97-AF65-F5344CB8AC3E}">
        <p14:creationId xmlns:p14="http://schemas.microsoft.com/office/powerpoint/2010/main" val="222449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A0872-3F51-BC82-F123-FA152EC3FBF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795FE6D-25B3-53E4-BDE8-2F0698A3810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4FE1CB1-0E1B-B85C-3C50-7179EFABF0F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5F9A4A9-BE33-43CE-00B7-520378292D2B}"/>
              </a:ext>
            </a:extLst>
          </p:cNvPr>
          <p:cNvSpPr>
            <a:spLocks noGrp="1"/>
          </p:cNvSpPr>
          <p:nvPr>
            <p:ph type="sldNum" sz="quarter" idx="10"/>
          </p:nvPr>
        </p:nvSpPr>
        <p:spPr/>
        <p:txBody>
          <a:bodyPr/>
          <a:lstStyle/>
          <a:p>
            <a:pPr>
              <a:defRPr/>
            </a:pPr>
            <a:fld id="{1FED7C5B-96BF-4E87-8E24-C4524F674B67}" type="slidenum">
              <a:rPr lang="en-US" smtClean="0"/>
              <a:pPr>
                <a:defRPr/>
              </a:pPr>
              <a:t>134</a:t>
            </a:fld>
            <a:endParaRPr lang="en-US"/>
          </a:p>
        </p:txBody>
      </p:sp>
    </p:spTree>
    <p:extLst>
      <p:ext uri="{BB962C8B-B14F-4D97-AF65-F5344CB8AC3E}">
        <p14:creationId xmlns:p14="http://schemas.microsoft.com/office/powerpoint/2010/main" val="225631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F10E-0432-38C9-1354-17F722C7EE7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BC7A9AD-0F8C-E9EA-FA1C-2CC9FB3479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02AFB77-1284-904E-D54C-724650EA4C9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8B6EF57C-7022-5409-60C7-8D2C101CFAE7}"/>
              </a:ext>
            </a:extLst>
          </p:cNvPr>
          <p:cNvSpPr>
            <a:spLocks noGrp="1"/>
          </p:cNvSpPr>
          <p:nvPr>
            <p:ph type="sldNum" sz="quarter" idx="10"/>
          </p:nvPr>
        </p:nvSpPr>
        <p:spPr/>
        <p:txBody>
          <a:bodyPr/>
          <a:lstStyle/>
          <a:p>
            <a:pPr>
              <a:defRPr/>
            </a:pPr>
            <a:fld id="{1FED7C5B-96BF-4E87-8E24-C4524F674B67}" type="slidenum">
              <a:rPr lang="en-US" smtClean="0"/>
              <a:pPr>
                <a:defRPr/>
              </a:pPr>
              <a:t>135</a:t>
            </a:fld>
            <a:endParaRPr lang="en-US"/>
          </a:p>
        </p:txBody>
      </p:sp>
    </p:spTree>
    <p:extLst>
      <p:ext uri="{BB962C8B-B14F-4D97-AF65-F5344CB8AC3E}">
        <p14:creationId xmlns:p14="http://schemas.microsoft.com/office/powerpoint/2010/main" val="72310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p:spPr>
        <p:txBody>
          <a:bodyPr wrap="none" anchor="ctr"/>
          <a:lstStyle/>
          <a:p>
            <a:pPr algn="ctr" defTabSz="912813">
              <a:defRPr/>
            </a:pP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defTabSz="912813">
              <a:defRPr/>
            </a:pPr>
            <a:endParaRPr kumimoji="1" lang="en-US"/>
          </a:p>
        </p:txBody>
      </p:sp>
      <p:grpSp>
        <p:nvGrpSpPr>
          <p:cNvPr id="6" name="Group 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p:spPr>
          <p:txBody>
            <a:bodyPr wrap="none" anchor="ctr"/>
            <a:lstStyle/>
            <a:p>
              <a:pPr defTabSz="912813">
                <a:defRPr/>
              </a:pPr>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p:spPr>
          <p:txBody>
            <a:bodyPr wrap="none" anchor="ctr"/>
            <a:lstStyle/>
            <a:p>
              <a:pPr defTabSz="912813">
                <a:defRPr/>
              </a:pPr>
              <a:endParaRPr lang="en-US"/>
            </a:p>
          </p:txBody>
        </p:sp>
      </p:grpSp>
      <p:sp>
        <p:nvSpPr>
          <p:cNvPr id="410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pl-PL"/>
              <a:t>Kliknij, aby edytować styl wzorca podtytułu</a:t>
            </a:r>
          </a:p>
        </p:txBody>
      </p:sp>
      <p:sp>
        <p:nvSpPr>
          <p:cNvPr id="41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pl-PL"/>
              <a:t>Kliknij, aby edytować styl wzorca tytułu</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pl-PL"/>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pl-PL"/>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1D780F7F-3B3D-4D94-A4EC-2E4C3D28F448}" type="slidenum">
              <a:rPr lang="pl-PL"/>
              <a:pPr>
                <a:defRPr/>
              </a:pPr>
              <a:t>‹#›</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61A5C169-5CBE-4D88-A8EC-2BF0B867F4D8}" type="slidenum">
              <a:rPr lang="pl-PL"/>
              <a:pPr>
                <a:defRPr/>
              </a:pPr>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15150" y="762000"/>
            <a:ext cx="2000250" cy="5334000"/>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914400" y="762000"/>
            <a:ext cx="5848350" cy="53340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FDBB36B9-C45A-4811-B31F-3AA1A4DC4831}" type="slidenum">
              <a:rPr lang="pl-PL"/>
              <a:pPr>
                <a:defRPr/>
              </a:pPr>
              <a:t>‹#›</a:t>
            </a:fld>
            <a:endParaRPr lang="pl-P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914400" y="762000"/>
            <a:ext cx="8001000" cy="1143000"/>
          </a:xfrm>
        </p:spPr>
        <p:txBody>
          <a:bodyPr/>
          <a:lstStyle/>
          <a:p>
            <a:r>
              <a:rPr lang="pl-PL"/>
              <a:t>Kliknij, aby edytować styl</a:t>
            </a:r>
            <a:endParaRPr lang="en-US"/>
          </a:p>
        </p:txBody>
      </p:sp>
      <p:sp>
        <p:nvSpPr>
          <p:cNvPr id="3" name="Symbol zastępczy wykresu 2"/>
          <p:cNvSpPr>
            <a:spLocks noGrp="1"/>
          </p:cNvSpPr>
          <p:nvPr>
            <p:ph type="chart" idx="1"/>
          </p:nvPr>
        </p:nvSpPr>
        <p:spPr>
          <a:xfrm>
            <a:off x="914400" y="2362200"/>
            <a:ext cx="8001000" cy="37338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E7AD13C7-A0B7-49F1-9D47-1A80917878D2}" type="slidenum">
              <a:rPr lang="pl-PL"/>
              <a:pPr>
                <a:defRPr/>
              </a:pPr>
              <a:t>‹#›</a:t>
            </a:fld>
            <a:endParaRPr lang="pl-PL"/>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400" y="762000"/>
            <a:ext cx="8001000" cy="1143000"/>
          </a:xfrm>
        </p:spPr>
        <p:txBody>
          <a:bodyPr/>
          <a:lstStyle/>
          <a:p>
            <a:r>
              <a:rPr lang="pl-PL"/>
              <a:t>Kliknij, aby edytować styl</a:t>
            </a:r>
            <a:endParaRPr lang="en-US"/>
          </a:p>
        </p:txBody>
      </p:sp>
      <p:sp>
        <p:nvSpPr>
          <p:cNvPr id="3" name="Symbol zastępczy zawartości 2"/>
          <p:cNvSpPr>
            <a:spLocks noGrp="1"/>
          </p:cNvSpPr>
          <p:nvPr>
            <p:ph sz="half" idx="1"/>
          </p:nvPr>
        </p:nvSpPr>
        <p:spPr>
          <a:xfrm>
            <a:off x="914400" y="2362200"/>
            <a:ext cx="3924300" cy="3733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quarter" idx="2"/>
          </p:nvPr>
        </p:nvSpPr>
        <p:spPr>
          <a:xfrm>
            <a:off x="4991100" y="2362200"/>
            <a:ext cx="3924300" cy="17907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zawartości 4"/>
          <p:cNvSpPr>
            <a:spLocks noGrp="1"/>
          </p:cNvSpPr>
          <p:nvPr>
            <p:ph sz="quarter" idx="3"/>
          </p:nvPr>
        </p:nvSpPr>
        <p:spPr>
          <a:xfrm>
            <a:off x="4991100" y="4305300"/>
            <a:ext cx="3924300" cy="17907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pl-PL"/>
          </a:p>
        </p:txBody>
      </p:sp>
      <p:sp>
        <p:nvSpPr>
          <p:cNvPr id="7" name="Rectangle 9"/>
          <p:cNvSpPr>
            <a:spLocks noGrp="1" noChangeArrowheads="1"/>
          </p:cNvSpPr>
          <p:nvPr>
            <p:ph type="ftr" sz="quarter" idx="11"/>
          </p:nvPr>
        </p:nvSpPr>
        <p:spPr>
          <a:ln/>
        </p:spPr>
        <p:txBody>
          <a:bodyPr/>
          <a:lstStyle>
            <a:lvl1pPr>
              <a:defRPr/>
            </a:lvl1pPr>
          </a:lstStyle>
          <a:p>
            <a:pPr>
              <a:defRPr/>
            </a:pPr>
            <a:endParaRPr lang="pl-PL"/>
          </a:p>
        </p:txBody>
      </p:sp>
      <p:sp>
        <p:nvSpPr>
          <p:cNvPr id="8" name="Rectangle 10"/>
          <p:cNvSpPr>
            <a:spLocks noGrp="1" noChangeArrowheads="1"/>
          </p:cNvSpPr>
          <p:nvPr>
            <p:ph type="sldNum" sz="quarter" idx="12"/>
          </p:nvPr>
        </p:nvSpPr>
        <p:spPr>
          <a:ln/>
        </p:spPr>
        <p:txBody>
          <a:bodyPr/>
          <a:lstStyle>
            <a:lvl1pPr>
              <a:defRPr/>
            </a:lvl1pPr>
          </a:lstStyle>
          <a:p>
            <a:pPr>
              <a:defRPr/>
            </a:pPr>
            <a:fld id="{BC211667-59FC-4D05-BB7D-A484AEF5B61E}" type="slidenum">
              <a:rPr lang="pl-PL"/>
              <a:pPr>
                <a:defRPr/>
              </a:pPr>
              <a:t>‹#›</a:t>
            </a:fld>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90A1058A-664E-4B11-8D08-CF3E5842C948}" type="slidenum">
              <a:rPr lang="pl-PL"/>
              <a:pPr>
                <a:defRPr/>
              </a:pPr>
              <a:t>‹#›</a:t>
            </a:fld>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908420C1-7F25-4002-8085-FE126CA91B96}" type="slidenum">
              <a:rPr lang="pl-PL"/>
              <a:pPr>
                <a:defRPr/>
              </a:pPr>
              <a:t>‹#›</a:t>
            </a:fld>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70C8EE25-7BBF-4E3A-99D4-E6313AEFB443}" type="slidenum">
              <a:rPr lang="pl-PL"/>
              <a:pPr>
                <a:defRPr/>
              </a:pPr>
              <a:t>‹#›</a:t>
            </a:fld>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pl-PL"/>
          </a:p>
        </p:txBody>
      </p:sp>
      <p:sp>
        <p:nvSpPr>
          <p:cNvPr id="8" name="Rectangle 9"/>
          <p:cNvSpPr>
            <a:spLocks noGrp="1" noChangeArrowheads="1"/>
          </p:cNvSpPr>
          <p:nvPr>
            <p:ph type="ftr" sz="quarter" idx="11"/>
          </p:nvPr>
        </p:nvSpPr>
        <p:spPr>
          <a:ln/>
        </p:spPr>
        <p:txBody>
          <a:bodyPr/>
          <a:lstStyle>
            <a:lvl1pPr>
              <a:defRPr/>
            </a:lvl1pPr>
          </a:lstStyle>
          <a:p>
            <a:pPr>
              <a:defRPr/>
            </a:pPr>
            <a:endParaRPr lang="pl-PL"/>
          </a:p>
        </p:txBody>
      </p:sp>
      <p:sp>
        <p:nvSpPr>
          <p:cNvPr id="9" name="Rectangle 10"/>
          <p:cNvSpPr>
            <a:spLocks noGrp="1" noChangeArrowheads="1"/>
          </p:cNvSpPr>
          <p:nvPr>
            <p:ph type="sldNum" sz="quarter" idx="12"/>
          </p:nvPr>
        </p:nvSpPr>
        <p:spPr>
          <a:ln/>
        </p:spPr>
        <p:txBody>
          <a:bodyPr/>
          <a:lstStyle>
            <a:lvl1pPr>
              <a:defRPr/>
            </a:lvl1pPr>
          </a:lstStyle>
          <a:p>
            <a:pPr>
              <a:defRPr/>
            </a:pPr>
            <a:fld id="{7AAD58DE-4271-4470-B32E-76E0B7FDC44F}" type="slidenum">
              <a:rPr lang="pl-PL"/>
              <a:pPr>
                <a:defRPr/>
              </a:pPr>
              <a:t>‹#›</a:t>
            </a:fld>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pl-PL"/>
          </a:p>
        </p:txBody>
      </p:sp>
      <p:sp>
        <p:nvSpPr>
          <p:cNvPr id="4" name="Rectangle 9"/>
          <p:cNvSpPr>
            <a:spLocks noGrp="1" noChangeArrowheads="1"/>
          </p:cNvSpPr>
          <p:nvPr>
            <p:ph type="ftr" sz="quarter" idx="11"/>
          </p:nvPr>
        </p:nvSpPr>
        <p:spPr>
          <a:ln/>
        </p:spPr>
        <p:txBody>
          <a:bodyPr/>
          <a:lstStyle>
            <a:lvl1pPr>
              <a:defRPr/>
            </a:lvl1pPr>
          </a:lstStyle>
          <a:p>
            <a:pPr>
              <a:defRPr/>
            </a:pPr>
            <a:endParaRPr lang="pl-PL"/>
          </a:p>
        </p:txBody>
      </p:sp>
      <p:sp>
        <p:nvSpPr>
          <p:cNvPr id="5" name="Rectangle 10"/>
          <p:cNvSpPr>
            <a:spLocks noGrp="1" noChangeArrowheads="1"/>
          </p:cNvSpPr>
          <p:nvPr>
            <p:ph type="sldNum" sz="quarter" idx="12"/>
          </p:nvPr>
        </p:nvSpPr>
        <p:spPr>
          <a:ln/>
        </p:spPr>
        <p:txBody>
          <a:bodyPr/>
          <a:lstStyle>
            <a:lvl1pPr>
              <a:defRPr/>
            </a:lvl1pPr>
          </a:lstStyle>
          <a:p>
            <a:pPr>
              <a:defRPr/>
            </a:pPr>
            <a:fld id="{D271BC00-5B0F-4C84-9133-4C8EED08509F}" type="slidenum">
              <a:rPr lang="pl-PL"/>
              <a:pPr>
                <a:defRPr/>
              </a:pPr>
              <a:t>‹#›</a:t>
            </a:fld>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pl-PL"/>
          </a:p>
        </p:txBody>
      </p:sp>
      <p:sp>
        <p:nvSpPr>
          <p:cNvPr id="3" name="Rectangle 9"/>
          <p:cNvSpPr>
            <a:spLocks noGrp="1" noChangeArrowheads="1"/>
          </p:cNvSpPr>
          <p:nvPr>
            <p:ph type="ftr" sz="quarter" idx="11"/>
          </p:nvPr>
        </p:nvSpPr>
        <p:spPr>
          <a:ln/>
        </p:spPr>
        <p:txBody>
          <a:bodyPr/>
          <a:lstStyle>
            <a:lvl1pPr>
              <a:defRPr/>
            </a:lvl1pPr>
          </a:lstStyle>
          <a:p>
            <a:pPr>
              <a:defRPr/>
            </a:pPr>
            <a:endParaRPr lang="pl-PL"/>
          </a:p>
        </p:txBody>
      </p:sp>
      <p:sp>
        <p:nvSpPr>
          <p:cNvPr id="4" name="Rectangle 10"/>
          <p:cNvSpPr>
            <a:spLocks noGrp="1" noChangeArrowheads="1"/>
          </p:cNvSpPr>
          <p:nvPr>
            <p:ph type="sldNum" sz="quarter" idx="12"/>
          </p:nvPr>
        </p:nvSpPr>
        <p:spPr>
          <a:ln/>
        </p:spPr>
        <p:txBody>
          <a:bodyPr/>
          <a:lstStyle>
            <a:lvl1pPr>
              <a:defRPr/>
            </a:lvl1pPr>
          </a:lstStyle>
          <a:p>
            <a:pPr>
              <a:defRPr/>
            </a:pPr>
            <a:fld id="{D0D1B51C-84DF-48DB-956F-637BD351323D}" type="slidenum">
              <a:rPr lang="pl-PL"/>
              <a:pPr>
                <a:defRPr/>
              </a:pPr>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2D06A5B8-F668-4730-AA6F-81A015DE54B9}" type="slidenum">
              <a:rPr lang="pl-PL"/>
              <a:pPr>
                <a:defRPr/>
              </a:pPr>
              <a:t>‹#›</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F0A6931B-1CAC-4219-9A7C-07E0F90E74C8}" type="slidenum">
              <a:rPr lang="pl-PL"/>
              <a:pPr>
                <a:defRPr/>
              </a:pPr>
              <a:t>‹#›</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w="9525">
              <a:noFill/>
              <a:miter lim="800000"/>
              <a:headEnd/>
              <a:tailEnd/>
            </a:ln>
          </p:spPr>
          <p:txBody>
            <a:bodyPr wrap="none" anchor="ctr"/>
            <a:lstStyle/>
            <a:p>
              <a:pPr defTabSz="912813">
                <a:defRPr/>
              </a:pPr>
              <a:endParaRPr lang="en-US"/>
            </a:p>
          </p:txBody>
        </p:sp>
        <p:sp>
          <p:nvSpPr>
            <p:cNvPr id="1037" name="Rectangle 4"/>
            <p:cNvSpPr>
              <a:spLocks noChangeArrowheads="1"/>
            </p:cNvSpPr>
            <p:nvPr/>
          </p:nvSpPr>
          <p:spPr bwMode="auto">
            <a:xfrm>
              <a:off x="432" y="0"/>
              <a:ext cx="1584" cy="672"/>
            </a:xfrm>
            <a:prstGeom prst="rect">
              <a:avLst/>
            </a:prstGeom>
            <a:solidFill>
              <a:schemeClr val="accent1"/>
            </a:solidFill>
            <a:ln w="9525">
              <a:noFill/>
              <a:miter lim="800000"/>
              <a:headEnd/>
              <a:tailEnd/>
            </a:ln>
          </p:spPr>
          <p:txBody>
            <a:bodyPr wrap="none" anchor="ctr"/>
            <a:lstStyle/>
            <a:p>
              <a:pPr defTabSz="912813">
                <a:defRPr/>
              </a:pPr>
              <a:endParaRPr lang="en-US"/>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p:spPr>
        <p:txBody>
          <a:bodyPr wrap="none" anchor="ctr"/>
          <a:lstStyle/>
          <a:p>
            <a:pPr algn="ctr" defTabSz="912813">
              <a:defRPr/>
            </a:pPr>
            <a:endParaRPr kumimoji="1" lang="en-US"/>
          </a:p>
        </p:txBody>
      </p:sp>
      <p:sp>
        <p:nvSpPr>
          <p:cNvPr id="77828"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l-PL"/>
              <a:t>Kliknij, aby edytować styl wzorca tytułu</a:t>
            </a:r>
          </a:p>
        </p:txBody>
      </p:sp>
      <p:sp>
        <p:nvSpPr>
          <p:cNvPr id="77829"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3080"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pPr>
              <a:defRPr/>
            </a:pPr>
            <a:endParaRPr lang="pl-PL"/>
          </a:p>
        </p:txBody>
      </p:sp>
      <p:sp>
        <p:nvSpPr>
          <p:cNvPr id="3081"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pPr>
              <a:defRPr/>
            </a:pPr>
            <a:endParaRPr lang="pl-PL"/>
          </a:p>
        </p:txBody>
      </p:sp>
      <p:sp>
        <p:nvSpPr>
          <p:cNvPr id="3082"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pPr>
              <a:defRPr/>
            </a:pPr>
            <a:fld id="{71CCD116-FF67-46DE-99A3-81E817BA841E}" type="slidenum">
              <a:rPr lang="pl-PL"/>
              <a:pPr>
                <a:defRPr/>
              </a:pPr>
              <a:t>‹#›</a:t>
            </a:fld>
            <a:endParaRPr lang="pl-PL"/>
          </a:p>
        </p:txBody>
      </p:sp>
      <p:grpSp>
        <p:nvGrpSpPr>
          <p:cNvPr id="778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p:spPr>
          <p:txBody>
            <a:bodyPr wrap="none" anchor="ctr"/>
            <a:lstStyle/>
            <a:p>
              <a:pPr defTabSz="912813">
                <a:defRPr/>
              </a:pPr>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p:spPr>
          <p:txBody>
            <a:bodyPr wrap="none" anchor="ctr"/>
            <a:lstStyle/>
            <a:p>
              <a:pPr defTabSz="912813">
                <a:defRPr/>
              </a:pPr>
              <a:endParaRPr lang="en-US"/>
            </a:p>
          </p:txBody>
        </p:sp>
      </p:grpSp>
    </p:spTree>
  </p:cSld>
  <p:clrMap bg1="lt1" tx1="dk1" bg2="lt2" tx2="dk2" accent1="accent1" accent2="accent2" accent3="accent3" accent4="accent4" accent5="accent5" accent6="accent6" hlink="hlink" folHlink="folHlink"/>
  <p:sldLayoutIdLst>
    <p:sldLayoutId id="2147483984"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Lst>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8.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chart" Target="../charts/chart115.xml"/><Relationship Id="rId1" Type="http://schemas.openxmlformats.org/officeDocument/2006/relationships/slideLayout" Target="../slideLayouts/slideLayout12.xml"/><Relationship Id="rId5" Type="http://schemas.openxmlformats.org/officeDocument/2006/relationships/chart" Target="../charts/chart118.xml"/><Relationship Id="rId4" Type="http://schemas.openxmlformats.org/officeDocument/2006/relationships/chart" Target="../charts/chart117.xml"/></Relationships>
</file>

<file path=ppt/slides/_rels/slide102.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2.xml"/><Relationship Id="rId4" Type="http://schemas.openxmlformats.org/officeDocument/2006/relationships/chart" Target="../charts/chart122.xml"/></Relationships>
</file>

<file path=ppt/slides/_rels/slide104.xml.rels><?xml version="1.0" encoding="UTF-8" standalone="yes"?>
<Relationships xmlns="http://schemas.openxmlformats.org/package/2006/relationships"><Relationship Id="rId2" Type="http://schemas.openxmlformats.org/officeDocument/2006/relationships/chart" Target="../charts/chart123.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2.xml"/><Relationship Id="rId4" Type="http://schemas.openxmlformats.org/officeDocument/2006/relationships/chart" Target="../charts/chart126.xml"/></Relationships>
</file>

<file path=ppt/slides/_rels/slide108.xml.rels><?xml version="1.0" encoding="UTF-8" standalone="yes"?>
<Relationships xmlns="http://schemas.openxmlformats.org/package/2006/relationships"><Relationship Id="rId2" Type="http://schemas.openxmlformats.org/officeDocument/2006/relationships/chart" Target="../charts/chart127.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2.xml"/><Relationship Id="rId4" Type="http://schemas.openxmlformats.org/officeDocument/2006/relationships/chart" Target="../charts/chart13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8.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2" Type="http://schemas.openxmlformats.org/officeDocument/2006/relationships/chart" Target="../charts/chart131.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2.xml"/><Relationship Id="rId4" Type="http://schemas.openxmlformats.org/officeDocument/2006/relationships/chart" Target="../charts/chart13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12.xml"/><Relationship Id="rId4" Type="http://schemas.openxmlformats.org/officeDocument/2006/relationships/chart" Target="../charts/chart137.xml"/></Relationships>
</file>

<file path=ppt/slides/_rels/slide115.xml.rels><?xml version="1.0" encoding="UTF-8" standalone="yes"?>
<Relationships xmlns="http://schemas.openxmlformats.org/package/2006/relationships"><Relationship Id="rId2" Type="http://schemas.openxmlformats.org/officeDocument/2006/relationships/chart" Target="../charts/chart138.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12.xml"/><Relationship Id="rId4" Type="http://schemas.openxmlformats.org/officeDocument/2006/relationships/chart" Target="../charts/chart141.xml"/></Relationships>
</file>

<file path=ppt/slides/_rels/slide119.xml.rels><?xml version="1.0" encoding="UTF-8" standalone="yes"?>
<Relationships xmlns="http://schemas.openxmlformats.org/package/2006/relationships"><Relationship Id="rId2" Type="http://schemas.openxmlformats.org/officeDocument/2006/relationships/chart" Target="../charts/chart14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0.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chart" Target="../charts/chart143.xml"/><Relationship Id="rId1" Type="http://schemas.openxmlformats.org/officeDocument/2006/relationships/slideLayout" Target="../slideLayouts/slideLayout12.xml"/><Relationship Id="rId4" Type="http://schemas.openxmlformats.org/officeDocument/2006/relationships/chart" Target="../charts/chart145.xml"/></Relationships>
</file>

<file path=ppt/slides/_rels/slide121.xml.rels><?xml version="1.0" encoding="UTF-8" standalone="yes"?>
<Relationships xmlns="http://schemas.openxmlformats.org/package/2006/relationships"><Relationship Id="rId2" Type="http://schemas.openxmlformats.org/officeDocument/2006/relationships/chart" Target="../charts/chart146.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chart" Target="../charts/chart147.xml"/><Relationship Id="rId1" Type="http://schemas.openxmlformats.org/officeDocument/2006/relationships/slideLayout" Target="../slideLayouts/slideLayout12.xml"/><Relationship Id="rId4" Type="http://schemas.openxmlformats.org/officeDocument/2006/relationships/chart" Target="../charts/chart149.xml"/></Relationships>
</file>

<file path=ppt/slides/_rels/slide123.xml.rels><?xml version="1.0" encoding="UTF-8" standalone="yes"?>
<Relationships xmlns="http://schemas.openxmlformats.org/package/2006/relationships"><Relationship Id="rId2" Type="http://schemas.openxmlformats.org/officeDocument/2006/relationships/chart" Target="../charts/chart150.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chart" Target="../charts/chart151.xml"/><Relationship Id="rId1" Type="http://schemas.openxmlformats.org/officeDocument/2006/relationships/slideLayout" Target="../slideLayouts/slideLayout12.xml"/><Relationship Id="rId4" Type="http://schemas.openxmlformats.org/officeDocument/2006/relationships/chart" Target="../charts/chart153.xml"/></Relationships>
</file>

<file path=ppt/slides/_rels/slide127.xml.rels><?xml version="1.0" encoding="UTF-8" standalone="yes"?>
<Relationships xmlns="http://schemas.openxmlformats.org/package/2006/relationships"><Relationship Id="rId2" Type="http://schemas.openxmlformats.org/officeDocument/2006/relationships/chart" Target="../charts/chart154.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chart" Target="../charts/chart155.xml"/><Relationship Id="rId1" Type="http://schemas.openxmlformats.org/officeDocument/2006/relationships/slideLayout" Target="../slideLayouts/slideLayout12.xml"/><Relationship Id="rId4" Type="http://schemas.openxmlformats.org/officeDocument/2006/relationships/chart" Target="../charts/chart15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chart" Target="../charts/chart158.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chart" Target="../charts/chart159.xml"/><Relationship Id="rId1" Type="http://schemas.openxmlformats.org/officeDocument/2006/relationships/slideLayout" Target="../slideLayouts/slideLayout12.xml"/><Relationship Id="rId4" Type="http://schemas.openxmlformats.org/officeDocument/2006/relationships/chart" Target="../charts/chart16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3" Type="http://schemas.openxmlformats.org/officeDocument/2006/relationships/hyperlink" Target="http://www.beck.pl/" TargetMode="External"/><Relationship Id="rId18" Type="http://schemas.openxmlformats.org/officeDocument/2006/relationships/image" Target="../media/image22.png"/><Relationship Id="rId26" Type="http://schemas.openxmlformats.org/officeDocument/2006/relationships/image" Target="../media/image26.png"/><Relationship Id="rId21" Type="http://schemas.openxmlformats.org/officeDocument/2006/relationships/hyperlink" Target="http://bakernet.com/" TargetMode="External"/><Relationship Id="rId34" Type="http://schemas.openxmlformats.org/officeDocument/2006/relationships/image" Target="../media/image31.png"/><Relationship Id="rId7" Type="http://schemas.openxmlformats.org/officeDocument/2006/relationships/image" Target="../media/image16.jpeg"/><Relationship Id="rId12" Type="http://schemas.openxmlformats.org/officeDocument/2006/relationships/image" Target="../media/image19.png"/><Relationship Id="rId17" Type="http://schemas.openxmlformats.org/officeDocument/2006/relationships/hyperlink" Target="http://www.pwp.pl/" TargetMode="External"/><Relationship Id="rId25" Type="http://schemas.openxmlformats.org/officeDocument/2006/relationships/hyperlink" Target="http://www.nlembassy.pl/" TargetMode="External"/><Relationship Id="rId33" Type="http://schemas.openxmlformats.org/officeDocument/2006/relationships/hyperlink" Target="http://www.weil.com/" TargetMode="External"/><Relationship Id="rId2" Type="http://schemas.openxmlformats.org/officeDocument/2006/relationships/image" Target="../media/image13.jpeg"/><Relationship Id="rId16" Type="http://schemas.openxmlformats.org/officeDocument/2006/relationships/image" Target="../media/image21.png"/><Relationship Id="rId20" Type="http://schemas.openxmlformats.org/officeDocument/2006/relationships/image" Target="../media/image23.jpeg"/><Relationship Id="rId29"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hyperlink" Target="http://www.pozytek.gov.pl/" TargetMode="External"/><Relationship Id="rId24" Type="http://schemas.openxmlformats.org/officeDocument/2006/relationships/image" Target="../media/image25.jpeg"/><Relationship Id="rId32" Type="http://schemas.openxmlformats.org/officeDocument/2006/relationships/image" Target="../media/image30.jpeg"/><Relationship Id="rId37" Type="http://schemas.openxmlformats.org/officeDocument/2006/relationships/image" Target="../media/image33.png"/><Relationship Id="rId5" Type="http://schemas.openxmlformats.org/officeDocument/2006/relationships/hyperlink" Target="http://www.batory.org.pl/" TargetMode="External"/><Relationship Id="rId15" Type="http://schemas.openxmlformats.org/officeDocument/2006/relationships/hyperlink" Target="http://www.kbn.gov.pl/" TargetMode="External"/><Relationship Id="rId23" Type="http://schemas.openxmlformats.org/officeDocument/2006/relationships/hyperlink" Target="http://www.linleaters.pl/" TargetMode="External"/><Relationship Id="rId28" Type="http://schemas.openxmlformats.org/officeDocument/2006/relationships/hyperlink" Target="http://www.cliffordchance.com/home.html" TargetMode="External"/><Relationship Id="rId36" Type="http://schemas.openxmlformats.org/officeDocument/2006/relationships/hyperlink" Target="http://www.ceetrust.org/" TargetMode="External"/><Relationship Id="rId10" Type="http://schemas.openxmlformats.org/officeDocument/2006/relationships/image" Target="../media/image18.jpeg"/><Relationship Id="rId19" Type="http://schemas.openxmlformats.org/officeDocument/2006/relationships/hyperlink" Target="http://www.ms.gov.pl/" TargetMode="External"/><Relationship Id="rId31" Type="http://schemas.openxmlformats.org/officeDocument/2006/relationships/image" Target="../media/image29.png"/><Relationship Id="rId4" Type="http://schemas.openxmlformats.org/officeDocument/2006/relationships/image" Target="../media/image14.jpeg"/><Relationship Id="rId9" Type="http://schemas.openxmlformats.org/officeDocument/2006/relationships/hyperlink" Target="http://www.cofund.org.pl/" TargetMode="External"/><Relationship Id="rId14" Type="http://schemas.openxmlformats.org/officeDocument/2006/relationships/image" Target="../media/image20.jpeg"/><Relationship Id="rId22" Type="http://schemas.openxmlformats.org/officeDocument/2006/relationships/image" Target="../media/image24.jpeg"/><Relationship Id="rId27" Type="http://schemas.openxmlformats.org/officeDocument/2006/relationships/image" Target="../media/image27.jpeg"/><Relationship Id="rId30" Type="http://schemas.openxmlformats.org/officeDocument/2006/relationships/hyperlink" Target="http://www.chadbourne.com/locations/sub_warsaw.html" TargetMode="External"/><Relationship Id="rId35" Type="http://schemas.openxmlformats.org/officeDocument/2006/relationships/image" Target="../media/image32.png"/><Relationship Id="rId8" Type="http://schemas.openxmlformats.org/officeDocument/2006/relationships/image" Target="../media/image17.jpeg"/><Relationship Id="rId3" Type="http://schemas.openxmlformats.org/officeDocument/2006/relationships/hyperlink" Target="http://www.pafw.pl/" TargetMode="Externa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4.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2.xml"/><Relationship Id="rId4" Type="http://schemas.openxmlformats.org/officeDocument/2006/relationships/chart" Target="../charts/chart54.xml"/></Relationships>
</file>

<file path=ppt/slides/_rels/slide58.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5.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12.xml"/><Relationship Id="rId4" Type="http://schemas.openxmlformats.org/officeDocument/2006/relationships/chart" Target="../charts/chart58.xml"/></Relationships>
</file>

<file path=ppt/slides/_rels/slide6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12.xml"/><Relationship Id="rId4" Type="http://schemas.openxmlformats.org/officeDocument/2006/relationships/chart" Target="../charts/chart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12.xml"/><Relationship Id="rId4" Type="http://schemas.openxmlformats.org/officeDocument/2006/relationships/chart" Target="../charts/chart68.xml"/></Relationships>
</file>

<file path=ppt/slides/_rels/slide6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6.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2.xml"/><Relationship Id="rId4" Type="http://schemas.openxmlformats.org/officeDocument/2006/relationships/chart" Target="../charts/chart80.xml"/></Relationships>
</file>

<file path=ppt/slides/_rels/slide75.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2.xml"/><Relationship Id="rId4" Type="http://schemas.openxmlformats.org/officeDocument/2006/relationships/chart" Target="../charts/chart84.xml"/></Relationships>
</file>

<file path=ppt/slides/_rels/slide78.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6.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12.xml"/><Relationship Id="rId4" Type="http://schemas.openxmlformats.org/officeDocument/2006/relationships/chart" Target="../charts/chart88.xml"/></Relationships>
</file>

<file path=ppt/slides/_rels/slide81.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12.xml"/><Relationship Id="rId4" Type="http://schemas.openxmlformats.org/officeDocument/2006/relationships/chart" Target="../charts/chart92.xml"/></Relationships>
</file>

<file path=ppt/slides/_rels/slide84.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12.xml"/><Relationship Id="rId4" Type="http://schemas.openxmlformats.org/officeDocument/2006/relationships/chart" Target="../charts/chart96.xml"/></Relationships>
</file>

<file path=ppt/slides/_rels/slide86.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2.xml"/><Relationship Id="rId4" Type="http://schemas.openxmlformats.org/officeDocument/2006/relationships/chart" Target="../charts/chart10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7.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chart" Target="../charts/chart108.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2.xml"/><Relationship Id="rId4" Type="http://schemas.openxmlformats.org/officeDocument/2006/relationships/chart" Target="../charts/chart113.xml"/></Relationships>
</file>

<file path=ppt/slides/_rels/slide99.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pPr defTabSz="912813" eaLnBrk="1" hangingPunct="1"/>
            <a:r>
              <a:rPr lang="pl-PL" dirty="0">
                <a:solidFill>
                  <a:schemeClr val="tx2"/>
                </a:solidFill>
              </a:rPr>
              <a:t>Studenckie Poradnie Prawne</a:t>
            </a:r>
          </a:p>
        </p:txBody>
      </p:sp>
      <p:sp>
        <p:nvSpPr>
          <p:cNvPr id="79875" name="Rectangle 3"/>
          <p:cNvSpPr>
            <a:spLocks noGrp="1" noChangeArrowheads="1"/>
          </p:cNvSpPr>
          <p:nvPr>
            <p:ph type="subTitle" idx="1"/>
          </p:nvPr>
        </p:nvSpPr>
        <p:spPr/>
        <p:txBody>
          <a:bodyPr/>
          <a:lstStyle/>
          <a:p>
            <a:pPr defTabSz="912813" eaLnBrk="1" hangingPunct="1"/>
            <a:r>
              <a:rPr lang="pl-PL" i="1" dirty="0"/>
              <a:t>Podsumowanie działalności 	     za rok akademicki 2024/2025</a:t>
            </a:r>
          </a:p>
        </p:txBody>
      </p:sp>
      <p:pic>
        <p:nvPicPr>
          <p:cNvPr id="79876" name="Picture 4" descr="fupp_small"/>
          <p:cNvPicPr>
            <a:picLocks noChangeAspect="1" noChangeArrowheads="1"/>
          </p:cNvPicPr>
          <p:nvPr/>
        </p:nvPicPr>
        <p:blipFill>
          <a:blip r:embed="rId2" cstate="print"/>
          <a:srcRect/>
          <a:stretch>
            <a:fillRect/>
          </a:stretch>
        </p:blipFill>
        <p:spPr bwMode="auto">
          <a:xfrm>
            <a:off x="1447800" y="3970338"/>
            <a:ext cx="2205038" cy="2125662"/>
          </a:xfrm>
          <a:prstGeom prst="rect">
            <a:avLst/>
          </a:prstGeom>
          <a:noFill/>
          <a:ln w="0" algn="in">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6125" y="2687638"/>
            <a:ext cx="8578850" cy="4129088"/>
            <a:chOff x="470" y="1738"/>
            <a:chExt cx="5404" cy="2601"/>
          </a:xfrm>
        </p:grpSpPr>
        <p:sp useBgFill="1">
          <p:nvSpPr>
            <p:cNvPr id="4" name="Text Box 517"/>
            <p:cNvSpPr txBox="1">
              <a:spLocks noChangeArrowheads="1"/>
            </p:cNvSpPr>
            <p:nvPr/>
          </p:nvSpPr>
          <p:spPr bwMode="auto">
            <a:xfrm>
              <a:off x="3742" y="2750"/>
              <a:ext cx="2132" cy="81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2011/2012</a:t>
              </a:r>
            </a:p>
            <a:p>
              <a:pPr eaLnBrk="1" hangingPunct="1">
                <a:spcBef>
                  <a:spcPct val="50000"/>
                </a:spcBef>
              </a:pPr>
              <a:r>
                <a:rPr lang="pl-PL" altLang="pl-PL" sz="2000" dirty="0">
                  <a:solidFill>
                    <a:srgbClr val="003366"/>
                  </a:solidFill>
                  <a:latin typeface="Arial" charset="0"/>
                </a:rPr>
                <a:t>25 poradni w 15 miastach</a:t>
              </a:r>
            </a:p>
          </p:txBody>
        </p:sp>
        <p:graphicFrame>
          <p:nvGraphicFramePr>
            <p:cNvPr id="5" name="Object 518"/>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Bitmap Image" r:id="rId2" imgW="4352381" imgH="4200000" progId="PBrush">
                    <p:embed/>
                  </p:oleObj>
                </mc:Choice>
                <mc:Fallback>
                  <p:oleObj name="Bitmap Image" r:id="rId2" imgW="4352381" imgH="4200000"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26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2341"/>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 y="1943"/>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2478"/>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3258"/>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362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342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307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325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3258"/>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280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p:cNvSpPr txBox="1">
              <a:spLocks noChangeArrowheads="1"/>
            </p:cNvSpPr>
            <p:nvPr/>
          </p:nvSpPr>
          <p:spPr bwMode="auto">
            <a:xfrm>
              <a:off x="2582" y="253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293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344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378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3592"/>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341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325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282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265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210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250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298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 y="206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p:cNvSpPr txBox="1">
              <a:spLocks noChangeArrowheads="1"/>
            </p:cNvSpPr>
            <p:nvPr/>
          </p:nvSpPr>
          <p:spPr bwMode="auto">
            <a:xfrm>
              <a:off x="2110" y="229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2" y="193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150316075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Uniwersytecka Poradnia Prawna </a:t>
            </a:r>
            <a:br>
              <a:rPr lang="pl-PL" sz="2800" dirty="0"/>
            </a:br>
            <a:r>
              <a:rPr lang="pl-PL" sz="2800" dirty="0"/>
              <a:t>Uniwersytetu Rzeszowskiego</a:t>
            </a:r>
          </a:p>
        </p:txBody>
      </p:sp>
      <p:sp>
        <p:nvSpPr>
          <p:cNvPr id="5" name="Text Box 10"/>
          <p:cNvSpPr txBox="1">
            <a:spLocks noChangeArrowheads="1"/>
          </p:cNvSpPr>
          <p:nvPr/>
        </p:nvSpPr>
        <p:spPr bwMode="auto">
          <a:xfrm>
            <a:off x="1259632" y="2780928"/>
            <a:ext cx="7727776" cy="3293209"/>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członków Poradni w I Ogólnopolskiej Konferencji Naukowej Prawa Służb Mundurowych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Patronat i udział w IV Forum Prawa Rodzinnego „Rozwód – uwarunkowania i konsekwencje z perspektywy nauk prawnych i socjologicznych”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V Lokalnym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Moot</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Court z Prawa Pracy</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cyklu „Akademia umów” – warsztaty z zakresu praktycznych aspektów sporządzania umów gospodarczych (sześć spotkań)</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Międzynarodowej Konferencji Naukowej „Wybrane aspekty etyki zawodowej w zawodach prawniczych” z udziałem przedstawicieli klinik z Brazylii, Czech, Hiszpanii i Litwy</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„Nocy Sądów”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Działania w ramach Street Law: wizyta w LO w Boguchwale</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Wizyta członków Poradni w ZK w Rzeszowie</a:t>
            </a:r>
          </a:p>
        </p:txBody>
      </p:sp>
    </p:spTree>
    <p:extLst>
      <p:ext uri="{BB962C8B-B14F-4D97-AF65-F5344CB8AC3E}">
        <p14:creationId xmlns:p14="http://schemas.microsoft.com/office/powerpoint/2010/main" val="164691866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692696"/>
            <a:ext cx="8316416" cy="1224136"/>
          </a:xfrm>
        </p:spPr>
        <p:txBody>
          <a:bodyPr/>
          <a:lstStyle/>
          <a:p>
            <a:pPr defTabSz="912813" eaLnBrk="1" hangingPunct="1"/>
            <a:r>
              <a:rPr lang="pl-PL" sz="2800" dirty="0"/>
              <a:t>Uniwersytecka Poradnia Prawna </a:t>
            </a:r>
            <a:br>
              <a:rPr lang="pl-PL" sz="2800" dirty="0"/>
            </a:br>
            <a:r>
              <a:rPr lang="pl-PL" sz="2800" dirty="0"/>
              <a:t>Uniwersytetu Rzeszowskiego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Wykres 5">
            <a:extLst>
              <a:ext uri="{FF2B5EF4-FFF2-40B4-BE49-F238E27FC236}">
                <a16:creationId xmlns:a16="http://schemas.microsoft.com/office/drawing/2014/main" id="{07B49C38-CA27-2CE0-CDA5-FDC9E3AE50EA}"/>
              </a:ext>
            </a:extLst>
          </p:cNvPr>
          <p:cNvGraphicFramePr>
            <a:graphicFrameLocks/>
          </p:cNvGraphicFramePr>
          <p:nvPr/>
        </p:nvGraphicFramePr>
        <p:xfrm flipH="1" flipV="1">
          <a:off x="709858" y="6269922"/>
          <a:ext cx="45719" cy="45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7">
            <a:extLst>
              <a:ext uri="{FF2B5EF4-FFF2-40B4-BE49-F238E27FC236}">
                <a16:creationId xmlns:a16="http://schemas.microsoft.com/office/drawing/2014/main" id="{22B54065-815A-E2F5-597D-A320523A88D4}"/>
              </a:ext>
            </a:extLst>
          </p:cNvPr>
          <p:cNvGraphicFramePr>
            <a:graphicFrameLocks/>
          </p:cNvGraphicFramePr>
          <p:nvPr>
            <p:extLst>
              <p:ext uri="{D42A27DB-BD31-4B8C-83A1-F6EECF244321}">
                <p14:modId xmlns:p14="http://schemas.microsoft.com/office/powerpoint/2010/main" val="1259291641"/>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8">
            <a:extLst>
              <a:ext uri="{FF2B5EF4-FFF2-40B4-BE49-F238E27FC236}">
                <a16:creationId xmlns:a16="http://schemas.microsoft.com/office/drawing/2014/main" id="{106DD1DD-914A-79D0-6E23-F53557FBF60C}"/>
              </a:ext>
            </a:extLst>
          </p:cNvPr>
          <p:cNvGraphicFramePr>
            <a:graphicFrameLocks/>
          </p:cNvGraphicFramePr>
          <p:nvPr>
            <p:extLst>
              <p:ext uri="{D42A27DB-BD31-4B8C-83A1-F6EECF244321}">
                <p14:modId xmlns:p14="http://schemas.microsoft.com/office/powerpoint/2010/main" val="47683525"/>
              </p:ext>
            </p:extLst>
          </p:nvPr>
        </p:nvGraphicFramePr>
        <p:xfrm>
          <a:off x="4788024" y="2776200"/>
          <a:ext cx="4320000" cy="31284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 Box 11">
            <a:extLst>
              <a:ext uri="{FF2B5EF4-FFF2-40B4-BE49-F238E27FC236}">
                <a16:creationId xmlns:a16="http://schemas.microsoft.com/office/drawing/2014/main" id="{C38D2FE5-9BA5-AC2F-52F3-86F76383DBEA}"/>
              </a:ext>
            </a:extLst>
          </p:cNvPr>
          <p:cNvSpPr txBox="1">
            <a:spLocks noChangeArrowheads="1"/>
          </p:cNvSpPr>
          <p:nvPr/>
        </p:nvSpPr>
        <p:spPr bwMode="auto">
          <a:xfrm>
            <a:off x="5329221" y="336415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781E4BE9-C9A4-C22B-F06C-A8A08A6A08A3}"/>
              </a:ext>
            </a:extLst>
          </p:cNvPr>
          <p:cNvSpPr txBox="1">
            <a:spLocks noChangeArrowheads="1"/>
          </p:cNvSpPr>
          <p:nvPr/>
        </p:nvSpPr>
        <p:spPr bwMode="auto">
          <a:xfrm>
            <a:off x="6444563" y="423567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9" name="Text Box 13">
            <a:extLst>
              <a:ext uri="{FF2B5EF4-FFF2-40B4-BE49-F238E27FC236}">
                <a16:creationId xmlns:a16="http://schemas.microsoft.com/office/drawing/2014/main" id="{1BDF08C2-B2BA-74D5-3924-AD539F447479}"/>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10" name="Text Box 14">
            <a:extLst>
              <a:ext uri="{FF2B5EF4-FFF2-40B4-BE49-F238E27FC236}">
                <a16:creationId xmlns:a16="http://schemas.microsoft.com/office/drawing/2014/main" id="{9A65A79A-3BB9-46B9-6CF4-B2FE8BAB2FE3}"/>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2329528810"/>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A8AF9E50-8AFD-129A-4BBF-27D4AD86A56C}"/>
              </a:ext>
            </a:extLst>
          </p:cNvPr>
          <p:cNvGraphicFramePr>
            <a:graphicFrameLocks noGrp="1" noChangeAspect="1"/>
          </p:cNvGraphicFramePr>
          <p:nvPr>
            <p:ph type="chart" idx="1"/>
            <p:extLst>
              <p:ext uri="{D42A27DB-BD31-4B8C-83A1-F6EECF244321}">
                <p14:modId xmlns:p14="http://schemas.microsoft.com/office/powerpoint/2010/main" val="418510196"/>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Studencka Poradnia Prawa w Collegium Polonicum w Słubicach</a:t>
            </a:r>
          </a:p>
        </p:txBody>
      </p:sp>
      <p:sp>
        <p:nvSpPr>
          <p:cNvPr id="23556" name="Text Box 4"/>
          <p:cNvSpPr txBox="1">
            <a:spLocks noChangeArrowheads="1"/>
          </p:cNvSpPr>
          <p:nvPr/>
        </p:nvSpPr>
        <p:spPr bwMode="auto">
          <a:xfrm>
            <a:off x="7056784" y="2276872"/>
            <a:ext cx="205172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86 </a:t>
            </a:r>
          </a:p>
          <a:p>
            <a:pPr algn="r" defTabSz="912813">
              <a:spcBef>
                <a:spcPct val="50000"/>
              </a:spcBef>
            </a:pPr>
            <a:r>
              <a:rPr lang="pl-PL" sz="1600" b="1" dirty="0">
                <a:solidFill>
                  <a:schemeClr val="tx2">
                    <a:lumMod val="50000"/>
                  </a:schemeClr>
                </a:solidFill>
                <a:latin typeface="Arial" charset="0"/>
              </a:rPr>
              <a:t>      Studentów: 23</a:t>
            </a:r>
          </a:p>
          <a:p>
            <a:pPr algn="r" defTabSz="912813">
              <a:spcBef>
                <a:spcPct val="50000"/>
              </a:spcBef>
            </a:pPr>
            <a:r>
              <a:rPr lang="pl-PL" sz="1600" b="1" dirty="0">
                <a:solidFill>
                  <a:schemeClr val="tx2">
                    <a:lumMod val="50000"/>
                  </a:schemeClr>
                </a:solidFill>
                <a:latin typeface="Arial" charset="0"/>
              </a:rPr>
              <a:t> Dydaktyków: 11 </a:t>
            </a:r>
          </a:p>
        </p:txBody>
      </p:sp>
      <p:sp>
        <p:nvSpPr>
          <p:cNvPr id="5" name="Text Box 10"/>
          <p:cNvSpPr txBox="1">
            <a:spLocks noChangeArrowheads="1"/>
          </p:cNvSpPr>
          <p:nvPr/>
        </p:nvSpPr>
        <p:spPr bwMode="auto">
          <a:xfrm>
            <a:off x="2051720" y="2564904"/>
            <a:ext cx="5400600" cy="1992853"/>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j-lt"/>
              </a:rPr>
              <a:t>N</a:t>
            </a:r>
            <a:r>
              <a:rPr lang="pl-PL" sz="1300" b="1" dirty="0">
                <a:solidFill>
                  <a:schemeClr val="accent5">
                    <a:lumMod val="25000"/>
                  </a:schemeClr>
                </a:solidFill>
                <a:latin typeface="+mj-lt"/>
                <a:cs typeface="Times New Roman" pitchFamily="18" charset="0"/>
              </a:rPr>
              <a:t>ajwa</a:t>
            </a:r>
            <a:r>
              <a:rPr lang="pl-PL" sz="1300" b="1" dirty="0">
                <a:solidFill>
                  <a:schemeClr val="accent5">
                    <a:lumMod val="25000"/>
                  </a:schemeClr>
                </a:solidFill>
                <a:latin typeface="+mj-lt"/>
              </a:rPr>
              <a:t>ż</a:t>
            </a:r>
            <a:r>
              <a:rPr lang="pl-PL" sz="1300" b="1" dirty="0">
                <a:solidFill>
                  <a:schemeClr val="accent5">
                    <a:lumMod val="25000"/>
                  </a:schemeClr>
                </a:solidFill>
                <a:latin typeface="+mj-lt"/>
                <a:cs typeface="Times New Roman" pitchFamily="18" charset="0"/>
              </a:rPr>
              <a:t>niejsze osi</a:t>
            </a:r>
            <a:r>
              <a:rPr lang="pl-PL" sz="1300" b="1" dirty="0">
                <a:solidFill>
                  <a:schemeClr val="accent5">
                    <a:lumMod val="25000"/>
                  </a:schemeClr>
                </a:solidFill>
                <a:latin typeface="+mj-lt"/>
              </a:rPr>
              <a:t>ą</a:t>
            </a:r>
            <a:r>
              <a:rPr lang="pl-PL" sz="1300" b="1" dirty="0">
                <a:solidFill>
                  <a:schemeClr val="accent5">
                    <a:lumMod val="25000"/>
                  </a:schemeClr>
                </a:solidFill>
                <a:latin typeface="+mj-lt"/>
                <a:cs typeface="Times New Roman" pitchFamily="18" charset="0"/>
              </a:rPr>
              <a:t>gni</a:t>
            </a:r>
            <a:r>
              <a:rPr lang="pl-PL" sz="1300" b="1" dirty="0">
                <a:solidFill>
                  <a:schemeClr val="accent5">
                    <a:lumMod val="25000"/>
                  </a:schemeClr>
                </a:solidFill>
                <a:latin typeface="+mj-lt"/>
              </a:rPr>
              <a:t>ę</a:t>
            </a:r>
            <a:r>
              <a:rPr lang="pl-PL" sz="1300" b="1" dirty="0">
                <a:solidFill>
                  <a:schemeClr val="accent5">
                    <a:lumMod val="25000"/>
                  </a:schemeClr>
                </a:solidFill>
                <a:latin typeface="+mj-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j-lt"/>
              </a:rPr>
              <a:t>Współpraca z grupą lokalną Europejskiego Stowarzyszenia Studentów Prawa ELSA Frankfurt (Oder)</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j-lt"/>
              </a:rPr>
              <a:t>Uczestnictwo w rozprawach sądowych w SR w Słubicach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j-lt"/>
              </a:rPr>
              <a:t>Współpraca z Fundacją na rzecz Collegium Polonicum – uzyskanie dofinansowania w wysokości 12.550 zł na realizację projektu „Nowoczesna Poradnia Prawa” (m.in. zakup nowego sprzętu i organizacja warsztatów)</a:t>
            </a:r>
            <a:endParaRPr lang="pl-PL" sz="1300" dirty="0">
              <a:solidFill>
                <a:schemeClr val="accent5">
                  <a:lumMod val="25000"/>
                </a:schemeClr>
              </a:solidFill>
              <a:latin typeface="+mj-lt"/>
              <a:cs typeface="Times New Roman" pitchFamily="18" charset="0"/>
            </a:endParaRPr>
          </a:p>
        </p:txBody>
      </p:sp>
    </p:spTree>
    <p:extLst>
      <p:ext uri="{BB962C8B-B14F-4D97-AF65-F5344CB8AC3E}">
        <p14:creationId xmlns:p14="http://schemas.microsoft.com/office/powerpoint/2010/main" val="3788172748"/>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2800" dirty="0"/>
              <a:t>Studencka Poradnia Prawa w Collegium Polonicum w Słubicach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5" name="Object 7">
            <a:extLst>
              <a:ext uri="{FF2B5EF4-FFF2-40B4-BE49-F238E27FC236}">
                <a16:creationId xmlns:a16="http://schemas.microsoft.com/office/drawing/2014/main" id="{FCF84297-694A-8A0B-308D-A29A0E626B90}"/>
              </a:ext>
            </a:extLst>
          </p:cNvPr>
          <p:cNvGraphicFramePr>
            <a:graphicFrameLocks/>
          </p:cNvGraphicFramePr>
          <p:nvPr>
            <p:extLst>
              <p:ext uri="{D42A27DB-BD31-4B8C-83A1-F6EECF244321}">
                <p14:modId xmlns:p14="http://schemas.microsoft.com/office/powerpoint/2010/main" val="2687276816"/>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8">
            <a:extLst>
              <a:ext uri="{FF2B5EF4-FFF2-40B4-BE49-F238E27FC236}">
                <a16:creationId xmlns:a16="http://schemas.microsoft.com/office/drawing/2014/main" id="{790606FF-F109-778B-968E-6E42BFA53455}"/>
              </a:ext>
            </a:extLst>
          </p:cNvPr>
          <p:cNvGraphicFramePr>
            <a:graphicFrameLocks/>
          </p:cNvGraphicFramePr>
          <p:nvPr>
            <p:extLst>
              <p:ext uri="{D42A27DB-BD31-4B8C-83A1-F6EECF244321}">
                <p14:modId xmlns:p14="http://schemas.microsoft.com/office/powerpoint/2010/main" val="3212073796"/>
              </p:ext>
            </p:extLst>
          </p:nvPr>
        </p:nvGraphicFramePr>
        <p:xfrm>
          <a:off x="486051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BBF2A5CE-CD90-2142-8594-871147CF42B8}"/>
              </a:ext>
            </a:extLst>
          </p:cNvPr>
          <p:cNvSpPr txBox="1">
            <a:spLocks noChangeArrowheads="1"/>
          </p:cNvSpPr>
          <p:nvPr/>
        </p:nvSpPr>
        <p:spPr bwMode="auto">
          <a:xfrm>
            <a:off x="7020512" y="3036198"/>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A89B730D-E6A4-147C-256D-57C2C14DCD96}"/>
              </a:ext>
            </a:extLst>
          </p:cNvPr>
          <p:cNvSpPr txBox="1">
            <a:spLocks noChangeArrowheads="1"/>
          </p:cNvSpPr>
          <p:nvPr/>
        </p:nvSpPr>
        <p:spPr bwMode="auto">
          <a:xfrm>
            <a:off x="5977106" y="4088823"/>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6A2722D9-A620-380B-70EC-2B3433A7D879}"/>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9" name="Text Box 14">
            <a:extLst>
              <a:ext uri="{FF2B5EF4-FFF2-40B4-BE49-F238E27FC236}">
                <a16:creationId xmlns:a16="http://schemas.microsoft.com/office/drawing/2014/main" id="{BCB11BB8-71EA-5A82-EDB9-743008AEF45F}"/>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401503603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9">
            <a:extLst>
              <a:ext uri="{FF2B5EF4-FFF2-40B4-BE49-F238E27FC236}">
                <a16:creationId xmlns:a16="http://schemas.microsoft.com/office/drawing/2014/main" id="{3E8E39EF-32F0-1F9A-3213-0A5B30B433D7}"/>
              </a:ext>
            </a:extLst>
          </p:cNvPr>
          <p:cNvGraphicFramePr>
            <a:graphicFrameLocks noGrp="1" noChangeAspect="1"/>
          </p:cNvGraphicFramePr>
          <p:nvPr>
            <p:ph type="chart" idx="1"/>
            <p:extLst>
              <p:ext uri="{D42A27DB-BD31-4B8C-83A1-F6EECF244321}">
                <p14:modId xmlns:p14="http://schemas.microsoft.com/office/powerpoint/2010/main" val="385843160"/>
              </p:ext>
            </p:extLst>
          </p:nvPr>
        </p:nvGraphicFramePr>
        <p:xfrm>
          <a:off x="887413" y="2552700"/>
          <a:ext cx="8178800" cy="398621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Klinika Prawa Wydziału Prawa i Administracji Uniwersytetu Szczecińskiego</a:t>
            </a:r>
          </a:p>
        </p:txBody>
      </p:sp>
      <p:sp>
        <p:nvSpPr>
          <p:cNvPr id="23556" name="Text Box 4"/>
          <p:cNvSpPr txBox="1">
            <a:spLocks noChangeArrowheads="1"/>
          </p:cNvSpPr>
          <p:nvPr/>
        </p:nvSpPr>
        <p:spPr bwMode="auto">
          <a:xfrm>
            <a:off x="6997352" y="2276872"/>
            <a:ext cx="211115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111</a:t>
            </a:r>
          </a:p>
          <a:p>
            <a:pPr algn="r" defTabSz="912813">
              <a:spcBef>
                <a:spcPct val="50000"/>
              </a:spcBef>
            </a:pPr>
            <a:r>
              <a:rPr lang="pl-PL" sz="1600" b="1" dirty="0">
                <a:solidFill>
                  <a:schemeClr val="tx2">
                    <a:lumMod val="50000"/>
                  </a:schemeClr>
                </a:solidFill>
                <a:latin typeface="Arial" charset="0"/>
              </a:rPr>
              <a:t>       Studentów: 73 </a:t>
            </a:r>
          </a:p>
          <a:p>
            <a:pPr algn="r" defTabSz="912813">
              <a:spcBef>
                <a:spcPct val="50000"/>
              </a:spcBef>
            </a:pPr>
            <a:r>
              <a:rPr lang="pl-PL" sz="1600" b="1" dirty="0">
                <a:solidFill>
                  <a:schemeClr val="tx2">
                    <a:lumMod val="50000"/>
                  </a:schemeClr>
                </a:solidFill>
                <a:latin typeface="Arial" charset="0"/>
              </a:rPr>
              <a:t> Dydaktyków:  20 </a:t>
            </a:r>
          </a:p>
        </p:txBody>
      </p:sp>
    </p:spTree>
    <p:extLst>
      <p:ext uri="{BB962C8B-B14F-4D97-AF65-F5344CB8AC3E}">
        <p14:creationId xmlns:p14="http://schemas.microsoft.com/office/powerpoint/2010/main" val="1139546086"/>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Klinika Prawa Wydziału Prawa i Administracji Uniwersytetu Szczecińskiego</a:t>
            </a:r>
          </a:p>
        </p:txBody>
      </p:sp>
      <p:sp>
        <p:nvSpPr>
          <p:cNvPr id="5" name="Text Box 10"/>
          <p:cNvSpPr txBox="1">
            <a:spLocks noChangeArrowheads="1"/>
          </p:cNvSpPr>
          <p:nvPr/>
        </p:nvSpPr>
        <p:spPr bwMode="auto">
          <a:xfrm>
            <a:off x="755576" y="2659990"/>
            <a:ext cx="8159824" cy="3793346"/>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171450" indent="-171450" defTabSz="912813">
              <a:spcBef>
                <a:spcPct val="50000"/>
              </a:spcBef>
              <a:buFont typeface="Wingdings" panose="05000000000000000000" pitchFamily="2" charset="2"/>
              <a:buChar char="§"/>
              <a:defRPr/>
            </a:pPr>
            <a:r>
              <a:rPr lang="pl-PL" sz="1300" dirty="0">
                <a:effectLst/>
                <a:latin typeface="+mn-lt"/>
                <a:ea typeface="Times New Roman" panose="02020603050405020304" pitchFamily="18" charset="0"/>
              </a:rPr>
              <a:t>Organizacja seminariów: „Ochrona czasowa i statusy pobytowe cudzoziemców”, problematyki macierzyństwa zastępczego</a:t>
            </a:r>
          </a:p>
          <a:p>
            <a:pPr marL="171450" indent="-171450" defTabSz="912813">
              <a:spcBef>
                <a:spcPct val="50000"/>
              </a:spcBef>
              <a:buFont typeface="Wingdings" panose="05000000000000000000" pitchFamily="2" charset="2"/>
              <a:buChar char="§"/>
              <a:defRPr/>
            </a:pPr>
            <a:r>
              <a:rPr lang="pl-PL" sz="1300" dirty="0">
                <a:latin typeface="+mn-lt"/>
                <a:ea typeface="Times New Roman" panose="02020603050405020304" pitchFamily="18" charset="0"/>
              </a:rPr>
              <a:t>Klinika Prawa partnerem konferencji Global Alliance for </a:t>
            </a:r>
            <a:r>
              <a:rPr lang="pl-PL" sz="1300" dirty="0" err="1">
                <a:latin typeface="+mn-lt"/>
                <a:ea typeface="Times New Roman" panose="02020603050405020304" pitchFamily="18" charset="0"/>
              </a:rPr>
              <a:t>Justice</a:t>
            </a:r>
            <a:r>
              <a:rPr lang="pl-PL" sz="1300" dirty="0">
                <a:latin typeface="+mn-lt"/>
                <a:ea typeface="Times New Roman" panose="02020603050405020304" pitchFamily="18" charset="0"/>
              </a:rPr>
              <a:t> </a:t>
            </a:r>
            <a:r>
              <a:rPr lang="pl-PL" sz="1300" dirty="0" err="1">
                <a:latin typeface="+mn-lt"/>
                <a:ea typeface="Times New Roman" panose="02020603050405020304" pitchFamily="18" charset="0"/>
              </a:rPr>
              <a:t>Education</a:t>
            </a:r>
            <a:r>
              <a:rPr lang="pl-PL" sz="1300" dirty="0">
                <a:latin typeface="+mn-lt"/>
                <a:ea typeface="Times New Roman" panose="02020603050405020304" pitchFamily="18" charset="0"/>
              </a:rPr>
              <a:t> (GAJE) </a:t>
            </a:r>
            <a:r>
              <a:rPr lang="pl-PL" sz="1300" dirty="0" err="1">
                <a:latin typeface="+mn-lt"/>
                <a:ea typeface="Times New Roman" panose="02020603050405020304" pitchFamily="18" charset="0"/>
              </a:rPr>
              <a:t>Woldwide</a:t>
            </a:r>
            <a:r>
              <a:rPr lang="pl-PL" sz="1300" dirty="0">
                <a:latin typeface="+mn-lt"/>
                <a:ea typeface="Times New Roman" panose="02020603050405020304" pitchFamily="18" charset="0"/>
              </a:rPr>
              <a:t> Conference organizowanej na Uczelni Łazarskiego – wsparcie promocyjne i zaangażowanie organizacyjne</a:t>
            </a:r>
            <a:endParaRPr lang="pl-PL" sz="1300" dirty="0">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r>
              <a:rPr lang="pl-PL" sz="1300" dirty="0">
                <a:latin typeface="+mn-lt"/>
                <a:ea typeface="Times New Roman" panose="02020603050405020304" pitchFamily="18" charset="0"/>
              </a:rPr>
              <a:t>Udział w ogólnopolskich konferencjach dotyczących: sztucznej inteligencji, nauczania klinicznego, </a:t>
            </a:r>
          </a:p>
          <a:p>
            <a:pPr marL="171450" indent="-171450" defTabSz="912813">
              <a:spcBef>
                <a:spcPct val="50000"/>
              </a:spcBef>
              <a:buFont typeface="Wingdings" panose="05000000000000000000" pitchFamily="2" charset="2"/>
              <a:buChar char="§"/>
              <a:defRPr/>
            </a:pPr>
            <a:r>
              <a:rPr lang="pl-PL" sz="1300" dirty="0">
                <a:effectLst/>
                <a:latin typeface="+mn-lt"/>
                <a:ea typeface="Times New Roman" panose="02020603050405020304" pitchFamily="18" charset="0"/>
              </a:rPr>
              <a:t>Zaangażowanie Poradni w międzynarodowy projekt badawczy dotyczący wpływu sztucznej inteligencji na działalność klinik prawa (wspólnie z uczelniami ze Szwecji, Kosowa, Litwy i Polski)</a:t>
            </a:r>
          </a:p>
          <a:p>
            <a:pPr marL="171450" indent="-171450" defTabSz="912813">
              <a:spcBef>
                <a:spcPct val="50000"/>
              </a:spcBef>
              <a:buFont typeface="Wingdings" panose="05000000000000000000" pitchFamily="2" charset="2"/>
              <a:buChar char="§"/>
              <a:defRPr/>
            </a:pPr>
            <a:r>
              <a:rPr lang="pl-PL" sz="1300" dirty="0">
                <a:latin typeface="+mn-lt"/>
                <a:ea typeface="Times New Roman" panose="02020603050405020304" pitchFamily="18" charset="0"/>
              </a:rPr>
              <a:t>Współpraca z Kliniką Prawa Uniwersytetu Wileńskiego </a:t>
            </a:r>
            <a:endParaRPr lang="pl-PL" sz="1300" dirty="0">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r>
              <a:rPr lang="pl-PL" sz="1300" dirty="0">
                <a:effectLst/>
                <a:latin typeface="+mn-lt"/>
                <a:ea typeface="Times New Roman" panose="02020603050405020304" pitchFamily="18" charset="0"/>
              </a:rPr>
              <a:t>Inauguracja III edycji Akademii Umiejętności Prawniczych - </a:t>
            </a:r>
            <a:r>
              <a:rPr lang="pl-PL" sz="1300" dirty="0">
                <a:solidFill>
                  <a:schemeClr val="accent5">
                    <a:lumMod val="25000"/>
                  </a:schemeClr>
                </a:solidFill>
                <a:latin typeface="+mn-lt"/>
                <a:cs typeface="Times New Roman" pitchFamily="18" charset="0"/>
              </a:rPr>
              <a:t>poznanie praktyki zawodów prawniczych</a:t>
            </a:r>
            <a:endParaRPr lang="pl-PL" sz="1300" dirty="0">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Współpraca ze Szczecińskim Humanistycznym Uniwersytetem Seniorów oraz Stowarzyszeniem Policki Uniwersytet Trzeciego Wieku, Państwową Inspekcją Pracy, Sądem Rejonowym Szczecin-Centrum (m.in. wyjścia na rozprawy, dyżury w sądach, udział w „Nocy Sądów”), Kuratorium Oświaty w Szczecinie (projekt Akademia Prawa dla Szkół), Wydziałem Teologicznym Usz i Kurią Metropolitalną (celem zwiększenie rozpoznawalności Kliniki w społecznościach parafialnych)</a:t>
            </a:r>
          </a:p>
        </p:txBody>
      </p:sp>
    </p:spTree>
    <p:extLst>
      <p:ext uri="{BB962C8B-B14F-4D97-AF65-F5344CB8AC3E}">
        <p14:creationId xmlns:p14="http://schemas.microsoft.com/office/powerpoint/2010/main" val="3374677429"/>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CD22-7DCF-7593-ADE8-A0A42CB73BD1}"/>
            </a:ext>
          </a:extLst>
        </p:cNvPr>
        <p:cNvGrpSpPr/>
        <p:nvPr/>
      </p:nvGrpSpPr>
      <p:grpSpPr>
        <a:xfrm>
          <a:off x="0" y="0"/>
          <a:ext cx="0" cy="0"/>
          <a:chOff x="0" y="0"/>
          <a:chExt cx="0" cy="0"/>
        </a:xfrm>
      </p:grpSpPr>
      <p:sp>
        <p:nvSpPr>
          <p:cNvPr id="23555" name="Rectangle 2">
            <a:extLst>
              <a:ext uri="{FF2B5EF4-FFF2-40B4-BE49-F238E27FC236}">
                <a16:creationId xmlns:a16="http://schemas.microsoft.com/office/drawing/2014/main" id="{8B17DE61-F14A-A51F-BC04-A6F944C06C6B}"/>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Wydziału Prawa i Administracji Uniwersytetu Szczecińskiego</a:t>
            </a:r>
          </a:p>
        </p:txBody>
      </p:sp>
      <p:sp>
        <p:nvSpPr>
          <p:cNvPr id="5" name="Text Box 10">
            <a:extLst>
              <a:ext uri="{FF2B5EF4-FFF2-40B4-BE49-F238E27FC236}">
                <a16:creationId xmlns:a16="http://schemas.microsoft.com/office/drawing/2014/main" id="{507E0A50-91AA-4C4E-66F0-A8F47B886777}"/>
              </a:ext>
            </a:extLst>
          </p:cNvPr>
          <p:cNvSpPr txBox="1">
            <a:spLocks noChangeArrowheads="1"/>
          </p:cNvSpPr>
          <p:nvPr/>
        </p:nvSpPr>
        <p:spPr bwMode="auto">
          <a:xfrm>
            <a:off x="755576" y="2780928"/>
            <a:ext cx="8388424" cy="3193182"/>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c.d.:</a:t>
            </a:r>
            <a:endParaRPr lang="pl-PL" sz="1300" dirty="0">
              <a:solidFill>
                <a:schemeClr val="accent5">
                  <a:lumMod val="25000"/>
                </a:schemeClr>
              </a:solidFill>
              <a:latin typeface="+mn-lt"/>
              <a:cs typeface="Times New Roman" pitchFamily="18" charset="0"/>
            </a:endParaRP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Wykłady w Akademii Seniora, I Prywatnym LO w Szczecinie, Szkole Podstawowej Katolickiego Stowarzyszenia Wychowawców w Gorzowie Wielkopolskim, Centrum Wsparcia Niezapominajka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Spotkania z Paragrafem – zajęcia w przedszkolu w Łobzie, szkołach podstawowych w Bełcznej, Łobzie, Policach, Resku, Runowie Pomorskim, </a:t>
            </a:r>
            <a:r>
              <a:rPr lang="pl-PL" sz="1300" dirty="0" err="1">
                <a:solidFill>
                  <a:schemeClr val="accent5">
                    <a:lumMod val="25000"/>
                  </a:schemeClr>
                </a:solidFill>
                <a:latin typeface="+mn-lt"/>
                <a:cs typeface="Times New Roman" pitchFamily="18" charset="0"/>
              </a:rPr>
              <a:t>Starogródku</a:t>
            </a:r>
            <a:r>
              <a:rPr lang="pl-PL" sz="1300" dirty="0">
                <a:solidFill>
                  <a:schemeClr val="accent5">
                    <a:lumMod val="25000"/>
                  </a:schemeClr>
                </a:solidFill>
                <a:latin typeface="+mn-lt"/>
                <a:cs typeface="Times New Roman" pitchFamily="18" charset="0"/>
              </a:rPr>
              <a:t> i Szczecinie; LO w Gryficach, I LO w Kołobrzegu, VII i IX LO w Szczecinie, Prywatnej Szkole Branżowej w Łobzie – lekcje prawa, symulacje rozpraw, wizyty w sądach</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Działania w ramach Street Law: lekcje w szkołach podstawowych nr 10, 16 i 61 w Szczecinie – pogłębianie praktycznej wiedzy prawnej m.in. w zakresie prawa konstytucyjnego i ustrojowego, praw obywatelskich, Unii Europejskiej, samorządu terytorialnego, cyberprzemocy, mowy nienawiści i odpowiedzialności karnej nieletnich</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Wizyta studyjna w Sądzie Najwyższym</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Udział w inicjatywie Spacerek na Uniwerek – inicjatywa upowszechniania działalności Uczelni w Miasteczku Akademickim na początku roku akademickiego</a:t>
            </a:r>
          </a:p>
        </p:txBody>
      </p:sp>
    </p:spTree>
    <p:extLst>
      <p:ext uri="{BB962C8B-B14F-4D97-AF65-F5344CB8AC3E}">
        <p14:creationId xmlns:p14="http://schemas.microsoft.com/office/powerpoint/2010/main" val="986494836"/>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2800" dirty="0"/>
              <a:t>Klinika Prawa Wydziału Prawa i Administracji Uniwersytetu Szczecińskiego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7">
            <a:extLst>
              <a:ext uri="{FF2B5EF4-FFF2-40B4-BE49-F238E27FC236}">
                <a16:creationId xmlns:a16="http://schemas.microsoft.com/office/drawing/2014/main" id="{66D7FED9-A0B2-5DE7-B5B3-E03BFFEB5CA5}"/>
              </a:ext>
            </a:extLst>
          </p:cNvPr>
          <p:cNvGraphicFramePr>
            <a:graphicFrameLocks/>
          </p:cNvGraphicFramePr>
          <p:nvPr>
            <p:extLst>
              <p:ext uri="{D42A27DB-BD31-4B8C-83A1-F6EECF244321}">
                <p14:modId xmlns:p14="http://schemas.microsoft.com/office/powerpoint/2010/main" val="925209770"/>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8ED2DC18-6F76-CCAE-B527-C6D35DD947B6}"/>
              </a:ext>
            </a:extLst>
          </p:cNvPr>
          <p:cNvGraphicFramePr>
            <a:graphicFrameLocks/>
          </p:cNvGraphicFramePr>
          <p:nvPr>
            <p:extLst>
              <p:ext uri="{D42A27DB-BD31-4B8C-83A1-F6EECF244321}">
                <p14:modId xmlns:p14="http://schemas.microsoft.com/office/powerpoint/2010/main" val="1506989348"/>
              </p:ext>
            </p:extLst>
          </p:nvPr>
        </p:nvGraphicFramePr>
        <p:xfrm>
          <a:off x="4788024" y="2564904"/>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1">
            <a:extLst>
              <a:ext uri="{FF2B5EF4-FFF2-40B4-BE49-F238E27FC236}">
                <a16:creationId xmlns:a16="http://schemas.microsoft.com/office/drawing/2014/main" id="{34576CFF-789F-2E10-A6BE-FDB5F3A40F09}"/>
              </a:ext>
            </a:extLst>
          </p:cNvPr>
          <p:cNvSpPr txBox="1">
            <a:spLocks noChangeArrowheads="1"/>
          </p:cNvSpPr>
          <p:nvPr/>
        </p:nvSpPr>
        <p:spPr bwMode="auto">
          <a:xfrm>
            <a:off x="5580112" y="3639889"/>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0807C6B7-4CFF-8BE5-1BBB-F2BFFFDFC747}"/>
              </a:ext>
            </a:extLst>
          </p:cNvPr>
          <p:cNvSpPr txBox="1">
            <a:spLocks noChangeArrowheads="1"/>
          </p:cNvSpPr>
          <p:nvPr/>
        </p:nvSpPr>
        <p:spPr bwMode="auto">
          <a:xfrm>
            <a:off x="5443948" y="4437112"/>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67FAABA4-9F07-8648-15E4-D5C3C80A4CCC}"/>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9" name="Text Box 14">
            <a:extLst>
              <a:ext uri="{FF2B5EF4-FFF2-40B4-BE49-F238E27FC236}">
                <a16:creationId xmlns:a16="http://schemas.microsoft.com/office/drawing/2014/main" id="{0DE97967-AFB7-DEED-B247-EFB21C242191}"/>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1193020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a:extLst>
              <a:ext uri="{FF2B5EF4-FFF2-40B4-BE49-F238E27FC236}">
                <a16:creationId xmlns:a16="http://schemas.microsoft.com/office/drawing/2014/main" id="{8741DE0D-C3ED-EDD2-F3A1-3FBB4ABFF70E}"/>
              </a:ext>
            </a:extLst>
          </p:cNvPr>
          <p:cNvGraphicFramePr>
            <a:graphicFrameLocks noGrp="1" noChangeAspect="1"/>
          </p:cNvGraphicFramePr>
          <p:nvPr>
            <p:ph type="chart" idx="1"/>
            <p:extLst>
              <p:ext uri="{D42A27DB-BD31-4B8C-83A1-F6EECF244321}">
                <p14:modId xmlns:p14="http://schemas.microsoft.com/office/powerpoint/2010/main" val="3479219883"/>
              </p:ext>
            </p:extLst>
          </p:nvPr>
        </p:nvGraphicFramePr>
        <p:xfrm>
          <a:off x="887413" y="2552700"/>
          <a:ext cx="8178800" cy="398621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Uniwersytecka Poradnia Prawna Uniwersytetu Mikołaja Kopernika w Toruniu</a:t>
            </a:r>
          </a:p>
        </p:txBody>
      </p:sp>
      <p:sp>
        <p:nvSpPr>
          <p:cNvPr id="23556" name="Text Box 4"/>
          <p:cNvSpPr txBox="1">
            <a:spLocks noChangeArrowheads="1"/>
          </p:cNvSpPr>
          <p:nvPr/>
        </p:nvSpPr>
        <p:spPr bwMode="auto">
          <a:xfrm>
            <a:off x="7069360" y="2276872"/>
            <a:ext cx="2039144"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36 </a:t>
            </a:r>
          </a:p>
          <a:p>
            <a:pPr algn="r" defTabSz="912813">
              <a:spcBef>
                <a:spcPct val="50000"/>
              </a:spcBef>
            </a:pPr>
            <a:r>
              <a:rPr lang="pl-PL" sz="1600" b="1" dirty="0">
                <a:solidFill>
                  <a:schemeClr val="tx2">
                    <a:lumMod val="50000"/>
                  </a:schemeClr>
                </a:solidFill>
                <a:latin typeface="Arial" charset="0"/>
              </a:rPr>
              <a:t>        Studentów: 26 </a:t>
            </a:r>
          </a:p>
          <a:p>
            <a:pPr algn="r" defTabSz="912813">
              <a:spcBef>
                <a:spcPct val="50000"/>
              </a:spcBef>
            </a:pPr>
            <a:r>
              <a:rPr lang="pl-PL" sz="1600" b="1" dirty="0">
                <a:solidFill>
                  <a:schemeClr val="tx2">
                    <a:lumMod val="50000"/>
                  </a:schemeClr>
                </a:solidFill>
                <a:latin typeface="Arial" charset="0"/>
              </a:rPr>
              <a:t> Dydaktyków: 21 </a:t>
            </a:r>
          </a:p>
        </p:txBody>
      </p:sp>
      <p:sp>
        <p:nvSpPr>
          <p:cNvPr id="5" name="Text Box 10"/>
          <p:cNvSpPr txBox="1">
            <a:spLocks noChangeArrowheads="1"/>
          </p:cNvSpPr>
          <p:nvPr/>
        </p:nvSpPr>
        <p:spPr bwMode="auto">
          <a:xfrm>
            <a:off x="2915816" y="3017785"/>
            <a:ext cx="4737720" cy="1492716"/>
          </a:xfrm>
          <a:prstGeom prst="rect">
            <a:avLst/>
          </a:prstGeom>
          <a:noFill/>
          <a:ln w="9525">
            <a:noFill/>
            <a:miter lim="800000"/>
            <a:headEnd/>
            <a:tailEnd/>
          </a:ln>
        </p:spPr>
        <p:txBody>
          <a:bodyPr wrap="square">
            <a:spAutoFit/>
          </a:bodyPr>
          <a:lstStyle/>
          <a:p>
            <a:pPr defTabSz="912813">
              <a:spcBef>
                <a:spcPct val="50000"/>
              </a:spcBef>
              <a:defRPr/>
            </a:pPr>
            <a:endParaRPr lang="pl-PL" sz="1300" b="1" dirty="0">
              <a:solidFill>
                <a:srgbClr val="003366"/>
              </a:solidFill>
              <a:latin typeface="+mn-lt"/>
            </a:endParaRPr>
          </a:p>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Udział w konferencji naukowej na UMK</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Uczestnictwo w Toruńskim Festiwalu Nauki i Sztuki 2025</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Organizacja dwóch symulacji rozpraw karnych</a:t>
            </a:r>
          </a:p>
        </p:txBody>
      </p:sp>
    </p:spTree>
    <p:extLst>
      <p:ext uri="{BB962C8B-B14F-4D97-AF65-F5344CB8AC3E}">
        <p14:creationId xmlns:p14="http://schemas.microsoft.com/office/powerpoint/2010/main" val="2389963657"/>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2800" dirty="0"/>
              <a:t>Uniwersytecka Poradnia Prawna Uniwersytetu Mikołaja Kopernika w Toruniu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7">
            <a:extLst>
              <a:ext uri="{FF2B5EF4-FFF2-40B4-BE49-F238E27FC236}">
                <a16:creationId xmlns:a16="http://schemas.microsoft.com/office/drawing/2014/main" id="{6F5B8E48-6BE8-A08D-E266-88F8D0782238}"/>
              </a:ext>
            </a:extLst>
          </p:cNvPr>
          <p:cNvGraphicFramePr>
            <a:graphicFrameLocks/>
          </p:cNvGraphicFramePr>
          <p:nvPr>
            <p:extLst>
              <p:ext uri="{D42A27DB-BD31-4B8C-83A1-F6EECF244321}">
                <p14:modId xmlns:p14="http://schemas.microsoft.com/office/powerpoint/2010/main" val="2231754426"/>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8">
            <a:extLst>
              <a:ext uri="{FF2B5EF4-FFF2-40B4-BE49-F238E27FC236}">
                <a16:creationId xmlns:a16="http://schemas.microsoft.com/office/drawing/2014/main" id="{03B83D0C-4C9B-4067-1DCF-98E65DEE55D2}"/>
              </a:ext>
            </a:extLst>
          </p:cNvPr>
          <p:cNvGraphicFramePr>
            <a:graphicFrameLocks/>
          </p:cNvGraphicFramePr>
          <p:nvPr>
            <p:extLst>
              <p:ext uri="{D42A27DB-BD31-4B8C-83A1-F6EECF244321}">
                <p14:modId xmlns:p14="http://schemas.microsoft.com/office/powerpoint/2010/main" val="1688408065"/>
              </p:ext>
            </p:extLst>
          </p:nvPr>
        </p:nvGraphicFramePr>
        <p:xfrm>
          <a:off x="486051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11">
            <a:extLst>
              <a:ext uri="{FF2B5EF4-FFF2-40B4-BE49-F238E27FC236}">
                <a16:creationId xmlns:a16="http://schemas.microsoft.com/office/drawing/2014/main" id="{B11D5050-E5A7-0A48-9325-C9DEE094EEC0}"/>
              </a:ext>
            </a:extLst>
          </p:cNvPr>
          <p:cNvSpPr txBox="1">
            <a:spLocks noChangeArrowheads="1"/>
          </p:cNvSpPr>
          <p:nvPr/>
        </p:nvSpPr>
        <p:spPr bwMode="auto">
          <a:xfrm>
            <a:off x="5364088" y="344592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8425C147-A0A0-DF8E-C042-6D3E89F107F7}"/>
              </a:ext>
            </a:extLst>
          </p:cNvPr>
          <p:cNvSpPr txBox="1">
            <a:spLocks noChangeArrowheads="1"/>
          </p:cNvSpPr>
          <p:nvPr/>
        </p:nvSpPr>
        <p:spPr bwMode="auto">
          <a:xfrm>
            <a:off x="6732240" y="414900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16BD4B31-D48A-FE5E-C20E-F7E513822DA1}"/>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8" name="Text Box 14">
            <a:extLst>
              <a:ext uri="{FF2B5EF4-FFF2-40B4-BE49-F238E27FC236}">
                <a16:creationId xmlns:a16="http://schemas.microsoft.com/office/drawing/2014/main" id="{07C62DE4-8405-0A9D-D2C4-081E321082D5}"/>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25520142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2F808-174B-5FA7-31E2-B47140618345}"/>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C10392D4-0EA3-D83C-BE1A-08836C55BE8C}"/>
              </a:ext>
            </a:extLst>
          </p:cNvPr>
          <p:cNvGrpSpPr>
            <a:grpSpLocks/>
          </p:cNvGrpSpPr>
          <p:nvPr/>
        </p:nvGrpSpPr>
        <p:grpSpPr bwMode="auto">
          <a:xfrm>
            <a:off x="746125" y="2687638"/>
            <a:ext cx="8578850" cy="4129088"/>
            <a:chOff x="470" y="1738"/>
            <a:chExt cx="5404" cy="2601"/>
          </a:xfrm>
        </p:grpSpPr>
        <p:sp useBgFill="1">
          <p:nvSpPr>
            <p:cNvPr id="4" name="Text Box 517">
              <a:extLst>
                <a:ext uri="{FF2B5EF4-FFF2-40B4-BE49-F238E27FC236}">
                  <a16:creationId xmlns:a16="http://schemas.microsoft.com/office/drawing/2014/main" id="{C1865C8A-54A6-064A-CB8B-8FA78EE5E218}"/>
                </a:ext>
              </a:extLst>
            </p:cNvPr>
            <p:cNvSpPr txBox="1">
              <a:spLocks noChangeArrowheads="1"/>
            </p:cNvSpPr>
            <p:nvPr/>
          </p:nvSpPr>
          <p:spPr bwMode="auto">
            <a:xfrm>
              <a:off x="3742" y="2750"/>
              <a:ext cx="2132" cy="81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2012/2013</a:t>
              </a:r>
            </a:p>
            <a:p>
              <a:pPr eaLnBrk="1" hangingPunct="1">
                <a:spcBef>
                  <a:spcPct val="50000"/>
                </a:spcBef>
              </a:pPr>
              <a:r>
                <a:rPr lang="pl-PL" altLang="pl-PL" sz="2000" dirty="0">
                  <a:solidFill>
                    <a:srgbClr val="003366"/>
                  </a:solidFill>
                  <a:latin typeface="Arial" charset="0"/>
                </a:rPr>
                <a:t>25 poradni w 15 miastach</a:t>
              </a:r>
            </a:p>
          </p:txBody>
        </p:sp>
        <p:graphicFrame>
          <p:nvGraphicFramePr>
            <p:cNvPr id="5" name="Object 518">
              <a:extLst>
                <a:ext uri="{FF2B5EF4-FFF2-40B4-BE49-F238E27FC236}">
                  <a16:creationId xmlns:a16="http://schemas.microsoft.com/office/drawing/2014/main" id="{955512C7-4C68-D152-2F5F-88BBFA651E7F}"/>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Bitmap Image" r:id="rId2" imgW="4352381" imgH="4200000" progId="PBrush">
                    <p:embed/>
                  </p:oleObj>
                </mc:Choice>
                <mc:Fallback>
                  <p:oleObj name="Bitmap Image" r:id="rId2" imgW="4352381" imgH="4200000" progId="PBrush">
                    <p:embed/>
                    <p:pic>
                      <p:nvPicPr>
                        <p:cNvPr id="5" name="Object 518">
                          <a:extLst>
                            <a:ext uri="{FF2B5EF4-FFF2-40B4-BE49-F238E27FC236}">
                              <a16:creationId xmlns:a16="http://schemas.microsoft.com/office/drawing/2014/main" id="{955512C7-4C68-D152-2F5F-88BBFA651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a:extLst>
                <a:ext uri="{FF2B5EF4-FFF2-40B4-BE49-F238E27FC236}">
                  <a16:creationId xmlns:a16="http://schemas.microsoft.com/office/drawing/2014/main" id="{69804C31-186F-8542-A7FA-87497442A6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26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a:extLst>
                <a:ext uri="{FF2B5EF4-FFF2-40B4-BE49-F238E27FC236}">
                  <a16:creationId xmlns:a16="http://schemas.microsoft.com/office/drawing/2014/main" id="{34BC6B2C-0072-DAFF-87B3-32E4974A2D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2341"/>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a:extLst>
                <a:ext uri="{FF2B5EF4-FFF2-40B4-BE49-F238E27FC236}">
                  <a16:creationId xmlns:a16="http://schemas.microsoft.com/office/drawing/2014/main" id="{45FC24FE-348B-586B-8BD3-653D2E152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 y="1943"/>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a:extLst>
                <a:ext uri="{FF2B5EF4-FFF2-40B4-BE49-F238E27FC236}">
                  <a16:creationId xmlns:a16="http://schemas.microsoft.com/office/drawing/2014/main" id="{AA71284D-66F9-E0D9-3ACE-267A7F1D7A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2478"/>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a:extLst>
                <a:ext uri="{FF2B5EF4-FFF2-40B4-BE49-F238E27FC236}">
                  <a16:creationId xmlns:a16="http://schemas.microsoft.com/office/drawing/2014/main" id="{B756AAE8-F8BD-6BB7-C19A-15CF74A63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a:extLst>
                <a:ext uri="{FF2B5EF4-FFF2-40B4-BE49-F238E27FC236}">
                  <a16:creationId xmlns:a16="http://schemas.microsoft.com/office/drawing/2014/main" id="{38C86495-C597-6F49-37BA-CBECB8C78C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a:extLst>
                <a:ext uri="{FF2B5EF4-FFF2-40B4-BE49-F238E27FC236}">
                  <a16:creationId xmlns:a16="http://schemas.microsoft.com/office/drawing/2014/main" id="{0E050BDF-112E-76A4-0FE7-119D20C1C5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3258"/>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a:extLst>
                <a:ext uri="{FF2B5EF4-FFF2-40B4-BE49-F238E27FC236}">
                  <a16:creationId xmlns:a16="http://schemas.microsoft.com/office/drawing/2014/main" id="{6DB2A491-341C-3373-D658-8725DB1FB5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a:extLst>
                <a:ext uri="{FF2B5EF4-FFF2-40B4-BE49-F238E27FC236}">
                  <a16:creationId xmlns:a16="http://schemas.microsoft.com/office/drawing/2014/main" id="{0143C777-231B-2363-EBA0-7D5A2E1923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a:extLst>
                <a:ext uri="{FF2B5EF4-FFF2-40B4-BE49-F238E27FC236}">
                  <a16:creationId xmlns:a16="http://schemas.microsoft.com/office/drawing/2014/main" id="{31FFC2F7-C406-7170-6135-A7F6A6E015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362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a:extLst>
                <a:ext uri="{FF2B5EF4-FFF2-40B4-BE49-F238E27FC236}">
                  <a16:creationId xmlns:a16="http://schemas.microsoft.com/office/drawing/2014/main" id="{1B5D29EB-4D1E-79E7-9F16-136AE93BDB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342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a:extLst>
                <a:ext uri="{FF2B5EF4-FFF2-40B4-BE49-F238E27FC236}">
                  <a16:creationId xmlns:a16="http://schemas.microsoft.com/office/drawing/2014/main" id="{0AD451C0-83CD-78ED-0984-EB3D699A3D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307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a:extLst>
                <a:ext uri="{FF2B5EF4-FFF2-40B4-BE49-F238E27FC236}">
                  <a16:creationId xmlns:a16="http://schemas.microsoft.com/office/drawing/2014/main" id="{DC3CDD63-6757-38D5-AFB5-4062B73F97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325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a:extLst>
                <a:ext uri="{FF2B5EF4-FFF2-40B4-BE49-F238E27FC236}">
                  <a16:creationId xmlns:a16="http://schemas.microsoft.com/office/drawing/2014/main" id="{DA1E8A1C-AF97-3580-13D6-C227643684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3258"/>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a:extLst>
                <a:ext uri="{FF2B5EF4-FFF2-40B4-BE49-F238E27FC236}">
                  <a16:creationId xmlns:a16="http://schemas.microsoft.com/office/drawing/2014/main" id="{7F7B2212-EF8D-0D3B-48CB-1CCE05078E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280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a:extLst>
                <a:ext uri="{FF2B5EF4-FFF2-40B4-BE49-F238E27FC236}">
                  <a16:creationId xmlns:a16="http://schemas.microsoft.com/office/drawing/2014/main" id="{EE857A04-7E3D-AE7D-085F-DDA3BB450438}"/>
                </a:ext>
              </a:extLst>
            </p:cNvPr>
            <p:cNvSpPr txBox="1">
              <a:spLocks noChangeArrowheads="1"/>
            </p:cNvSpPr>
            <p:nvPr/>
          </p:nvSpPr>
          <p:spPr bwMode="auto">
            <a:xfrm>
              <a:off x="2582" y="253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a:extLst>
                <a:ext uri="{FF2B5EF4-FFF2-40B4-BE49-F238E27FC236}">
                  <a16:creationId xmlns:a16="http://schemas.microsoft.com/office/drawing/2014/main" id="{F68720F1-E2A7-BEC3-ED90-CBDFF7051C1C}"/>
                </a:ext>
              </a:extLst>
            </p:cNvPr>
            <p:cNvSpPr txBox="1">
              <a:spLocks noChangeArrowheads="1"/>
            </p:cNvSpPr>
            <p:nvPr/>
          </p:nvSpPr>
          <p:spPr bwMode="auto">
            <a:xfrm>
              <a:off x="2150" y="293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a:extLst>
                <a:ext uri="{FF2B5EF4-FFF2-40B4-BE49-F238E27FC236}">
                  <a16:creationId xmlns:a16="http://schemas.microsoft.com/office/drawing/2014/main" id="{4275DC42-9CA3-4C6A-8FD2-71127FFEEAC1}"/>
                </a:ext>
              </a:extLst>
            </p:cNvPr>
            <p:cNvSpPr txBox="1">
              <a:spLocks noChangeArrowheads="1"/>
            </p:cNvSpPr>
            <p:nvPr/>
          </p:nvSpPr>
          <p:spPr bwMode="auto">
            <a:xfrm>
              <a:off x="2630" y="344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a:extLst>
                <a:ext uri="{FF2B5EF4-FFF2-40B4-BE49-F238E27FC236}">
                  <a16:creationId xmlns:a16="http://schemas.microsoft.com/office/drawing/2014/main" id="{8261BD51-0F52-2791-C10A-1114DB0CE141}"/>
                </a:ext>
              </a:extLst>
            </p:cNvPr>
            <p:cNvSpPr txBox="1">
              <a:spLocks noChangeArrowheads="1"/>
            </p:cNvSpPr>
            <p:nvPr/>
          </p:nvSpPr>
          <p:spPr bwMode="auto">
            <a:xfrm>
              <a:off x="234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a:extLst>
                <a:ext uri="{FF2B5EF4-FFF2-40B4-BE49-F238E27FC236}">
                  <a16:creationId xmlns:a16="http://schemas.microsoft.com/office/drawing/2014/main" id="{24A7BF83-3369-1ED8-36FA-E7D474675D17}"/>
                </a:ext>
              </a:extLst>
            </p:cNvPr>
            <p:cNvSpPr txBox="1">
              <a:spLocks noChangeArrowheads="1"/>
            </p:cNvSpPr>
            <p:nvPr/>
          </p:nvSpPr>
          <p:spPr bwMode="auto">
            <a:xfrm>
              <a:off x="186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a:extLst>
                <a:ext uri="{FF2B5EF4-FFF2-40B4-BE49-F238E27FC236}">
                  <a16:creationId xmlns:a16="http://schemas.microsoft.com/office/drawing/2014/main" id="{0B14D1B2-78D6-616E-C5BC-0EF94A7399B3}"/>
                </a:ext>
              </a:extLst>
            </p:cNvPr>
            <p:cNvSpPr txBox="1">
              <a:spLocks noChangeArrowheads="1"/>
            </p:cNvSpPr>
            <p:nvPr/>
          </p:nvSpPr>
          <p:spPr bwMode="auto">
            <a:xfrm>
              <a:off x="1526" y="378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a:extLst>
                <a:ext uri="{FF2B5EF4-FFF2-40B4-BE49-F238E27FC236}">
                  <a16:creationId xmlns:a16="http://schemas.microsoft.com/office/drawing/2014/main" id="{71D74550-51A0-D676-25BE-CC8F01735C23}"/>
                </a:ext>
              </a:extLst>
            </p:cNvPr>
            <p:cNvSpPr txBox="1">
              <a:spLocks noChangeArrowheads="1"/>
            </p:cNvSpPr>
            <p:nvPr/>
          </p:nvSpPr>
          <p:spPr bwMode="auto">
            <a:xfrm>
              <a:off x="1190" y="3592"/>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a:extLst>
                <a:ext uri="{FF2B5EF4-FFF2-40B4-BE49-F238E27FC236}">
                  <a16:creationId xmlns:a16="http://schemas.microsoft.com/office/drawing/2014/main" id="{1F3A4D58-A0A5-37B7-2A95-4100DDA23E37}"/>
                </a:ext>
              </a:extLst>
            </p:cNvPr>
            <p:cNvSpPr txBox="1">
              <a:spLocks noChangeArrowheads="1"/>
            </p:cNvSpPr>
            <p:nvPr/>
          </p:nvSpPr>
          <p:spPr bwMode="auto">
            <a:xfrm>
              <a:off x="854" y="341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a:extLst>
                <a:ext uri="{FF2B5EF4-FFF2-40B4-BE49-F238E27FC236}">
                  <a16:creationId xmlns:a16="http://schemas.microsoft.com/office/drawing/2014/main" id="{DDC3A450-68E8-D666-1E24-0A034A92B5A0}"/>
                </a:ext>
              </a:extLst>
            </p:cNvPr>
            <p:cNvSpPr txBox="1">
              <a:spLocks noChangeArrowheads="1"/>
            </p:cNvSpPr>
            <p:nvPr/>
          </p:nvSpPr>
          <p:spPr bwMode="auto">
            <a:xfrm>
              <a:off x="1622" y="325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a:extLst>
                <a:ext uri="{FF2B5EF4-FFF2-40B4-BE49-F238E27FC236}">
                  <a16:creationId xmlns:a16="http://schemas.microsoft.com/office/drawing/2014/main" id="{D11D6994-E239-DE71-6360-F524CEC08BF4}"/>
                </a:ext>
              </a:extLst>
            </p:cNvPr>
            <p:cNvSpPr txBox="1">
              <a:spLocks noChangeArrowheads="1"/>
            </p:cNvSpPr>
            <p:nvPr/>
          </p:nvSpPr>
          <p:spPr bwMode="auto">
            <a:xfrm>
              <a:off x="902" y="282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a:extLst>
                <a:ext uri="{FF2B5EF4-FFF2-40B4-BE49-F238E27FC236}">
                  <a16:creationId xmlns:a16="http://schemas.microsoft.com/office/drawing/2014/main" id="{B29E023B-4BD5-9A42-5371-727C1E8BCEC6}"/>
                </a:ext>
              </a:extLst>
            </p:cNvPr>
            <p:cNvSpPr txBox="1">
              <a:spLocks noChangeArrowheads="1"/>
            </p:cNvSpPr>
            <p:nvPr/>
          </p:nvSpPr>
          <p:spPr bwMode="auto">
            <a:xfrm>
              <a:off x="1430" y="265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a:extLst>
                <a:ext uri="{FF2B5EF4-FFF2-40B4-BE49-F238E27FC236}">
                  <a16:creationId xmlns:a16="http://schemas.microsoft.com/office/drawing/2014/main" id="{A20BEF97-1D86-34FD-4393-601A21D81617}"/>
                </a:ext>
              </a:extLst>
            </p:cNvPr>
            <p:cNvSpPr txBox="1">
              <a:spLocks noChangeArrowheads="1"/>
            </p:cNvSpPr>
            <p:nvPr/>
          </p:nvSpPr>
          <p:spPr bwMode="auto">
            <a:xfrm>
              <a:off x="1430" y="210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Gdańsk</a:t>
              </a:r>
            </a:p>
          </p:txBody>
        </p:sp>
        <p:sp>
          <p:nvSpPr>
            <p:cNvPr id="33" name="Text Box 546">
              <a:extLst>
                <a:ext uri="{FF2B5EF4-FFF2-40B4-BE49-F238E27FC236}">
                  <a16:creationId xmlns:a16="http://schemas.microsoft.com/office/drawing/2014/main" id="{25AA7D90-6616-D2E2-33EC-0546E7FDA12E}"/>
                </a:ext>
              </a:extLst>
            </p:cNvPr>
            <p:cNvSpPr txBox="1">
              <a:spLocks noChangeArrowheads="1"/>
            </p:cNvSpPr>
            <p:nvPr/>
          </p:nvSpPr>
          <p:spPr bwMode="auto">
            <a:xfrm>
              <a:off x="470" y="250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a:extLst>
                <a:ext uri="{FF2B5EF4-FFF2-40B4-BE49-F238E27FC236}">
                  <a16:creationId xmlns:a16="http://schemas.microsoft.com/office/drawing/2014/main" id="{D1EC6D5F-93DE-9898-81CC-9316C10813E5}"/>
                </a:ext>
              </a:extLst>
            </p:cNvPr>
            <p:cNvSpPr txBox="1">
              <a:spLocks noChangeArrowheads="1"/>
            </p:cNvSpPr>
            <p:nvPr/>
          </p:nvSpPr>
          <p:spPr bwMode="auto">
            <a:xfrm>
              <a:off x="566" y="298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Słubice</a:t>
              </a:r>
            </a:p>
          </p:txBody>
        </p:sp>
        <p:pic>
          <p:nvPicPr>
            <p:cNvPr id="35" name="Picture 548" descr="logo-małe">
              <a:extLst>
                <a:ext uri="{FF2B5EF4-FFF2-40B4-BE49-F238E27FC236}">
                  <a16:creationId xmlns:a16="http://schemas.microsoft.com/office/drawing/2014/main" id="{24766A29-030C-A212-E655-4D7B2F4FFC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 y="206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a:extLst>
                <a:ext uri="{FF2B5EF4-FFF2-40B4-BE49-F238E27FC236}">
                  <a16:creationId xmlns:a16="http://schemas.microsoft.com/office/drawing/2014/main" id="{D16A89A0-125C-C163-7F2A-E73309F0EEAA}"/>
                </a:ext>
              </a:extLst>
            </p:cNvPr>
            <p:cNvSpPr txBox="1">
              <a:spLocks noChangeArrowheads="1"/>
            </p:cNvSpPr>
            <p:nvPr/>
          </p:nvSpPr>
          <p:spPr bwMode="auto">
            <a:xfrm>
              <a:off x="2110" y="229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a:extLst>
                <a:ext uri="{FF2B5EF4-FFF2-40B4-BE49-F238E27FC236}">
                  <a16:creationId xmlns:a16="http://schemas.microsoft.com/office/drawing/2014/main" id="{EB1D57EF-7067-BA79-4C9D-4FA25D936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2" y="193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a:extLst>
                <a:ext uri="{FF2B5EF4-FFF2-40B4-BE49-F238E27FC236}">
                  <a16:creationId xmlns:a16="http://schemas.microsoft.com/office/drawing/2014/main" id="{CAD2CA87-7825-BE1E-A0B4-453B99722B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a:extLst>
                <a:ext uri="{FF2B5EF4-FFF2-40B4-BE49-F238E27FC236}">
                  <a16:creationId xmlns:a16="http://schemas.microsoft.com/office/drawing/2014/main" id="{E8962969-B4D4-5007-DDEA-773B93C362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a:extLst>
                <a:ext uri="{FF2B5EF4-FFF2-40B4-BE49-F238E27FC236}">
                  <a16:creationId xmlns:a16="http://schemas.microsoft.com/office/drawing/2014/main" id="{9D721DFC-DAE7-FE04-4E67-787ADFF6A1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a:extLst>
                <a:ext uri="{FF2B5EF4-FFF2-40B4-BE49-F238E27FC236}">
                  <a16:creationId xmlns:a16="http://schemas.microsoft.com/office/drawing/2014/main" id="{F2B9DDC2-ED56-7623-B8AC-8F30860AC6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a:extLst>
                <a:ext uri="{FF2B5EF4-FFF2-40B4-BE49-F238E27FC236}">
                  <a16:creationId xmlns:a16="http://schemas.microsoft.com/office/drawing/2014/main" id="{918D9794-0881-7671-E5F7-9045AB2458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a:extLst>
                <a:ext uri="{FF2B5EF4-FFF2-40B4-BE49-F238E27FC236}">
                  <a16:creationId xmlns:a16="http://schemas.microsoft.com/office/drawing/2014/main" id="{4AB82C5D-C438-0441-59AC-7C2F69D87D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a:extLst>
                <a:ext uri="{FF2B5EF4-FFF2-40B4-BE49-F238E27FC236}">
                  <a16:creationId xmlns:a16="http://schemas.microsoft.com/office/drawing/2014/main" id="{EB5280F4-CDB6-2F57-57E4-0080BA5CB3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560">
            <a:extLst>
              <a:ext uri="{FF2B5EF4-FFF2-40B4-BE49-F238E27FC236}">
                <a16:creationId xmlns:a16="http://schemas.microsoft.com/office/drawing/2014/main" id="{8B051DBF-1DC4-3A3A-C4FE-E7A370584DCD}"/>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245519665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9804650E-B1A3-3DCE-877C-3B88400CA040}"/>
              </a:ext>
            </a:extLst>
          </p:cNvPr>
          <p:cNvGraphicFramePr>
            <a:graphicFrameLocks noGrp="1" noChangeAspect="1"/>
          </p:cNvGraphicFramePr>
          <p:nvPr>
            <p:ph type="chart" idx="1"/>
            <p:extLst>
              <p:ext uri="{D42A27DB-BD31-4B8C-83A1-F6EECF244321}">
                <p14:modId xmlns:p14="http://schemas.microsoft.com/office/powerpoint/2010/main" val="3401106228"/>
              </p:ext>
            </p:extLst>
          </p:nvPr>
        </p:nvGraphicFramePr>
        <p:xfrm>
          <a:off x="836613" y="2501900"/>
          <a:ext cx="8154987" cy="4079875"/>
        </p:xfrm>
        <a:graphic>
          <a:graphicData uri="http://schemas.openxmlformats.org/drawingml/2006/chart">
            <c:chart xmlns:c="http://schemas.openxmlformats.org/drawingml/2006/chart" xmlns:r="http://schemas.openxmlformats.org/officeDocument/2006/relationships" r:id="rId2"/>
          </a:graphicData>
        </a:graphic>
      </p:graphicFrame>
      <p:sp>
        <p:nvSpPr>
          <p:cNvPr id="60419" name="Rectangle 3"/>
          <p:cNvSpPr>
            <a:spLocks noGrp="1" noChangeArrowheads="1"/>
          </p:cNvSpPr>
          <p:nvPr>
            <p:ph type="title"/>
          </p:nvPr>
        </p:nvSpPr>
        <p:spPr>
          <a:xfrm>
            <a:off x="827584" y="773832"/>
            <a:ext cx="8001000" cy="1143000"/>
          </a:xfrm>
        </p:spPr>
        <p:txBody>
          <a:bodyPr/>
          <a:lstStyle/>
          <a:p>
            <a:pPr defTabSz="912813" eaLnBrk="1" hangingPunct="1"/>
            <a:r>
              <a:rPr lang="pl-PL" sz="3400" dirty="0"/>
              <a:t>Uniwersytecka Studencka Poradnia Prawna </a:t>
            </a:r>
            <a:r>
              <a:rPr lang="pl-PL" sz="3400" dirty="0" err="1"/>
              <a:t>WPiA</a:t>
            </a:r>
            <a:r>
              <a:rPr lang="pl-PL" sz="3400" dirty="0"/>
              <a:t> UKSW w Warszawie </a:t>
            </a:r>
          </a:p>
        </p:txBody>
      </p:sp>
      <p:sp>
        <p:nvSpPr>
          <p:cNvPr id="60420" name="Text Box 5"/>
          <p:cNvSpPr txBox="1">
            <a:spLocks noChangeArrowheads="1"/>
          </p:cNvSpPr>
          <p:nvPr/>
        </p:nvSpPr>
        <p:spPr bwMode="auto">
          <a:xfrm>
            <a:off x="7164288" y="2276872"/>
            <a:ext cx="1944216"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77</a:t>
            </a:r>
          </a:p>
          <a:p>
            <a:pPr algn="r" defTabSz="912813">
              <a:spcBef>
                <a:spcPct val="50000"/>
              </a:spcBef>
            </a:pPr>
            <a:r>
              <a:rPr lang="pl-PL" sz="1600" b="1" dirty="0">
                <a:solidFill>
                  <a:schemeClr val="accent5">
                    <a:lumMod val="25000"/>
                  </a:schemeClr>
                </a:solidFill>
                <a:latin typeface="Arial" charset="0"/>
              </a:rPr>
              <a:t>Studentów: 63</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13</a:t>
            </a:r>
          </a:p>
        </p:txBody>
      </p:sp>
    </p:spTree>
    <p:extLst>
      <p:ext uri="{BB962C8B-B14F-4D97-AF65-F5344CB8AC3E}">
        <p14:creationId xmlns:p14="http://schemas.microsoft.com/office/powerpoint/2010/main" val="2905092337"/>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a:xfrm>
            <a:off x="827584" y="773832"/>
            <a:ext cx="8001000" cy="1143000"/>
          </a:xfrm>
        </p:spPr>
        <p:txBody>
          <a:bodyPr/>
          <a:lstStyle/>
          <a:p>
            <a:pPr defTabSz="912813" eaLnBrk="1" hangingPunct="1"/>
            <a:r>
              <a:rPr lang="pl-PL" sz="3400" dirty="0"/>
              <a:t>Uniwersytecka Studencka Poradnia Prawna </a:t>
            </a:r>
            <a:r>
              <a:rPr lang="pl-PL" sz="3400" dirty="0" err="1"/>
              <a:t>WPiA</a:t>
            </a:r>
            <a:r>
              <a:rPr lang="pl-PL" sz="3400" dirty="0"/>
              <a:t> UKSW w Warszawie </a:t>
            </a:r>
          </a:p>
        </p:txBody>
      </p:sp>
      <p:sp>
        <p:nvSpPr>
          <p:cNvPr id="6" name="pole tekstowe 5">
            <a:extLst>
              <a:ext uri="{FF2B5EF4-FFF2-40B4-BE49-F238E27FC236}">
                <a16:creationId xmlns:a16="http://schemas.microsoft.com/office/drawing/2014/main" id="{CFFC97C8-0763-E915-C035-D0CC0E765B00}"/>
              </a:ext>
            </a:extLst>
          </p:cNvPr>
          <p:cNvSpPr txBox="1"/>
          <p:nvPr/>
        </p:nvSpPr>
        <p:spPr>
          <a:xfrm>
            <a:off x="755576" y="2644021"/>
            <a:ext cx="8388424" cy="2893100"/>
          </a:xfrm>
          <a:prstGeom prst="rect">
            <a:avLst/>
          </a:prstGeom>
          <a:noFill/>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r>
              <a:rPr lang="pl-PL" sz="1300" dirty="0">
                <a:solidFill>
                  <a:schemeClr val="accent5">
                    <a:lumMod val="25000"/>
                  </a:schemeClr>
                </a:solidFill>
                <a:latin typeface="+mn-lt"/>
              </a:rPr>
              <a:t>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rPr>
              <a:t>Wystąpienia członków Poradni na ogólnopolskich konferencjach naukowych z zakresu: praw dziecka, prawa karnego oraz prawa rodzinnego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rPr>
              <a:t>Współorganizowanie cyklu otwartych warsztatów w zakresie sporządzania pism procesowych w sprawach karnych z prokuratorem Prokuratury Krajowej w stanie spoczynku</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rPr>
              <a:t>Organizacja punktu poradnictwa dla mieszkańców warszawskiej dzielnicy Bielany</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Współpraca z Samorządem Studentów oraz uczelnianymi kołami naukowymi działającymi (m.in. udział w organizacji wydarzeń)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Współpraca z Zakładami Karnymi i Aresztami Śledczymi – wizyty studyjne, wysyłanie ulotek i plakatów, przyjmowanie spraw osadzonych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Uzyskanie nagrody Diamentu UKSW dla najaktywniejszego koła naukowego na Uczelni</a:t>
            </a:r>
          </a:p>
        </p:txBody>
      </p:sp>
    </p:spTree>
    <p:extLst>
      <p:ext uri="{BB962C8B-B14F-4D97-AF65-F5344CB8AC3E}">
        <p14:creationId xmlns:p14="http://schemas.microsoft.com/office/powerpoint/2010/main" val="4284278102"/>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Object 7">
            <a:extLst>
              <a:ext uri="{FF2B5EF4-FFF2-40B4-BE49-F238E27FC236}">
                <a16:creationId xmlns:a16="http://schemas.microsoft.com/office/drawing/2014/main" id="{6D5E76E0-8915-4FED-21F7-35CD3B52D9DB}"/>
              </a:ext>
            </a:extLst>
          </p:cNvPr>
          <p:cNvGraphicFramePr>
            <a:graphicFrameLocks noChangeAspect="1"/>
          </p:cNvGraphicFramePr>
          <p:nvPr>
            <p:extLst>
              <p:ext uri="{D42A27DB-BD31-4B8C-83A1-F6EECF244321}">
                <p14:modId xmlns:p14="http://schemas.microsoft.com/office/powerpoint/2010/main" val="1924059589"/>
              </p:ext>
            </p:extLst>
          </p:nvPr>
        </p:nvGraphicFramePr>
        <p:xfrm>
          <a:off x="874712" y="2633663"/>
          <a:ext cx="3193231"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A324F1C0-EE47-06BA-CF06-EE2A03DB3F1B}"/>
              </a:ext>
            </a:extLst>
          </p:cNvPr>
          <p:cNvGraphicFramePr>
            <a:graphicFrameLocks noChangeAspect="1"/>
          </p:cNvGraphicFramePr>
          <p:nvPr>
            <p:extLst>
              <p:ext uri="{D42A27DB-BD31-4B8C-83A1-F6EECF244321}">
                <p14:modId xmlns:p14="http://schemas.microsoft.com/office/powerpoint/2010/main" val="2687086391"/>
              </p:ext>
            </p:extLst>
          </p:nvPr>
        </p:nvGraphicFramePr>
        <p:xfrm>
          <a:off x="4932040" y="2650432"/>
          <a:ext cx="3600400" cy="301059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46935703-2BAF-9FD6-0E0F-92A0DBBA7E24}"/>
              </a:ext>
            </a:extLst>
          </p:cNvPr>
          <p:cNvSpPr txBox="1">
            <a:spLocks noChangeArrowheads="1"/>
          </p:cNvSpPr>
          <p:nvPr/>
        </p:nvSpPr>
        <p:spPr bwMode="auto">
          <a:xfrm>
            <a:off x="6156771" y="329168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1A1A7F08-1768-6338-FC17-83B283B6F744}"/>
              </a:ext>
            </a:extLst>
          </p:cNvPr>
          <p:cNvSpPr txBox="1">
            <a:spLocks noChangeArrowheads="1"/>
          </p:cNvSpPr>
          <p:nvPr/>
        </p:nvSpPr>
        <p:spPr bwMode="auto">
          <a:xfrm>
            <a:off x="4788023" y="457364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0" name="Text Box 13">
            <a:extLst>
              <a:ext uri="{FF2B5EF4-FFF2-40B4-BE49-F238E27FC236}">
                <a16:creationId xmlns:a16="http://schemas.microsoft.com/office/drawing/2014/main" id="{3CEDE9AC-EF98-108B-8B4C-C8FEEE408A8B}"/>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2012-2025</a:t>
            </a:r>
          </a:p>
        </p:txBody>
      </p:sp>
      <p:sp>
        <p:nvSpPr>
          <p:cNvPr id="11" name="Text Box 14">
            <a:extLst>
              <a:ext uri="{FF2B5EF4-FFF2-40B4-BE49-F238E27FC236}">
                <a16:creationId xmlns:a16="http://schemas.microsoft.com/office/drawing/2014/main" id="{D75BA1B2-E90B-F02D-DE53-55C5B88E8A9D}"/>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2012-2025</a:t>
            </a:r>
          </a:p>
        </p:txBody>
      </p:sp>
      <p:sp>
        <p:nvSpPr>
          <p:cNvPr id="14" name="Rectangle 3">
            <a:extLst>
              <a:ext uri="{FF2B5EF4-FFF2-40B4-BE49-F238E27FC236}">
                <a16:creationId xmlns:a16="http://schemas.microsoft.com/office/drawing/2014/main" id="{657300D7-EC39-49EE-4B04-EA00CE867CCD}"/>
              </a:ext>
            </a:extLst>
          </p:cNvPr>
          <p:cNvSpPr>
            <a:spLocks noGrp="1" noChangeArrowheads="1"/>
          </p:cNvSpPr>
          <p:nvPr>
            <p:ph type="title"/>
          </p:nvPr>
        </p:nvSpPr>
        <p:spPr>
          <a:xfrm>
            <a:off x="827584" y="773832"/>
            <a:ext cx="8001000" cy="1143000"/>
          </a:xfrm>
        </p:spPr>
        <p:txBody>
          <a:bodyPr/>
          <a:lstStyle/>
          <a:p>
            <a:pPr defTabSz="912813" eaLnBrk="1" hangingPunct="1"/>
            <a:r>
              <a:rPr lang="pl-PL" sz="3400" dirty="0"/>
              <a:t>Uniwersytecka Studencka Poradnia Prawna </a:t>
            </a:r>
            <a:r>
              <a:rPr lang="pl-PL" sz="3400" dirty="0" err="1"/>
              <a:t>WPiA</a:t>
            </a:r>
            <a:r>
              <a:rPr lang="pl-PL" sz="3400" dirty="0"/>
              <a:t> UKSW 2012-2025</a:t>
            </a:r>
          </a:p>
        </p:txBody>
      </p:sp>
    </p:spTree>
    <p:extLst>
      <p:ext uri="{BB962C8B-B14F-4D97-AF65-F5344CB8AC3E}">
        <p14:creationId xmlns:p14="http://schemas.microsoft.com/office/powerpoint/2010/main" val="3815317837"/>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a:xfrm>
            <a:off x="827584" y="764704"/>
            <a:ext cx="8212137" cy="1143000"/>
          </a:xfrm>
        </p:spPr>
        <p:txBody>
          <a:bodyPr/>
          <a:lstStyle/>
          <a:p>
            <a:pPr defTabSz="912813" eaLnBrk="1" hangingPunct="1"/>
            <a:r>
              <a:rPr lang="pl-PL" sz="3200" dirty="0"/>
              <a:t>Studencka Poradnia Prawna WPK UKSW w Warszawie</a:t>
            </a:r>
          </a:p>
        </p:txBody>
      </p:sp>
      <p:sp>
        <p:nvSpPr>
          <p:cNvPr id="60420" name="Text Box 5"/>
          <p:cNvSpPr txBox="1">
            <a:spLocks noChangeArrowheads="1"/>
          </p:cNvSpPr>
          <p:nvPr/>
        </p:nvSpPr>
        <p:spPr bwMode="auto">
          <a:xfrm>
            <a:off x="6660232" y="2276872"/>
            <a:ext cx="244827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0</a:t>
            </a:r>
          </a:p>
          <a:p>
            <a:pPr algn="r" defTabSz="912813">
              <a:spcBef>
                <a:spcPct val="50000"/>
              </a:spcBef>
            </a:pPr>
            <a:r>
              <a:rPr lang="pl-PL" sz="1600" b="1" dirty="0">
                <a:solidFill>
                  <a:schemeClr val="accent5">
                    <a:lumMod val="25000"/>
                  </a:schemeClr>
                </a:solidFill>
                <a:latin typeface="Arial" charset="0"/>
              </a:rPr>
              <a:t>            Studentów: 11</a:t>
            </a:r>
          </a:p>
          <a:p>
            <a:pPr algn="r" defTabSz="912813">
              <a:spcBef>
                <a:spcPct val="50000"/>
              </a:spcBef>
            </a:pPr>
            <a:r>
              <a:rPr lang="pl-PL" sz="1600" b="1" dirty="0">
                <a:solidFill>
                  <a:schemeClr val="accent5">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2</a:t>
            </a:r>
          </a:p>
        </p:txBody>
      </p:sp>
      <p:sp>
        <p:nvSpPr>
          <p:cNvPr id="3" name="Prostokąt 2">
            <a:extLst>
              <a:ext uri="{FF2B5EF4-FFF2-40B4-BE49-F238E27FC236}">
                <a16:creationId xmlns:a16="http://schemas.microsoft.com/office/drawing/2014/main" id="{0360B98A-5254-BEA6-F6D4-ABB8B101C8E2}"/>
              </a:ext>
            </a:extLst>
          </p:cNvPr>
          <p:cNvSpPr/>
          <p:nvPr/>
        </p:nvSpPr>
        <p:spPr bwMode="auto">
          <a:xfrm>
            <a:off x="1512268" y="3294113"/>
            <a:ext cx="6842768" cy="165618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just" defTabSz="912813">
              <a:spcBef>
                <a:spcPct val="50000"/>
              </a:spcBef>
              <a:defRPr/>
            </a:pPr>
            <a:endParaRPr lang="pl-PL" sz="1300" b="1" dirty="0">
              <a:solidFill>
                <a:srgbClr val="003366"/>
              </a:solidFill>
            </a:endParaRPr>
          </a:p>
          <a:p>
            <a:pPr algn="just" defTabSz="912813">
              <a:spcBef>
                <a:spcPct val="50000"/>
              </a:spcBef>
              <a:defRPr/>
            </a:pPr>
            <a:r>
              <a:rPr lang="pl-PL" sz="1300" b="1" dirty="0">
                <a:solidFill>
                  <a:srgbClr val="003366"/>
                </a:solidFill>
              </a:rPr>
              <a:t>N</a:t>
            </a:r>
            <a:r>
              <a:rPr lang="pl-PL" sz="1300" b="1" dirty="0">
                <a:solidFill>
                  <a:srgbClr val="003366"/>
                </a:solidFill>
                <a:cs typeface="Times New Roman" pitchFamily="18" charset="0"/>
              </a:rPr>
              <a:t>ajwa</a:t>
            </a:r>
            <a:r>
              <a:rPr lang="pl-PL" sz="1300" b="1" dirty="0">
                <a:solidFill>
                  <a:srgbClr val="003366"/>
                </a:solidFill>
              </a:rPr>
              <a:t>ż</a:t>
            </a:r>
            <a:r>
              <a:rPr lang="pl-PL" sz="1300" b="1" dirty="0">
                <a:solidFill>
                  <a:srgbClr val="003366"/>
                </a:solidFill>
                <a:cs typeface="Times New Roman" pitchFamily="18" charset="0"/>
              </a:rPr>
              <a:t>niejsze osi</a:t>
            </a:r>
            <a:r>
              <a:rPr lang="pl-PL" sz="1300" b="1" dirty="0">
                <a:solidFill>
                  <a:srgbClr val="003366"/>
                </a:solidFill>
              </a:rPr>
              <a:t>ą</a:t>
            </a:r>
            <a:r>
              <a:rPr lang="pl-PL" sz="1300" b="1" dirty="0">
                <a:solidFill>
                  <a:srgbClr val="003366"/>
                </a:solidFill>
                <a:cs typeface="Times New Roman" pitchFamily="18" charset="0"/>
              </a:rPr>
              <a:t>gni</a:t>
            </a:r>
            <a:r>
              <a:rPr lang="pl-PL" sz="1300" b="1" dirty="0">
                <a:solidFill>
                  <a:srgbClr val="003366"/>
                </a:solidFill>
              </a:rPr>
              <a:t>ę</a:t>
            </a:r>
            <a:r>
              <a:rPr lang="pl-PL" sz="1300" b="1" dirty="0">
                <a:solidFill>
                  <a:srgbClr val="003366"/>
                </a:solidFill>
                <a:cs typeface="Times New Roman" pitchFamily="18" charset="0"/>
              </a:rPr>
              <a:t>cia i sukcesy Poradni:</a:t>
            </a:r>
          </a:p>
          <a:p>
            <a:pPr marL="285750" indent="-285750" algn="just" defTabSz="912813">
              <a:spcBef>
                <a:spcPct val="50000"/>
              </a:spcBef>
              <a:buFont typeface="Wingdings" panose="05000000000000000000" pitchFamily="2" charset="2"/>
              <a:buChar char="§"/>
              <a:defRPr/>
            </a:pPr>
            <a:r>
              <a:rPr lang="pl-PL" sz="1300" dirty="0">
                <a:solidFill>
                  <a:srgbClr val="003366"/>
                </a:solidFill>
                <a:cs typeface="Times New Roman" pitchFamily="18" charset="0"/>
              </a:rPr>
              <a:t>Prowadzenie wykładów i warsztatów z zakresu udzielania porad prawnych i pisania opinii</a:t>
            </a:r>
          </a:p>
          <a:p>
            <a:pPr marL="285750" indent="-285750" algn="just" defTabSz="912813">
              <a:spcBef>
                <a:spcPct val="50000"/>
              </a:spcBef>
              <a:buFont typeface="Wingdings" panose="05000000000000000000" pitchFamily="2" charset="2"/>
              <a:buChar char="§"/>
              <a:defRPr/>
            </a:pPr>
            <a:r>
              <a:rPr lang="pl-PL" sz="1300" dirty="0">
                <a:solidFill>
                  <a:srgbClr val="003366"/>
                </a:solidFill>
                <a:cs typeface="Times New Roman" pitchFamily="18" charset="0"/>
              </a:rPr>
              <a:t>Organizacja wykładów dla uczniów szkół licealnych z zakresu prawa karnego i cywilnego</a:t>
            </a:r>
          </a:p>
          <a:p>
            <a:pPr marL="285750" indent="-285750" defTabSz="912813">
              <a:spcBef>
                <a:spcPct val="50000"/>
              </a:spcBef>
              <a:buFont typeface="Wingdings" panose="05000000000000000000" pitchFamily="2" charset="2"/>
              <a:buChar char="§"/>
              <a:defRPr/>
            </a:pPr>
            <a:endParaRPr lang="pl-PL" sz="1300" b="1" dirty="0">
              <a:solidFill>
                <a:srgbClr val="003366"/>
              </a:solidFill>
              <a:cs typeface="Times New Roman" pitchFamily="18" charset="0"/>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4704"/>
            <a:ext cx="8229600" cy="1140296"/>
          </a:xfrm>
        </p:spPr>
        <p:txBody>
          <a:bodyPr/>
          <a:lstStyle/>
          <a:p>
            <a:pPr defTabSz="912813" eaLnBrk="1" hangingPunct="1"/>
            <a:r>
              <a:rPr lang="pl-PL" sz="3200" dirty="0"/>
              <a:t>Studencka Poradnia Prawna WPK UKSW w Warszawie 2006 – 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7">
            <a:extLst>
              <a:ext uri="{FF2B5EF4-FFF2-40B4-BE49-F238E27FC236}">
                <a16:creationId xmlns:a16="http://schemas.microsoft.com/office/drawing/2014/main" id="{73DF009D-D5E0-E16C-3C91-2629FCBD47D8}"/>
              </a:ext>
            </a:extLst>
          </p:cNvPr>
          <p:cNvGraphicFramePr>
            <a:graphicFrameLocks/>
          </p:cNvGraphicFramePr>
          <p:nvPr>
            <p:extLst>
              <p:ext uri="{D42A27DB-BD31-4B8C-83A1-F6EECF244321}">
                <p14:modId xmlns:p14="http://schemas.microsoft.com/office/powerpoint/2010/main" val="2454760966"/>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9D23EBC3-1667-33C3-A9A7-27BA8091EA27}"/>
              </a:ext>
            </a:extLst>
          </p:cNvPr>
          <p:cNvGraphicFramePr>
            <a:graphicFrameLocks noChangeAspect="1"/>
          </p:cNvGraphicFramePr>
          <p:nvPr>
            <p:extLst>
              <p:ext uri="{D42A27DB-BD31-4B8C-83A1-F6EECF244321}">
                <p14:modId xmlns:p14="http://schemas.microsoft.com/office/powerpoint/2010/main" val="1839844207"/>
              </p:ext>
            </p:extLst>
          </p:nvPr>
        </p:nvGraphicFramePr>
        <p:xfrm>
          <a:off x="4886320" y="2192954"/>
          <a:ext cx="4320000" cy="361231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1">
            <a:extLst>
              <a:ext uri="{FF2B5EF4-FFF2-40B4-BE49-F238E27FC236}">
                <a16:creationId xmlns:a16="http://schemas.microsoft.com/office/drawing/2014/main" id="{84CF44E4-91FC-1B88-CC07-669A973259F5}"/>
              </a:ext>
            </a:extLst>
          </p:cNvPr>
          <p:cNvSpPr txBox="1">
            <a:spLocks noChangeArrowheads="1"/>
          </p:cNvSpPr>
          <p:nvPr/>
        </p:nvSpPr>
        <p:spPr bwMode="auto">
          <a:xfrm>
            <a:off x="6876256" y="2996952"/>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4D9ED4B4-33DF-5F58-AC7E-7FD4725E24AF}"/>
              </a:ext>
            </a:extLst>
          </p:cNvPr>
          <p:cNvSpPr txBox="1">
            <a:spLocks noChangeArrowheads="1"/>
          </p:cNvSpPr>
          <p:nvPr/>
        </p:nvSpPr>
        <p:spPr bwMode="auto">
          <a:xfrm>
            <a:off x="5130601" y="458112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124DFA48-1740-89A6-84A9-46380F05FF45}"/>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2006-2025</a:t>
            </a:r>
          </a:p>
        </p:txBody>
      </p:sp>
      <p:sp>
        <p:nvSpPr>
          <p:cNvPr id="9" name="Text Box 14">
            <a:extLst>
              <a:ext uri="{FF2B5EF4-FFF2-40B4-BE49-F238E27FC236}">
                <a16:creationId xmlns:a16="http://schemas.microsoft.com/office/drawing/2014/main" id="{768EFBF7-0B15-8B84-2906-88BEA580FCF2}"/>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2006-2025</a:t>
            </a:r>
          </a:p>
        </p:txBody>
      </p:sp>
    </p:spTree>
    <p:extLst>
      <p:ext uri="{BB962C8B-B14F-4D97-AF65-F5344CB8AC3E}">
        <p14:creationId xmlns:p14="http://schemas.microsoft.com/office/powerpoint/2010/main" val="4291458658"/>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6E684E4A-1557-C781-8EA1-8B472C1CC8C5}"/>
              </a:ext>
            </a:extLst>
          </p:cNvPr>
          <p:cNvGraphicFramePr>
            <a:graphicFrameLocks noGrp="1" noChangeAspect="1"/>
          </p:cNvGraphicFramePr>
          <p:nvPr>
            <p:ph type="chart" idx="1"/>
            <p:extLst>
              <p:ext uri="{D42A27DB-BD31-4B8C-83A1-F6EECF244321}">
                <p14:modId xmlns:p14="http://schemas.microsoft.com/office/powerpoint/2010/main" val="2639148109"/>
              </p:ext>
            </p:extLst>
          </p:nvPr>
        </p:nvGraphicFramePr>
        <p:xfrm>
          <a:off x="806450" y="2543175"/>
          <a:ext cx="8053388"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62467" name="Rectangle 3"/>
          <p:cNvSpPr>
            <a:spLocks noGrp="1" noChangeArrowheads="1"/>
          </p:cNvSpPr>
          <p:nvPr>
            <p:ph type="title"/>
          </p:nvPr>
        </p:nvSpPr>
        <p:spPr>
          <a:xfrm>
            <a:off x="827584" y="773832"/>
            <a:ext cx="8001000" cy="1143000"/>
          </a:xfrm>
        </p:spPr>
        <p:txBody>
          <a:bodyPr/>
          <a:lstStyle/>
          <a:p>
            <a:pPr defTabSz="912813" eaLnBrk="1" hangingPunct="1"/>
            <a:r>
              <a:rPr lang="pl-PL" dirty="0"/>
              <a:t>Klinika Prawa, Studencki Ośrodek Pomocy Prawnej </a:t>
            </a:r>
            <a:r>
              <a:rPr lang="pl-PL" dirty="0" err="1"/>
              <a:t>WPiA</a:t>
            </a:r>
            <a:r>
              <a:rPr lang="pl-PL" dirty="0"/>
              <a:t> UW</a:t>
            </a:r>
          </a:p>
        </p:txBody>
      </p:sp>
      <p:sp>
        <p:nvSpPr>
          <p:cNvPr id="62468" name="Text Box 5"/>
          <p:cNvSpPr txBox="1">
            <a:spLocks noChangeArrowheads="1"/>
          </p:cNvSpPr>
          <p:nvPr/>
        </p:nvSpPr>
        <p:spPr bwMode="auto">
          <a:xfrm>
            <a:off x="7051104" y="2279774"/>
            <a:ext cx="2057400" cy="1077218"/>
          </a:xfrm>
          <a:prstGeom prst="rect">
            <a:avLst/>
          </a:prstGeom>
          <a:noFill/>
          <a:ln w="9525">
            <a:noFill/>
            <a:miter lim="800000"/>
            <a:headEnd/>
            <a:tailEnd/>
          </a:ln>
        </p:spPr>
        <p:txBody>
          <a:bodyPr>
            <a:spAutoFit/>
          </a:bodyPr>
          <a:lstStyle/>
          <a:p>
            <a:pPr algn="r" defTabSz="912813">
              <a:spcBef>
                <a:spcPct val="50000"/>
              </a:spcBef>
            </a:pPr>
            <a:r>
              <a:rPr lang="pl-PL" sz="1600" b="1" dirty="0">
                <a:solidFill>
                  <a:schemeClr val="accent5">
                    <a:lumMod val="25000"/>
                  </a:schemeClr>
                </a:solidFill>
                <a:latin typeface="Arial" charset="0"/>
              </a:rPr>
              <a:t>Spraw łącznie: 252</a:t>
            </a:r>
          </a:p>
          <a:p>
            <a:pPr algn="r" defTabSz="912813">
              <a:spcBef>
                <a:spcPct val="50000"/>
              </a:spcBef>
            </a:pPr>
            <a:r>
              <a:rPr lang="pl-PL" sz="1600" b="1" dirty="0">
                <a:solidFill>
                  <a:schemeClr val="accent5">
                    <a:lumMod val="25000"/>
                  </a:schemeClr>
                </a:solidFill>
                <a:latin typeface="Arial" charset="0"/>
              </a:rPr>
              <a:t>Studentów: 77</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20</a:t>
            </a:r>
          </a:p>
        </p:txBody>
      </p:sp>
    </p:spTree>
    <p:extLst>
      <p:ext uri="{BB962C8B-B14F-4D97-AF65-F5344CB8AC3E}">
        <p14:creationId xmlns:p14="http://schemas.microsoft.com/office/powerpoint/2010/main" val="239053108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a:xfrm>
            <a:off x="827584" y="773832"/>
            <a:ext cx="8001000" cy="1143000"/>
          </a:xfrm>
        </p:spPr>
        <p:txBody>
          <a:bodyPr/>
          <a:lstStyle/>
          <a:p>
            <a:pPr defTabSz="912813" eaLnBrk="1" hangingPunct="1"/>
            <a:r>
              <a:rPr lang="pl-PL" dirty="0"/>
              <a:t>Klinika Prawa, Studencki Ośrodek Pomocy Prawnej </a:t>
            </a:r>
            <a:r>
              <a:rPr lang="pl-PL" dirty="0" err="1"/>
              <a:t>WPiA</a:t>
            </a:r>
            <a:r>
              <a:rPr lang="pl-PL" dirty="0"/>
              <a:t> UW</a:t>
            </a:r>
          </a:p>
        </p:txBody>
      </p:sp>
      <p:sp>
        <p:nvSpPr>
          <p:cNvPr id="6" name="pole tekstowe 5">
            <a:extLst>
              <a:ext uri="{FF2B5EF4-FFF2-40B4-BE49-F238E27FC236}">
                <a16:creationId xmlns:a16="http://schemas.microsoft.com/office/drawing/2014/main" id="{415173B6-C0D0-0CBC-E919-FA0A64B94F32}"/>
              </a:ext>
            </a:extLst>
          </p:cNvPr>
          <p:cNvSpPr txBox="1"/>
          <p:nvPr/>
        </p:nvSpPr>
        <p:spPr>
          <a:xfrm>
            <a:off x="755576" y="2421463"/>
            <a:ext cx="8388424" cy="4385816"/>
          </a:xfrm>
          <a:prstGeom prst="rect">
            <a:avLst/>
          </a:prstGeom>
          <a:noFill/>
        </p:spPr>
        <p:txBody>
          <a:bodyPr wrap="square">
            <a:spAutoFit/>
          </a:bodyPr>
          <a:lstStyle/>
          <a:p>
            <a:pPr>
              <a:spcBef>
                <a:spcPts val="600"/>
              </a:spcBef>
            </a:pPr>
            <a:r>
              <a:rPr lang="pl-PL" sz="1300" b="1" dirty="0">
                <a:solidFill>
                  <a:srgbClr val="003366"/>
                </a:solidFill>
                <a:latin typeface="+mn-lt"/>
              </a:rPr>
              <a:t>N</a:t>
            </a:r>
            <a:r>
              <a:rPr lang="pl-PL" sz="1300" b="1" dirty="0">
                <a:solidFill>
                  <a:srgbClr val="003366"/>
                </a:solidFill>
                <a:latin typeface="+mn-lt"/>
                <a:cs typeface="Times New Roman" pitchFamily="18" charset="0"/>
              </a:rPr>
              <a:t>ajwa</a:t>
            </a:r>
            <a:r>
              <a:rPr lang="pl-PL" sz="1300" b="1" dirty="0">
                <a:solidFill>
                  <a:srgbClr val="003366"/>
                </a:solidFill>
                <a:latin typeface="+mn-lt"/>
              </a:rPr>
              <a:t>ż</a:t>
            </a:r>
            <a:r>
              <a:rPr lang="pl-PL" sz="1300" b="1" dirty="0">
                <a:solidFill>
                  <a:srgbClr val="003366"/>
                </a:solidFill>
                <a:latin typeface="+mn-lt"/>
                <a:cs typeface="Times New Roman" pitchFamily="18" charset="0"/>
              </a:rPr>
              <a:t>niejsze osi</a:t>
            </a:r>
            <a:r>
              <a:rPr lang="pl-PL" sz="1300" b="1" dirty="0">
                <a:solidFill>
                  <a:srgbClr val="003366"/>
                </a:solidFill>
                <a:latin typeface="+mn-lt"/>
              </a:rPr>
              <a:t>ą</a:t>
            </a:r>
            <a:r>
              <a:rPr lang="pl-PL" sz="1300" b="1" dirty="0">
                <a:solidFill>
                  <a:srgbClr val="003366"/>
                </a:solidFill>
                <a:latin typeface="+mn-lt"/>
                <a:cs typeface="Times New Roman" pitchFamily="18" charset="0"/>
              </a:rPr>
              <a:t>gni</a:t>
            </a:r>
            <a:r>
              <a:rPr lang="pl-PL" sz="1300" b="1" dirty="0">
                <a:solidFill>
                  <a:srgbClr val="003366"/>
                </a:solidFill>
                <a:latin typeface="+mn-lt"/>
              </a:rPr>
              <a:t>ę</a:t>
            </a:r>
            <a:r>
              <a:rPr lang="pl-PL" sz="1300" b="1" dirty="0">
                <a:solidFill>
                  <a:srgbClr val="003366"/>
                </a:solidFill>
                <a:latin typeface="+mn-lt"/>
                <a:cs typeface="Times New Roman" pitchFamily="18" charset="0"/>
              </a:rPr>
              <a:t>cia i sukcesy Poradni:</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członków oraz dydaktyków Kliniki w konferencjach: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European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Society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of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Criminology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(Bukareszt), Migracje Klimatyczne: wyzwania dla współczesnego prawodawstwa (UW) oraz seminariach z zakresu: ochrony praw człowieka, ochrony czasowej dla osób z Ukrainy, niemieckiego prawa azylowego oraz edukacji klinicznej</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Festiwalu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Watchdocs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 przeglądu filmów dokumentalnych o tematyce ochrony praw człowieka</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Współpraca z organizacją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European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Lawyers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in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Lesvos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(szkolenia z zakresu ochrony międzynarodowej)</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Wizyty studyjne gości z Ukrainy, Korei Południowej i Szwecji. </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Wyjazdy studyjne do Lund i Kopenhagi (współpraca z Centrum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ProBono</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Seria spotkań  z ekspertami z obszaru prawa konstytucyjnego, karnego, karnego medycznego, prawa obrotu nieruchomościami, prawa uchodźczego i azylowego, prawa ochrony zwierząt</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Spotkanie z Rzecznikiem Praw Obywatelskich, Prezesem KIRP, Dziekanem ORA w Warszawie, Sędziami SN i NSA</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współpracy z Helsińską Fundacją Praw Człowieka, UNHCR,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European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Union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Agency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for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Asylum</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Polskim Towarzystwem Prawa Antydyskryminacyjnego oraz organizacjami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Jump</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93 i Polską Siecią Polityki Narkotykowej </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III edycja Szkoły Prawa Uchodźczego we współpracy z UNHCR, Kołem Naukowym Prawa Migracyjnego i Studenckim Kołem Działalności Humanitarnej (8 spotkań) </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09BD-A087-37AC-E7FF-121AE1936A97}"/>
            </a:ext>
          </a:extLst>
        </p:cNvPr>
        <p:cNvGrpSpPr/>
        <p:nvPr/>
      </p:nvGrpSpPr>
      <p:grpSpPr>
        <a:xfrm>
          <a:off x="0" y="0"/>
          <a:ext cx="0" cy="0"/>
          <a:chOff x="0" y="0"/>
          <a:chExt cx="0" cy="0"/>
        </a:xfrm>
      </p:grpSpPr>
      <p:sp>
        <p:nvSpPr>
          <p:cNvPr id="62467" name="Rectangle 3">
            <a:extLst>
              <a:ext uri="{FF2B5EF4-FFF2-40B4-BE49-F238E27FC236}">
                <a16:creationId xmlns:a16="http://schemas.microsoft.com/office/drawing/2014/main" id="{DC82940C-6EEE-3711-4FC4-282C64A93A34}"/>
              </a:ext>
            </a:extLst>
          </p:cNvPr>
          <p:cNvSpPr>
            <a:spLocks noGrp="1" noChangeArrowheads="1"/>
          </p:cNvSpPr>
          <p:nvPr>
            <p:ph type="title"/>
          </p:nvPr>
        </p:nvSpPr>
        <p:spPr>
          <a:xfrm>
            <a:off x="827584" y="773832"/>
            <a:ext cx="8001000" cy="1143000"/>
          </a:xfrm>
        </p:spPr>
        <p:txBody>
          <a:bodyPr/>
          <a:lstStyle/>
          <a:p>
            <a:pPr defTabSz="912813" eaLnBrk="1" hangingPunct="1"/>
            <a:r>
              <a:rPr lang="pl-PL" dirty="0"/>
              <a:t>Klinika Prawa, Studencki Ośrodek Pomocy Prawnej </a:t>
            </a:r>
            <a:r>
              <a:rPr lang="pl-PL" dirty="0" err="1"/>
              <a:t>WPiA</a:t>
            </a:r>
            <a:r>
              <a:rPr lang="pl-PL" dirty="0"/>
              <a:t> UW</a:t>
            </a:r>
          </a:p>
        </p:txBody>
      </p:sp>
      <p:sp>
        <p:nvSpPr>
          <p:cNvPr id="6" name="pole tekstowe 5">
            <a:extLst>
              <a:ext uri="{FF2B5EF4-FFF2-40B4-BE49-F238E27FC236}">
                <a16:creationId xmlns:a16="http://schemas.microsoft.com/office/drawing/2014/main" id="{E5E15F5D-3F1D-827C-9AD9-594F029D9F9A}"/>
              </a:ext>
            </a:extLst>
          </p:cNvPr>
          <p:cNvSpPr txBox="1"/>
          <p:nvPr/>
        </p:nvSpPr>
        <p:spPr>
          <a:xfrm>
            <a:off x="755576" y="2564904"/>
            <a:ext cx="8388424" cy="3785652"/>
          </a:xfrm>
          <a:prstGeom prst="rect">
            <a:avLst/>
          </a:prstGeom>
          <a:noFill/>
        </p:spPr>
        <p:txBody>
          <a:bodyPr wrap="square">
            <a:spAutoFit/>
          </a:bodyPr>
          <a:lstStyle/>
          <a:p>
            <a:pPr algn="just">
              <a:spcBef>
                <a:spcPts val="600"/>
              </a:spcBef>
              <a:tabLst>
                <a:tab pos="457200" algn="l"/>
              </a:tabLst>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c.d.:</a:t>
            </a:r>
            <a:endParaRPr lang="pl-PL" sz="1300" dirty="0">
              <a:solidFill>
                <a:schemeClr val="accent5">
                  <a:lumMod val="25000"/>
                </a:schemeClr>
              </a:solidFill>
              <a:latin typeface="+mn-lt"/>
            </a:endParaRP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Udzielanie porad osadzonym w Areszcie Śledczym Warszawa-Białołęka oraz Warszawa-Służew (także w trybie zdalnym)</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Obserwacja rozpraw, przygotowywanie pism </a:t>
            </a:r>
            <a:r>
              <a:rPr lang="pl-PL" sz="1300" i="1" dirty="0" err="1">
                <a:solidFill>
                  <a:schemeClr val="accent5">
                    <a:lumMod val="25000"/>
                  </a:schemeClr>
                </a:solidFill>
                <a:latin typeface="+mn-lt"/>
              </a:rPr>
              <a:t>amicus</a:t>
            </a:r>
            <a:r>
              <a:rPr lang="pl-PL" sz="1300" i="1" dirty="0">
                <a:solidFill>
                  <a:schemeClr val="accent5">
                    <a:lumMod val="25000"/>
                  </a:schemeClr>
                </a:solidFill>
                <a:latin typeface="+mn-lt"/>
              </a:rPr>
              <a:t> </a:t>
            </a:r>
            <a:r>
              <a:rPr lang="pl-PL" sz="1300" i="1" dirty="0" err="1">
                <a:solidFill>
                  <a:schemeClr val="accent5">
                    <a:lumMod val="25000"/>
                  </a:schemeClr>
                </a:solidFill>
                <a:latin typeface="+mn-lt"/>
              </a:rPr>
              <a:t>curiae</a:t>
            </a:r>
            <a:r>
              <a:rPr lang="pl-PL" sz="1300" dirty="0">
                <a:solidFill>
                  <a:schemeClr val="accent5">
                    <a:lumMod val="25000"/>
                  </a:schemeClr>
                </a:solidFill>
                <a:latin typeface="+mn-lt"/>
              </a:rPr>
              <a:t> w toku rozpraw przed polskimi sądami m.in. w Bydgoszczy, Legnicy, Łodzi, Poznaniu, Sieradzu oraz przed Sądem Najwyższym (sekcja „Niewinność”)</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Symulacja (</a:t>
            </a:r>
            <a:r>
              <a:rPr lang="pl-PL" sz="1300" dirty="0" err="1">
                <a:solidFill>
                  <a:schemeClr val="accent5">
                    <a:lumMod val="25000"/>
                  </a:schemeClr>
                </a:solidFill>
                <a:latin typeface="+mn-lt"/>
              </a:rPr>
              <a:t>mock</a:t>
            </a:r>
            <a:r>
              <a:rPr lang="pl-PL" sz="1300" dirty="0">
                <a:solidFill>
                  <a:schemeClr val="accent5">
                    <a:lumMod val="25000"/>
                  </a:schemeClr>
                </a:solidFill>
                <a:latin typeface="+mn-lt"/>
              </a:rPr>
              <a:t> </a:t>
            </a:r>
            <a:r>
              <a:rPr lang="pl-PL" sz="1300" dirty="0" err="1">
                <a:solidFill>
                  <a:schemeClr val="accent5">
                    <a:lumMod val="25000"/>
                  </a:schemeClr>
                </a:solidFill>
                <a:latin typeface="+mn-lt"/>
              </a:rPr>
              <a:t>trial</a:t>
            </a:r>
            <a:r>
              <a:rPr lang="pl-PL" sz="1300" dirty="0">
                <a:solidFill>
                  <a:schemeClr val="accent5">
                    <a:lumMod val="25000"/>
                  </a:schemeClr>
                </a:solidFill>
                <a:latin typeface="+mn-lt"/>
              </a:rPr>
              <a:t>) wygłaszania mów końcowych sekcji prawa karnego / przeciwdziałania dyskryminacji ze względu na płeć oraz symulacja rozprawy przed </a:t>
            </a:r>
            <a:r>
              <a:rPr lang="pl-PL" sz="1300" dirty="0" err="1">
                <a:solidFill>
                  <a:schemeClr val="accent5">
                    <a:lumMod val="25000"/>
                  </a:schemeClr>
                </a:solidFill>
                <a:latin typeface="+mn-lt"/>
              </a:rPr>
              <a:t>ETPCz</a:t>
            </a:r>
            <a:r>
              <a:rPr lang="pl-PL" sz="1300" dirty="0">
                <a:solidFill>
                  <a:schemeClr val="accent5">
                    <a:lumMod val="25000"/>
                  </a:schemeClr>
                </a:solidFill>
                <a:latin typeface="+mn-lt"/>
              </a:rPr>
              <a:t> </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Udział personelu dydaktycznego w projekcie Solidarni z Ukrainą, współpraca z innymi polskimi klinikami w zakresie pomocy osobom z Ukrainy i pomocy uchodźcom</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Działania w ramach Street Law: cykl szkoleń w zakresie pomocy uchodźcom, przygotowanie do rozpoczęcia działalności odrębnej sekcji Street Law w roku akademickim 2025/2026</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Współpraca z Sądem Rejonowym Warszawa-Mokotów – udział w rozprawach karnych</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Wizyty studyjne w siedzibie </a:t>
            </a:r>
            <a:r>
              <a:rPr lang="pl-PL" sz="1300" dirty="0" err="1">
                <a:solidFill>
                  <a:schemeClr val="accent5">
                    <a:lumMod val="25000"/>
                  </a:schemeClr>
                </a:solidFill>
                <a:latin typeface="+mn-lt"/>
              </a:rPr>
              <a:t>Frontex</a:t>
            </a:r>
            <a:r>
              <a:rPr lang="pl-PL" sz="1300" dirty="0">
                <a:solidFill>
                  <a:schemeClr val="accent5">
                    <a:lumMod val="25000"/>
                  </a:schemeClr>
                </a:solidFill>
                <a:latin typeface="+mn-lt"/>
              </a:rPr>
              <a:t> i ośrodku otwartym dla cudzoziemców w Białej Podlaskiej</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Prace nad powołanie nowej sekcji – praw zwierząt</a:t>
            </a:r>
          </a:p>
          <a:p>
            <a:pPr marL="171450" indent="-171450" algn="just">
              <a:spcBef>
                <a:spcPts val="600"/>
              </a:spcBef>
              <a:buFont typeface="Wingdings" panose="05000000000000000000" pitchFamily="2" charset="2"/>
              <a:buChar char="§"/>
              <a:tabLst>
                <a:tab pos="457200" algn="l"/>
              </a:tabLst>
            </a:pPr>
            <a:endParaRPr lang="pl-PL" sz="1300" dirty="0">
              <a:solidFill>
                <a:schemeClr val="accent5">
                  <a:lumMod val="25000"/>
                </a:schemeClr>
              </a:solidFill>
              <a:latin typeface="+mn-lt"/>
            </a:endParaRPr>
          </a:p>
        </p:txBody>
      </p:sp>
    </p:spTree>
    <p:extLst>
      <p:ext uri="{BB962C8B-B14F-4D97-AF65-F5344CB8AC3E}">
        <p14:creationId xmlns:p14="http://schemas.microsoft.com/office/powerpoint/2010/main" val="2830744840"/>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13"/>
          <p:cNvSpPr txBox="1">
            <a:spLocks noChangeArrowheads="1"/>
          </p:cNvSpPr>
          <p:nvPr/>
        </p:nvSpPr>
        <p:spPr bwMode="auto">
          <a:xfrm>
            <a:off x="1187624" y="6095999"/>
            <a:ext cx="3023617"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24582" name="Text Box 14"/>
          <p:cNvSpPr txBox="1">
            <a:spLocks noChangeArrowheads="1"/>
          </p:cNvSpPr>
          <p:nvPr/>
        </p:nvSpPr>
        <p:spPr bwMode="auto">
          <a:xfrm>
            <a:off x="5246363" y="5922992"/>
            <a:ext cx="3574110"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Object 3">
            <a:extLst>
              <a:ext uri="{FF2B5EF4-FFF2-40B4-BE49-F238E27FC236}">
                <a16:creationId xmlns:a16="http://schemas.microsoft.com/office/drawing/2014/main" id="{C6B0C0BD-394E-1B93-1F9A-C2AC8D53BD01}"/>
              </a:ext>
            </a:extLst>
          </p:cNvPr>
          <p:cNvGraphicFramePr>
            <a:graphicFrameLocks/>
          </p:cNvGraphicFramePr>
          <p:nvPr>
            <p:extLst>
              <p:ext uri="{D42A27DB-BD31-4B8C-83A1-F6EECF244321}">
                <p14:modId xmlns:p14="http://schemas.microsoft.com/office/powerpoint/2010/main" val="2039051594"/>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4">
            <a:extLst>
              <a:ext uri="{FF2B5EF4-FFF2-40B4-BE49-F238E27FC236}">
                <a16:creationId xmlns:a16="http://schemas.microsoft.com/office/drawing/2014/main" id="{DBA27F5C-76A8-BF37-AE6E-B1B1173A4684}"/>
              </a:ext>
            </a:extLst>
          </p:cNvPr>
          <p:cNvGraphicFramePr>
            <a:graphicFrameLocks/>
          </p:cNvGraphicFramePr>
          <p:nvPr>
            <p:extLst>
              <p:ext uri="{D42A27DB-BD31-4B8C-83A1-F6EECF244321}">
                <p14:modId xmlns:p14="http://schemas.microsoft.com/office/powerpoint/2010/main" val="1943786695"/>
              </p:ext>
            </p:extLst>
          </p:nvPr>
        </p:nvGraphicFramePr>
        <p:xfrm>
          <a:off x="4818000"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80531EA9-1527-6FD6-856F-B6DF9FA6B6C6}"/>
              </a:ext>
            </a:extLst>
          </p:cNvPr>
          <p:cNvSpPr txBox="1">
            <a:spLocks noChangeArrowheads="1"/>
          </p:cNvSpPr>
          <p:nvPr/>
        </p:nvSpPr>
        <p:spPr bwMode="auto">
          <a:xfrm>
            <a:off x="5225576" y="342900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865C4BCB-F8C7-0ECC-F584-6F362B4DCAA1}"/>
              </a:ext>
            </a:extLst>
          </p:cNvPr>
          <p:cNvSpPr txBox="1">
            <a:spLocks noChangeArrowheads="1"/>
          </p:cNvSpPr>
          <p:nvPr/>
        </p:nvSpPr>
        <p:spPr bwMode="auto">
          <a:xfrm>
            <a:off x="5801044" y="4305295"/>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0" name="Rectangle 3">
            <a:extLst>
              <a:ext uri="{FF2B5EF4-FFF2-40B4-BE49-F238E27FC236}">
                <a16:creationId xmlns:a16="http://schemas.microsoft.com/office/drawing/2014/main" id="{94A75A9D-858E-1AA6-BFA1-A1A584A5596A}"/>
              </a:ext>
            </a:extLst>
          </p:cNvPr>
          <p:cNvSpPr>
            <a:spLocks noGrp="1" noChangeArrowheads="1"/>
          </p:cNvSpPr>
          <p:nvPr>
            <p:ph type="title"/>
          </p:nvPr>
        </p:nvSpPr>
        <p:spPr>
          <a:xfrm>
            <a:off x="827584" y="773832"/>
            <a:ext cx="8424936" cy="1143000"/>
          </a:xfrm>
        </p:spPr>
        <p:txBody>
          <a:bodyPr/>
          <a:lstStyle/>
          <a:p>
            <a:pPr defTabSz="912813" eaLnBrk="1" hangingPunct="1"/>
            <a:r>
              <a:rPr lang="pl-PL" dirty="0"/>
              <a:t>Klinika Prawa, Studencki Ośrodek Pomocy Prawnej </a:t>
            </a:r>
            <a:r>
              <a:rPr lang="pl-PL" dirty="0" err="1"/>
              <a:t>WPiA</a:t>
            </a:r>
            <a:r>
              <a:rPr lang="pl-PL" dirty="0"/>
              <a:t> UW 2003-2025</a:t>
            </a:r>
          </a:p>
        </p:txBody>
      </p:sp>
    </p:spTree>
    <p:extLst>
      <p:ext uri="{BB962C8B-B14F-4D97-AF65-F5344CB8AC3E}">
        <p14:creationId xmlns:p14="http://schemas.microsoft.com/office/powerpoint/2010/main" val="4133798389"/>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827584" y="773832"/>
            <a:ext cx="8280920" cy="1143000"/>
          </a:xfrm>
        </p:spPr>
        <p:txBody>
          <a:bodyPr/>
          <a:lstStyle/>
          <a:p>
            <a:pPr defTabSz="912813" eaLnBrk="1" hangingPunct="1"/>
            <a:r>
              <a:rPr lang="pl-PL" sz="3200" dirty="0"/>
              <a:t>Fundacja </a:t>
            </a:r>
            <a:r>
              <a:rPr lang="pl-PL" sz="3200" dirty="0" err="1"/>
              <a:t>Academia</a:t>
            </a:r>
            <a:r>
              <a:rPr lang="pl-PL" sz="3200" dirty="0"/>
              <a:t> Iuris </a:t>
            </a:r>
            <a:br>
              <a:rPr lang="pl-PL" sz="3200" dirty="0"/>
            </a:br>
            <a:r>
              <a:rPr lang="pl-PL" sz="3200" dirty="0"/>
              <a:t>im. Macieja Bednarkiewicza w Warszawie</a:t>
            </a:r>
          </a:p>
        </p:txBody>
      </p:sp>
      <p:graphicFrame>
        <p:nvGraphicFramePr>
          <p:cNvPr id="5" name="Object 9">
            <a:extLst>
              <a:ext uri="{FF2B5EF4-FFF2-40B4-BE49-F238E27FC236}">
                <a16:creationId xmlns:a16="http://schemas.microsoft.com/office/drawing/2014/main" id="{5E6F031D-C349-F1B2-D8F6-1A426D623D4D}"/>
              </a:ext>
            </a:extLst>
          </p:cNvPr>
          <p:cNvGraphicFramePr>
            <a:graphicFrameLocks noGrp="1" noChangeAspect="1"/>
          </p:cNvGraphicFramePr>
          <p:nvPr>
            <p:ph type="chart" idx="1"/>
            <p:extLst>
              <p:ext uri="{D42A27DB-BD31-4B8C-83A1-F6EECF244321}">
                <p14:modId xmlns:p14="http://schemas.microsoft.com/office/powerpoint/2010/main" val="2785154846"/>
              </p:ext>
            </p:extLst>
          </p:nvPr>
        </p:nvGraphicFramePr>
        <p:xfrm>
          <a:off x="879476" y="2506261"/>
          <a:ext cx="8053387"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64516" name="Text Box 5"/>
          <p:cNvSpPr txBox="1">
            <a:spLocks noChangeArrowheads="1"/>
          </p:cNvSpPr>
          <p:nvPr/>
        </p:nvSpPr>
        <p:spPr bwMode="auto">
          <a:xfrm>
            <a:off x="6732240" y="2276872"/>
            <a:ext cx="2376264"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396</a:t>
            </a:r>
          </a:p>
          <a:p>
            <a:pPr algn="r" defTabSz="912813">
              <a:spcBef>
                <a:spcPct val="50000"/>
              </a:spcBef>
            </a:pPr>
            <a:r>
              <a:rPr lang="pl-PL" sz="1600" b="1" dirty="0">
                <a:solidFill>
                  <a:schemeClr val="accent5">
                    <a:lumMod val="25000"/>
                  </a:schemeClr>
                </a:solidFill>
                <a:latin typeface="Arial" charset="0"/>
              </a:rPr>
              <a:t>       Studentów: 73</a:t>
            </a:r>
          </a:p>
          <a:p>
            <a:pPr algn="r" defTabSz="912813">
              <a:spcBef>
                <a:spcPct val="50000"/>
              </a:spcBef>
            </a:pPr>
            <a:r>
              <a:rPr lang="pl-PL" sz="1600" b="1" dirty="0">
                <a:solidFill>
                  <a:schemeClr val="accent5">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8</a:t>
            </a:r>
          </a:p>
        </p:txBody>
      </p:sp>
      <p:sp>
        <p:nvSpPr>
          <p:cNvPr id="2" name="pole tekstowe 1">
            <a:extLst>
              <a:ext uri="{FF2B5EF4-FFF2-40B4-BE49-F238E27FC236}">
                <a16:creationId xmlns:a16="http://schemas.microsoft.com/office/drawing/2014/main" id="{7E13A3DA-4334-3D63-D4BD-3EFE4DC1A6BC}"/>
              </a:ext>
            </a:extLst>
          </p:cNvPr>
          <p:cNvSpPr txBox="1"/>
          <p:nvPr/>
        </p:nvSpPr>
        <p:spPr>
          <a:xfrm>
            <a:off x="2267744" y="2348880"/>
            <a:ext cx="4968552" cy="2400657"/>
          </a:xfrm>
          <a:prstGeom prst="rect">
            <a:avLst/>
          </a:prstGeom>
          <a:noFill/>
        </p:spPr>
        <p:txBody>
          <a:bodyPr wrap="square">
            <a:spAutoFit/>
          </a:bodyPr>
          <a:lstStyle/>
          <a:p>
            <a:pPr>
              <a:spcBef>
                <a:spcPts val="600"/>
              </a:spcBef>
            </a:pPr>
            <a:r>
              <a:rPr lang="pl-PL" sz="1300" b="1" dirty="0">
                <a:solidFill>
                  <a:srgbClr val="003366"/>
                </a:solidFill>
                <a:latin typeface="+mn-lt"/>
              </a:rPr>
              <a:t>N</a:t>
            </a:r>
            <a:r>
              <a:rPr lang="pl-PL" sz="1300" b="1" dirty="0">
                <a:solidFill>
                  <a:srgbClr val="003366"/>
                </a:solidFill>
                <a:latin typeface="+mn-lt"/>
                <a:cs typeface="Times New Roman" pitchFamily="18" charset="0"/>
              </a:rPr>
              <a:t>ajwa</a:t>
            </a:r>
            <a:r>
              <a:rPr lang="pl-PL" sz="1300" b="1" dirty="0">
                <a:solidFill>
                  <a:srgbClr val="003366"/>
                </a:solidFill>
                <a:latin typeface="+mn-lt"/>
              </a:rPr>
              <a:t>ż</a:t>
            </a:r>
            <a:r>
              <a:rPr lang="pl-PL" sz="1300" b="1" dirty="0">
                <a:solidFill>
                  <a:srgbClr val="003366"/>
                </a:solidFill>
                <a:latin typeface="+mn-lt"/>
                <a:cs typeface="Times New Roman" pitchFamily="18" charset="0"/>
              </a:rPr>
              <a:t>niejsze osi</a:t>
            </a:r>
            <a:r>
              <a:rPr lang="pl-PL" sz="1300" b="1" dirty="0">
                <a:solidFill>
                  <a:srgbClr val="003366"/>
                </a:solidFill>
                <a:latin typeface="+mn-lt"/>
              </a:rPr>
              <a:t>ą</a:t>
            </a:r>
            <a:r>
              <a:rPr lang="pl-PL" sz="1300" b="1" dirty="0">
                <a:solidFill>
                  <a:srgbClr val="003366"/>
                </a:solidFill>
                <a:latin typeface="+mn-lt"/>
                <a:cs typeface="Times New Roman" pitchFamily="18" charset="0"/>
              </a:rPr>
              <a:t>gni</a:t>
            </a:r>
            <a:r>
              <a:rPr lang="pl-PL" sz="1300" b="1" dirty="0">
                <a:solidFill>
                  <a:srgbClr val="003366"/>
                </a:solidFill>
                <a:latin typeface="+mn-lt"/>
              </a:rPr>
              <a:t>ę</a:t>
            </a:r>
            <a:r>
              <a:rPr lang="pl-PL" sz="1300" b="1" dirty="0">
                <a:solidFill>
                  <a:srgbClr val="003366"/>
                </a:solidFill>
                <a:latin typeface="+mn-lt"/>
                <a:cs typeface="Times New Roman" pitchFamily="18" charset="0"/>
              </a:rPr>
              <a:t>cia i sukcesy Poradni:</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cs typeface="Times New Roman" panose="02020603050405020304" pitchFamily="18" charset="0"/>
              </a:rPr>
              <a:t>Kontynuacja współpracy z Urzędem Miasta Stołecznego Warszawy – realizacja zadań zleconych przez władze samorządowe oraz grantu NIW PROO</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cs typeface="Times New Roman" panose="02020603050405020304" pitchFamily="18" charset="0"/>
              </a:rPr>
              <a:t>Udział w organizowanej przez </a:t>
            </a:r>
            <a:r>
              <a:rPr lang="pl-PL" sz="1300" dirty="0" err="1">
                <a:solidFill>
                  <a:schemeClr val="accent5">
                    <a:lumMod val="25000"/>
                  </a:schemeClr>
                </a:solidFill>
                <a:latin typeface="+mn-lt"/>
                <a:cs typeface="Times New Roman" panose="02020603050405020304" pitchFamily="18" charset="0"/>
              </a:rPr>
              <a:t>Sursum</a:t>
            </a:r>
            <a:r>
              <a:rPr lang="pl-PL" sz="1300" dirty="0">
                <a:solidFill>
                  <a:schemeClr val="accent5">
                    <a:lumMod val="25000"/>
                  </a:schemeClr>
                </a:solidFill>
                <a:latin typeface="+mn-lt"/>
                <a:cs typeface="Times New Roman" panose="02020603050405020304" pitchFamily="18" charset="0"/>
              </a:rPr>
              <a:t> </a:t>
            </a:r>
            <a:r>
              <a:rPr lang="pl-PL" sz="1300" dirty="0" err="1">
                <a:solidFill>
                  <a:schemeClr val="accent5">
                    <a:lumMod val="25000"/>
                  </a:schemeClr>
                </a:solidFill>
                <a:latin typeface="+mn-lt"/>
                <a:cs typeface="Times New Roman" panose="02020603050405020304" pitchFamily="18" charset="0"/>
              </a:rPr>
              <a:t>Corda</a:t>
            </a:r>
            <a:r>
              <a:rPr lang="pl-PL" sz="1300" dirty="0">
                <a:solidFill>
                  <a:schemeClr val="accent5">
                    <a:lumMod val="25000"/>
                  </a:schemeClr>
                </a:solidFill>
                <a:latin typeface="+mn-lt"/>
                <a:cs typeface="Times New Roman" panose="02020603050405020304" pitchFamily="18" charset="0"/>
              </a:rPr>
              <a:t> konferencji Ewolucja nieodpłatnej pomocy prawnej</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cs typeface="Times New Roman" panose="02020603050405020304" pitchFamily="18" charset="0"/>
              </a:rPr>
              <a:t>Otwarcie nowego punktu poradnictwa Fundacji – w Grodzisku Mazowieckim i organizacja mobilnego punktu pomocy w Hajnówce</a:t>
            </a:r>
            <a:endParaRPr lang="pl-PL" sz="1300" dirty="0">
              <a:solidFill>
                <a:schemeClr val="accent5">
                  <a:lumMod val="25000"/>
                </a:schemeClr>
              </a:solidFill>
              <a:latin typeface="+mn-lt"/>
            </a:endParaRPr>
          </a:p>
          <a:p>
            <a:pPr marL="171450" indent="-171450" algn="just">
              <a:spcBef>
                <a:spcPts val="600"/>
              </a:spcBef>
              <a:buFont typeface="Wingdings" panose="05000000000000000000" pitchFamily="2" charset="2"/>
              <a:buChar char="§"/>
              <a:tabLst>
                <a:tab pos="457200" algn="l"/>
              </a:tabLst>
            </a:pPr>
            <a:endParaRPr lang="pl-PL" sz="1300" dirty="0">
              <a:solidFill>
                <a:schemeClr val="accent5">
                  <a:lumMod val="25000"/>
                </a:schemeClr>
              </a:solidFill>
              <a:latin typeface="+mn-l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73832"/>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useBgFill="1">
        <p:nvSpPr>
          <p:cNvPr id="10" name="Text Box 517">
            <a:extLst>
              <a:ext uri="{FF2B5EF4-FFF2-40B4-BE49-F238E27FC236}">
                <a16:creationId xmlns:a16="http://schemas.microsoft.com/office/drawing/2014/main" id="{B93FAAC2-CC79-9965-656A-A77F6F9E1A57}"/>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2013/2014</a:t>
            </a:r>
          </a:p>
          <a:p>
            <a:pPr eaLnBrk="1" hangingPunct="1">
              <a:spcBef>
                <a:spcPct val="50000"/>
              </a:spcBef>
            </a:pPr>
            <a:r>
              <a:rPr lang="pl-PL" altLang="pl-PL" sz="2000" dirty="0">
                <a:solidFill>
                  <a:srgbClr val="003366"/>
                </a:solidFill>
                <a:latin typeface="Arial" charset="0"/>
              </a:rPr>
              <a:t>25 poradni w 15 miastach</a:t>
            </a:r>
          </a:p>
        </p:txBody>
      </p:sp>
    </p:spTree>
    <p:extLst>
      <p:ext uri="{BB962C8B-B14F-4D97-AF65-F5344CB8AC3E}">
        <p14:creationId xmlns:p14="http://schemas.microsoft.com/office/powerpoint/2010/main" val="186413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822255"/>
            <a:ext cx="8159823" cy="1094577"/>
          </a:xfrm>
        </p:spPr>
        <p:txBody>
          <a:bodyPr/>
          <a:lstStyle/>
          <a:p>
            <a:pPr defTabSz="912813" eaLnBrk="1" hangingPunct="1"/>
            <a:r>
              <a:rPr lang="pl-PL" sz="3200" dirty="0"/>
              <a:t>Fundacja </a:t>
            </a:r>
            <a:r>
              <a:rPr lang="pl-PL" sz="3200" dirty="0" err="1"/>
              <a:t>Academia</a:t>
            </a:r>
            <a:r>
              <a:rPr lang="pl-PL" sz="3200" dirty="0"/>
              <a:t> Iuris </a:t>
            </a:r>
            <a:br>
              <a:rPr lang="pl-PL" sz="3200" dirty="0"/>
            </a:br>
            <a:r>
              <a:rPr lang="pl-PL" sz="3200" dirty="0"/>
              <a:t>im. Macieja Bednarkiewicza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7" name="Object 7">
            <a:extLst>
              <a:ext uri="{FF2B5EF4-FFF2-40B4-BE49-F238E27FC236}">
                <a16:creationId xmlns:a16="http://schemas.microsoft.com/office/drawing/2014/main" id="{ED70B4E3-DAEA-6130-4F22-9CD380C97553}"/>
              </a:ext>
            </a:extLst>
          </p:cNvPr>
          <p:cNvGraphicFramePr>
            <a:graphicFrameLocks/>
          </p:cNvGraphicFramePr>
          <p:nvPr>
            <p:extLst>
              <p:ext uri="{D42A27DB-BD31-4B8C-83A1-F6EECF244321}">
                <p14:modId xmlns:p14="http://schemas.microsoft.com/office/powerpoint/2010/main" val="1630831406"/>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8">
            <a:extLst>
              <a:ext uri="{FF2B5EF4-FFF2-40B4-BE49-F238E27FC236}">
                <a16:creationId xmlns:a16="http://schemas.microsoft.com/office/drawing/2014/main" id="{9755A07C-56A9-99A6-26FB-3E5B6469E612}"/>
              </a:ext>
            </a:extLst>
          </p:cNvPr>
          <p:cNvGraphicFramePr>
            <a:graphicFrameLocks/>
          </p:cNvGraphicFramePr>
          <p:nvPr>
            <p:extLst>
              <p:ext uri="{D42A27DB-BD31-4B8C-83A1-F6EECF244321}">
                <p14:modId xmlns:p14="http://schemas.microsoft.com/office/powerpoint/2010/main" val="2192990276"/>
              </p:ext>
            </p:extLst>
          </p:nvPr>
        </p:nvGraphicFramePr>
        <p:xfrm>
          <a:off x="486051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FB0FA5E2-BCCA-F7FD-8027-EC87F0733889}"/>
              </a:ext>
            </a:extLst>
          </p:cNvPr>
          <p:cNvSpPr txBox="1">
            <a:spLocks noChangeArrowheads="1"/>
          </p:cNvSpPr>
          <p:nvPr/>
        </p:nvSpPr>
        <p:spPr bwMode="auto">
          <a:xfrm>
            <a:off x="7595981" y="3154363"/>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9A8B561D-BBCD-69CE-BAA6-6005032D1486}"/>
              </a:ext>
            </a:extLst>
          </p:cNvPr>
          <p:cNvSpPr txBox="1">
            <a:spLocks noChangeArrowheads="1"/>
          </p:cNvSpPr>
          <p:nvPr/>
        </p:nvSpPr>
        <p:spPr bwMode="auto">
          <a:xfrm>
            <a:off x="6445043" y="4103565"/>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6" name="Text Box 13">
            <a:extLst>
              <a:ext uri="{FF2B5EF4-FFF2-40B4-BE49-F238E27FC236}">
                <a16:creationId xmlns:a16="http://schemas.microsoft.com/office/drawing/2014/main" id="{27DB0DF7-C61D-A621-EF59-74CAB605805C}"/>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9" name="Text Box 14">
            <a:extLst>
              <a:ext uri="{FF2B5EF4-FFF2-40B4-BE49-F238E27FC236}">
                <a16:creationId xmlns:a16="http://schemas.microsoft.com/office/drawing/2014/main" id="{2EDCE267-983D-BE83-03B3-A9F1B6D76E13}"/>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3196699016"/>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1942BA69-BCDB-0565-BD38-66EFABB2E31F}"/>
              </a:ext>
            </a:extLst>
          </p:cNvPr>
          <p:cNvGraphicFramePr>
            <a:graphicFrameLocks noGrp="1" noChangeAspect="1"/>
          </p:cNvGraphicFramePr>
          <p:nvPr>
            <p:ph type="chart" idx="1"/>
            <p:extLst>
              <p:ext uri="{D42A27DB-BD31-4B8C-83A1-F6EECF244321}">
                <p14:modId xmlns:p14="http://schemas.microsoft.com/office/powerpoint/2010/main" val="2295674531"/>
              </p:ext>
            </p:extLst>
          </p:nvPr>
        </p:nvGraphicFramePr>
        <p:xfrm>
          <a:off x="806450"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66563" name="Rectangle 3"/>
          <p:cNvSpPr>
            <a:spLocks noGrp="1" noChangeArrowheads="1"/>
          </p:cNvSpPr>
          <p:nvPr>
            <p:ph type="title"/>
          </p:nvPr>
        </p:nvSpPr>
        <p:spPr>
          <a:xfrm>
            <a:off x="827584" y="773832"/>
            <a:ext cx="8001000" cy="1143000"/>
          </a:xfrm>
          <a:noFill/>
        </p:spPr>
        <p:txBody>
          <a:bodyPr/>
          <a:lstStyle/>
          <a:p>
            <a:pPr defTabSz="912813" eaLnBrk="1" hangingPunct="1"/>
            <a:r>
              <a:rPr lang="pl-PL" sz="3000" dirty="0"/>
              <a:t>Studencka Poradnia Prawna Akademii </a:t>
            </a:r>
            <a:br>
              <a:rPr lang="pl-PL" sz="3000" dirty="0"/>
            </a:br>
            <a:r>
              <a:rPr lang="pl-PL" sz="3000" dirty="0"/>
              <a:t>Leona Koźmińskiego w Warszawie</a:t>
            </a:r>
          </a:p>
        </p:txBody>
      </p:sp>
      <p:sp>
        <p:nvSpPr>
          <p:cNvPr id="66564" name="Text Box 5"/>
          <p:cNvSpPr txBox="1">
            <a:spLocks noChangeArrowheads="1"/>
          </p:cNvSpPr>
          <p:nvPr/>
        </p:nvSpPr>
        <p:spPr bwMode="auto">
          <a:xfrm>
            <a:off x="7020272" y="2276872"/>
            <a:ext cx="208823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49</a:t>
            </a:r>
          </a:p>
          <a:p>
            <a:pPr algn="r" defTabSz="912813">
              <a:spcBef>
                <a:spcPct val="50000"/>
              </a:spcBef>
            </a:pPr>
            <a:r>
              <a:rPr lang="pl-PL" sz="1600" b="1" dirty="0">
                <a:solidFill>
                  <a:schemeClr val="accent5">
                    <a:lumMod val="25000"/>
                  </a:schemeClr>
                </a:solidFill>
                <a:latin typeface="Arial" charset="0"/>
              </a:rPr>
              <a:t>         Studentów: 39</a:t>
            </a:r>
          </a:p>
          <a:p>
            <a:pPr algn="r" defTabSz="912813">
              <a:spcBef>
                <a:spcPct val="50000"/>
              </a:spcBef>
            </a:pPr>
            <a:r>
              <a:rPr lang="pl-PL" sz="1600" b="1" dirty="0">
                <a:solidFill>
                  <a:schemeClr val="accent5">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12</a:t>
            </a:r>
          </a:p>
        </p:txBody>
      </p:sp>
      <p:sp>
        <p:nvSpPr>
          <p:cNvPr id="31749" name="Text Box 10"/>
          <p:cNvSpPr txBox="1">
            <a:spLocks noChangeArrowheads="1"/>
          </p:cNvSpPr>
          <p:nvPr/>
        </p:nvSpPr>
        <p:spPr bwMode="auto">
          <a:xfrm>
            <a:off x="2325390" y="3245792"/>
            <a:ext cx="6012160" cy="1692771"/>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Arial" charset="0"/>
              </a:rPr>
              <a:t>N</a:t>
            </a:r>
            <a:r>
              <a:rPr lang="pl-PL" sz="1300" b="1" dirty="0">
                <a:solidFill>
                  <a:schemeClr val="accent5">
                    <a:lumMod val="25000"/>
                  </a:schemeClr>
                </a:solidFill>
                <a:latin typeface="Arial" charset="0"/>
                <a:cs typeface="Times New Roman" pitchFamily="18" charset="0"/>
              </a:rPr>
              <a:t>ajwa</a:t>
            </a:r>
            <a:r>
              <a:rPr lang="pl-PL" sz="1300" b="1" dirty="0">
                <a:solidFill>
                  <a:schemeClr val="accent5">
                    <a:lumMod val="25000"/>
                  </a:schemeClr>
                </a:solidFill>
                <a:latin typeface="Arial" charset="0"/>
              </a:rPr>
              <a:t>ż</a:t>
            </a:r>
            <a:r>
              <a:rPr lang="pl-PL" sz="1300" b="1" dirty="0">
                <a:solidFill>
                  <a:schemeClr val="accent5">
                    <a:lumMod val="25000"/>
                  </a:schemeClr>
                </a:solidFill>
                <a:latin typeface="Arial" charset="0"/>
                <a:cs typeface="Times New Roman" pitchFamily="18" charset="0"/>
              </a:rPr>
              <a:t>niejsze osi</a:t>
            </a:r>
            <a:r>
              <a:rPr lang="pl-PL" sz="1300" b="1" dirty="0">
                <a:solidFill>
                  <a:schemeClr val="accent5">
                    <a:lumMod val="25000"/>
                  </a:schemeClr>
                </a:solidFill>
                <a:latin typeface="Arial" charset="0"/>
              </a:rPr>
              <a:t>ą</a:t>
            </a:r>
            <a:r>
              <a:rPr lang="pl-PL" sz="1300" b="1" dirty="0">
                <a:solidFill>
                  <a:schemeClr val="accent5">
                    <a:lumMod val="25000"/>
                  </a:schemeClr>
                </a:solidFill>
                <a:latin typeface="Arial" charset="0"/>
                <a:cs typeface="Times New Roman" pitchFamily="18" charset="0"/>
              </a:rPr>
              <a:t>gni</a:t>
            </a:r>
            <a:r>
              <a:rPr lang="pl-PL" sz="1300" b="1" dirty="0">
                <a:solidFill>
                  <a:schemeClr val="accent5">
                    <a:lumMod val="25000"/>
                  </a:schemeClr>
                </a:solidFill>
                <a:latin typeface="Arial" charset="0"/>
              </a:rPr>
              <a:t>ę</a:t>
            </a:r>
            <a:r>
              <a:rPr lang="pl-PL" sz="1300" b="1" dirty="0">
                <a:solidFill>
                  <a:schemeClr val="accent5">
                    <a:lumMod val="25000"/>
                  </a:schemeClr>
                </a:solidFill>
                <a:latin typeface="Arial" charset="0"/>
                <a:cs typeface="Times New Roman" pitchFamily="18" charset="0"/>
              </a:rPr>
              <a:t>cia i sukcesy Poradni:</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Zwycięstwa studentów Poradni w: konkursie wiedzy z zakresu prawa karnego (organizowanym przez ELSA Warszawa) oraz konkursie „Postępowanie na ekranie” (organizowanym przez Koło Naukowe Studentów KUL)</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Organizacja szkoleń wewnętrznych i dobre funkcjonowanie „marketingu szeptanego” na uczelni</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3000" dirty="0"/>
              <a:t>Studencka Poradnia Prawna Akademii </a:t>
            </a:r>
            <a:br>
              <a:rPr lang="pl-PL" sz="3000" dirty="0"/>
            </a:br>
            <a:r>
              <a:rPr lang="pl-PL" sz="3000" dirty="0"/>
              <a:t>Leona Koźmińskiego 2004-2025</a:t>
            </a:r>
          </a:p>
        </p:txBody>
      </p:sp>
      <p:sp>
        <p:nvSpPr>
          <p:cNvPr id="24581" name="Text Box 13"/>
          <p:cNvSpPr txBox="1">
            <a:spLocks noChangeArrowheads="1"/>
          </p:cNvSpPr>
          <p:nvPr/>
        </p:nvSpPr>
        <p:spPr bwMode="auto">
          <a:xfrm>
            <a:off x="1187624" y="6095999"/>
            <a:ext cx="3023617"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2004-2025</a:t>
            </a:r>
          </a:p>
        </p:txBody>
      </p:sp>
      <p:sp>
        <p:nvSpPr>
          <p:cNvPr id="24582" name="Text Box 14"/>
          <p:cNvSpPr txBox="1">
            <a:spLocks noChangeArrowheads="1"/>
          </p:cNvSpPr>
          <p:nvPr/>
        </p:nvSpPr>
        <p:spPr bwMode="auto">
          <a:xfrm>
            <a:off x="5219353" y="5877272"/>
            <a:ext cx="3385095"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2004-2025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4">
            <a:extLst>
              <a:ext uri="{FF2B5EF4-FFF2-40B4-BE49-F238E27FC236}">
                <a16:creationId xmlns:a16="http://schemas.microsoft.com/office/drawing/2014/main" id="{4611975F-9B8C-CEBB-B901-41181D0F8BE1}"/>
              </a:ext>
            </a:extLst>
          </p:cNvPr>
          <p:cNvGraphicFramePr>
            <a:graphicFrameLocks/>
          </p:cNvGraphicFramePr>
          <p:nvPr>
            <p:extLst>
              <p:ext uri="{D42A27DB-BD31-4B8C-83A1-F6EECF244321}">
                <p14:modId xmlns:p14="http://schemas.microsoft.com/office/powerpoint/2010/main" val="1941484814"/>
              </p:ext>
            </p:extLst>
          </p:nvPr>
        </p:nvGraphicFramePr>
        <p:xfrm>
          <a:off x="4860512" y="2564904"/>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7">
            <a:extLst>
              <a:ext uri="{FF2B5EF4-FFF2-40B4-BE49-F238E27FC236}">
                <a16:creationId xmlns:a16="http://schemas.microsoft.com/office/drawing/2014/main" id="{DD1D7508-43FB-EB8D-6755-3B8538E91C55}"/>
              </a:ext>
            </a:extLst>
          </p:cNvPr>
          <p:cNvGraphicFramePr>
            <a:graphicFrameLocks/>
          </p:cNvGraphicFramePr>
          <p:nvPr>
            <p:extLst>
              <p:ext uri="{D42A27DB-BD31-4B8C-83A1-F6EECF244321}">
                <p14:modId xmlns:p14="http://schemas.microsoft.com/office/powerpoint/2010/main" val="673121688"/>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1">
            <a:extLst>
              <a:ext uri="{FF2B5EF4-FFF2-40B4-BE49-F238E27FC236}">
                <a16:creationId xmlns:a16="http://schemas.microsoft.com/office/drawing/2014/main" id="{0060F303-FB11-1400-5EEB-ED0101FAB359}"/>
              </a:ext>
            </a:extLst>
          </p:cNvPr>
          <p:cNvSpPr txBox="1">
            <a:spLocks noChangeArrowheads="1"/>
          </p:cNvSpPr>
          <p:nvPr/>
        </p:nvSpPr>
        <p:spPr bwMode="auto">
          <a:xfrm>
            <a:off x="6924218" y="3489096"/>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3BA9D2B4-2F47-CE9E-8B12-2AB8BF572D40}"/>
              </a:ext>
            </a:extLst>
          </p:cNvPr>
          <p:cNvSpPr txBox="1">
            <a:spLocks noChangeArrowheads="1"/>
          </p:cNvSpPr>
          <p:nvPr/>
        </p:nvSpPr>
        <p:spPr bwMode="auto">
          <a:xfrm>
            <a:off x="6732240" y="414900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Tree>
    <p:extLst>
      <p:ext uri="{BB962C8B-B14F-4D97-AF65-F5344CB8AC3E}">
        <p14:creationId xmlns:p14="http://schemas.microsoft.com/office/powerpoint/2010/main" val="2287376603"/>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F0AF17A1-A1B6-D3BC-22DE-CC97DA5CB3B2}"/>
              </a:ext>
            </a:extLst>
          </p:cNvPr>
          <p:cNvGraphicFramePr>
            <a:graphicFrameLocks noGrp="1" noChangeAspect="1"/>
          </p:cNvGraphicFramePr>
          <p:nvPr>
            <p:ph type="chart" idx="1"/>
            <p:extLst>
              <p:ext uri="{D42A27DB-BD31-4B8C-83A1-F6EECF244321}">
                <p14:modId xmlns:p14="http://schemas.microsoft.com/office/powerpoint/2010/main" val="3567221934"/>
              </p:ext>
            </p:extLst>
          </p:nvPr>
        </p:nvGraphicFramePr>
        <p:xfrm>
          <a:off x="755576" y="2543175"/>
          <a:ext cx="8337624"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3000" dirty="0"/>
              <a:t>Klinika Prawa Uczelni Łazarskiego </a:t>
            </a:r>
            <a:br>
              <a:rPr lang="pl-PL" sz="3000" dirty="0"/>
            </a:br>
            <a:r>
              <a:rPr lang="pl-PL" sz="3000" dirty="0"/>
              <a:t>w Warszawie</a:t>
            </a:r>
          </a:p>
        </p:txBody>
      </p:sp>
      <p:sp>
        <p:nvSpPr>
          <p:cNvPr id="23556" name="Text Box 4"/>
          <p:cNvSpPr txBox="1">
            <a:spLocks noChangeArrowheads="1"/>
          </p:cNvSpPr>
          <p:nvPr/>
        </p:nvSpPr>
        <p:spPr bwMode="auto">
          <a:xfrm>
            <a:off x="7020272" y="2276872"/>
            <a:ext cx="2088232" cy="1077218"/>
          </a:xfrm>
          <a:prstGeom prst="rect">
            <a:avLst/>
          </a:prstGeom>
          <a:noFill/>
          <a:ln w="9525">
            <a:noFill/>
            <a:miter lim="800000"/>
            <a:headEnd/>
            <a:tailEnd/>
          </a:ln>
        </p:spPr>
        <p:txBody>
          <a:bodyPr wrap="square">
            <a:spAutoFit/>
          </a:bodyPr>
          <a:lstStyle/>
          <a:p>
            <a:pPr algn="r" defTabSz="912813">
              <a:spcBef>
                <a:spcPct val="50000"/>
              </a:spcBef>
            </a:pPr>
            <a:r>
              <a:rPr lang="pl-PL" sz="1400" b="1" dirty="0">
                <a:solidFill>
                  <a:schemeClr val="tx2">
                    <a:lumMod val="50000"/>
                  </a:schemeClr>
                </a:solidFill>
                <a:latin typeface="Arial" charset="0"/>
              </a:rPr>
              <a:t>   </a:t>
            </a:r>
            <a:r>
              <a:rPr lang="pl-PL" sz="1600" b="1" dirty="0">
                <a:solidFill>
                  <a:schemeClr val="tx2">
                    <a:lumMod val="50000"/>
                  </a:schemeClr>
                </a:solidFill>
                <a:latin typeface="Arial" charset="0"/>
              </a:rPr>
              <a:t>Spraw łącznie: 72 </a:t>
            </a:r>
          </a:p>
          <a:p>
            <a:pPr algn="r" defTabSz="912813">
              <a:spcBef>
                <a:spcPct val="50000"/>
              </a:spcBef>
            </a:pPr>
            <a:r>
              <a:rPr lang="pl-PL" sz="1600" b="1" dirty="0">
                <a:solidFill>
                  <a:schemeClr val="tx2">
                    <a:lumMod val="50000"/>
                  </a:schemeClr>
                </a:solidFill>
                <a:latin typeface="Arial" charset="0"/>
              </a:rPr>
              <a:t>        Studentów: 33 </a:t>
            </a:r>
          </a:p>
          <a:p>
            <a:pPr algn="r" defTabSz="912813">
              <a:spcBef>
                <a:spcPct val="50000"/>
              </a:spcBef>
            </a:pPr>
            <a:r>
              <a:rPr lang="pl-PL" sz="1600" b="1" dirty="0">
                <a:solidFill>
                  <a:schemeClr val="tx2">
                    <a:lumMod val="50000"/>
                  </a:schemeClr>
                </a:solidFill>
                <a:latin typeface="Arial" charset="0"/>
              </a:rPr>
              <a:t> Dydaktyków: 13 </a:t>
            </a:r>
          </a:p>
        </p:txBody>
      </p:sp>
    </p:spTree>
    <p:extLst>
      <p:ext uri="{BB962C8B-B14F-4D97-AF65-F5344CB8AC3E}">
        <p14:creationId xmlns:p14="http://schemas.microsoft.com/office/powerpoint/2010/main" val="4057858860"/>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433C9899-510F-D113-4512-A62F0139B7A6}"/>
              </a:ext>
            </a:extLst>
          </p:cNvPr>
          <p:cNvSpPr txBox="1"/>
          <p:nvPr/>
        </p:nvSpPr>
        <p:spPr>
          <a:xfrm>
            <a:off x="755576" y="2564904"/>
            <a:ext cx="8388424" cy="3793346"/>
          </a:xfrm>
          <a:prstGeom prst="rect">
            <a:avLst/>
          </a:prstGeom>
          <a:noFill/>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endParaRPr lang="pl-PL" sz="1300" dirty="0">
              <a:solidFill>
                <a:schemeClr val="accent5">
                  <a:lumMod val="25000"/>
                </a:schemeClr>
              </a:solidFill>
              <a:latin typeface="+mn-lt"/>
              <a:cs typeface="Times New Roman" pitchFamily="18" charset="0"/>
            </a:endParaRPr>
          </a:p>
          <a:p>
            <a:pPr marL="171450" indent="-171450" defTabSz="912813">
              <a:spcBef>
                <a:spcPct val="50000"/>
              </a:spcBef>
              <a:buFont typeface="Wingdings" panose="05000000000000000000" pitchFamily="2" charset="2"/>
              <a:buChar char="§"/>
              <a:defRPr/>
            </a:pPr>
            <a:r>
              <a:rPr lang="pl-PL" sz="1300" dirty="0">
                <a:latin typeface="+mn-lt"/>
              </a:rPr>
              <a:t>Organizacja 12. </a:t>
            </a:r>
            <a:r>
              <a:rPr lang="en-GB" sz="1300" dirty="0" err="1">
                <a:latin typeface="+mn-lt"/>
              </a:rPr>
              <a:t>Międzynarodowej</a:t>
            </a:r>
            <a:r>
              <a:rPr lang="en-GB" sz="1300" dirty="0">
                <a:latin typeface="+mn-lt"/>
              </a:rPr>
              <a:t> </a:t>
            </a:r>
            <a:r>
              <a:rPr lang="en-GB" sz="1300" dirty="0" err="1">
                <a:latin typeface="+mn-lt"/>
              </a:rPr>
              <a:t>Konferencji</a:t>
            </a:r>
            <a:r>
              <a:rPr lang="en-GB" sz="1300" dirty="0">
                <a:latin typeface="+mn-lt"/>
              </a:rPr>
              <a:t> Global Alliance for Justice Education (12</a:t>
            </a:r>
            <a:r>
              <a:rPr lang="en-GB" sz="1300" baseline="30000" dirty="0">
                <a:latin typeface="+mn-lt"/>
              </a:rPr>
              <a:t>th</a:t>
            </a:r>
            <a:r>
              <a:rPr lang="en-GB" sz="1300" dirty="0">
                <a:latin typeface="+mn-lt"/>
              </a:rPr>
              <a:t> GAJE WWC)</a:t>
            </a:r>
            <a:r>
              <a:rPr lang="pl-PL" sz="1300" dirty="0">
                <a:latin typeface="+mn-lt"/>
              </a:rPr>
              <a:t> </a:t>
            </a:r>
            <a:r>
              <a:rPr lang="en-GB" sz="1300" dirty="0">
                <a:latin typeface="+mn-lt"/>
              </a:rPr>
              <a:t>pt. </a:t>
            </a:r>
            <a:r>
              <a:rPr lang="pl-PL" sz="1300" dirty="0">
                <a:latin typeface="+mn-lt"/>
              </a:rPr>
              <a:t>„</a:t>
            </a:r>
            <a:r>
              <a:rPr lang="en-GB" sz="1300" dirty="0">
                <a:latin typeface="+mn-lt"/>
              </a:rPr>
              <a:t>Justice Education in a Changing World. Exploring New Approaches to Global Challenges</a:t>
            </a:r>
            <a:r>
              <a:rPr lang="pl-PL" sz="1300" dirty="0">
                <a:latin typeface="+mn-lt"/>
              </a:rPr>
              <a:t>”</a:t>
            </a:r>
            <a:r>
              <a:rPr lang="en-GB" sz="1300" dirty="0">
                <a:latin typeface="+mn-lt"/>
              </a:rPr>
              <a:t> </a:t>
            </a:r>
            <a:r>
              <a:rPr lang="pl-PL" sz="1300" dirty="0">
                <a:latin typeface="+mn-lt"/>
              </a:rPr>
              <a:t>– prestiżowego wydarzenia poświęconej edukacji prawniczej i dostępowi do wymiaru sprawiedliwości z udziałem 400 uczestników z ponad 80 krajów </a:t>
            </a:r>
          </a:p>
          <a:p>
            <a:pPr marL="171450" indent="-171450" defTabSz="912813">
              <a:spcBef>
                <a:spcPct val="50000"/>
              </a:spcBef>
              <a:buFont typeface="Wingdings" panose="05000000000000000000" pitchFamily="2" charset="2"/>
              <a:buChar char="§"/>
              <a:defRPr/>
            </a:pPr>
            <a:r>
              <a:rPr lang="pl-PL" sz="1300" dirty="0">
                <a:latin typeface="+mn-lt"/>
              </a:rPr>
              <a:t>Współorganizacja 11. Międzynarodowej Konferencji </a:t>
            </a:r>
            <a:r>
              <a:rPr lang="en-GB" sz="1300" dirty="0">
                <a:latin typeface="+mn-lt"/>
              </a:rPr>
              <a:t>European Network for Clinical Legal Education (11</a:t>
            </a:r>
            <a:r>
              <a:rPr lang="en-GB" sz="1300" baseline="30000" dirty="0">
                <a:latin typeface="+mn-lt"/>
              </a:rPr>
              <a:t>th</a:t>
            </a:r>
            <a:r>
              <a:rPr lang="en-GB" sz="1300" dirty="0">
                <a:latin typeface="+mn-lt"/>
              </a:rPr>
              <a:t> ENCLE)</a:t>
            </a:r>
            <a:r>
              <a:rPr lang="pl-PL" sz="1300" dirty="0">
                <a:latin typeface="+mn-lt"/>
              </a:rPr>
              <a:t> – zrzeszenia środowiska edukacji klinicznej w Europie. Pierwszy raz konferencja odbyła się w Polsce</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XXXVII Ogólnopolskiej Konferencji Uniwersyteckich Poradni Prawnych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Współpraca z poradniami prawnymi w Ukrainie (m.in. udział w konkursie z zakresu obsługi klienta w Ostrogu) oraz Nigerii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Ogólnopolska Konferencja Naukowa „Prawo upadłościowe i restrukturyzacyjne 10 lat później”</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Dodatkowe zajęcia szkoleniowe w ramach Kliniki Prawa Handlowego (10 spotkań po 2 godziny)</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Projekt pod nazwą „Visual Law jako narzędzie kształtowania kompetencji i umiejętności studentów prawa” – skierowanego do odbiorców serwisów społecznościowych i przygotowanie filmiku edukacyjnego „Nowy szef” algorytm. O zarządzaniu bez człowieka”</a:t>
            </a:r>
          </a:p>
        </p:txBody>
      </p:sp>
      <p:sp>
        <p:nvSpPr>
          <p:cNvPr id="4" name="Rectangle 2">
            <a:extLst>
              <a:ext uri="{FF2B5EF4-FFF2-40B4-BE49-F238E27FC236}">
                <a16:creationId xmlns:a16="http://schemas.microsoft.com/office/drawing/2014/main" id="{E1ABF99E-E90A-89E8-AA7B-1DD503108865}"/>
              </a:ext>
            </a:extLst>
          </p:cNvPr>
          <p:cNvSpPr>
            <a:spLocks noGrp="1" noChangeArrowheads="1"/>
          </p:cNvSpPr>
          <p:nvPr>
            <p:ph type="title"/>
          </p:nvPr>
        </p:nvSpPr>
        <p:spPr>
          <a:xfrm>
            <a:off x="827584" y="773832"/>
            <a:ext cx="8001000" cy="1143000"/>
          </a:xfrm>
        </p:spPr>
        <p:txBody>
          <a:bodyPr/>
          <a:lstStyle/>
          <a:p>
            <a:pPr defTabSz="912813" eaLnBrk="1" hangingPunct="1"/>
            <a:r>
              <a:rPr lang="pl-PL" sz="3000" dirty="0"/>
              <a:t>Klinika Prawa Uczelni Łazarskiego </a:t>
            </a:r>
            <a:br>
              <a:rPr lang="pl-PL" sz="3000" dirty="0"/>
            </a:br>
            <a:r>
              <a:rPr lang="pl-PL" sz="3000" dirty="0"/>
              <a:t>w Warszawie</a:t>
            </a:r>
          </a:p>
        </p:txBody>
      </p:sp>
    </p:spTree>
    <p:extLst>
      <p:ext uri="{BB962C8B-B14F-4D97-AF65-F5344CB8AC3E}">
        <p14:creationId xmlns:p14="http://schemas.microsoft.com/office/powerpoint/2010/main" val="2645080135"/>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66B0A-523E-84A2-E79D-1C46F66FB2CC}"/>
            </a:ext>
          </a:extLst>
        </p:cNvPr>
        <p:cNvGrpSpPr/>
        <p:nvPr/>
      </p:nvGrpSpPr>
      <p:grpSpPr>
        <a:xfrm>
          <a:off x="0" y="0"/>
          <a:ext cx="0" cy="0"/>
          <a:chOff x="0" y="0"/>
          <a:chExt cx="0" cy="0"/>
        </a:xfrm>
      </p:grpSpPr>
      <p:sp>
        <p:nvSpPr>
          <p:cNvPr id="5" name="pole tekstowe 4">
            <a:extLst>
              <a:ext uri="{FF2B5EF4-FFF2-40B4-BE49-F238E27FC236}">
                <a16:creationId xmlns:a16="http://schemas.microsoft.com/office/drawing/2014/main" id="{95540618-4562-9A53-9BEE-784499DB01E1}"/>
              </a:ext>
            </a:extLst>
          </p:cNvPr>
          <p:cNvSpPr txBox="1"/>
          <p:nvPr/>
        </p:nvSpPr>
        <p:spPr>
          <a:xfrm>
            <a:off x="755576" y="2263799"/>
            <a:ext cx="8388424" cy="4693593"/>
          </a:xfrm>
          <a:prstGeom prst="rect">
            <a:avLst/>
          </a:prstGeom>
          <a:noFill/>
        </p:spPr>
        <p:txBody>
          <a:bodyPr wrap="square">
            <a:spAutoFit/>
          </a:bodyPr>
          <a:lstStyle/>
          <a:p>
            <a:pPr algn="just"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c.d.:</a:t>
            </a:r>
            <a:endParaRPr lang="pl-PL" sz="1300" dirty="0">
              <a:solidFill>
                <a:schemeClr val="accent5">
                  <a:lumMod val="25000"/>
                </a:schemeClr>
              </a:solidFill>
              <a:latin typeface="+mn-lt"/>
              <a:cs typeface="Times New Roman" pitchFamily="18" charset="0"/>
            </a:endParaRP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Współpraca z Ministerstwem Sprawiedliwości, Rzecznikiem Praw Obywatelskich, Rzecznikiem Praw Dziecka, Fundacją po DRUGIE, Domem Ukraińskim, Polskim Towarzystwem Prawa Antydyskryminacyjnego, Helsińską Fundacją Praw Człowieka, Centrum Praw Kobiet, Fundacją Integracja, Fundacją Dajemy Dzieciom Siłę oraz Fundacją Redukcji Szkód Prekursor i Młodzieżową Radą Dzielnicy Mokotów</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wyjść studentów do Kancelarii Prezesa Rady Ministrów</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Wyjścia na rozprawy w Sądzie Najwyższym (także anglojęzycznych), Naczelnym Sądzie Administracyjnym</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Symulacje rozpraw – także w Sądzie Arbitrażowym</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wspólnie z poradniami działającymi na KUL i Uniwersytecie Andrzeja Frycza Modrzewskiego w Krakowie polskich eliminacji do konkursu The Brown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Mosten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International Client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Consultation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Competition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Zdobycie przez zespół studentów Poradni tytułu Mistrza Polski 2025 w konkursie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National</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Client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Consultation</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Competition</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z prawem reprezentacji w rozgrywkach międzynarodowych, w których zespół Kliniki dotarł do ćwierćfinałów</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Studenci Kliniki zdobyli tytuły Best Respondent w ramach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Willem</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C. Vis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Moot</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2025 w Wiedniu (zespół znalazł się w grupie 64 najlepszych drużyn z 400 startujących) oraz </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Second Best Overall University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i</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First Runner-up w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kategorii</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Best Individual Oralist</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w ramach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Bucharest</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Pre-Moot</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2025 w Bukareszcie </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Działania w ramach Street Law: warsztaty dla uczniów LO Bema, LO Chałubińskiego i LO Słowackiego, prezentacja uczennicy warszawskiego LO na konferencji GAJE-ENCLE na temat wyników pilotażowego badania dotyczącego rzecznika praw uczniów</a:t>
            </a:r>
            <a:endParaRPr lang="pl-PL" sz="1300" dirty="0">
              <a:solidFill>
                <a:schemeClr val="accent5">
                  <a:lumMod val="25000"/>
                </a:schemeClr>
              </a:solidFill>
              <a:latin typeface="+mn-lt"/>
              <a:ea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F0F35A50-94B6-46F2-8970-532E385359F5}"/>
              </a:ext>
            </a:extLst>
          </p:cNvPr>
          <p:cNvSpPr>
            <a:spLocks noGrp="1" noChangeArrowheads="1"/>
          </p:cNvSpPr>
          <p:nvPr>
            <p:ph type="title"/>
          </p:nvPr>
        </p:nvSpPr>
        <p:spPr>
          <a:xfrm>
            <a:off x="827584" y="773832"/>
            <a:ext cx="8001000" cy="1143000"/>
          </a:xfrm>
        </p:spPr>
        <p:txBody>
          <a:bodyPr/>
          <a:lstStyle/>
          <a:p>
            <a:pPr defTabSz="912813" eaLnBrk="1" hangingPunct="1"/>
            <a:r>
              <a:rPr lang="pl-PL" sz="3000" dirty="0"/>
              <a:t>Klinika Prawa Uczelni Łazarskiego </a:t>
            </a:r>
            <a:br>
              <a:rPr lang="pl-PL" sz="3000" dirty="0"/>
            </a:br>
            <a:r>
              <a:rPr lang="pl-PL" sz="3000" dirty="0"/>
              <a:t>w Warszawie</a:t>
            </a:r>
          </a:p>
        </p:txBody>
      </p:sp>
    </p:spTree>
    <p:extLst>
      <p:ext uri="{BB962C8B-B14F-4D97-AF65-F5344CB8AC3E}">
        <p14:creationId xmlns:p14="http://schemas.microsoft.com/office/powerpoint/2010/main" val="132360251"/>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13"/>
          <p:cNvSpPr txBox="1">
            <a:spLocks noChangeArrowheads="1"/>
          </p:cNvSpPr>
          <p:nvPr/>
        </p:nvSpPr>
        <p:spPr bwMode="auto">
          <a:xfrm>
            <a:off x="1187624" y="6095999"/>
            <a:ext cx="3023617"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2004-2025</a:t>
            </a:r>
          </a:p>
        </p:txBody>
      </p:sp>
      <p:sp>
        <p:nvSpPr>
          <p:cNvPr id="24582" name="Text Box 14"/>
          <p:cNvSpPr txBox="1">
            <a:spLocks noChangeArrowheads="1"/>
          </p:cNvSpPr>
          <p:nvPr/>
        </p:nvSpPr>
        <p:spPr bwMode="auto">
          <a:xfrm>
            <a:off x="5220072" y="5949280"/>
            <a:ext cx="3695327"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2004-2025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5" name="Object 3">
            <a:extLst>
              <a:ext uri="{FF2B5EF4-FFF2-40B4-BE49-F238E27FC236}">
                <a16:creationId xmlns:a16="http://schemas.microsoft.com/office/drawing/2014/main" id="{B4698442-C069-611F-B415-557B292E3E56}"/>
              </a:ext>
            </a:extLst>
          </p:cNvPr>
          <p:cNvGraphicFramePr>
            <a:graphicFrameLocks/>
          </p:cNvGraphicFramePr>
          <p:nvPr>
            <p:extLst>
              <p:ext uri="{D42A27DB-BD31-4B8C-83A1-F6EECF244321}">
                <p14:modId xmlns:p14="http://schemas.microsoft.com/office/powerpoint/2010/main" val="466470649"/>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4">
            <a:extLst>
              <a:ext uri="{FF2B5EF4-FFF2-40B4-BE49-F238E27FC236}">
                <a16:creationId xmlns:a16="http://schemas.microsoft.com/office/drawing/2014/main" id="{66358239-AA1D-5758-AFF0-CD3A477FF6B5}"/>
              </a:ext>
            </a:extLst>
          </p:cNvPr>
          <p:cNvGraphicFramePr>
            <a:graphicFrameLocks/>
          </p:cNvGraphicFramePr>
          <p:nvPr>
            <p:extLst>
              <p:ext uri="{D42A27DB-BD31-4B8C-83A1-F6EECF244321}">
                <p14:modId xmlns:p14="http://schemas.microsoft.com/office/powerpoint/2010/main" val="1285231040"/>
              </p:ext>
            </p:extLst>
          </p:nvPr>
        </p:nvGraphicFramePr>
        <p:xfrm>
          <a:off x="4860512" y="2473325"/>
          <a:ext cx="4320000" cy="32131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DAB3D060-2E7B-0C27-34FE-EBC1EEA6286F}"/>
              </a:ext>
            </a:extLst>
          </p:cNvPr>
          <p:cNvSpPr txBox="1">
            <a:spLocks noChangeArrowheads="1"/>
          </p:cNvSpPr>
          <p:nvPr/>
        </p:nvSpPr>
        <p:spPr bwMode="auto">
          <a:xfrm>
            <a:off x="6745990" y="3645024"/>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729F6EC0-27CE-14EF-1DBB-8576F7729B1D}"/>
              </a:ext>
            </a:extLst>
          </p:cNvPr>
          <p:cNvSpPr txBox="1">
            <a:spLocks noChangeArrowheads="1"/>
          </p:cNvSpPr>
          <p:nvPr/>
        </p:nvSpPr>
        <p:spPr bwMode="auto">
          <a:xfrm>
            <a:off x="5580112" y="4240373"/>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0" name="Rectangle 2">
            <a:extLst>
              <a:ext uri="{FF2B5EF4-FFF2-40B4-BE49-F238E27FC236}">
                <a16:creationId xmlns:a16="http://schemas.microsoft.com/office/drawing/2014/main" id="{0EC280B2-3D17-F30A-60A2-9EC5DB52AAF2}"/>
              </a:ext>
            </a:extLst>
          </p:cNvPr>
          <p:cNvSpPr>
            <a:spLocks noGrp="1" noChangeArrowheads="1"/>
          </p:cNvSpPr>
          <p:nvPr>
            <p:ph type="title"/>
          </p:nvPr>
        </p:nvSpPr>
        <p:spPr>
          <a:xfrm>
            <a:off x="827584" y="773832"/>
            <a:ext cx="8208912" cy="1143000"/>
          </a:xfrm>
        </p:spPr>
        <p:txBody>
          <a:bodyPr/>
          <a:lstStyle/>
          <a:p>
            <a:pPr defTabSz="912813" eaLnBrk="1" hangingPunct="1"/>
            <a:r>
              <a:rPr lang="pl-PL" sz="3000" dirty="0"/>
              <a:t>Klinika Prawa Uczelni Łazarskiego </a:t>
            </a:r>
            <a:br>
              <a:rPr lang="pl-PL" sz="3000" dirty="0"/>
            </a:br>
            <a:r>
              <a:rPr lang="pl-PL" sz="3000" dirty="0"/>
              <a:t>w Warszawie 2004-2025</a:t>
            </a:r>
          </a:p>
        </p:txBody>
      </p:sp>
    </p:spTree>
    <p:extLst>
      <p:ext uri="{BB962C8B-B14F-4D97-AF65-F5344CB8AC3E}">
        <p14:creationId xmlns:p14="http://schemas.microsoft.com/office/powerpoint/2010/main" val="3816719213"/>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9C1B5B95-C861-3D27-5D25-93C5C54EDA9A}"/>
              </a:ext>
            </a:extLst>
          </p:cNvPr>
          <p:cNvGraphicFramePr>
            <a:graphicFrameLocks noGrp="1" noChangeAspect="1"/>
          </p:cNvGraphicFramePr>
          <p:nvPr>
            <p:ph type="chart" idx="1"/>
            <p:extLst>
              <p:ext uri="{D42A27DB-BD31-4B8C-83A1-F6EECF244321}">
                <p14:modId xmlns:p14="http://schemas.microsoft.com/office/powerpoint/2010/main" val="1816088940"/>
              </p:ext>
            </p:extLst>
          </p:nvPr>
        </p:nvGraphicFramePr>
        <p:xfrm>
          <a:off x="755576" y="2543175"/>
          <a:ext cx="8337624"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68611" name="Rectangle 3"/>
          <p:cNvSpPr>
            <a:spLocks noGrp="1" noChangeArrowheads="1"/>
          </p:cNvSpPr>
          <p:nvPr>
            <p:ph type="title"/>
          </p:nvPr>
        </p:nvSpPr>
        <p:spPr>
          <a:xfrm>
            <a:off x="827584" y="764704"/>
            <a:ext cx="8001000" cy="1143000"/>
          </a:xfrm>
          <a:noFill/>
        </p:spPr>
        <p:txBody>
          <a:bodyPr/>
          <a:lstStyle/>
          <a:p>
            <a:pPr defTabSz="912813" eaLnBrk="1" hangingPunct="1"/>
            <a:r>
              <a:rPr lang="pl-PL" sz="3000" dirty="0"/>
              <a:t>Centrum Dydaktyczne Studencka Poradnia Prawna Uniwersytet SWPS</a:t>
            </a:r>
          </a:p>
        </p:txBody>
      </p:sp>
      <p:sp>
        <p:nvSpPr>
          <p:cNvPr id="68613" name="Text Box 5"/>
          <p:cNvSpPr txBox="1">
            <a:spLocks noChangeArrowheads="1"/>
          </p:cNvSpPr>
          <p:nvPr/>
        </p:nvSpPr>
        <p:spPr bwMode="auto">
          <a:xfrm>
            <a:off x="6948264" y="2276872"/>
            <a:ext cx="2181035"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58</a:t>
            </a:r>
          </a:p>
          <a:p>
            <a:pPr algn="r" defTabSz="912813">
              <a:spcBef>
                <a:spcPct val="50000"/>
              </a:spcBef>
            </a:pPr>
            <a:r>
              <a:rPr lang="pl-PL" sz="1600" b="1" dirty="0">
                <a:solidFill>
                  <a:schemeClr val="accent5">
                    <a:lumMod val="25000"/>
                  </a:schemeClr>
                </a:solidFill>
                <a:latin typeface="Arial" charset="0"/>
              </a:rPr>
              <a:t>Studentów: 24</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4</a:t>
            </a:r>
          </a:p>
        </p:txBody>
      </p:sp>
    </p:spTree>
    <p:extLst>
      <p:ext uri="{BB962C8B-B14F-4D97-AF65-F5344CB8AC3E}">
        <p14:creationId xmlns:p14="http://schemas.microsoft.com/office/powerpoint/2010/main" val="2927659623"/>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755576" y="2636912"/>
            <a:ext cx="8388424" cy="3831818"/>
          </a:xfrm>
          <a:prstGeom prst="rect">
            <a:avLst/>
          </a:prstGeom>
          <a:noFill/>
          <a:ln w="9525">
            <a:noFill/>
            <a:miter lim="800000"/>
            <a:headEnd/>
            <a:tailEnd/>
          </a:ln>
        </p:spPr>
        <p:txBody>
          <a:bodyPr wrap="square">
            <a:spAutoFit/>
          </a:bodyPr>
          <a:lstStyle/>
          <a:p>
            <a:pPr defTabSz="912813">
              <a:spcBef>
                <a:spcPts val="6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a:t>
            </a:r>
          </a:p>
          <a:p>
            <a:pPr marL="171450" lvl="0" indent="-171450">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Udział w XV Międzynarodowej Konferencji Polsko-Hiszpańskiej: ,,A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Common</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Legal</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Culture</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From Roman Law to Law of Modern Technologies’’, na Uniwersytecie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Jaume</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I w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Castellon</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de la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Plana</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w Hiszpanii </a:t>
            </a:r>
          </a:p>
          <a:p>
            <a:pPr marL="171450" lvl="0" indent="-171450">
              <a:spcBef>
                <a:spcPts val="600"/>
              </a:spcBef>
              <a:buFont typeface="Wingdings" panose="05000000000000000000" pitchFamily="2" charset="2"/>
              <a:buChar char="§"/>
            </a:pP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i</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udział</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w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międzynarodowym</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seminarium</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Law, lawyers and politics. Experiences of the cohabitation of law and politics from Ancient Rome to the present day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a:t>
            </a:r>
          </a:p>
          <a:p>
            <a:pPr marL="171450" lvl="0" indent="-171450">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dydaktyków w semestralnym kursie mediacji na Georgetown University (USA), współpraca z Texas A&amp;M University School of Law, Uniwersytetem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Viadrina</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oraz Uniwersytetem w Neapolu i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Alte</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University w Gruzji</a:t>
            </a:r>
          </a:p>
          <a:p>
            <a:pPr marL="171450" lvl="0" indent="-171450">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Współpraca z OIRP w Warszawie w ramach Akademii Aplikanta, udział w „Nocy Sądów” w Sądzie Rejonowym dla Warszawy – Pragi Południa</a:t>
            </a:r>
          </a:p>
          <a:p>
            <a:pPr marL="171450" indent="-171450">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Symulacja postępowania podczas dnia otwartego Uniwersytetu SWPS</a:t>
            </a:r>
          </a:p>
          <a:p>
            <a:pPr marL="171450" lvl="0" indent="-171450">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Działania w ramach Street Law: prowadzenie zajęć dla uczniów 20 szkół średnich (problematyka dóbr osobistych, wolności słowa, alimentów, nieautoryzowanych transakcji płatniczych, prawa pracy z punktu widzenia osób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nowozatrudnianych</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mediacji)</a:t>
            </a:r>
          </a:p>
          <a:p>
            <a:pPr marL="171450" lvl="0" indent="-171450">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Dalszy rozwój projektu „Masz Prawo”, utworzenie sekcji prawa rodzinnego, przygotowania do stworzenia nowej sekcji ds. mediacji</a:t>
            </a:r>
          </a:p>
        </p:txBody>
      </p:sp>
      <p:sp>
        <p:nvSpPr>
          <p:cNvPr id="4" name="Rectangle 3">
            <a:extLst>
              <a:ext uri="{FF2B5EF4-FFF2-40B4-BE49-F238E27FC236}">
                <a16:creationId xmlns:a16="http://schemas.microsoft.com/office/drawing/2014/main" id="{F2D04D2B-1722-F03C-0764-B480F0216D11}"/>
              </a:ext>
            </a:extLst>
          </p:cNvPr>
          <p:cNvSpPr>
            <a:spLocks noGrp="1" noChangeArrowheads="1"/>
          </p:cNvSpPr>
          <p:nvPr>
            <p:ph type="title"/>
          </p:nvPr>
        </p:nvSpPr>
        <p:spPr>
          <a:xfrm>
            <a:off x="827584" y="764704"/>
            <a:ext cx="8001000" cy="1143000"/>
          </a:xfrm>
          <a:noFill/>
        </p:spPr>
        <p:txBody>
          <a:bodyPr/>
          <a:lstStyle/>
          <a:p>
            <a:pPr defTabSz="912813" eaLnBrk="1" hangingPunct="1"/>
            <a:r>
              <a:rPr lang="pl-PL" sz="3000" dirty="0"/>
              <a:t>Centrum Dydaktyczne Studencka Poradnia Prawna Uniwersytet SWPS</a:t>
            </a:r>
          </a:p>
        </p:txBody>
      </p:sp>
    </p:spTree>
    <p:extLst>
      <p:ext uri="{BB962C8B-B14F-4D97-AF65-F5344CB8AC3E}">
        <p14:creationId xmlns:p14="http://schemas.microsoft.com/office/powerpoint/2010/main" val="1769080862"/>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908720"/>
            <a:ext cx="8015808" cy="996280"/>
          </a:xfrm>
        </p:spPr>
        <p:txBody>
          <a:bodyPr/>
          <a:lstStyle/>
          <a:p>
            <a:pPr defTabSz="912813" eaLnBrk="1" hangingPunct="1"/>
            <a:r>
              <a:rPr lang="pl-PL" sz="3000" dirty="0"/>
              <a:t>Centrum Dydaktyczne Studencka Poradnia Prawna Uniwersytet SWPS 2014-2025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3">
            <a:extLst>
              <a:ext uri="{FF2B5EF4-FFF2-40B4-BE49-F238E27FC236}">
                <a16:creationId xmlns:a16="http://schemas.microsoft.com/office/drawing/2014/main" id="{94B25315-887A-6F99-1C0A-7432055294D5}"/>
              </a:ext>
            </a:extLst>
          </p:cNvPr>
          <p:cNvGraphicFramePr>
            <a:graphicFrameLocks noChangeAspect="1"/>
          </p:cNvGraphicFramePr>
          <p:nvPr>
            <p:extLst>
              <p:ext uri="{D42A27DB-BD31-4B8C-83A1-F6EECF244321}">
                <p14:modId xmlns:p14="http://schemas.microsoft.com/office/powerpoint/2010/main" val="1063064635"/>
              </p:ext>
            </p:extLst>
          </p:nvPr>
        </p:nvGraphicFramePr>
        <p:xfrm>
          <a:off x="874713" y="2633663"/>
          <a:ext cx="3409255" cy="3121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4">
            <a:extLst>
              <a:ext uri="{FF2B5EF4-FFF2-40B4-BE49-F238E27FC236}">
                <a16:creationId xmlns:a16="http://schemas.microsoft.com/office/drawing/2014/main" id="{C5F3FCC4-8FA9-A4EC-C92C-B4B91C51B35E}"/>
              </a:ext>
            </a:extLst>
          </p:cNvPr>
          <p:cNvGraphicFramePr>
            <a:graphicFrameLocks noChangeAspect="1"/>
          </p:cNvGraphicFramePr>
          <p:nvPr>
            <p:extLst>
              <p:ext uri="{D42A27DB-BD31-4B8C-83A1-F6EECF244321}">
                <p14:modId xmlns:p14="http://schemas.microsoft.com/office/powerpoint/2010/main" val="2384957448"/>
              </p:ext>
            </p:extLst>
          </p:nvPr>
        </p:nvGraphicFramePr>
        <p:xfrm>
          <a:off x="5076056" y="2564904"/>
          <a:ext cx="3671069" cy="32131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3B7A966F-9935-3F6E-7D44-1F8856C79343}"/>
              </a:ext>
            </a:extLst>
          </p:cNvPr>
          <p:cNvSpPr txBox="1">
            <a:spLocks noChangeArrowheads="1"/>
          </p:cNvSpPr>
          <p:nvPr/>
        </p:nvSpPr>
        <p:spPr bwMode="auto">
          <a:xfrm>
            <a:off x="6084168" y="3063358"/>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ABC51B44-33D8-B61A-5701-7E063AECCC6E}"/>
              </a:ext>
            </a:extLst>
          </p:cNvPr>
          <p:cNvSpPr txBox="1">
            <a:spLocks noChangeArrowheads="1"/>
          </p:cNvSpPr>
          <p:nvPr/>
        </p:nvSpPr>
        <p:spPr bwMode="auto">
          <a:xfrm>
            <a:off x="5652120" y="417858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5CF2C18B-1709-63B4-83ED-4B239FB43975}"/>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2014-2025</a:t>
            </a:r>
          </a:p>
        </p:txBody>
      </p:sp>
      <p:sp>
        <p:nvSpPr>
          <p:cNvPr id="8" name="Text Box 14">
            <a:extLst>
              <a:ext uri="{FF2B5EF4-FFF2-40B4-BE49-F238E27FC236}">
                <a16:creationId xmlns:a16="http://schemas.microsoft.com/office/drawing/2014/main" id="{FA42AFB8-CBCC-4AE4-6B85-C4BCAF10A204}"/>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2014-2025</a:t>
            </a:r>
          </a:p>
        </p:txBody>
      </p:sp>
    </p:spTree>
    <p:extLst>
      <p:ext uri="{BB962C8B-B14F-4D97-AF65-F5344CB8AC3E}">
        <p14:creationId xmlns:p14="http://schemas.microsoft.com/office/powerpoint/2010/main" val="31561897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59A7-FBCE-66D8-0C6D-B1007E1B77CE}"/>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7814C049-01A4-E2FB-358A-163E43D7D995}"/>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6F856428-ED6F-CFFE-51FA-44222AA20109}"/>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6F856428-ED6F-CFFE-51FA-44222AA20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BCD4F3BF-FF94-B306-56E5-97B2FB9E1259}"/>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65C9003D-ACFD-CA22-8FEF-FD33921E6641}"/>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29DC4472-4081-9B69-3DFD-30E433D79B1E}"/>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499F6545-9787-45FC-857C-00A58AD667A5}"/>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A2D7BAC7-BF11-FB97-9725-292EB0C98173}"/>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9EC0DB0A-43BB-7BE7-FDD2-172D5AFB7342}"/>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30BB1D56-7B21-4BD1-3E8B-923B853F8B53}"/>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DD965E98-E834-4E9C-8438-6146393E4D83}"/>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8B8F8FF2-ED3E-9603-9CA0-BCC9F989E3A9}"/>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C48F1582-62F5-A218-D369-243F0769D173}"/>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4C90B557-456C-C556-9885-78AABB70168E}"/>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A02724C2-CD42-67FD-8F1D-EAEC41D5EADF}"/>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69EE4C81-6242-562C-D964-86273844C3B1}"/>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0078CBBB-1027-F1D6-DAD1-D8DC3A3DE81E}"/>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a:extLst>
                <a:ext uri="{FF2B5EF4-FFF2-40B4-BE49-F238E27FC236}">
                  <a16:creationId xmlns:a16="http://schemas.microsoft.com/office/drawing/2014/main" id="{3FAC08FE-EEA2-AB3C-1BA5-727F71F6A7B8}"/>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85CA8D74-C98F-2E57-B78C-B3854901BE88}"/>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a:extLst>
                <a:ext uri="{FF2B5EF4-FFF2-40B4-BE49-F238E27FC236}">
                  <a16:creationId xmlns:a16="http://schemas.microsoft.com/office/drawing/2014/main" id="{2D72AF5E-70E5-1F16-4589-E9F6963A2E85}"/>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7EF61CF3-D604-71CF-8818-F6314F00C85F}"/>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D7206C51-2AA6-B63E-BD4B-25E6EE2E1714}"/>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BB15A9F5-A14F-3AAB-8027-1AE11C6B687E}"/>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A8A22989-CDF5-A111-0971-01F726DBC656}"/>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8DA6DE2C-AE0D-B7F2-0A89-80B4FB552350}"/>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836A5B2C-7D4D-8305-E419-3747339F6BDE}"/>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5BDC36A9-5280-3766-BFFB-42198908B814}"/>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C8570B96-FA21-6B4B-4AF8-9C9C34CA2014}"/>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1" name="Text Box 546">
              <a:extLst>
                <a:ext uri="{FF2B5EF4-FFF2-40B4-BE49-F238E27FC236}">
                  <a16:creationId xmlns:a16="http://schemas.microsoft.com/office/drawing/2014/main" id="{7583A033-B2DF-7F79-5173-8604F2F38BC6}"/>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E5B74E42-DB11-1D1F-EAB8-CBA1DFC907A6}"/>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D868F3C6-140D-5A9F-432A-43DE35E3CD45}"/>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E6C72C0C-2740-B7B7-12F6-28E71F1363E1}"/>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F1AC6634-3627-5815-53DC-F4836F55C829}"/>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a:extLst>
                <a:ext uri="{FF2B5EF4-FFF2-40B4-BE49-F238E27FC236}">
                  <a16:creationId xmlns:a16="http://schemas.microsoft.com/office/drawing/2014/main" id="{2494232A-71FE-B360-8FF3-2D135BF4A75B}"/>
                </a:ext>
              </a:extLst>
            </p:cNvPr>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97934732-B6D1-CB09-F830-BD324945A5FF}"/>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147077BC-D10B-BDDA-1C0F-7B2B4CC5A498}"/>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D5A42C30-E2C4-8B66-74B6-449A867E9BA0}"/>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D59B6887-8DB6-A81D-ADF6-6F56A04D0DC4}"/>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A52AE316-D7A7-F9D5-9C00-5210296022B6}"/>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398E6385-70BB-3F94-4C04-231519769003}"/>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497ECE87-180A-87A6-C7B1-FF08AA49E605}"/>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9B010A36-BBFB-4B4E-7B25-5AC93E2CDAF5}"/>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DA064C04-A57F-752F-34B5-BEEA5488D4DC}"/>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8286B10B-9C84-9BE8-1D71-C4C0EA1E251D}"/>
              </a:ext>
            </a:extLst>
          </p:cNvPr>
          <p:cNvSpPr txBox="1">
            <a:spLocks noChangeArrowheads="1"/>
          </p:cNvSpPr>
          <p:nvPr/>
        </p:nvSpPr>
        <p:spPr bwMode="auto">
          <a:xfrm>
            <a:off x="914400" y="773832"/>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useBgFill="1">
        <p:nvSpPr>
          <p:cNvPr id="10" name="Text Box 517">
            <a:extLst>
              <a:ext uri="{FF2B5EF4-FFF2-40B4-BE49-F238E27FC236}">
                <a16:creationId xmlns:a16="http://schemas.microsoft.com/office/drawing/2014/main" id="{93959F39-C00B-E252-B506-B666152F86E9}"/>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2014/2015</a:t>
            </a:r>
          </a:p>
          <a:p>
            <a:pPr eaLnBrk="1" hangingPunct="1">
              <a:spcBef>
                <a:spcPct val="50000"/>
              </a:spcBef>
            </a:pPr>
            <a:r>
              <a:rPr lang="pl-PL" altLang="pl-PL" sz="2000" dirty="0">
                <a:solidFill>
                  <a:srgbClr val="003366"/>
                </a:solidFill>
                <a:latin typeface="Arial" charset="0"/>
              </a:rPr>
              <a:t>25 poradni w 15 miastach</a:t>
            </a:r>
          </a:p>
        </p:txBody>
      </p:sp>
    </p:spTree>
    <p:extLst>
      <p:ext uri="{BB962C8B-B14F-4D97-AF65-F5344CB8AC3E}">
        <p14:creationId xmlns:p14="http://schemas.microsoft.com/office/powerpoint/2010/main" val="456418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2E26-3BB7-FCE9-0BE4-2082C1F493EC}"/>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F98921B5-FFE4-C4F7-87E1-3008E559226D}"/>
              </a:ext>
            </a:extLst>
          </p:cNvPr>
          <p:cNvSpPr>
            <a:spLocks noGrp="1" noChangeArrowheads="1"/>
          </p:cNvSpPr>
          <p:nvPr>
            <p:ph type="title"/>
          </p:nvPr>
        </p:nvSpPr>
        <p:spPr>
          <a:xfrm>
            <a:off x="827584" y="762000"/>
            <a:ext cx="8001000" cy="1143000"/>
          </a:xfrm>
        </p:spPr>
        <p:txBody>
          <a:bodyPr/>
          <a:lstStyle/>
          <a:p>
            <a:pPr defTabSz="912813" eaLnBrk="1" hangingPunct="1"/>
            <a:r>
              <a:rPr lang="pl-PL" sz="3200" dirty="0"/>
              <a:t>Klinika Prawa – Klinika Praw Dziecka przy Uniwersytecie </a:t>
            </a:r>
            <a:r>
              <a:rPr lang="pl-PL" sz="3200" dirty="0" err="1"/>
              <a:t>Vizja</a:t>
            </a:r>
            <a:r>
              <a:rPr lang="pl-PL" sz="3200" dirty="0"/>
              <a:t> w Warszawie</a:t>
            </a:r>
          </a:p>
        </p:txBody>
      </p:sp>
      <p:sp>
        <p:nvSpPr>
          <p:cNvPr id="7" name="Text Box 10">
            <a:extLst>
              <a:ext uri="{FF2B5EF4-FFF2-40B4-BE49-F238E27FC236}">
                <a16:creationId xmlns:a16="http://schemas.microsoft.com/office/drawing/2014/main" id="{F1ADD62F-2AC0-50C8-D76C-8DB29CB7B699}"/>
              </a:ext>
            </a:extLst>
          </p:cNvPr>
          <p:cNvSpPr txBox="1">
            <a:spLocks noChangeArrowheads="1"/>
          </p:cNvSpPr>
          <p:nvPr/>
        </p:nvSpPr>
        <p:spPr bwMode="auto">
          <a:xfrm>
            <a:off x="3456471" y="3789040"/>
            <a:ext cx="2952328" cy="715581"/>
          </a:xfrm>
          <a:prstGeom prst="rect">
            <a:avLst/>
          </a:prstGeom>
          <a:noFill/>
          <a:ln w="9525">
            <a:noFill/>
            <a:miter lim="800000"/>
            <a:headEnd/>
            <a:tailEnd/>
          </a:ln>
        </p:spPr>
        <p:txBody>
          <a:bodyPr wrap="square">
            <a:spAutoFit/>
          </a:bodyPr>
          <a:lstStyle/>
          <a:p>
            <a:pPr algn="just" defTabSz="912813">
              <a:lnSpc>
                <a:spcPct val="150000"/>
              </a:lnSpc>
              <a:spcBef>
                <a:spcPct val="50000"/>
              </a:spcBef>
              <a:defRPr/>
            </a:pPr>
            <a:r>
              <a:rPr lang="pl-PL" sz="1300" b="1" dirty="0">
                <a:solidFill>
                  <a:schemeClr val="accent5">
                    <a:lumMod val="25000"/>
                  </a:schemeClr>
                </a:solidFill>
                <a:latin typeface="+mn-lt"/>
              </a:rPr>
              <a:t>Nie przedłożono sprawozdania</a:t>
            </a:r>
            <a:endParaRPr lang="pl-PL" sz="1300" dirty="0">
              <a:solidFill>
                <a:schemeClr val="accent5">
                  <a:lumMod val="25000"/>
                </a:schemeClr>
              </a:solidFill>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endParaRPr lang="pl-PL" sz="1400" b="1" dirty="0">
              <a:solidFill>
                <a:srgbClr val="003366"/>
              </a:solidFill>
              <a:latin typeface="+mn-lt"/>
              <a:cs typeface="Times New Roman" pitchFamily="18" charset="0"/>
            </a:endParaRPr>
          </a:p>
        </p:txBody>
      </p:sp>
    </p:spTree>
    <p:extLst>
      <p:ext uri="{BB962C8B-B14F-4D97-AF65-F5344CB8AC3E}">
        <p14:creationId xmlns:p14="http://schemas.microsoft.com/office/powerpoint/2010/main" val="2533055255"/>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1">
            <a:extLst>
              <a:ext uri="{FF2B5EF4-FFF2-40B4-BE49-F238E27FC236}">
                <a16:creationId xmlns:a16="http://schemas.microsoft.com/office/drawing/2014/main" id="{E7A29ED6-D4B4-8DC7-2D38-FB1B07175B3F}"/>
              </a:ext>
            </a:extLst>
          </p:cNvPr>
          <p:cNvGraphicFramePr>
            <a:graphicFrameLocks noGrp="1" noChangeAspect="1"/>
          </p:cNvGraphicFramePr>
          <p:nvPr>
            <p:ph type="chart" idx="1"/>
            <p:extLst>
              <p:ext uri="{D42A27DB-BD31-4B8C-83A1-F6EECF244321}">
                <p14:modId xmlns:p14="http://schemas.microsoft.com/office/powerpoint/2010/main" val="1419228193"/>
              </p:ext>
            </p:extLst>
          </p:nvPr>
        </p:nvGraphicFramePr>
        <p:xfrm>
          <a:off x="1041400" y="2616200"/>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72707" name="Rectangle 2"/>
          <p:cNvSpPr>
            <a:spLocks noGrp="1" noChangeArrowheads="1"/>
          </p:cNvSpPr>
          <p:nvPr>
            <p:ph type="title"/>
          </p:nvPr>
        </p:nvSpPr>
        <p:spPr>
          <a:xfrm>
            <a:off x="827584" y="762000"/>
            <a:ext cx="8001000" cy="1143000"/>
          </a:xfrm>
        </p:spPr>
        <p:txBody>
          <a:bodyPr/>
          <a:lstStyle/>
          <a:p>
            <a:pPr defTabSz="912813" eaLnBrk="1" hangingPunct="1"/>
            <a:r>
              <a:rPr lang="pl-PL" sz="3200" dirty="0"/>
              <a:t>Uniwersytecka Poradnia Prawna na </a:t>
            </a:r>
            <a:r>
              <a:rPr lang="pl-PL" sz="3200" dirty="0" err="1"/>
              <a:t>WPAiE</a:t>
            </a:r>
            <a:r>
              <a:rPr lang="pl-PL" sz="3200" dirty="0"/>
              <a:t> Uniwersytetu Wrocławskiego</a:t>
            </a:r>
          </a:p>
        </p:txBody>
      </p:sp>
      <p:sp>
        <p:nvSpPr>
          <p:cNvPr id="72708" name="Text Box 7"/>
          <p:cNvSpPr txBox="1">
            <a:spLocks noChangeArrowheads="1"/>
          </p:cNvSpPr>
          <p:nvPr/>
        </p:nvSpPr>
        <p:spPr bwMode="auto">
          <a:xfrm>
            <a:off x="7086600" y="2279774"/>
            <a:ext cx="2057400" cy="1077218"/>
          </a:xfrm>
          <a:prstGeom prst="rect">
            <a:avLst/>
          </a:prstGeom>
          <a:noFill/>
          <a:ln w="9525">
            <a:noFill/>
            <a:miter lim="800000"/>
            <a:headEnd/>
            <a:tailEnd/>
          </a:ln>
        </p:spPr>
        <p:txBody>
          <a:bodyPr>
            <a:spAutoFit/>
          </a:bodyPr>
          <a:lstStyle/>
          <a:p>
            <a:pPr algn="r" defTabSz="912813">
              <a:spcBef>
                <a:spcPct val="50000"/>
              </a:spcBef>
            </a:pPr>
            <a:r>
              <a:rPr lang="pl-PL" sz="1600" b="1" dirty="0">
                <a:solidFill>
                  <a:schemeClr val="accent5">
                    <a:lumMod val="25000"/>
                  </a:schemeClr>
                </a:solidFill>
                <a:latin typeface="Arial" charset="0"/>
              </a:rPr>
              <a:t>Spraw łącznie: 72</a:t>
            </a:r>
          </a:p>
          <a:p>
            <a:pPr algn="r" defTabSz="912813">
              <a:spcBef>
                <a:spcPct val="50000"/>
              </a:spcBef>
            </a:pPr>
            <a:r>
              <a:rPr lang="pl-PL" sz="1600" b="1" dirty="0">
                <a:solidFill>
                  <a:schemeClr val="accent5">
                    <a:lumMod val="25000"/>
                  </a:schemeClr>
                </a:solidFill>
                <a:latin typeface="Arial" charset="0"/>
              </a:rPr>
              <a:t>Studentów: 62</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34</a:t>
            </a:r>
          </a:p>
        </p:txBody>
      </p:sp>
      <p:sp>
        <p:nvSpPr>
          <p:cNvPr id="66565" name="Text Box 10"/>
          <p:cNvSpPr txBox="1">
            <a:spLocks noChangeArrowheads="1"/>
          </p:cNvSpPr>
          <p:nvPr/>
        </p:nvSpPr>
        <p:spPr bwMode="auto">
          <a:xfrm>
            <a:off x="2814295" y="2636912"/>
            <a:ext cx="4638025" cy="2492990"/>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współpracy z Biurem Powiatowego Rzecznika Konsumentów we Wrocławiu – zorganizowanie szkolenia z rzecznikiem</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Szkolenie z zakresu generatywnej sztucznej inteligencji i prawa autorskiego dla studentów</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Przeprowadzenie symulacji rozprawy sądowej podczas Dni Otwartych Wydziału</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Czynny udział w Uniwersyteckim Festiwalu Kariery </a:t>
            </a:r>
          </a:p>
          <a:p>
            <a:pPr algn="just"/>
            <a:endParaRPr lang="pl-PL" sz="1300" dirty="0">
              <a:solidFill>
                <a:srgbClr val="003366"/>
              </a:solidFill>
              <a:latin typeface="+mn-lt"/>
              <a:cs typeface="Times New Roman" panose="02020603050405020304" pitchFamily="18" charset="0"/>
            </a:endParaRPr>
          </a:p>
        </p:txBody>
      </p:sp>
    </p:spTree>
    <p:extLst>
      <p:ext uri="{BB962C8B-B14F-4D97-AF65-F5344CB8AC3E}">
        <p14:creationId xmlns:p14="http://schemas.microsoft.com/office/powerpoint/2010/main" val="812284779"/>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3000" dirty="0"/>
              <a:t>Uniwersytecka Poradnia Prawna na </a:t>
            </a:r>
            <a:r>
              <a:rPr lang="pl-PL" sz="3000" dirty="0" err="1"/>
              <a:t>WPAiE</a:t>
            </a:r>
            <a:r>
              <a:rPr lang="pl-PL" sz="3000" dirty="0"/>
              <a:t> Uniwersytetu Wrocławskiego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5" name="Object 7">
            <a:extLst>
              <a:ext uri="{FF2B5EF4-FFF2-40B4-BE49-F238E27FC236}">
                <a16:creationId xmlns:a16="http://schemas.microsoft.com/office/drawing/2014/main" id="{318FD892-0B2F-8F18-B437-B4FC45028B53}"/>
              </a:ext>
            </a:extLst>
          </p:cNvPr>
          <p:cNvGraphicFramePr>
            <a:graphicFrameLocks/>
          </p:cNvGraphicFramePr>
          <p:nvPr>
            <p:extLst>
              <p:ext uri="{D42A27DB-BD31-4B8C-83A1-F6EECF244321}">
                <p14:modId xmlns:p14="http://schemas.microsoft.com/office/powerpoint/2010/main" val="1823932170"/>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F0EDD5F9-BD56-B0AB-6839-8D6E5B1D7B3C}"/>
              </a:ext>
            </a:extLst>
          </p:cNvPr>
          <p:cNvGraphicFramePr>
            <a:graphicFrameLocks/>
          </p:cNvGraphicFramePr>
          <p:nvPr>
            <p:extLst>
              <p:ext uri="{D42A27DB-BD31-4B8C-83A1-F6EECF244321}">
                <p14:modId xmlns:p14="http://schemas.microsoft.com/office/powerpoint/2010/main" val="105501334"/>
              </p:ext>
            </p:extLst>
          </p:nvPr>
        </p:nvGraphicFramePr>
        <p:xfrm>
          <a:off x="4788024" y="2964896"/>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1167307A-C8EE-7918-4AF0-D4E249D3AB0A}"/>
              </a:ext>
            </a:extLst>
          </p:cNvPr>
          <p:cNvSpPr txBox="1">
            <a:spLocks noChangeArrowheads="1"/>
          </p:cNvSpPr>
          <p:nvPr/>
        </p:nvSpPr>
        <p:spPr bwMode="auto">
          <a:xfrm>
            <a:off x="5356159" y="3460669"/>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B27A06C3-8AA0-2C44-A248-D37E0C25D5A2}"/>
              </a:ext>
            </a:extLst>
          </p:cNvPr>
          <p:cNvSpPr txBox="1">
            <a:spLocks noChangeArrowheads="1"/>
          </p:cNvSpPr>
          <p:nvPr/>
        </p:nvSpPr>
        <p:spPr bwMode="auto">
          <a:xfrm>
            <a:off x="7132331" y="4468394"/>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77704C8B-B04C-954A-3792-653012EBBA13}"/>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9" name="Text Box 14">
            <a:extLst>
              <a:ext uri="{FF2B5EF4-FFF2-40B4-BE49-F238E27FC236}">
                <a16:creationId xmlns:a16="http://schemas.microsoft.com/office/drawing/2014/main" id="{66D04ECD-AD41-5DC4-9969-502F950BB696}"/>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2710827419"/>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noFill/>
        </p:spPr>
        <p:txBody>
          <a:bodyPr/>
          <a:lstStyle/>
          <a:p>
            <a:pPr defTabSz="912813" eaLnBrk="1" hangingPunct="1"/>
            <a:r>
              <a:rPr lang="pl-PL" sz="3200" dirty="0"/>
              <a:t>Problemy i „luki” prawne zaobserwowane przez poradnie 1/3 </a:t>
            </a:r>
          </a:p>
        </p:txBody>
      </p:sp>
      <p:sp>
        <p:nvSpPr>
          <p:cNvPr id="87043" name="Text Box 5"/>
          <p:cNvSpPr txBox="1">
            <a:spLocks noChangeArrowheads="1"/>
          </p:cNvSpPr>
          <p:nvPr/>
        </p:nvSpPr>
        <p:spPr bwMode="auto">
          <a:xfrm>
            <a:off x="755576" y="2924944"/>
            <a:ext cx="8001000" cy="2918684"/>
          </a:xfrm>
          <a:prstGeom prst="rect">
            <a:avLst/>
          </a:prstGeom>
          <a:noFill/>
          <a:ln w="9525">
            <a:noFill/>
            <a:miter lim="800000"/>
            <a:headEnd/>
            <a:tailEnd/>
          </a:ln>
        </p:spPr>
        <p:txBody>
          <a:bodyPr wrap="square">
            <a:spAutoFit/>
          </a:bodyPr>
          <a:lstStyle/>
          <a:p>
            <a:pPr algn="just">
              <a:lnSpc>
                <a:spcPct val="107000"/>
              </a:lnSpc>
              <a:spcBef>
                <a:spcPts val="600"/>
              </a:spcBef>
            </a:pPr>
            <a:r>
              <a:rPr lang="pl-PL" sz="1400" dirty="0">
                <a:effectLst/>
                <a:latin typeface="+mn-lt"/>
                <a:ea typeface="Calibri" panose="020F0502020204030204" pitchFamily="34" charset="0"/>
              </a:rPr>
              <a:t>1) Klientka poradni była przez 30 lat zatrudniona jako pracownik szkoły samorządowej. Przeszła na emeryturę, jednak została następnie ponownie zatrudniona przez tego samego pracodawcę. Z końcem kolejnej umowy jej łączny staż pracy umożliwiał jej uzyskanie </a:t>
            </a:r>
            <a:r>
              <a:rPr lang="pl-PL" sz="1400" b="1" dirty="0">
                <a:effectLst/>
                <a:latin typeface="+mn-lt"/>
                <a:ea typeface="Calibri" panose="020F0502020204030204" pitchFamily="34" charset="0"/>
              </a:rPr>
              <a:t>uprawnienia do nagrody jubileuszowej z tytułu 45. lat pracy</a:t>
            </a:r>
            <a:r>
              <a:rPr lang="pl-PL" sz="1400" dirty="0">
                <a:effectLst/>
                <a:latin typeface="+mn-lt"/>
                <a:ea typeface="Calibri" panose="020F0502020204030204" pitchFamily="34" charset="0"/>
              </a:rPr>
              <a:t>. </a:t>
            </a:r>
            <a:r>
              <a:rPr lang="pl-PL" sz="1400" b="1" dirty="0">
                <a:effectLst/>
                <a:latin typeface="+mn-lt"/>
                <a:ea typeface="Calibri" panose="020F0502020204030204" pitchFamily="34" charset="0"/>
              </a:rPr>
              <a:t>Pracodawca odmówił </a:t>
            </a:r>
            <a:r>
              <a:rPr lang="pl-PL" sz="1400" dirty="0">
                <a:effectLst/>
                <a:latin typeface="+mn-lt"/>
                <a:ea typeface="Calibri" panose="020F0502020204030204" pitchFamily="34" charset="0"/>
              </a:rPr>
              <a:t>powołując się na przejście pracownika na emeryturę. </a:t>
            </a:r>
          </a:p>
          <a:p>
            <a:pPr algn="just">
              <a:lnSpc>
                <a:spcPct val="107000"/>
              </a:lnSpc>
              <a:spcBef>
                <a:spcPts val="600"/>
              </a:spcBef>
            </a:pPr>
            <a:r>
              <a:rPr lang="pl-PL" sz="1400" dirty="0">
                <a:latin typeface="+mn-lt"/>
                <a:ea typeface="Calibri" panose="020F0502020204030204" pitchFamily="34" charset="0"/>
              </a:rPr>
              <a:t>Należałoby rozważyć zmianę § 8 ust. 7 Rozporządzenia Rady Ministrów z 25 października 2021 r. w sprawie wynagradzania pracowników samorządowych poprzez rozszerzenie uprawnienia do wypłaty nagrody jubileuszowej także na osoby, które wcześniej przeszły na emeryturę, a następnie zostały ponownie zatrudnione, ponieważ obecne brzmienie może naruszać zasadę równego traktowania wskazaną w art. 11[2] Kodeksu pracy i art. 32 i 45 Konstytucji a także celu nagrody jubileuszowej i jej funkcji lojalnościowej i tego, że ma wynagradzać całkowity staż pracy, niezależnie od ciągłości zatrudnienia.</a:t>
            </a:r>
          </a:p>
        </p:txBody>
      </p:sp>
    </p:spTree>
    <p:extLst>
      <p:ext uri="{BB962C8B-B14F-4D97-AF65-F5344CB8AC3E}">
        <p14:creationId xmlns:p14="http://schemas.microsoft.com/office/powerpoint/2010/main" val="2760032956"/>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532CD-9AEC-6E6F-2084-56A0483A1CCF}"/>
            </a:ext>
          </a:extLst>
        </p:cNvPr>
        <p:cNvGrpSpPr/>
        <p:nvPr/>
      </p:nvGrpSpPr>
      <p:grpSpPr>
        <a:xfrm>
          <a:off x="0" y="0"/>
          <a:ext cx="0" cy="0"/>
          <a:chOff x="0" y="0"/>
          <a:chExt cx="0" cy="0"/>
        </a:xfrm>
      </p:grpSpPr>
      <p:sp>
        <p:nvSpPr>
          <p:cNvPr id="87042" name="Rectangle 4">
            <a:extLst>
              <a:ext uri="{FF2B5EF4-FFF2-40B4-BE49-F238E27FC236}">
                <a16:creationId xmlns:a16="http://schemas.microsoft.com/office/drawing/2014/main" id="{D6B056AB-72CF-DCD3-7C6E-963A7013C5FB}"/>
              </a:ext>
            </a:extLst>
          </p:cNvPr>
          <p:cNvSpPr>
            <a:spLocks noGrp="1" noChangeArrowheads="1"/>
          </p:cNvSpPr>
          <p:nvPr>
            <p:ph type="title"/>
          </p:nvPr>
        </p:nvSpPr>
        <p:spPr>
          <a:noFill/>
        </p:spPr>
        <p:txBody>
          <a:bodyPr/>
          <a:lstStyle/>
          <a:p>
            <a:pPr defTabSz="912813" eaLnBrk="1" hangingPunct="1"/>
            <a:r>
              <a:rPr lang="pl-PL" sz="3200" dirty="0"/>
              <a:t>Problemy i „luki” prawne zaobserwowane przez poradnie 2/3 </a:t>
            </a:r>
          </a:p>
        </p:txBody>
      </p:sp>
      <p:sp>
        <p:nvSpPr>
          <p:cNvPr id="87043" name="Text Box 5">
            <a:extLst>
              <a:ext uri="{FF2B5EF4-FFF2-40B4-BE49-F238E27FC236}">
                <a16:creationId xmlns:a16="http://schemas.microsoft.com/office/drawing/2014/main" id="{F5297D08-BA12-E300-4A5D-7014FF38BF75}"/>
              </a:ext>
            </a:extLst>
          </p:cNvPr>
          <p:cNvSpPr txBox="1">
            <a:spLocks noChangeArrowheads="1"/>
          </p:cNvSpPr>
          <p:nvPr/>
        </p:nvSpPr>
        <p:spPr bwMode="auto">
          <a:xfrm>
            <a:off x="683568" y="2790212"/>
            <a:ext cx="8001000" cy="3303084"/>
          </a:xfrm>
          <a:prstGeom prst="rect">
            <a:avLst/>
          </a:prstGeom>
          <a:noFill/>
          <a:ln w="9525">
            <a:noFill/>
            <a:miter lim="800000"/>
            <a:headEnd/>
            <a:tailEnd/>
          </a:ln>
        </p:spPr>
        <p:txBody>
          <a:bodyPr wrap="square">
            <a:spAutoFit/>
          </a:bodyPr>
          <a:lstStyle/>
          <a:p>
            <a:pPr algn="just">
              <a:lnSpc>
                <a:spcPct val="107000"/>
              </a:lnSpc>
              <a:spcBef>
                <a:spcPts val="600"/>
              </a:spcBef>
            </a:pPr>
            <a:r>
              <a:rPr lang="pl-PL" sz="1400" dirty="0">
                <a:latin typeface="+mn-lt"/>
                <a:ea typeface="Calibri" panose="020F0502020204030204" pitchFamily="34" charset="0"/>
              </a:rPr>
              <a:t>2) Osobie zajmującej </a:t>
            </a:r>
            <a:r>
              <a:rPr lang="pl-PL" sz="1400" b="1" dirty="0">
                <a:latin typeface="+mn-lt"/>
                <a:ea typeface="Calibri" panose="020F0502020204030204" pitchFamily="34" charset="0"/>
              </a:rPr>
              <a:t>mieszkanie komunalne </a:t>
            </a:r>
            <a:r>
              <a:rPr lang="pl-PL" sz="1400" dirty="0">
                <a:latin typeface="+mn-lt"/>
                <a:ea typeface="Calibri" panose="020F0502020204030204" pitchFamily="34" charset="0"/>
              </a:rPr>
              <a:t>wypowiedziano umowę i orzeczono eksmisję. </a:t>
            </a:r>
            <a:r>
              <a:rPr lang="pl-PL" sz="1400" b="1" dirty="0">
                <a:latin typeface="+mn-lt"/>
                <a:ea typeface="Calibri" panose="020F0502020204030204" pitchFamily="34" charset="0"/>
              </a:rPr>
              <a:t>Klientka poradni zawarła następnie umowę najmu lokalu socjalnego </a:t>
            </a:r>
            <a:r>
              <a:rPr lang="pl-PL" sz="1400" dirty="0">
                <a:latin typeface="+mn-lt"/>
                <a:ea typeface="Calibri" panose="020F0502020204030204" pitchFamily="34" charset="0"/>
              </a:rPr>
              <a:t>na ten sam lokal i opłacała regularnie czynsz. Następnie chciała zamienić tytuł prawny i powrócić do umowy najmu -§23 Uchwały nr XXX/749/19 Rady Miasta Krakowa zabrania tego rodzaju zmiany. </a:t>
            </a:r>
          </a:p>
          <a:p>
            <a:pPr algn="just">
              <a:lnSpc>
                <a:spcPct val="107000"/>
              </a:lnSpc>
              <a:spcBef>
                <a:spcPts val="600"/>
              </a:spcBef>
            </a:pPr>
            <a:r>
              <a:rPr lang="pl-PL" sz="1400" dirty="0">
                <a:latin typeface="+mn-lt"/>
                <a:ea typeface="Calibri" panose="020F0502020204030204" pitchFamily="34" charset="0"/>
              </a:rPr>
              <a:t>Rozwiązaniem mogłoby być przyjęcie uchwały na wzór obowiązującej w Poznaniu, gdzie nie stawia się zaporowych warunków.</a:t>
            </a:r>
          </a:p>
          <a:p>
            <a:pPr algn="just">
              <a:lnSpc>
                <a:spcPct val="107000"/>
              </a:lnSpc>
              <a:spcBef>
                <a:spcPts val="600"/>
              </a:spcBef>
            </a:pPr>
            <a:r>
              <a:rPr lang="pl-PL" sz="1400" dirty="0">
                <a:latin typeface="+mn-lt"/>
                <a:ea typeface="Calibri" panose="020F0502020204030204" pitchFamily="34" charset="0"/>
              </a:rPr>
              <a:t>3</a:t>
            </a:r>
            <a:r>
              <a:rPr lang="pl-PL" sz="1400" dirty="0">
                <a:effectLst/>
                <a:latin typeface="+mn-lt"/>
                <a:ea typeface="Calibri" panose="020F0502020204030204" pitchFamily="34" charset="0"/>
              </a:rPr>
              <a:t>) Klient jednej z poradni jest biologicznym ojcem dzieci mimo, że urodziły się one w trakcie związku małżeńskiego matki z innym mężczyzną i istnienia domniemania ojcostwa. </a:t>
            </a:r>
            <a:r>
              <a:rPr lang="pl-PL" sz="1400" b="1" dirty="0">
                <a:effectLst/>
                <a:latin typeface="+mn-lt"/>
                <a:ea typeface="Calibri" panose="020F0502020204030204" pitchFamily="34" charset="0"/>
              </a:rPr>
              <a:t>Biologiczny ojciec nie ma w tej sytuacji samodzielnej legitymacji procesowej do złożenia powództwa o zaprzeczenie ojcostwa </a:t>
            </a:r>
            <a:r>
              <a:rPr lang="pl-PL" sz="1400" dirty="0">
                <a:effectLst/>
                <a:latin typeface="+mn-lt"/>
                <a:ea typeface="Calibri" panose="020F0502020204030204" pitchFamily="34" charset="0"/>
              </a:rPr>
              <a:t>i przy braku współdziałania z matką czy jej mężem musi składać wniosek za pośrednictwem prokuratora. </a:t>
            </a:r>
          </a:p>
          <a:p>
            <a:pPr algn="just">
              <a:lnSpc>
                <a:spcPct val="107000"/>
              </a:lnSpc>
              <a:spcBef>
                <a:spcPts val="600"/>
              </a:spcBef>
            </a:pPr>
            <a:r>
              <a:rPr lang="pl-PL" sz="1400" dirty="0">
                <a:latin typeface="+mn-lt"/>
                <a:ea typeface="Calibri" panose="020F0502020204030204" pitchFamily="34" charset="0"/>
              </a:rPr>
              <a:t>Należałoby zastanowić się nad rozszerzeniem katalogu osób, które mogą wystąpić z powództwem o zaprzeczenie ojcostwa, aby obejmowało on także osobę, która uważa, że jest ojcem dziecka.</a:t>
            </a:r>
          </a:p>
        </p:txBody>
      </p:sp>
    </p:spTree>
    <p:extLst>
      <p:ext uri="{BB962C8B-B14F-4D97-AF65-F5344CB8AC3E}">
        <p14:creationId xmlns:p14="http://schemas.microsoft.com/office/powerpoint/2010/main" val="2024117743"/>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BE691-309B-9059-0C09-094ADE647650}"/>
            </a:ext>
          </a:extLst>
        </p:cNvPr>
        <p:cNvGrpSpPr/>
        <p:nvPr/>
      </p:nvGrpSpPr>
      <p:grpSpPr>
        <a:xfrm>
          <a:off x="0" y="0"/>
          <a:ext cx="0" cy="0"/>
          <a:chOff x="0" y="0"/>
          <a:chExt cx="0" cy="0"/>
        </a:xfrm>
      </p:grpSpPr>
      <p:sp>
        <p:nvSpPr>
          <p:cNvPr id="87042" name="Rectangle 4">
            <a:extLst>
              <a:ext uri="{FF2B5EF4-FFF2-40B4-BE49-F238E27FC236}">
                <a16:creationId xmlns:a16="http://schemas.microsoft.com/office/drawing/2014/main" id="{B4773CC7-1928-E361-0110-9542B06889ED}"/>
              </a:ext>
            </a:extLst>
          </p:cNvPr>
          <p:cNvSpPr>
            <a:spLocks noGrp="1" noChangeArrowheads="1"/>
          </p:cNvSpPr>
          <p:nvPr>
            <p:ph type="title"/>
          </p:nvPr>
        </p:nvSpPr>
        <p:spPr>
          <a:noFill/>
        </p:spPr>
        <p:txBody>
          <a:bodyPr/>
          <a:lstStyle/>
          <a:p>
            <a:pPr defTabSz="912813" eaLnBrk="1" hangingPunct="1"/>
            <a:r>
              <a:rPr lang="pl-PL" sz="3200" dirty="0"/>
              <a:t>Problemy i „luki” prawne zaobserwowane przez poradnie 3/3 </a:t>
            </a:r>
          </a:p>
        </p:txBody>
      </p:sp>
      <p:sp>
        <p:nvSpPr>
          <p:cNvPr id="87043" name="Text Box 5">
            <a:extLst>
              <a:ext uri="{FF2B5EF4-FFF2-40B4-BE49-F238E27FC236}">
                <a16:creationId xmlns:a16="http://schemas.microsoft.com/office/drawing/2014/main" id="{6C3019AD-4D3A-A4EE-8F4C-0907DD2554C2}"/>
              </a:ext>
            </a:extLst>
          </p:cNvPr>
          <p:cNvSpPr txBox="1">
            <a:spLocks noChangeArrowheads="1"/>
          </p:cNvSpPr>
          <p:nvPr/>
        </p:nvSpPr>
        <p:spPr bwMode="auto">
          <a:xfrm>
            <a:off x="683568" y="2530724"/>
            <a:ext cx="8001000" cy="3994620"/>
          </a:xfrm>
          <a:prstGeom prst="rect">
            <a:avLst/>
          </a:prstGeom>
          <a:noFill/>
          <a:ln w="9525">
            <a:noFill/>
            <a:miter lim="800000"/>
            <a:headEnd/>
            <a:tailEnd/>
          </a:ln>
        </p:spPr>
        <p:txBody>
          <a:bodyPr wrap="square">
            <a:spAutoFit/>
          </a:bodyPr>
          <a:lstStyle/>
          <a:p>
            <a:pPr algn="just">
              <a:lnSpc>
                <a:spcPct val="107000"/>
              </a:lnSpc>
              <a:spcBef>
                <a:spcPts val="600"/>
              </a:spcBef>
            </a:pPr>
            <a:r>
              <a:rPr lang="pl-PL" sz="1400" dirty="0">
                <a:latin typeface="+mn-lt"/>
                <a:ea typeface="Calibri" panose="020F0502020204030204" pitchFamily="34" charset="0"/>
              </a:rPr>
              <a:t>4) </a:t>
            </a:r>
            <a:r>
              <a:rPr lang="pl-PL" sz="1400" b="1" dirty="0">
                <a:latin typeface="+mn-lt"/>
                <a:ea typeface="Calibri" panose="020F0502020204030204" pitchFamily="34" charset="0"/>
              </a:rPr>
              <a:t>Nie istnieją przejrzyste uregulowania dotyczące rażąco wysokich prowizji w umowach pożyczki bankowych </a:t>
            </a:r>
            <a:r>
              <a:rPr lang="pl-PL" sz="1400" dirty="0">
                <a:latin typeface="+mn-lt"/>
                <a:ea typeface="Calibri" panose="020F0502020204030204" pitchFamily="34" charset="0"/>
              </a:rPr>
              <a:t>oraz uregulowania dopuszczające albo zakazujące naliczania odsetek od skredytowanej prowizji. Banki wykorzystują mechanizm naliczania odsetek od skredytowanych prowizji w umowach pożyczki bankowej z konsumentami, a także ustanawiają wysokość prowizji o rażąco wysokiej wartości w celu maksymalizacji korzyści z tak skredytowanej prowizji.</a:t>
            </a:r>
          </a:p>
          <a:p>
            <a:pPr algn="just">
              <a:lnSpc>
                <a:spcPct val="107000"/>
              </a:lnSpc>
              <a:spcBef>
                <a:spcPts val="600"/>
              </a:spcBef>
            </a:pPr>
            <a:r>
              <a:rPr lang="pl-PL" sz="1400" dirty="0">
                <a:latin typeface="+mn-lt"/>
                <a:ea typeface="Calibri" panose="020F0502020204030204" pitchFamily="34" charset="0"/>
              </a:rPr>
              <a:t>W sytuacji rozbieżnego orzecznictwa należałoby przewidzieć zakaz lub warunki dopuszczalności kredytowania prowizji i naliczania od niej odsetek oraz zmienić (uszczegółowić) mechanizm limitowania wysokości prowizji w umowach pożyczki bankowej i jej podobnych.</a:t>
            </a:r>
          </a:p>
          <a:p>
            <a:pPr algn="just">
              <a:lnSpc>
                <a:spcPct val="107000"/>
              </a:lnSpc>
              <a:spcBef>
                <a:spcPts val="600"/>
              </a:spcBef>
            </a:pPr>
            <a:r>
              <a:rPr lang="pl-PL" sz="1400" dirty="0">
                <a:latin typeface="+mn-lt"/>
                <a:ea typeface="Calibri" panose="020F0502020204030204" pitchFamily="34" charset="0"/>
              </a:rPr>
              <a:t>5) Należałoby uściślić </a:t>
            </a:r>
            <a:r>
              <a:rPr lang="pl-PL" sz="1400" b="1" dirty="0">
                <a:latin typeface="+mn-lt"/>
                <a:ea typeface="Calibri" panose="020F0502020204030204" pitchFamily="34" charset="0"/>
              </a:rPr>
              <a:t>przesłanki, od których uzależnione jest stosowanie cenzury względem skazanych w zakładach karnych typu półotwartego i otwartego</a:t>
            </a:r>
            <a:r>
              <a:rPr lang="pl-PL" sz="1400" dirty="0">
                <a:latin typeface="+mn-lt"/>
                <a:ea typeface="Calibri" panose="020F0502020204030204" pitchFamily="34" charset="0"/>
              </a:rPr>
              <a:t>.</a:t>
            </a:r>
          </a:p>
          <a:p>
            <a:pPr algn="just">
              <a:lnSpc>
                <a:spcPct val="107000"/>
              </a:lnSpc>
              <a:spcBef>
                <a:spcPts val="600"/>
              </a:spcBef>
            </a:pPr>
            <a:r>
              <a:rPr lang="pl-PL" sz="1400" dirty="0">
                <a:latin typeface="+mn-lt"/>
                <a:ea typeface="Calibri" panose="020F0502020204030204" pitchFamily="34" charset="0"/>
              </a:rPr>
              <a:t>6) Jedna z poradni podnosi, że </a:t>
            </a:r>
            <a:r>
              <a:rPr lang="pl-PL" sz="1400" b="1" dirty="0">
                <a:latin typeface="+mn-lt"/>
                <a:ea typeface="Calibri" panose="020F0502020204030204" pitchFamily="34" charset="0"/>
              </a:rPr>
              <a:t>bagatelizowana lub pomijana przez sądy penitencjarne jest rola przedstawiciela skazanego</a:t>
            </a:r>
            <a:r>
              <a:rPr lang="pl-PL" sz="1400" dirty="0">
                <a:latin typeface="+mn-lt"/>
                <a:ea typeface="Calibri" panose="020F0502020204030204" pitchFamily="34" charset="0"/>
              </a:rPr>
              <a:t>. Nie jest jasny też zakres kompetencji takiego przedstawiciela. Zdarza się, że mimo zalegania w aktach sprawy wniosku przedstawiciela o dopuszczenie do udziału w postępowaniu, taki wniosek nie jest rozpoznawany merytorycznie przez sąd penitencjarny lub też, że przedstawiciel nie jest powiadamiany o terminie posiedzenia. Brak też jakichkolwiek sankcji za pomięcie udziału przedstawiciela skazanego który zgłasza się do udziału w postępowaniu.</a:t>
            </a:r>
          </a:p>
        </p:txBody>
      </p:sp>
    </p:spTree>
    <p:extLst>
      <p:ext uri="{BB962C8B-B14F-4D97-AF65-F5344CB8AC3E}">
        <p14:creationId xmlns:p14="http://schemas.microsoft.com/office/powerpoint/2010/main" val="2534872123"/>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noFill/>
        </p:spPr>
        <p:txBody>
          <a:bodyPr/>
          <a:lstStyle/>
          <a:p>
            <a:pPr defTabSz="912813" eaLnBrk="1" hangingPunct="1"/>
            <a:r>
              <a:rPr lang="pl-PL" sz="3200" dirty="0"/>
              <a:t>Czego najbardziej poradnia potrzebuje w najbliższym czasie, aby się rozwijać?</a:t>
            </a:r>
          </a:p>
        </p:txBody>
      </p:sp>
      <p:sp>
        <p:nvSpPr>
          <p:cNvPr id="87043" name="Text Box 5"/>
          <p:cNvSpPr txBox="1">
            <a:spLocks noChangeArrowheads="1"/>
          </p:cNvSpPr>
          <p:nvPr/>
        </p:nvSpPr>
        <p:spPr bwMode="auto">
          <a:xfrm>
            <a:off x="755576" y="2304449"/>
            <a:ext cx="8388424" cy="4508927"/>
          </a:xfrm>
          <a:prstGeom prst="rect">
            <a:avLst/>
          </a:prstGeom>
          <a:noFill/>
          <a:ln w="9525">
            <a:noFill/>
            <a:miter lim="800000"/>
            <a:headEnd/>
            <a:tailEnd/>
          </a:ln>
        </p:spPr>
        <p:txBody>
          <a:bodyPr wrap="square">
            <a:spAutoFit/>
          </a:bodyPr>
          <a:lstStyle/>
          <a:p>
            <a:pPr marL="455613" indent="-455613" defTabSz="912813">
              <a:lnSpc>
                <a:spcPct val="120000"/>
              </a:lnSpc>
              <a:spcBef>
                <a:spcPct val="25000"/>
              </a:spcBef>
            </a:pPr>
            <a:r>
              <a:rPr lang="pl-PL" sz="1400" b="1" dirty="0">
                <a:latin typeface="Arial" charset="0"/>
              </a:rPr>
              <a:t>Działania w celu popularyzacji poradni</a:t>
            </a:r>
            <a:r>
              <a:rPr lang="pl-PL" sz="1400" dirty="0">
                <a:latin typeface="Arial" charset="0"/>
              </a:rPr>
              <a:t>, materiałów promujących, reklamujących funkcjonowanie poradni wśród klientów i nowych członków poradni (media społecznościowe, porozumienia i współpraca pomiędzy poradniami oraz instytucjami / organami pomocowymi) – </a:t>
            </a:r>
            <a:r>
              <a:rPr lang="pl-PL" sz="1400" b="1" dirty="0">
                <a:latin typeface="Arial" charset="0"/>
              </a:rPr>
              <a:t>11 wskazań</a:t>
            </a:r>
            <a:endParaRPr lang="pl-PL" sz="1400" dirty="0">
              <a:latin typeface="Arial" charset="0"/>
            </a:endParaRPr>
          </a:p>
          <a:p>
            <a:pPr marL="455613" indent="-455613" defTabSz="912813">
              <a:lnSpc>
                <a:spcPct val="120000"/>
              </a:lnSpc>
              <a:spcBef>
                <a:spcPct val="25000"/>
              </a:spcBef>
            </a:pPr>
            <a:r>
              <a:rPr lang="pl-PL" sz="1400" b="1" dirty="0">
                <a:latin typeface="Arial" charset="0"/>
              </a:rPr>
              <a:t>Literatury fachowej</a:t>
            </a:r>
            <a:r>
              <a:rPr lang="pl-PL" sz="1400" dirty="0">
                <a:latin typeface="Arial" charset="0"/>
              </a:rPr>
              <a:t>, </a:t>
            </a:r>
            <a:r>
              <a:rPr lang="pl-PL" sz="1400" b="1" dirty="0">
                <a:latin typeface="Arial" charset="0"/>
              </a:rPr>
              <a:t>programów komputerowych</a:t>
            </a:r>
            <a:r>
              <a:rPr lang="pl-PL" sz="1400" dirty="0">
                <a:latin typeface="Arial" charset="0"/>
              </a:rPr>
              <a:t> w tym, w szczególności: zbiorów ustaw, komentarzy, wzorów pism, edytorów, podręczników, zbiorów przepisów oraz ich aktualizacja – </a:t>
            </a:r>
            <a:r>
              <a:rPr lang="pl-PL" sz="1400" b="1" dirty="0">
                <a:latin typeface="Arial" charset="0"/>
              </a:rPr>
              <a:t>10</a:t>
            </a:r>
          </a:p>
          <a:p>
            <a:pPr marL="455613" indent="-455613" defTabSz="912813">
              <a:lnSpc>
                <a:spcPct val="120000"/>
              </a:lnSpc>
              <a:spcBef>
                <a:spcPct val="25000"/>
              </a:spcBef>
            </a:pPr>
            <a:r>
              <a:rPr lang="pl-PL" sz="1400" b="1" dirty="0">
                <a:latin typeface="Arial" charset="0"/>
              </a:rPr>
              <a:t>Szkoleń i innych form pogłębiania wiedzy i doświadczenia poradni </a:t>
            </a:r>
            <a:r>
              <a:rPr lang="pl-PL" sz="1400" dirty="0">
                <a:latin typeface="Arial" charset="0"/>
              </a:rPr>
              <a:t>dla studentów, dotyczących pracy z klientem, w tym umiejętności miękkich, mediacji, aktualizacja wiedzy fachowej i języków obcych (w tym prawniczych), wiedza z zakresu AI, szkolenia z prawnikami-praktykami – </a:t>
            </a:r>
            <a:r>
              <a:rPr lang="pl-PL" sz="1400" b="1" dirty="0">
                <a:latin typeface="Arial" charset="0"/>
              </a:rPr>
              <a:t>9</a:t>
            </a:r>
          </a:p>
          <a:p>
            <a:pPr marL="455613" indent="-455613" defTabSz="912813">
              <a:lnSpc>
                <a:spcPct val="120000"/>
              </a:lnSpc>
              <a:spcBef>
                <a:spcPct val="25000"/>
              </a:spcBef>
            </a:pPr>
            <a:r>
              <a:rPr lang="pl-PL" sz="1400" b="1" dirty="0">
                <a:latin typeface="Arial" charset="0"/>
              </a:rPr>
              <a:t>Środków finansowych służących organizacji projektów i udziału w nich </a:t>
            </a:r>
            <a:r>
              <a:rPr lang="pl-PL" sz="1400" dirty="0">
                <a:latin typeface="Arial" charset="0"/>
              </a:rPr>
              <a:t>(konferencje, szkolenia, konkursy, wizyty studyjne, wyjazdy do zakładów karnych i aresztów, sądów, prokuratur w celu prowadzenia spraw klientów) – </a:t>
            </a:r>
            <a:r>
              <a:rPr lang="pl-PL" sz="1400" b="1" dirty="0">
                <a:latin typeface="Arial" charset="0"/>
              </a:rPr>
              <a:t>5</a:t>
            </a:r>
          </a:p>
          <a:p>
            <a:pPr marL="455613" indent="-455613" defTabSz="912813">
              <a:lnSpc>
                <a:spcPct val="120000"/>
              </a:lnSpc>
              <a:spcBef>
                <a:spcPct val="25000"/>
              </a:spcBef>
            </a:pPr>
            <a:r>
              <a:rPr lang="pl-PL" sz="1400" b="1" dirty="0">
                <a:latin typeface="Arial" charset="0"/>
              </a:rPr>
              <a:t>Pomoc w bieżącej działalności </a:t>
            </a:r>
            <a:r>
              <a:rPr lang="pl-PL" sz="1400" dirty="0">
                <a:latin typeface="Arial" charset="0"/>
              </a:rPr>
              <a:t>służących ułatwieniu pracy studentom (w tym nowe lokale lub remont istniejących), zakup sprzętu, oprogramowania – </a:t>
            </a:r>
            <a:r>
              <a:rPr lang="pl-PL" sz="1400" b="1" dirty="0">
                <a:latin typeface="Arial" charset="0"/>
              </a:rPr>
              <a:t>4</a:t>
            </a:r>
          </a:p>
          <a:p>
            <a:pPr marL="455613" indent="-455613" defTabSz="912813">
              <a:lnSpc>
                <a:spcPct val="120000"/>
              </a:lnSpc>
              <a:spcBef>
                <a:spcPct val="25000"/>
              </a:spcBef>
            </a:pPr>
            <a:r>
              <a:rPr lang="pl-PL" sz="1400" b="1" dirty="0">
                <a:latin typeface="Arial" charset="0"/>
              </a:rPr>
              <a:t>Wsparcia </a:t>
            </a:r>
            <a:r>
              <a:rPr lang="pl-PL" sz="1400" dirty="0">
                <a:latin typeface="Arial" charset="0"/>
              </a:rPr>
              <a:t>ze strony uczelni i środowiska prawniczego – m.in. mentoring dydaktyczny, promocja poradni w toku działań uczelnianych, w tym mediach społecznościowych – </a:t>
            </a:r>
            <a:r>
              <a:rPr lang="pl-PL" sz="1400" b="1" dirty="0">
                <a:latin typeface="Arial" charset="0"/>
              </a:rPr>
              <a:t>3</a:t>
            </a:r>
          </a:p>
          <a:p>
            <a:pPr marL="455613" indent="-455613" algn="r" defTabSz="912813">
              <a:spcBef>
                <a:spcPct val="25000"/>
              </a:spcBef>
            </a:pPr>
            <a:r>
              <a:rPr lang="pl-PL" sz="1400" i="1" dirty="0">
                <a:latin typeface="Arial" charset="0"/>
              </a:rPr>
              <a:t>(Poradnie udzielały kilku odpowiedzi)</a:t>
            </a:r>
          </a:p>
        </p:txBody>
      </p:sp>
    </p:spTree>
    <p:extLst>
      <p:ext uri="{BB962C8B-B14F-4D97-AF65-F5344CB8AC3E}">
        <p14:creationId xmlns:p14="http://schemas.microsoft.com/office/powerpoint/2010/main" val="501516992"/>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99592" y="764704"/>
            <a:ext cx="8001000" cy="1143000"/>
          </a:xfrm>
          <a:noFill/>
        </p:spPr>
        <p:txBody>
          <a:bodyPr/>
          <a:lstStyle/>
          <a:p>
            <a:pPr defTabSz="912813" eaLnBrk="1" hangingPunct="1"/>
            <a:r>
              <a:rPr lang="pl-PL" dirty="0"/>
              <a:t>Osiągnięcia Fundacji Uniwersyteckich </a:t>
            </a:r>
            <a:r>
              <a:rPr lang="pl-PL" dirty="0">
                <a:solidFill>
                  <a:schemeClr val="accent2">
                    <a:lumMod val="50000"/>
                  </a:schemeClr>
                </a:solidFill>
              </a:rPr>
              <a:t>Por</a:t>
            </a:r>
            <a:r>
              <a:rPr lang="pl-PL" dirty="0"/>
              <a:t>adni Prawnych</a:t>
            </a:r>
          </a:p>
        </p:txBody>
      </p:sp>
      <p:sp>
        <p:nvSpPr>
          <p:cNvPr id="88067" name="Text Box 3"/>
          <p:cNvSpPr txBox="1">
            <a:spLocks noChangeArrowheads="1"/>
          </p:cNvSpPr>
          <p:nvPr/>
        </p:nvSpPr>
        <p:spPr bwMode="auto">
          <a:xfrm>
            <a:off x="827088" y="2276475"/>
            <a:ext cx="5905500" cy="4579715"/>
          </a:xfrm>
          <a:prstGeom prst="rect">
            <a:avLst/>
          </a:prstGeom>
          <a:noFill/>
          <a:ln w="9525">
            <a:noFill/>
            <a:miter lim="800000"/>
            <a:headEnd/>
            <a:tailEnd/>
          </a:ln>
        </p:spPr>
        <p:txBody>
          <a:bodyPr>
            <a:spAutoFit/>
          </a:bodyPr>
          <a:lstStyle/>
          <a:p>
            <a:pPr marL="455613" indent="-455613" algn="just" defTabSz="912813">
              <a:lnSpc>
                <a:spcPct val="120000"/>
              </a:lnSpc>
            </a:pPr>
            <a:r>
              <a:rPr lang="pl-PL" sz="1200" dirty="0">
                <a:latin typeface="Arial" charset="0"/>
              </a:rPr>
              <a:t>Fundacja otrzymała w 2004 roku </a:t>
            </a:r>
            <a:r>
              <a:rPr lang="pl-PL" sz="1200" b="1" dirty="0">
                <a:latin typeface="Arial" charset="0"/>
              </a:rPr>
              <a:t>wyróżnienie w Konkursie </a:t>
            </a:r>
            <a:r>
              <a:rPr lang="pl-PL" sz="1200" dirty="0">
                <a:latin typeface="Arial" charset="0"/>
              </a:rPr>
              <a:t>Na Najlepszą Inicjatywę Obywatelską Pro Publico Bono.</a:t>
            </a:r>
          </a:p>
          <a:p>
            <a:pPr marL="455613" indent="-455613" algn="just" defTabSz="912813">
              <a:lnSpc>
                <a:spcPct val="120000"/>
              </a:lnSpc>
            </a:pPr>
            <a:r>
              <a:rPr lang="pl-PL" sz="1200" dirty="0">
                <a:latin typeface="Arial" charset="0"/>
              </a:rPr>
              <a:t>Od 2005 roku posiada </a:t>
            </a:r>
            <a:r>
              <a:rPr lang="pl-PL" sz="1200" b="1" dirty="0">
                <a:latin typeface="Arial" charset="0"/>
              </a:rPr>
              <a:t>statusu organizacji pożytku publicznego</a:t>
            </a:r>
            <a:r>
              <a:rPr lang="pl-PL" sz="1200" dirty="0">
                <a:latin typeface="Arial" charset="0"/>
              </a:rPr>
              <a:t>.</a:t>
            </a:r>
          </a:p>
          <a:p>
            <a:pPr marL="455613" indent="-455613" algn="just" defTabSz="912813">
              <a:lnSpc>
                <a:spcPct val="120000"/>
              </a:lnSpc>
            </a:pPr>
            <a:r>
              <a:rPr lang="pl-PL" sz="1200" dirty="0">
                <a:latin typeface="Arial" charset="0"/>
              </a:rPr>
              <a:t>Otrzymała od ELSA Poland tytuł „</a:t>
            </a:r>
            <a:r>
              <a:rPr lang="pl-PL" sz="1200" b="1" dirty="0">
                <a:latin typeface="Arial" charset="0"/>
              </a:rPr>
              <a:t>Mecenas Edukacji Prawniczej roku 2006 i 2007</a:t>
            </a:r>
            <a:r>
              <a:rPr lang="pl-PL" sz="1200" dirty="0">
                <a:latin typeface="Arial" charset="0"/>
              </a:rPr>
              <a:t>”.</a:t>
            </a:r>
          </a:p>
          <a:p>
            <a:pPr marL="455613" indent="-455613" algn="just" defTabSz="912813">
              <a:lnSpc>
                <a:spcPct val="120000"/>
              </a:lnSpc>
              <a:spcBef>
                <a:spcPct val="25000"/>
              </a:spcBef>
            </a:pPr>
            <a:r>
              <a:rPr lang="pl-PL" sz="1200" dirty="0">
                <a:latin typeface="Arial" charset="0"/>
              </a:rPr>
              <a:t>Przekazała dotychczas studenckim poradniom </a:t>
            </a:r>
            <a:r>
              <a:rPr lang="pl-PL" sz="1200" b="1" dirty="0">
                <a:latin typeface="Arial" charset="0"/>
              </a:rPr>
              <a:t>środki finansowe</a:t>
            </a:r>
            <a:r>
              <a:rPr lang="pl-PL" sz="1200" dirty="0">
                <a:latin typeface="Arial" charset="0"/>
              </a:rPr>
              <a:t> o łącznej wartości około 590 000 zł. oraz </a:t>
            </a:r>
            <a:r>
              <a:rPr lang="pl-PL" sz="1200" b="1" dirty="0">
                <a:latin typeface="Arial" charset="0"/>
              </a:rPr>
              <a:t>środki rzeczowe</a:t>
            </a:r>
            <a:r>
              <a:rPr lang="pl-PL" sz="1200" dirty="0">
                <a:latin typeface="Arial" charset="0"/>
              </a:rPr>
              <a:t> o </a:t>
            </a:r>
            <a:r>
              <a:rPr lang="pl-PL" sz="1200">
                <a:latin typeface="Arial" charset="0"/>
              </a:rPr>
              <a:t>wartości 5.616.858  </a:t>
            </a:r>
            <a:r>
              <a:rPr lang="pl-PL" sz="1200" dirty="0">
                <a:latin typeface="Arial" charset="0"/>
              </a:rPr>
              <a:t>zł.</a:t>
            </a:r>
          </a:p>
          <a:p>
            <a:pPr marL="455613" indent="-455613" algn="just" defTabSz="912813">
              <a:lnSpc>
                <a:spcPct val="120000"/>
              </a:lnSpc>
              <a:spcBef>
                <a:spcPct val="25000"/>
              </a:spcBef>
            </a:pPr>
            <a:r>
              <a:rPr lang="pl-PL" sz="1200" dirty="0">
                <a:latin typeface="Arial" charset="0"/>
              </a:rPr>
              <a:t>Wydała pierwszy w Polsce i regionie </a:t>
            </a:r>
            <a:r>
              <a:rPr lang="pl-PL" sz="1200" b="1" dirty="0">
                <a:latin typeface="Arial" charset="0"/>
              </a:rPr>
              <a:t>podręcznik </a:t>
            </a:r>
            <a:r>
              <a:rPr lang="pl-PL" sz="1200" dirty="0">
                <a:latin typeface="Arial" charset="0"/>
              </a:rPr>
              <a:t>„Studencka Poradnia Prawna. Idea, organizacja, metodologia”, (przetłumaczony także na język angielski </a:t>
            </a:r>
            <a:br>
              <a:rPr lang="pl-PL" sz="1200" dirty="0">
                <a:latin typeface="Arial" charset="0"/>
              </a:rPr>
            </a:br>
            <a:r>
              <a:rPr lang="pl-PL" sz="1200" dirty="0">
                <a:latin typeface="Arial" charset="0"/>
              </a:rPr>
              <a:t>i chiński) oraz wydała serię 17 podręczników i książek adresowanych do studentów i personelu dydaktycznego w Studenckich Poradniach Prawnych.</a:t>
            </a:r>
          </a:p>
          <a:p>
            <a:pPr marL="455613" indent="-455613" algn="just" defTabSz="912813">
              <a:lnSpc>
                <a:spcPct val="120000"/>
              </a:lnSpc>
              <a:spcBef>
                <a:spcPct val="25000"/>
              </a:spcBef>
            </a:pPr>
            <a:r>
              <a:rPr lang="pl-PL" sz="1200" dirty="0">
                <a:latin typeface="Arial" charset="0"/>
              </a:rPr>
              <a:t>Zorganizowała dotychczas 37</a:t>
            </a:r>
            <a:r>
              <a:rPr lang="pl-PL" sz="1200" b="1" dirty="0">
                <a:latin typeface="Arial" charset="0"/>
              </a:rPr>
              <a:t> Ogólnopolskich Konferencji Uniwersyteckich Poradni Prawnych </a:t>
            </a:r>
            <a:r>
              <a:rPr lang="pl-PL" sz="1200" dirty="0">
                <a:latin typeface="Arial" charset="0"/>
              </a:rPr>
              <a:t>oraz kilkanaście szkoleń specjalistycznych; </a:t>
            </a:r>
          </a:p>
          <a:p>
            <a:pPr marL="455613" indent="-455613" algn="just" defTabSz="912813">
              <a:lnSpc>
                <a:spcPct val="120000"/>
              </a:lnSpc>
              <a:spcBef>
                <a:spcPct val="25000"/>
              </a:spcBef>
            </a:pPr>
            <a:r>
              <a:rPr lang="pl-PL" sz="1200" dirty="0">
                <a:latin typeface="Arial" charset="0"/>
              </a:rPr>
              <a:t>Aktywnie uczestniczy w budowaniu silnego ruchu klinicznego w Europie Środkowo-Wschodniej i w krajach transformacji ustrojowej m.in. na </a:t>
            </a:r>
            <a:r>
              <a:rPr lang="pl-PL" sz="1200" b="1" dirty="0">
                <a:latin typeface="Arial" charset="0"/>
              </a:rPr>
              <a:t>Ukrainie, Białorusi, Uzbekistanie, Chinach, Rosji, Serbii i Gruzji.</a:t>
            </a:r>
          </a:p>
          <a:p>
            <a:pPr marL="455613" indent="-455613" algn="just" defTabSz="912813">
              <a:lnSpc>
                <a:spcPct val="120000"/>
              </a:lnSpc>
              <a:spcBef>
                <a:spcPct val="25000"/>
              </a:spcBef>
            </a:pPr>
            <a:r>
              <a:rPr lang="pl-PL" sz="1200" dirty="0">
                <a:latin typeface="Arial" charset="0"/>
              </a:rPr>
              <a:t>Od stycznia 2008 uruchomiła </a:t>
            </a:r>
            <a:r>
              <a:rPr lang="pl-PL" sz="1200" b="1" dirty="0">
                <a:latin typeface="Arial" charset="0"/>
              </a:rPr>
              <a:t>Centrum Pro Bono</a:t>
            </a:r>
            <a:r>
              <a:rPr lang="pl-PL" sz="1200" dirty="0">
                <a:latin typeface="Arial" charset="0"/>
              </a:rPr>
              <a:t>, program mający na celu łączenie  pomocy prawnej oferowanej pro bono przez kancelarie prawne potrzebującym organizacjom pozarządowym.</a:t>
            </a:r>
            <a:r>
              <a:rPr lang="pl-PL" sz="1200" b="1" dirty="0">
                <a:latin typeface="Arial" charset="0"/>
              </a:rPr>
              <a:t> </a:t>
            </a:r>
          </a:p>
          <a:p>
            <a:pPr marL="455613" indent="-455613" algn="just" defTabSz="912813">
              <a:lnSpc>
                <a:spcPct val="120000"/>
              </a:lnSpc>
              <a:spcBef>
                <a:spcPct val="25000"/>
              </a:spcBef>
            </a:pPr>
            <a:r>
              <a:rPr lang="pl-PL" sz="1200" dirty="0">
                <a:latin typeface="Arial" charset="0"/>
              </a:rPr>
              <a:t>Od 22 lat jest organizatorem prestiżowego </a:t>
            </a:r>
            <a:r>
              <a:rPr lang="pl-PL" sz="1200" b="1" dirty="0">
                <a:latin typeface="Arial" charset="0"/>
              </a:rPr>
              <a:t>Konkursu Prawnik Pro Bono</a:t>
            </a:r>
            <a:r>
              <a:rPr lang="pl-PL" sz="1200" dirty="0">
                <a:latin typeface="Arial" charset="0"/>
              </a:rPr>
              <a:t>.</a:t>
            </a:r>
          </a:p>
        </p:txBody>
      </p:sp>
      <p:pic>
        <p:nvPicPr>
          <p:cNvPr id="88068" name="Picture 4" descr="Logo Organizacji Pożytku Publicznego"/>
          <p:cNvPicPr>
            <a:picLocks noGrp="1" noChangeAspect="1" noChangeArrowheads="1"/>
          </p:cNvPicPr>
          <p:nvPr>
            <p:ph sz="quarter" idx="3"/>
          </p:nvPr>
        </p:nvPicPr>
        <p:blipFill>
          <a:blip r:embed="rId2" cstate="print"/>
          <a:srcRect t="3989" b="7535"/>
          <a:stretch>
            <a:fillRect/>
          </a:stretch>
        </p:blipFill>
        <p:spPr>
          <a:xfrm>
            <a:off x="6732588" y="2344919"/>
            <a:ext cx="2411411" cy="2081857"/>
          </a:xfrm>
          <a:noFill/>
        </p:spPr>
      </p:pic>
      <p:pic>
        <p:nvPicPr>
          <p:cNvPr id="88069" name="Picture 5" descr="Medal Pro Bono dla Fundacji"/>
          <p:cNvPicPr>
            <a:picLocks noChangeAspect="1" noChangeArrowheads="1"/>
          </p:cNvPicPr>
          <p:nvPr/>
        </p:nvPicPr>
        <p:blipFill>
          <a:blip r:embed="rId3" cstate="print"/>
          <a:srcRect/>
          <a:stretch>
            <a:fillRect/>
          </a:stretch>
        </p:blipFill>
        <p:spPr bwMode="auto">
          <a:xfrm>
            <a:off x="6804248" y="4509120"/>
            <a:ext cx="2339975" cy="2339975"/>
          </a:xfrm>
          <a:prstGeom prst="rect">
            <a:avLst/>
          </a:prstGeom>
          <a:noFill/>
          <a:ln w="9525">
            <a:noFill/>
            <a:miter lim="800000"/>
            <a:headEnd/>
            <a:tailEnd/>
          </a:ln>
        </p:spPr>
      </p:pic>
    </p:spTree>
    <p:extLst>
      <p:ext uri="{BB962C8B-B14F-4D97-AF65-F5344CB8AC3E}">
        <p14:creationId xmlns:p14="http://schemas.microsoft.com/office/powerpoint/2010/main" val="26592860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pPr defTabSz="912813" eaLnBrk="1" hangingPunct="1"/>
            <a:r>
              <a:rPr lang="pl-PL" dirty="0"/>
              <a:t>Osiągnięcia Fundacji Uniwersyteckich Poradni Prawnych</a:t>
            </a:r>
          </a:p>
        </p:txBody>
      </p:sp>
      <p:sp>
        <p:nvSpPr>
          <p:cNvPr id="89091" name="Text Box 3"/>
          <p:cNvSpPr txBox="1">
            <a:spLocks noChangeArrowheads="1"/>
          </p:cNvSpPr>
          <p:nvPr/>
        </p:nvSpPr>
        <p:spPr bwMode="auto">
          <a:xfrm>
            <a:off x="827584" y="2348880"/>
            <a:ext cx="8064896" cy="1791260"/>
          </a:xfrm>
          <a:prstGeom prst="rect">
            <a:avLst/>
          </a:prstGeom>
          <a:noFill/>
          <a:ln w="9525">
            <a:noFill/>
            <a:miter lim="800000"/>
            <a:headEnd/>
            <a:tailEnd/>
          </a:ln>
        </p:spPr>
        <p:txBody>
          <a:bodyPr wrap="square">
            <a:spAutoFit/>
          </a:bodyPr>
          <a:lstStyle/>
          <a:p>
            <a:pPr algn="just" defTabSz="912813">
              <a:lnSpc>
                <a:spcPct val="120000"/>
              </a:lnSpc>
              <a:defRPr/>
            </a:pPr>
            <a:r>
              <a:rPr lang="pl-PL" sz="1200" dirty="0">
                <a:latin typeface="Arial" charset="0"/>
              </a:rPr>
              <a:t>W październiku 2015 roku Fundacja podpisała porozumienie z </a:t>
            </a:r>
            <a:r>
              <a:rPr lang="pl-PL" sz="1200" b="1" dirty="0">
                <a:latin typeface="Arial" charset="0"/>
              </a:rPr>
              <a:t>Kancelarią Prezydenta Rzeczpospolitej Polskiej. </a:t>
            </a:r>
            <a:r>
              <a:rPr lang="pl-PL" sz="1200" dirty="0">
                <a:latin typeface="Arial" charset="0"/>
              </a:rPr>
              <a:t>Na podstawie Porozumienia - Biuro Interwencyjnej Pomocy Prawnej Kancelarii Prezydenta Rzeczypospolitej Polskiej deklaruje poparcie dla rozwoju studenckich poradni prawnych, jako formy kształcenia oraz pomocy osobom najuboższym.</a:t>
            </a:r>
          </a:p>
          <a:p>
            <a:pPr algn="just" defTabSz="912813">
              <a:lnSpc>
                <a:spcPct val="120000"/>
              </a:lnSpc>
              <a:defRPr/>
            </a:pPr>
            <a:endParaRPr lang="pl-PL" sz="800" dirty="0">
              <a:latin typeface="Arial" charset="0"/>
            </a:endParaRPr>
          </a:p>
          <a:p>
            <a:pPr algn="just" defTabSz="912813">
              <a:lnSpc>
                <a:spcPct val="120000"/>
              </a:lnSpc>
              <a:defRPr/>
            </a:pPr>
            <a:r>
              <a:rPr lang="pl-PL" sz="1200" dirty="0">
                <a:latin typeface="Arial" charset="0"/>
              </a:rPr>
              <a:t>W maju 2016 roku Fundacja odnowiła porozumienie o współpracy z </a:t>
            </a:r>
            <a:r>
              <a:rPr lang="pl-PL" sz="1200" b="1" dirty="0">
                <a:latin typeface="Arial" charset="0"/>
              </a:rPr>
              <a:t>Rzecznikiem Praw Obywatelskich. </a:t>
            </a:r>
            <a:r>
              <a:rPr lang="pl-PL" sz="1200" dirty="0">
                <a:latin typeface="Arial" charset="0"/>
              </a:rPr>
              <a:t>Porozumienie ma na celu zwiększenie dostępu każdej osoby do informacji o jej prawach, możliwości uzyskania niezbędnej pomocy w ich dochodzeniu oraz przysługujących środkach ochrony.</a:t>
            </a:r>
          </a:p>
        </p:txBody>
      </p:sp>
      <p:pic>
        <p:nvPicPr>
          <p:cNvPr id="30722" name="Picture 2" descr="http://www.fupp.org.pl/images/photo/KPRP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82" y="4123033"/>
            <a:ext cx="3929958" cy="261833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fupp.org.pl/images/foto/fupp_rp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366" y="4123033"/>
            <a:ext cx="3491114" cy="261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982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pPr defTabSz="912813" eaLnBrk="1" hangingPunct="1"/>
            <a:r>
              <a:rPr lang="pl-PL" dirty="0"/>
              <a:t>Osiągnięcia Fundacji Uniwersyteckich Poradni Prawnych</a:t>
            </a:r>
          </a:p>
        </p:txBody>
      </p:sp>
      <p:sp>
        <p:nvSpPr>
          <p:cNvPr id="89091" name="Text Box 3"/>
          <p:cNvSpPr txBox="1">
            <a:spLocks noChangeArrowheads="1"/>
          </p:cNvSpPr>
          <p:nvPr/>
        </p:nvSpPr>
        <p:spPr bwMode="auto">
          <a:xfrm>
            <a:off x="827584" y="2348880"/>
            <a:ext cx="6840760" cy="1421928"/>
          </a:xfrm>
          <a:prstGeom prst="rect">
            <a:avLst/>
          </a:prstGeom>
          <a:noFill/>
          <a:ln w="9525">
            <a:noFill/>
            <a:miter lim="800000"/>
            <a:headEnd/>
            <a:tailEnd/>
          </a:ln>
        </p:spPr>
        <p:txBody>
          <a:bodyPr wrap="square">
            <a:spAutoFit/>
          </a:bodyPr>
          <a:lstStyle/>
          <a:p>
            <a:pPr marL="455613" indent="-455613" algn="just" defTabSz="912813">
              <a:lnSpc>
                <a:spcPct val="120000"/>
              </a:lnSpc>
              <a:defRPr/>
            </a:pPr>
            <a:r>
              <a:rPr lang="pl-PL" sz="1200" dirty="0">
                <a:latin typeface="Arial" charset="0"/>
              </a:rPr>
              <a:t>	W 2013 roku Fundacja oraz prowadzone przez nią Centrum Pro Bono otrzymało nagrodę za </a:t>
            </a:r>
            <a:r>
              <a:rPr lang="pl-PL" sz="1200" b="1" dirty="0">
                <a:latin typeface="Arial" charset="0"/>
              </a:rPr>
              <a:t>najlepsze partnerstwo społeczne roku</a:t>
            </a:r>
            <a:r>
              <a:rPr lang="pl-PL" sz="1200" dirty="0">
                <a:latin typeface="Arial" charset="0"/>
              </a:rPr>
              <a:t>.</a:t>
            </a:r>
            <a:r>
              <a:rPr lang="pl-PL" sz="1200" dirty="0"/>
              <a:t> </a:t>
            </a:r>
            <a:r>
              <a:rPr lang="pl-PL" sz="1200" dirty="0">
                <a:latin typeface="+mj-lt"/>
              </a:rPr>
              <a:t>Organizatorem Konkursu jest Program Narodów Zjednoczonych ds. Rozwoju, Biuro Projektowe w Polsce, partnerem konkursu jest Krajowy Ośrodek Europejskiego Funduszu Społecznego (KOEFS). Konkurs jest finansowany ze środków Europejskiego Funduszu Społecznego w ramach Programu Operacyjnego Kapitał Ludzki 2007-2013.</a:t>
            </a:r>
            <a:endParaRPr lang="pl-PL" sz="1200" b="1" dirty="0">
              <a:latin typeface="+mj-lt"/>
            </a:endParaRPr>
          </a:p>
        </p:txBody>
      </p:sp>
      <p:pic>
        <p:nvPicPr>
          <p:cNvPr id="89092" name="Obraz 7" descr="1395213_597419730323140_924827861_n.jpg"/>
          <p:cNvPicPr>
            <a:picLocks noChangeAspect="1"/>
          </p:cNvPicPr>
          <p:nvPr/>
        </p:nvPicPr>
        <p:blipFill>
          <a:blip r:embed="rId2" cstate="print"/>
          <a:srcRect/>
          <a:stretch>
            <a:fillRect/>
          </a:stretch>
        </p:blipFill>
        <p:spPr bwMode="auto">
          <a:xfrm>
            <a:off x="5148064" y="3933824"/>
            <a:ext cx="3775925" cy="2519511"/>
          </a:xfrm>
          <a:prstGeom prst="rect">
            <a:avLst/>
          </a:prstGeom>
          <a:noFill/>
          <a:ln w="9525">
            <a:noFill/>
            <a:miter lim="800000"/>
            <a:headEnd/>
            <a:tailEnd/>
          </a:ln>
        </p:spPr>
      </p:pic>
      <p:pic>
        <p:nvPicPr>
          <p:cNvPr id="39940" name="Picture 4" descr="http://www.fupp.org.pl/foto/partnerstwo_3.jpg"/>
          <p:cNvPicPr>
            <a:picLocks noChangeAspect="1" noChangeArrowheads="1"/>
          </p:cNvPicPr>
          <p:nvPr/>
        </p:nvPicPr>
        <p:blipFill>
          <a:blip r:embed="rId3" cstate="print"/>
          <a:srcRect/>
          <a:stretch>
            <a:fillRect/>
          </a:stretch>
        </p:blipFill>
        <p:spPr bwMode="auto">
          <a:xfrm>
            <a:off x="1113864" y="3933056"/>
            <a:ext cx="3746168" cy="2509640"/>
          </a:xfrm>
          <a:prstGeom prst="rect">
            <a:avLst/>
          </a:prstGeom>
          <a:noFill/>
        </p:spPr>
      </p:pic>
    </p:spTree>
    <p:extLst>
      <p:ext uri="{BB962C8B-B14F-4D97-AF65-F5344CB8AC3E}">
        <p14:creationId xmlns:p14="http://schemas.microsoft.com/office/powerpoint/2010/main" val="358941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95115-BDEC-7A04-6DBD-4716DE9137A2}"/>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088C2DE6-B9D8-16AE-51A9-E347EB8368EE}"/>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CC1E6840-92C8-F565-0F1D-87E270623D2A}"/>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CC1E6840-92C8-F565-0F1D-87E270623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1CC25888-2F7C-06A7-4966-F4BBFEE97491}"/>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C72C7ECC-3768-D8AA-6B57-5239CE7613FA}"/>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DF01B111-0D2E-EA9D-4FCF-FFEC36E1D81C}"/>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B8FA0FA6-D043-4B4E-0C9A-21488638E210}"/>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C724F745-5664-7EAD-0197-1D33215C881D}"/>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24BC09C3-4D6A-9D78-3530-051F2428566A}"/>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F557BC9B-6279-78E9-A935-95E90EED00A4}"/>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7E3827A7-D3B9-F950-3307-384CDB8B1AD2}"/>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1F04F3F8-1269-D07A-C576-4408B4D54A1D}"/>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368A351A-4FB0-10B8-943F-E32D2B51B6A2}"/>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111399F4-DFB3-329D-DE7C-6BBE4210FB1E}"/>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B1F191E3-F32B-6420-060C-7332B2977892}"/>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E9AA7D83-33D6-E346-D371-9E8254FF47AC}"/>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C3864A3A-3B95-2F2A-C2EC-6A273FA940FD}"/>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a:extLst>
                <a:ext uri="{FF2B5EF4-FFF2-40B4-BE49-F238E27FC236}">
                  <a16:creationId xmlns:a16="http://schemas.microsoft.com/office/drawing/2014/main" id="{1876D405-22F7-D463-61FE-FA045F92FB08}"/>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ABC6C617-59F2-ABCD-1235-895067CE3561}"/>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a:extLst>
                <a:ext uri="{FF2B5EF4-FFF2-40B4-BE49-F238E27FC236}">
                  <a16:creationId xmlns:a16="http://schemas.microsoft.com/office/drawing/2014/main" id="{3FC86E4F-0C75-855E-6673-719429A5BE2F}"/>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A981E4A3-6A3A-2F56-F5F9-E41AC085213B}"/>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4BEB7414-429C-0BB1-4C37-468A937320E4}"/>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3BF0AF28-4E07-C46B-957D-BE1C8121763F}"/>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522E5BEF-0273-AB99-5564-6F83730F2CB7}"/>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9D4A6A7D-ECBD-2A25-3726-053C5CB5FF05}"/>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7C433B38-8E55-E6D9-F990-43C075BC889B}"/>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84F90EC2-3091-876F-6CC3-29449C3B83C2}"/>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19E76473-8E70-8EA5-FE25-E93C21364B3B}"/>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1" name="Text Box 546">
              <a:extLst>
                <a:ext uri="{FF2B5EF4-FFF2-40B4-BE49-F238E27FC236}">
                  <a16:creationId xmlns:a16="http://schemas.microsoft.com/office/drawing/2014/main" id="{AC83C9A7-1783-9FDA-61F4-5D32B1865249}"/>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C903704C-B2D4-D1A8-0F8A-C2854459AEE1}"/>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C7F9BD8F-6BFA-26A1-192E-983A968A0BCE}"/>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18E4849F-8D5A-2D3E-E7FA-9728FC64767F}"/>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30E3A70A-4A0B-2FD5-F13B-34074B9F470F}"/>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a:extLst>
                <a:ext uri="{FF2B5EF4-FFF2-40B4-BE49-F238E27FC236}">
                  <a16:creationId xmlns:a16="http://schemas.microsoft.com/office/drawing/2014/main" id="{89A46FB0-3AD6-2765-7F09-144D9E35C66B}"/>
                </a:ext>
              </a:extLst>
            </p:cNvPr>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B6E30257-6B1F-89B2-2ED3-76095CED0AA7}"/>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B08FA0D2-BB03-73CC-B051-81DBBB7DC4F6}"/>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784B06CF-5B22-F526-C4CA-1C2783D05F61}"/>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63A8DE15-0091-6DE9-E0C6-092580F6100C}"/>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33D70394-EB4D-E8A8-7D3D-D6AEA074BCD5}"/>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8A504885-C9D7-F734-67C1-8C388C687694}"/>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F56F7071-54B5-C5A6-9665-9946332A30A7}"/>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997C3166-D48C-D04F-8019-812BB5DA542F}"/>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0099D24C-4571-D80D-82F5-D74F9C3BE698}"/>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A4276EA7-529F-C718-65AA-E6C06A405B17}"/>
              </a:ext>
            </a:extLst>
          </p:cNvPr>
          <p:cNvSpPr txBox="1">
            <a:spLocks noChangeArrowheads="1"/>
          </p:cNvSpPr>
          <p:nvPr/>
        </p:nvSpPr>
        <p:spPr bwMode="auto">
          <a:xfrm>
            <a:off x="914400" y="773832"/>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useBgFill="1">
        <p:nvSpPr>
          <p:cNvPr id="10" name="Text Box 517">
            <a:extLst>
              <a:ext uri="{FF2B5EF4-FFF2-40B4-BE49-F238E27FC236}">
                <a16:creationId xmlns:a16="http://schemas.microsoft.com/office/drawing/2014/main" id="{4AF327DE-4CFB-25A0-E212-6693C0BB128F}"/>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2015/2016</a:t>
            </a:r>
          </a:p>
          <a:p>
            <a:pPr eaLnBrk="1" hangingPunct="1">
              <a:spcBef>
                <a:spcPct val="50000"/>
              </a:spcBef>
            </a:pPr>
            <a:r>
              <a:rPr lang="pl-PL" altLang="pl-PL" sz="2000" dirty="0">
                <a:solidFill>
                  <a:srgbClr val="003366"/>
                </a:solidFill>
                <a:latin typeface="Arial" charset="0"/>
              </a:rPr>
              <a:t>25 poradni w 15 miastach</a:t>
            </a:r>
          </a:p>
        </p:txBody>
      </p:sp>
    </p:spTree>
    <p:extLst>
      <p:ext uri="{BB962C8B-B14F-4D97-AF65-F5344CB8AC3E}">
        <p14:creationId xmlns:p14="http://schemas.microsoft.com/office/powerpoint/2010/main" val="2946721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pPr defTabSz="912813" eaLnBrk="1" hangingPunct="1"/>
            <a:r>
              <a:rPr lang="pl-PL" dirty="0"/>
              <a:t>Osiągnięcia Fundacji Uniwersyteckich Poradni Prawnych</a:t>
            </a:r>
          </a:p>
        </p:txBody>
      </p:sp>
      <p:sp>
        <p:nvSpPr>
          <p:cNvPr id="89091" name="Text Box 3"/>
          <p:cNvSpPr txBox="1">
            <a:spLocks noChangeArrowheads="1"/>
          </p:cNvSpPr>
          <p:nvPr/>
        </p:nvSpPr>
        <p:spPr bwMode="auto">
          <a:xfrm>
            <a:off x="827584" y="2348880"/>
            <a:ext cx="6840760" cy="1200329"/>
          </a:xfrm>
          <a:prstGeom prst="rect">
            <a:avLst/>
          </a:prstGeom>
          <a:noFill/>
          <a:ln w="9525">
            <a:noFill/>
            <a:miter lim="800000"/>
            <a:headEnd/>
            <a:tailEnd/>
          </a:ln>
        </p:spPr>
        <p:txBody>
          <a:bodyPr wrap="square">
            <a:spAutoFit/>
          </a:bodyPr>
          <a:lstStyle/>
          <a:p>
            <a:pPr marL="455613" indent="-455613" algn="just" defTabSz="912813">
              <a:lnSpc>
                <a:spcPct val="120000"/>
              </a:lnSpc>
              <a:defRPr/>
            </a:pPr>
            <a:r>
              <a:rPr lang="pl-PL" sz="1200" dirty="0">
                <a:latin typeface="Arial" charset="0"/>
              </a:rPr>
              <a:t>	</a:t>
            </a:r>
            <a:r>
              <a:rPr lang="pl-PL" sz="1200" dirty="0">
                <a:latin typeface="+mj-lt"/>
              </a:rPr>
              <a:t>Z dumą informujemy, że na jesieni 2014 roku </a:t>
            </a:r>
            <a:r>
              <a:rPr lang="pl-PL" sz="1200" b="1" dirty="0">
                <a:latin typeface="+mj-lt"/>
              </a:rPr>
              <a:t>Prezydent Rzeczpospolitej Polskiej za zasługi dla rozwoju i budowy ruchu klinik prawa w Polsce odznaczył </a:t>
            </a:r>
            <a:br>
              <a:rPr lang="pl-PL" sz="1200" b="1" dirty="0">
                <a:latin typeface="+mj-lt"/>
              </a:rPr>
            </a:br>
            <a:r>
              <a:rPr lang="pl-PL" sz="1200" dirty="0">
                <a:latin typeface="+mj-lt"/>
              </a:rPr>
              <a:t>Filipa Czernickiego oraz Łukasza Bojarskiego </a:t>
            </a:r>
            <a:r>
              <a:rPr lang="pl-PL" sz="1200" b="1" dirty="0">
                <a:latin typeface="+mj-lt"/>
              </a:rPr>
              <a:t>Złotymi Krzyżami Zasługi</a:t>
            </a:r>
            <a:r>
              <a:rPr lang="pl-PL" sz="1200" dirty="0">
                <a:latin typeface="+mj-lt"/>
              </a:rPr>
              <a:t>, zaś dr Izabelę Kraśnicką, adw. Filipa Wejmana, Prof. Pawła Wilińskiego oraz Grzegorza Wiaderka - </a:t>
            </a:r>
            <a:r>
              <a:rPr lang="pl-PL" sz="1200" b="1" dirty="0">
                <a:latin typeface="+mj-lt"/>
              </a:rPr>
              <a:t>Brązowymi Krzyżami Zasługi</a:t>
            </a:r>
            <a:r>
              <a:rPr lang="pl-PL" sz="1200" dirty="0">
                <a:latin typeface="+mj-lt"/>
              </a:rPr>
              <a:t>.</a:t>
            </a:r>
          </a:p>
        </p:txBody>
      </p:sp>
      <p:pic>
        <p:nvPicPr>
          <p:cNvPr id="20511" name="Picture 31" descr="http://www.fupp.org.pl/images/foto/krzyz_zaslug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3" t="10102" r="5389" b="5853"/>
          <a:stretch/>
        </p:blipFill>
        <p:spPr bwMode="auto">
          <a:xfrm>
            <a:off x="1979712" y="3494638"/>
            <a:ext cx="5030713" cy="317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7001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C:\Users\FUPP\Desktop\Centrum PB\raport roczny\2013\loga\Dentons_Logo_Purple_RGB_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551" y="4337050"/>
            <a:ext cx="1839353" cy="671136"/>
          </a:xfrm>
          <a:prstGeom prst="rect">
            <a:avLst/>
          </a:prstGeom>
          <a:noFill/>
          <a:ln>
            <a:noFill/>
          </a:ln>
        </p:spPr>
      </p:pic>
      <p:pic>
        <p:nvPicPr>
          <p:cNvPr id="87042" name="Picture 2" descr="l_pa">
            <a:hlinkClick r:id="rId3" tooltip="Polsko-Amerykańska Fundacja Wolności"/>
          </p:cNvPr>
          <p:cNvPicPr>
            <a:picLocks noChangeAspect="1" noChangeArrowheads="1"/>
          </p:cNvPicPr>
          <p:nvPr/>
        </p:nvPicPr>
        <p:blipFill>
          <a:blip r:embed="rId4" cstate="print"/>
          <a:srcRect/>
          <a:stretch>
            <a:fillRect/>
          </a:stretch>
        </p:blipFill>
        <p:spPr bwMode="auto">
          <a:xfrm>
            <a:off x="2773363" y="2636838"/>
            <a:ext cx="4751387" cy="720725"/>
          </a:xfrm>
          <a:prstGeom prst="rect">
            <a:avLst/>
          </a:prstGeom>
          <a:noFill/>
          <a:ln w="9525">
            <a:noFill/>
            <a:miter lim="800000"/>
            <a:headEnd/>
            <a:tailEnd/>
          </a:ln>
        </p:spPr>
      </p:pic>
      <p:pic>
        <p:nvPicPr>
          <p:cNvPr id="87043" name="Picture 6" descr="fsb_logo">
            <a:hlinkClick r:id="rId5" tooltip="Fundacja Batorego"/>
          </p:cNvPr>
          <p:cNvPicPr>
            <a:picLocks noChangeAspect="1" noChangeArrowheads="1"/>
          </p:cNvPicPr>
          <p:nvPr/>
        </p:nvPicPr>
        <p:blipFill>
          <a:blip r:embed="rId6" cstate="print"/>
          <a:srcRect/>
          <a:stretch>
            <a:fillRect/>
          </a:stretch>
        </p:blipFill>
        <p:spPr bwMode="auto">
          <a:xfrm>
            <a:off x="757238" y="2492375"/>
            <a:ext cx="1943100" cy="1458913"/>
          </a:xfrm>
          <a:prstGeom prst="rect">
            <a:avLst/>
          </a:prstGeom>
          <a:noFill/>
          <a:ln w="9525">
            <a:noFill/>
            <a:miter lim="800000"/>
            <a:headEnd/>
            <a:tailEnd/>
          </a:ln>
        </p:spPr>
      </p:pic>
      <p:pic>
        <p:nvPicPr>
          <p:cNvPr id="87044" name="Picture 22" descr="Eversheds"/>
          <p:cNvPicPr>
            <a:picLocks noChangeAspect="1" noChangeArrowheads="1"/>
          </p:cNvPicPr>
          <p:nvPr/>
        </p:nvPicPr>
        <p:blipFill>
          <a:blip r:embed="rId7" cstate="print"/>
          <a:srcRect/>
          <a:stretch>
            <a:fillRect/>
          </a:stretch>
        </p:blipFill>
        <p:spPr bwMode="auto">
          <a:xfrm>
            <a:off x="3563888" y="4420625"/>
            <a:ext cx="4392487" cy="612780"/>
          </a:xfrm>
          <a:prstGeom prst="rect">
            <a:avLst/>
          </a:prstGeom>
          <a:noFill/>
          <a:ln w="9525">
            <a:noFill/>
            <a:miter lim="800000"/>
            <a:headEnd/>
            <a:tailEnd/>
          </a:ln>
        </p:spPr>
      </p:pic>
      <p:pic>
        <p:nvPicPr>
          <p:cNvPr id="87045" name="Picture 3"/>
          <p:cNvPicPr>
            <a:picLocks noChangeAspect="1" noChangeArrowheads="1"/>
          </p:cNvPicPr>
          <p:nvPr/>
        </p:nvPicPr>
        <p:blipFill>
          <a:blip r:embed="rId8" cstate="print"/>
          <a:srcRect/>
          <a:stretch>
            <a:fillRect/>
          </a:stretch>
        </p:blipFill>
        <p:spPr bwMode="auto">
          <a:xfrm>
            <a:off x="5795963" y="4756150"/>
            <a:ext cx="1092200" cy="1120775"/>
          </a:xfrm>
          <a:prstGeom prst="rect">
            <a:avLst/>
          </a:prstGeom>
          <a:noFill/>
          <a:ln w="9525">
            <a:noFill/>
            <a:miter lim="800000"/>
            <a:headEnd/>
            <a:tailEnd/>
          </a:ln>
        </p:spPr>
      </p:pic>
      <p:sp>
        <p:nvSpPr>
          <p:cNvPr id="87046" name="Rectangle 4"/>
          <p:cNvSpPr>
            <a:spLocks noGrp="1" noChangeArrowheads="1"/>
          </p:cNvSpPr>
          <p:nvPr>
            <p:ph type="title"/>
          </p:nvPr>
        </p:nvSpPr>
        <p:spPr>
          <a:noFill/>
        </p:spPr>
        <p:txBody>
          <a:bodyPr/>
          <a:lstStyle/>
          <a:p>
            <a:pPr defTabSz="912813" eaLnBrk="1" hangingPunct="1"/>
            <a:r>
              <a:rPr lang="pl-PL" dirty="0"/>
              <a:t>Sponsorzy Fundacji Uniwersyteckich Poradni Prawnych</a:t>
            </a:r>
            <a:endParaRPr lang="en-US" dirty="0"/>
          </a:p>
        </p:txBody>
      </p:sp>
      <p:sp>
        <p:nvSpPr>
          <p:cNvPr id="87047" name="Rectangle 5"/>
          <p:cNvSpPr>
            <a:spLocks noChangeArrowheads="1"/>
          </p:cNvSpPr>
          <p:nvPr/>
        </p:nvSpPr>
        <p:spPr bwMode="auto">
          <a:xfrm>
            <a:off x="900113" y="2276475"/>
            <a:ext cx="8001000" cy="3733800"/>
          </a:xfrm>
          <a:prstGeom prst="rect">
            <a:avLst/>
          </a:prstGeom>
          <a:noFill/>
          <a:ln w="9525">
            <a:noFill/>
            <a:miter lim="800000"/>
            <a:headEnd/>
            <a:tailEnd/>
          </a:ln>
        </p:spPr>
        <p:txBody>
          <a:bodyPr/>
          <a:lstStyle/>
          <a:p>
            <a:pPr marL="341313" indent="-341313" algn="ctr" defTabSz="912813">
              <a:spcBef>
                <a:spcPct val="20000"/>
              </a:spcBef>
              <a:buClr>
                <a:schemeClr val="tx1"/>
              </a:buClr>
              <a:buSzPct val="75000"/>
              <a:buFont typeface="Wingdings" pitchFamily="2" charset="2"/>
              <a:buNone/>
            </a:pPr>
            <a:r>
              <a:rPr lang="en-US" sz="1600" b="1" u="sng">
                <a:solidFill>
                  <a:schemeClr val="tx2"/>
                </a:solidFill>
                <a:latin typeface="Arial" charset="0"/>
              </a:rPr>
              <a:t>SPONSORZY INSTYTUCJONALNI</a:t>
            </a:r>
            <a:r>
              <a:rPr lang="en-US" sz="1600" b="1">
                <a:solidFill>
                  <a:schemeClr val="tx2"/>
                </a:solidFill>
                <a:latin typeface="Arial" charset="0"/>
              </a:rPr>
              <a:t> </a:t>
            </a:r>
            <a:endParaRPr lang="pl-PL" sz="1600" b="1">
              <a:solidFill>
                <a:schemeClr val="tx2"/>
              </a:solidFill>
              <a:latin typeface="Arial" charset="0"/>
            </a:endParaRPr>
          </a:p>
          <a:p>
            <a:pPr marL="341313" indent="-341313" algn="ctr" defTabSz="912813">
              <a:spcBef>
                <a:spcPct val="20000"/>
              </a:spcBef>
              <a:buClr>
                <a:schemeClr val="tx1"/>
              </a:buClr>
              <a:buSzPct val="75000"/>
              <a:buFont typeface="Wingdings" pitchFamily="2" charset="2"/>
              <a:buNone/>
            </a:pPr>
            <a:endParaRPr lang="en-US" sz="1600" b="1">
              <a:solidFill>
                <a:schemeClr val="tx2"/>
              </a:solidFill>
              <a:latin typeface="Arial" charset="0"/>
            </a:endParaRPr>
          </a:p>
        </p:txBody>
      </p:sp>
      <p:sp>
        <p:nvSpPr>
          <p:cNvPr id="87048" name="Rectangle 7"/>
          <p:cNvSpPr>
            <a:spLocks noChangeArrowheads="1"/>
          </p:cNvSpPr>
          <p:nvPr/>
        </p:nvSpPr>
        <p:spPr bwMode="auto">
          <a:xfrm>
            <a:off x="4284663" y="4005263"/>
            <a:ext cx="1330325" cy="290512"/>
          </a:xfrm>
          <a:prstGeom prst="rect">
            <a:avLst/>
          </a:prstGeom>
          <a:noFill/>
          <a:ln w="9525">
            <a:noFill/>
            <a:miter lim="800000"/>
            <a:headEnd/>
            <a:tailEnd/>
          </a:ln>
        </p:spPr>
        <p:txBody>
          <a:bodyPr wrap="none" lIns="0" tIns="0" rIns="0" anchor="ctr">
            <a:spAutoFit/>
          </a:bodyPr>
          <a:lstStyle/>
          <a:p>
            <a:pPr algn="ctr" defTabSz="912813"/>
            <a:r>
              <a:rPr lang="pl-PL" sz="1600" b="1" u="sng">
                <a:solidFill>
                  <a:schemeClr val="tx2"/>
                </a:solidFill>
                <a:latin typeface="Arial" charset="0"/>
              </a:rPr>
              <a:t>SPONSORZY</a:t>
            </a:r>
            <a:r>
              <a:rPr lang="pl-PL" sz="1600" b="1">
                <a:solidFill>
                  <a:schemeClr val="tx2"/>
                </a:solidFill>
                <a:latin typeface="Arial" charset="0"/>
              </a:rPr>
              <a:t> </a:t>
            </a:r>
          </a:p>
        </p:txBody>
      </p:sp>
      <p:pic>
        <p:nvPicPr>
          <p:cNvPr id="87049" name="Picture 8" descr="ue">
            <a:hlinkClick r:id="rId9"/>
          </p:cNvPr>
          <p:cNvPicPr>
            <a:picLocks noChangeAspect="1" noChangeArrowheads="1"/>
          </p:cNvPicPr>
          <p:nvPr/>
        </p:nvPicPr>
        <p:blipFill>
          <a:blip r:embed="rId10" cstate="print"/>
          <a:srcRect/>
          <a:stretch>
            <a:fillRect/>
          </a:stretch>
        </p:blipFill>
        <p:spPr bwMode="auto">
          <a:xfrm>
            <a:off x="1116013" y="4941888"/>
            <a:ext cx="1223962" cy="815975"/>
          </a:xfrm>
          <a:prstGeom prst="rect">
            <a:avLst/>
          </a:prstGeom>
          <a:noFill/>
          <a:ln w="9525">
            <a:noFill/>
            <a:miter lim="800000"/>
            <a:headEnd/>
            <a:tailEnd/>
          </a:ln>
        </p:spPr>
      </p:pic>
      <p:pic>
        <p:nvPicPr>
          <p:cNvPr id="87050" name="Picture 9" descr="fio">
            <a:hlinkClick r:id="rId11"/>
          </p:cNvPr>
          <p:cNvPicPr>
            <a:picLocks noChangeAspect="1" noChangeArrowheads="1"/>
          </p:cNvPicPr>
          <p:nvPr/>
        </p:nvPicPr>
        <p:blipFill>
          <a:blip r:embed="rId12" cstate="print"/>
          <a:srcRect/>
          <a:stretch>
            <a:fillRect/>
          </a:stretch>
        </p:blipFill>
        <p:spPr bwMode="auto">
          <a:xfrm>
            <a:off x="4140200" y="4884738"/>
            <a:ext cx="1619250" cy="847725"/>
          </a:xfrm>
          <a:prstGeom prst="rect">
            <a:avLst/>
          </a:prstGeom>
          <a:noFill/>
          <a:ln w="9525">
            <a:noFill/>
            <a:miter lim="800000"/>
            <a:headEnd/>
            <a:tailEnd/>
          </a:ln>
        </p:spPr>
      </p:pic>
      <p:pic>
        <p:nvPicPr>
          <p:cNvPr id="87051" name="Picture 10" descr="chb">
            <a:hlinkClick r:id="rId13" tooltip="C.H.Beck"/>
          </p:cNvPr>
          <p:cNvPicPr>
            <a:picLocks noChangeAspect="1" noChangeArrowheads="1"/>
          </p:cNvPicPr>
          <p:nvPr/>
        </p:nvPicPr>
        <p:blipFill>
          <a:blip r:embed="rId14" cstate="print"/>
          <a:srcRect/>
          <a:stretch>
            <a:fillRect/>
          </a:stretch>
        </p:blipFill>
        <p:spPr bwMode="auto">
          <a:xfrm>
            <a:off x="7839075" y="2492375"/>
            <a:ext cx="1196975" cy="1368425"/>
          </a:xfrm>
          <a:prstGeom prst="rect">
            <a:avLst/>
          </a:prstGeom>
          <a:noFill/>
          <a:ln w="9525">
            <a:noFill/>
            <a:miter lim="800000"/>
            <a:headEnd/>
            <a:tailEnd/>
          </a:ln>
        </p:spPr>
      </p:pic>
      <p:pic>
        <p:nvPicPr>
          <p:cNvPr id="87052" name="Picture 11" descr="kbn_logo">
            <a:hlinkClick r:id="rId15"/>
          </p:cNvPr>
          <p:cNvPicPr>
            <a:picLocks noChangeAspect="1" noChangeArrowheads="1"/>
          </p:cNvPicPr>
          <p:nvPr/>
        </p:nvPicPr>
        <p:blipFill>
          <a:blip r:embed="rId16" cstate="print"/>
          <a:srcRect/>
          <a:stretch>
            <a:fillRect/>
          </a:stretch>
        </p:blipFill>
        <p:spPr bwMode="auto">
          <a:xfrm>
            <a:off x="2555875" y="5046663"/>
            <a:ext cx="1362075" cy="685800"/>
          </a:xfrm>
          <a:prstGeom prst="rect">
            <a:avLst/>
          </a:prstGeom>
          <a:noFill/>
          <a:ln w="9525">
            <a:noFill/>
            <a:miter lim="800000"/>
            <a:headEnd/>
            <a:tailEnd/>
          </a:ln>
        </p:spPr>
      </p:pic>
      <p:pic>
        <p:nvPicPr>
          <p:cNvPr id="87053" name="Picture 12" descr="pwp">
            <a:hlinkClick r:id="rId17" tooltip="Polskie Wydawnictwa Profesjonalne"/>
          </p:cNvPr>
          <p:cNvPicPr>
            <a:picLocks noChangeAspect="1" noChangeArrowheads="1"/>
          </p:cNvPicPr>
          <p:nvPr/>
        </p:nvPicPr>
        <p:blipFill>
          <a:blip r:embed="rId18" cstate="print"/>
          <a:srcRect/>
          <a:stretch>
            <a:fillRect/>
          </a:stretch>
        </p:blipFill>
        <p:spPr bwMode="auto">
          <a:xfrm>
            <a:off x="5832475" y="5849938"/>
            <a:ext cx="3276600" cy="531812"/>
          </a:xfrm>
          <a:prstGeom prst="rect">
            <a:avLst/>
          </a:prstGeom>
          <a:noFill/>
          <a:ln w="9525">
            <a:noFill/>
            <a:miter lim="800000"/>
            <a:headEnd/>
            <a:tailEnd/>
          </a:ln>
        </p:spPr>
      </p:pic>
      <p:pic>
        <p:nvPicPr>
          <p:cNvPr id="87054" name="Picture 14" descr="ms">
            <a:hlinkClick r:id="rId19" tooltip="Ministerstwo Sprawiedliwości"/>
          </p:cNvPr>
          <p:cNvPicPr>
            <a:picLocks noChangeAspect="1" noChangeArrowheads="1"/>
          </p:cNvPicPr>
          <p:nvPr/>
        </p:nvPicPr>
        <p:blipFill>
          <a:blip r:embed="rId20" cstate="print"/>
          <a:srcRect/>
          <a:stretch>
            <a:fillRect/>
          </a:stretch>
        </p:blipFill>
        <p:spPr bwMode="auto">
          <a:xfrm>
            <a:off x="827088" y="5876925"/>
            <a:ext cx="3914775" cy="295275"/>
          </a:xfrm>
          <a:prstGeom prst="rect">
            <a:avLst/>
          </a:prstGeom>
          <a:noFill/>
          <a:ln w="9525">
            <a:noFill/>
            <a:miter lim="800000"/>
            <a:headEnd/>
            <a:tailEnd/>
          </a:ln>
        </p:spPr>
      </p:pic>
      <p:pic>
        <p:nvPicPr>
          <p:cNvPr id="87055" name="Picture 15" descr="baker">
            <a:hlinkClick r:id="rId21" tooltip="Baker &amp; McKenzie"/>
          </p:cNvPr>
          <p:cNvPicPr>
            <a:picLocks noChangeAspect="1" noChangeArrowheads="1"/>
          </p:cNvPicPr>
          <p:nvPr/>
        </p:nvPicPr>
        <p:blipFill>
          <a:blip r:embed="rId22" cstate="print"/>
          <a:srcRect/>
          <a:stretch>
            <a:fillRect/>
          </a:stretch>
        </p:blipFill>
        <p:spPr bwMode="auto">
          <a:xfrm>
            <a:off x="827088" y="6381750"/>
            <a:ext cx="2095500" cy="304800"/>
          </a:xfrm>
          <a:prstGeom prst="rect">
            <a:avLst/>
          </a:prstGeom>
          <a:noFill/>
          <a:ln w="9525">
            <a:noFill/>
            <a:miter lim="800000"/>
            <a:headEnd/>
            <a:tailEnd/>
          </a:ln>
        </p:spPr>
      </p:pic>
      <p:pic>
        <p:nvPicPr>
          <p:cNvPr id="87056" name="Picture 16" descr="link">
            <a:hlinkClick r:id="rId23" tooltip="Linkleaters"/>
          </p:cNvPr>
          <p:cNvPicPr>
            <a:picLocks noChangeAspect="1" noChangeArrowheads="1"/>
          </p:cNvPicPr>
          <p:nvPr/>
        </p:nvPicPr>
        <p:blipFill>
          <a:blip r:embed="rId24" cstate="print"/>
          <a:srcRect/>
          <a:stretch>
            <a:fillRect/>
          </a:stretch>
        </p:blipFill>
        <p:spPr bwMode="auto">
          <a:xfrm>
            <a:off x="755650" y="4337050"/>
            <a:ext cx="1308100" cy="604838"/>
          </a:xfrm>
          <a:prstGeom prst="rect">
            <a:avLst/>
          </a:prstGeom>
          <a:noFill/>
          <a:ln w="9525">
            <a:noFill/>
            <a:miter lim="800000"/>
            <a:headEnd/>
            <a:tailEnd/>
          </a:ln>
        </p:spPr>
      </p:pic>
      <p:pic>
        <p:nvPicPr>
          <p:cNvPr id="87057" name="Picture 17" descr="amb_red">
            <a:hlinkClick r:id="rId25" tooltip="Ambasada Holenderska"/>
          </p:cNvPr>
          <p:cNvPicPr>
            <a:picLocks noChangeAspect="1" noChangeArrowheads="1"/>
          </p:cNvPicPr>
          <p:nvPr/>
        </p:nvPicPr>
        <p:blipFill>
          <a:blip r:embed="rId26" cstate="print"/>
          <a:srcRect/>
          <a:stretch>
            <a:fillRect/>
          </a:stretch>
        </p:blipFill>
        <p:spPr bwMode="auto">
          <a:xfrm>
            <a:off x="6011863" y="6413500"/>
            <a:ext cx="2879725" cy="328613"/>
          </a:xfrm>
          <a:prstGeom prst="rect">
            <a:avLst/>
          </a:prstGeom>
          <a:noFill/>
          <a:ln w="9525">
            <a:noFill/>
            <a:miter lim="800000"/>
            <a:headEnd/>
            <a:tailEnd/>
          </a:ln>
        </p:spPr>
      </p:pic>
      <p:pic>
        <p:nvPicPr>
          <p:cNvPr id="87058" name="Picture 23"/>
          <p:cNvPicPr>
            <a:picLocks noChangeAspect="1" noChangeArrowheads="1"/>
          </p:cNvPicPr>
          <p:nvPr/>
        </p:nvPicPr>
        <p:blipFill>
          <a:blip r:embed="rId27" cstate="print"/>
          <a:srcRect/>
          <a:stretch>
            <a:fillRect/>
          </a:stretch>
        </p:blipFill>
        <p:spPr bwMode="auto">
          <a:xfrm>
            <a:off x="6875463" y="4994275"/>
            <a:ext cx="2089150" cy="666750"/>
          </a:xfrm>
          <a:prstGeom prst="rect">
            <a:avLst/>
          </a:prstGeom>
          <a:noFill/>
          <a:ln w="9525">
            <a:noFill/>
            <a:miter lim="800000"/>
            <a:headEnd/>
            <a:tailEnd/>
          </a:ln>
        </p:spPr>
      </p:pic>
      <p:pic>
        <p:nvPicPr>
          <p:cNvPr id="87060" name="Picture 26" descr="Clifford Chance">
            <a:hlinkClick r:id="rId28" tooltip="CliffordChance.com"/>
          </p:cNvPr>
          <p:cNvPicPr>
            <a:picLocks noChangeAspect="1" noChangeArrowheads="1"/>
          </p:cNvPicPr>
          <p:nvPr/>
        </p:nvPicPr>
        <p:blipFill>
          <a:blip r:embed="rId29" cstate="print"/>
          <a:srcRect/>
          <a:stretch>
            <a:fillRect/>
          </a:stretch>
        </p:blipFill>
        <p:spPr bwMode="auto">
          <a:xfrm>
            <a:off x="7883797" y="4523912"/>
            <a:ext cx="1224707" cy="345248"/>
          </a:xfrm>
          <a:prstGeom prst="rect">
            <a:avLst/>
          </a:prstGeom>
          <a:noFill/>
          <a:ln w="9525">
            <a:noFill/>
            <a:miter lim="800000"/>
            <a:headEnd/>
            <a:tailEnd/>
          </a:ln>
        </p:spPr>
      </p:pic>
      <p:pic>
        <p:nvPicPr>
          <p:cNvPr id="87061" name="Picture 13" descr="chadbourne">
            <a:hlinkClick r:id="rId30" tooltip="Chadbourne &amp; Parke LLP"/>
          </p:cNvPr>
          <p:cNvPicPr>
            <a:picLocks noChangeAspect="1" noChangeArrowheads="1"/>
          </p:cNvPicPr>
          <p:nvPr/>
        </p:nvPicPr>
        <p:blipFill>
          <a:blip r:embed="rId31" cstate="print"/>
          <a:srcRect/>
          <a:stretch>
            <a:fillRect/>
          </a:stretch>
        </p:blipFill>
        <p:spPr bwMode="auto">
          <a:xfrm>
            <a:off x="3059113" y="6308725"/>
            <a:ext cx="1603375" cy="411163"/>
          </a:xfrm>
          <a:prstGeom prst="rect">
            <a:avLst/>
          </a:prstGeom>
          <a:noFill/>
          <a:ln w="9525">
            <a:noFill/>
            <a:miter lim="800000"/>
            <a:headEnd/>
            <a:tailEnd/>
          </a:ln>
        </p:spPr>
      </p:pic>
      <p:pic>
        <p:nvPicPr>
          <p:cNvPr id="87062" name="Picture 28" descr="http://www.eurasia.org/sites/default/files/EU_Vert_RGB.jpg"/>
          <p:cNvPicPr>
            <a:picLocks noChangeAspect="1" noChangeArrowheads="1"/>
          </p:cNvPicPr>
          <p:nvPr/>
        </p:nvPicPr>
        <p:blipFill>
          <a:blip r:embed="rId32" cstate="print"/>
          <a:srcRect/>
          <a:stretch>
            <a:fillRect/>
          </a:stretch>
        </p:blipFill>
        <p:spPr bwMode="auto">
          <a:xfrm>
            <a:off x="4787900" y="5805488"/>
            <a:ext cx="1152525" cy="881062"/>
          </a:xfrm>
          <a:prstGeom prst="rect">
            <a:avLst/>
          </a:prstGeom>
          <a:noFill/>
          <a:ln w="9525">
            <a:noFill/>
            <a:miter lim="800000"/>
            <a:headEnd/>
            <a:tailEnd/>
          </a:ln>
        </p:spPr>
      </p:pic>
      <p:pic>
        <p:nvPicPr>
          <p:cNvPr id="87063" name="Picture 30" descr="http://www.weil.com/files/ImageControl/6fa7fd2a-4aac-407b-b7f7-18912d54be2d/7483b893-e478-44a4-8fed-f49aa917d8cf/Presentation/Image/weil.gif">
            <a:hlinkClick r:id="rId33"/>
          </p:cNvPr>
          <p:cNvPicPr>
            <a:picLocks noChangeAspect="1" noChangeArrowheads="1"/>
          </p:cNvPicPr>
          <p:nvPr/>
        </p:nvPicPr>
        <p:blipFill>
          <a:blip r:embed="rId34" cstate="print"/>
          <a:srcRect/>
          <a:stretch>
            <a:fillRect/>
          </a:stretch>
        </p:blipFill>
        <p:spPr bwMode="auto">
          <a:xfrm>
            <a:off x="7235825" y="5532438"/>
            <a:ext cx="1152525" cy="704850"/>
          </a:xfrm>
          <a:prstGeom prst="rect">
            <a:avLst/>
          </a:prstGeom>
          <a:noFill/>
          <a:ln w="9525">
            <a:noFill/>
            <a:miter lim="800000"/>
            <a:headEnd/>
            <a:tailEnd/>
          </a:ln>
        </p:spPr>
      </p:pic>
      <p:pic>
        <p:nvPicPr>
          <p:cNvPr id="87064" name="Picture 19" descr="JI logo_brown"/>
          <p:cNvPicPr>
            <a:picLocks noChangeAspect="1" noChangeArrowheads="1"/>
          </p:cNvPicPr>
          <p:nvPr/>
        </p:nvPicPr>
        <p:blipFill>
          <a:blip r:embed="rId35" cstate="print"/>
          <a:srcRect/>
          <a:stretch>
            <a:fillRect/>
          </a:stretch>
        </p:blipFill>
        <p:spPr bwMode="auto">
          <a:xfrm>
            <a:off x="5651500" y="3429000"/>
            <a:ext cx="2089150" cy="454025"/>
          </a:xfrm>
          <a:prstGeom prst="rect">
            <a:avLst/>
          </a:prstGeom>
          <a:noFill/>
          <a:ln w="9525">
            <a:noFill/>
            <a:miter lim="800000"/>
            <a:headEnd/>
            <a:tailEnd/>
          </a:ln>
        </p:spPr>
      </p:pic>
      <p:pic>
        <p:nvPicPr>
          <p:cNvPr id="87065" name="Picture 32" descr="http://www.ceetrust.org/media/img/elems/logo.gif">
            <a:hlinkClick r:id="rId36"/>
          </p:cNvPr>
          <p:cNvPicPr>
            <a:picLocks noChangeAspect="1" noChangeArrowheads="1"/>
          </p:cNvPicPr>
          <p:nvPr/>
        </p:nvPicPr>
        <p:blipFill>
          <a:blip r:embed="rId37" cstate="print"/>
          <a:srcRect/>
          <a:stretch>
            <a:fillRect/>
          </a:stretch>
        </p:blipFill>
        <p:spPr bwMode="auto">
          <a:xfrm>
            <a:off x="2627313" y="3284538"/>
            <a:ext cx="3097212" cy="757237"/>
          </a:xfrm>
          <a:prstGeom prst="rect">
            <a:avLst/>
          </a:prstGeom>
          <a:noFill/>
          <a:ln w="9525">
            <a:noFill/>
            <a:miter lim="800000"/>
            <a:headEnd/>
            <a:tailEnd/>
          </a:ln>
        </p:spPr>
      </p:pic>
    </p:spTree>
    <p:extLst>
      <p:ext uri="{BB962C8B-B14F-4D97-AF65-F5344CB8AC3E}">
        <p14:creationId xmlns:p14="http://schemas.microsoft.com/office/powerpoint/2010/main" val="24888479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p:txBody>
          <a:bodyPr/>
          <a:lstStyle/>
          <a:p>
            <a:pPr defTabSz="912813" eaLnBrk="1" hangingPunct="1"/>
            <a:r>
              <a:rPr lang="pl-PL" dirty="0">
                <a:solidFill>
                  <a:schemeClr val="tx2"/>
                </a:solidFill>
              </a:rPr>
              <a:t>Zapraszamy do współpracy</a:t>
            </a:r>
          </a:p>
        </p:txBody>
      </p:sp>
      <p:sp>
        <p:nvSpPr>
          <p:cNvPr id="91139" name="Rectangle 3"/>
          <p:cNvSpPr>
            <a:spLocks noGrp="1" noChangeArrowheads="1"/>
          </p:cNvSpPr>
          <p:nvPr>
            <p:ph type="subTitle" idx="1"/>
          </p:nvPr>
        </p:nvSpPr>
        <p:spPr/>
        <p:txBody>
          <a:bodyPr/>
          <a:lstStyle/>
          <a:p>
            <a:pPr defTabSz="912813" eaLnBrk="1" hangingPunct="1"/>
            <a:r>
              <a:rPr lang="pl-PL" b="1"/>
              <a:t>Fundacja Uniwersyteckich Poradni </a:t>
            </a:r>
            <a:br>
              <a:rPr lang="pl-PL" b="1"/>
            </a:br>
            <a:r>
              <a:rPr lang="pl-PL" b="1"/>
              <a:t>Prawnych</a:t>
            </a:r>
          </a:p>
        </p:txBody>
      </p:sp>
      <p:pic>
        <p:nvPicPr>
          <p:cNvPr id="91140" name="Picture 4" descr="fupp_small"/>
          <p:cNvPicPr>
            <a:picLocks noChangeAspect="1" noChangeArrowheads="1"/>
          </p:cNvPicPr>
          <p:nvPr/>
        </p:nvPicPr>
        <p:blipFill>
          <a:blip r:embed="rId2" cstate="print"/>
          <a:srcRect/>
          <a:stretch>
            <a:fillRect/>
          </a:stretch>
        </p:blipFill>
        <p:spPr bwMode="auto">
          <a:xfrm>
            <a:off x="1447800" y="3970338"/>
            <a:ext cx="2205038" cy="2125662"/>
          </a:xfrm>
          <a:prstGeom prst="rect">
            <a:avLst/>
          </a:prstGeom>
          <a:noFill/>
          <a:ln w="0" algn="in">
            <a:noFill/>
            <a:miter lim="800000"/>
            <a:headEnd/>
            <a:tailEnd/>
          </a:ln>
        </p:spPr>
      </p:pic>
      <p:sp>
        <p:nvSpPr>
          <p:cNvPr id="91141" name="Rectangle 5"/>
          <p:cNvSpPr>
            <a:spLocks noChangeArrowheads="1"/>
          </p:cNvSpPr>
          <p:nvPr/>
        </p:nvSpPr>
        <p:spPr bwMode="auto">
          <a:xfrm>
            <a:off x="4689475" y="5062538"/>
            <a:ext cx="4419600" cy="1822450"/>
          </a:xfrm>
          <a:prstGeom prst="rect">
            <a:avLst/>
          </a:prstGeom>
          <a:noFill/>
          <a:ln w="9525">
            <a:noFill/>
            <a:miter lim="800000"/>
            <a:headEnd/>
            <a:tailEnd/>
          </a:ln>
        </p:spPr>
        <p:txBody>
          <a:bodyPr anchor="b"/>
          <a:lstStyle/>
          <a:p>
            <a:pPr defTabSz="912813">
              <a:spcBef>
                <a:spcPct val="20000"/>
              </a:spcBef>
              <a:buClr>
                <a:schemeClr val="tx1"/>
              </a:buClr>
              <a:buSzPct val="75000"/>
              <a:buFont typeface="Wingdings" pitchFamily="2" charset="2"/>
              <a:buNone/>
            </a:pPr>
            <a:r>
              <a:rPr lang="pl-PL" sz="1300" b="1">
                <a:solidFill>
                  <a:schemeClr val="tx2"/>
                </a:solidFill>
                <a:latin typeface="Arial" charset="0"/>
              </a:rPr>
              <a:t>ul. Szpitalna 5 lok. 5 </a:t>
            </a:r>
          </a:p>
          <a:p>
            <a:pPr defTabSz="912813">
              <a:spcBef>
                <a:spcPct val="20000"/>
              </a:spcBef>
              <a:buClr>
                <a:schemeClr val="tx1"/>
              </a:buClr>
              <a:buSzPct val="75000"/>
              <a:buFont typeface="Wingdings" pitchFamily="2" charset="2"/>
              <a:buNone/>
            </a:pPr>
            <a:r>
              <a:rPr lang="pl-PL" sz="1300" b="1">
                <a:solidFill>
                  <a:schemeClr val="tx2"/>
                </a:solidFill>
                <a:latin typeface="Arial" charset="0"/>
              </a:rPr>
              <a:t>00-031 Warszawa</a:t>
            </a:r>
          </a:p>
          <a:p>
            <a:pPr defTabSz="912813">
              <a:spcBef>
                <a:spcPct val="20000"/>
              </a:spcBef>
              <a:buClr>
                <a:schemeClr val="tx1"/>
              </a:buClr>
              <a:buSzPct val="75000"/>
              <a:buFont typeface="Wingdings" pitchFamily="2" charset="2"/>
              <a:buNone/>
            </a:pPr>
            <a:r>
              <a:rPr lang="pl-PL" sz="1300" b="1">
                <a:solidFill>
                  <a:schemeClr val="tx2"/>
                </a:solidFill>
                <a:latin typeface="Arial" charset="0"/>
              </a:rPr>
              <a:t>t</a:t>
            </a:r>
            <a:r>
              <a:rPr lang="de-DE" sz="1300" b="1">
                <a:solidFill>
                  <a:schemeClr val="tx2"/>
                </a:solidFill>
                <a:latin typeface="Arial" charset="0"/>
                <a:cs typeface="Arial" charset="0"/>
              </a:rPr>
              <a:t>el</a:t>
            </a:r>
            <a:r>
              <a:rPr lang="pl-PL" sz="1300" b="1">
                <a:solidFill>
                  <a:schemeClr val="tx2"/>
                </a:solidFill>
                <a:latin typeface="Arial" charset="0"/>
                <a:cs typeface="Arial" charset="0"/>
              </a:rPr>
              <a:t>.</a:t>
            </a:r>
            <a:r>
              <a:rPr lang="de-DE" sz="1300" b="1">
                <a:solidFill>
                  <a:schemeClr val="tx2"/>
                </a:solidFill>
                <a:latin typeface="Arial" charset="0"/>
                <a:cs typeface="Arial" charset="0"/>
              </a:rPr>
              <a:t>: (22) 828 91 28 </a:t>
            </a:r>
            <a:r>
              <a:rPr lang="pl-PL" sz="1300" b="1">
                <a:solidFill>
                  <a:schemeClr val="tx2"/>
                </a:solidFill>
                <a:latin typeface="Arial" charset="0"/>
                <a:cs typeface="Arial" charset="0"/>
              </a:rPr>
              <a:t>w.143</a:t>
            </a:r>
            <a:r>
              <a:rPr lang="de-DE" sz="1300" b="1">
                <a:solidFill>
                  <a:schemeClr val="tx2"/>
                </a:solidFill>
                <a:latin typeface="Arial" charset="0"/>
                <a:cs typeface="Arial" charset="0"/>
              </a:rPr>
              <a:t>; </a:t>
            </a:r>
            <a:r>
              <a:rPr lang="pl-PL" sz="1300" b="1">
                <a:solidFill>
                  <a:schemeClr val="tx2"/>
                </a:solidFill>
                <a:latin typeface="Arial" charset="0"/>
              </a:rPr>
              <a:t>f</a:t>
            </a:r>
            <a:r>
              <a:rPr lang="de-DE" sz="1300" b="1">
                <a:solidFill>
                  <a:schemeClr val="tx2"/>
                </a:solidFill>
                <a:latin typeface="Arial" charset="0"/>
                <a:cs typeface="Arial" charset="0"/>
              </a:rPr>
              <a:t>ax: (22) 828 91 2</a:t>
            </a:r>
            <a:r>
              <a:rPr lang="pl-PL" sz="1300" b="1">
                <a:solidFill>
                  <a:schemeClr val="tx2"/>
                </a:solidFill>
                <a:latin typeface="Arial" charset="0"/>
                <a:cs typeface="Arial" charset="0"/>
              </a:rPr>
              <a:t>9</a:t>
            </a:r>
            <a:endParaRPr lang="pl-PL" sz="1300" b="1">
              <a:solidFill>
                <a:schemeClr val="tx2"/>
              </a:solidFill>
              <a:latin typeface="Arial" charset="0"/>
            </a:endParaRPr>
          </a:p>
          <a:p>
            <a:pPr defTabSz="912813">
              <a:spcBef>
                <a:spcPct val="20000"/>
              </a:spcBef>
              <a:buClr>
                <a:schemeClr val="tx1"/>
              </a:buClr>
              <a:buSzPct val="75000"/>
              <a:buFont typeface="Wingdings" pitchFamily="2" charset="2"/>
              <a:buNone/>
            </a:pPr>
            <a:r>
              <a:rPr lang="pl-PL" sz="1300" b="1">
                <a:solidFill>
                  <a:schemeClr val="tx2"/>
                </a:solidFill>
                <a:latin typeface="Arial" charset="0"/>
              </a:rPr>
              <a:t>www.fupp.org.pl, zarzad@fupp.org.pl</a:t>
            </a:r>
          </a:p>
          <a:p>
            <a:pPr defTabSz="912813">
              <a:spcBef>
                <a:spcPct val="20000"/>
              </a:spcBef>
              <a:buClr>
                <a:schemeClr val="tx1"/>
              </a:buClr>
              <a:buSzPct val="75000"/>
              <a:buFont typeface="Wingdings" pitchFamily="2" charset="2"/>
              <a:buNone/>
            </a:pPr>
            <a:endParaRPr lang="pl-PL" sz="1300" b="1">
              <a:solidFill>
                <a:schemeClr val="tx2"/>
              </a:solidFill>
              <a:latin typeface="Arial" charset="0"/>
            </a:endParaRPr>
          </a:p>
          <a:p>
            <a:pPr defTabSz="912813">
              <a:spcBef>
                <a:spcPct val="20000"/>
              </a:spcBef>
              <a:buClr>
                <a:schemeClr val="tx1"/>
              </a:buClr>
              <a:buSzPct val="75000"/>
              <a:buFont typeface="Wingdings" pitchFamily="2" charset="2"/>
              <a:buNone/>
            </a:pPr>
            <a:r>
              <a:rPr lang="pl-PL" sz="1300" b="1">
                <a:solidFill>
                  <a:schemeClr val="tx2"/>
                </a:solidFill>
                <a:latin typeface="Arial" charset="0"/>
              </a:rPr>
              <a:t>Bank PEKAO S.A. II o/Warszawa </a:t>
            </a:r>
            <a:br>
              <a:rPr lang="pl-PL" sz="1300" b="1">
                <a:solidFill>
                  <a:schemeClr val="tx2"/>
                </a:solidFill>
                <a:latin typeface="Arial" charset="0"/>
              </a:rPr>
            </a:br>
            <a:r>
              <a:rPr lang="pl-PL" sz="1300" b="1">
                <a:solidFill>
                  <a:schemeClr val="tx2"/>
                </a:solidFill>
                <a:latin typeface="Arial" charset="0"/>
              </a:rPr>
              <a:t>nr: 87 1240 1024 1111 0000 0269 4777 </a:t>
            </a:r>
          </a:p>
        </p:txBody>
      </p:sp>
    </p:spTree>
    <p:extLst>
      <p:ext uri="{BB962C8B-B14F-4D97-AF65-F5344CB8AC3E}">
        <p14:creationId xmlns:p14="http://schemas.microsoft.com/office/powerpoint/2010/main" val="22291736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75BEC2A0-E1E6-5C16-8FE3-4D755BB8C6C6}"/>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2016/2017</a:t>
            </a:r>
          </a:p>
          <a:p>
            <a:pPr eaLnBrk="1" hangingPunct="1">
              <a:spcBef>
                <a:spcPct val="50000"/>
              </a:spcBef>
            </a:pPr>
            <a:r>
              <a:rPr lang="pl-PL" altLang="pl-PL" sz="2000" dirty="0">
                <a:solidFill>
                  <a:srgbClr val="003366"/>
                </a:solidFill>
                <a:latin typeface="Arial" charset="0"/>
              </a:rPr>
              <a:t>26 poradni w 16 miastach</a:t>
            </a:r>
          </a:p>
        </p:txBody>
      </p:sp>
    </p:spTree>
    <p:extLst>
      <p:ext uri="{BB962C8B-B14F-4D97-AF65-F5344CB8AC3E}">
        <p14:creationId xmlns:p14="http://schemas.microsoft.com/office/powerpoint/2010/main" val="2138421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7CEC544B-2365-A53A-26CA-909FA6CCA608}"/>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2017/2018</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542358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7C8464BC-594A-B089-AEB5-595B27890051}"/>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2018/2019</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55903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69F17CD3-7EF4-61CF-2ECD-9D3F7B1EC9D5}"/>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2019/2020</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1011236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5C5BE9E7-A618-565E-7036-2C2C15141302}"/>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2020/2021</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2546008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1"/>
          <p:cNvGrpSpPr>
            <a:grpSpLocks/>
          </p:cNvGrpSpPr>
          <p:nvPr/>
        </p:nvGrpSpPr>
        <p:grpSpPr bwMode="auto">
          <a:xfrm>
            <a:off x="755650" y="2670175"/>
            <a:ext cx="8566150" cy="4194175"/>
            <a:chOff x="476" y="1138"/>
            <a:chExt cx="5396" cy="2642"/>
          </a:xfrm>
        </p:grpSpPr>
        <p:grpSp>
          <p:nvGrpSpPr>
            <p:cNvPr id="3" name="Group 562"/>
            <p:cNvGrpSpPr>
              <a:grpSpLocks/>
            </p:cNvGrpSpPr>
            <p:nvPr/>
          </p:nvGrpSpPr>
          <p:grpSpPr bwMode="auto">
            <a:xfrm>
              <a:off x="476" y="1138"/>
              <a:ext cx="2832" cy="2642"/>
              <a:chOff x="432" y="1678"/>
              <a:chExt cx="2832" cy="2642"/>
            </a:xfrm>
          </p:grpSpPr>
          <p:graphicFrame>
            <p:nvGraphicFramePr>
              <p:cNvPr id="6" name="Object 564"/>
              <p:cNvGraphicFramePr>
                <a:graphicFrameLocks noChangeAspect="1"/>
              </p:cNvGraphicFramePr>
              <p:nvPr/>
            </p:nvGraphicFramePr>
            <p:xfrm>
              <a:off x="480" y="1678"/>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6" name="Object 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678"/>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565" descr="logo-małe"/>
              <p:cNvPicPr>
                <a:picLocks noChangeAspect="1" noChangeArrowheads="1"/>
              </p:cNvPicPr>
              <p:nvPr/>
            </p:nvPicPr>
            <p:blipFill>
              <a:blip r:embed="rId4" cstate="print"/>
              <a:srcRect/>
              <a:stretch>
                <a:fillRect/>
              </a:stretch>
            </p:blipFill>
            <p:spPr bwMode="auto">
              <a:xfrm>
                <a:off x="1130" y="2622"/>
                <a:ext cx="144" cy="216"/>
              </a:xfrm>
              <a:prstGeom prst="rect">
                <a:avLst/>
              </a:prstGeom>
              <a:noFill/>
              <a:ln w="9525">
                <a:noFill/>
                <a:miter lim="800000"/>
                <a:headEnd/>
                <a:tailEnd/>
              </a:ln>
            </p:spPr>
          </p:pic>
          <p:pic>
            <p:nvPicPr>
              <p:cNvPr id="8" name="Picture 566" descr="logo-małe"/>
              <p:cNvPicPr>
                <a:picLocks noChangeAspect="1" noChangeArrowheads="1"/>
              </p:cNvPicPr>
              <p:nvPr/>
            </p:nvPicPr>
            <p:blipFill>
              <a:blip r:embed="rId4" cstate="print"/>
              <a:srcRect/>
              <a:stretch>
                <a:fillRect/>
              </a:stretch>
            </p:blipFill>
            <p:spPr bwMode="auto">
              <a:xfrm>
                <a:off x="568" y="2301"/>
                <a:ext cx="145" cy="216"/>
              </a:xfrm>
              <a:prstGeom prst="rect">
                <a:avLst/>
              </a:prstGeom>
              <a:noFill/>
              <a:ln w="9525">
                <a:noFill/>
                <a:miter lim="800000"/>
                <a:headEnd/>
                <a:tailEnd/>
              </a:ln>
            </p:spPr>
          </p:pic>
          <p:pic>
            <p:nvPicPr>
              <p:cNvPr id="9" name="Picture 567" descr="logo-małe"/>
              <p:cNvPicPr>
                <a:picLocks noChangeAspect="1" noChangeArrowheads="1"/>
              </p:cNvPicPr>
              <p:nvPr/>
            </p:nvPicPr>
            <p:blipFill>
              <a:blip r:embed="rId4" cstate="print"/>
              <a:srcRect/>
              <a:stretch>
                <a:fillRect/>
              </a:stretch>
            </p:blipFill>
            <p:spPr bwMode="auto">
              <a:xfrm>
                <a:off x="1627" y="1887"/>
                <a:ext cx="145" cy="217"/>
              </a:xfrm>
              <a:prstGeom prst="rect">
                <a:avLst/>
              </a:prstGeom>
              <a:noFill/>
              <a:ln w="9525">
                <a:noFill/>
                <a:miter lim="800000"/>
                <a:headEnd/>
                <a:tailEnd/>
              </a:ln>
            </p:spPr>
          </p:pic>
          <p:pic>
            <p:nvPicPr>
              <p:cNvPr id="10" name="Picture 568" descr="logo-małe"/>
              <p:cNvPicPr>
                <a:picLocks noChangeAspect="1" noChangeArrowheads="1"/>
              </p:cNvPicPr>
              <p:nvPr/>
            </p:nvPicPr>
            <p:blipFill>
              <a:blip r:embed="rId4" cstate="print"/>
              <a:srcRect/>
              <a:stretch>
                <a:fillRect/>
              </a:stretch>
            </p:blipFill>
            <p:spPr bwMode="auto">
              <a:xfrm>
                <a:off x="1671" y="2438"/>
                <a:ext cx="145" cy="216"/>
              </a:xfrm>
              <a:prstGeom prst="rect">
                <a:avLst/>
              </a:prstGeom>
              <a:noFill/>
              <a:ln w="9525">
                <a:noFill/>
                <a:miter lim="800000"/>
                <a:headEnd/>
                <a:tailEnd/>
              </a:ln>
            </p:spPr>
          </p:pic>
          <p:pic>
            <p:nvPicPr>
              <p:cNvPr id="11" name="Picture 569" descr="logo-małe"/>
              <p:cNvPicPr>
                <a:picLocks noChangeAspect="1" noChangeArrowheads="1"/>
              </p:cNvPicPr>
              <p:nvPr/>
            </p:nvPicPr>
            <p:blipFill>
              <a:blip r:embed="rId4" cstate="print"/>
              <a:srcRect/>
              <a:stretch>
                <a:fillRect/>
              </a:stretch>
            </p:blipFill>
            <p:spPr bwMode="auto">
              <a:xfrm>
                <a:off x="2256" y="2736"/>
                <a:ext cx="145" cy="216"/>
              </a:xfrm>
              <a:prstGeom prst="rect">
                <a:avLst/>
              </a:prstGeom>
              <a:noFill/>
              <a:ln w="9525">
                <a:noFill/>
                <a:miter lim="800000"/>
                <a:headEnd/>
                <a:tailEnd/>
              </a:ln>
            </p:spPr>
          </p:pic>
          <p:pic>
            <p:nvPicPr>
              <p:cNvPr id="12" name="Picture 570" descr="logo-małe"/>
              <p:cNvPicPr>
                <a:picLocks noChangeAspect="1" noChangeArrowheads="1"/>
              </p:cNvPicPr>
              <p:nvPr/>
            </p:nvPicPr>
            <p:blipFill>
              <a:blip r:embed="rId4" cstate="print"/>
              <a:srcRect/>
              <a:stretch>
                <a:fillRect/>
              </a:stretch>
            </p:blipFill>
            <p:spPr bwMode="auto">
              <a:xfrm>
                <a:off x="2448" y="2736"/>
                <a:ext cx="144" cy="216"/>
              </a:xfrm>
              <a:prstGeom prst="rect">
                <a:avLst/>
              </a:prstGeom>
              <a:noFill/>
              <a:ln w="9525">
                <a:noFill/>
                <a:miter lim="800000"/>
                <a:headEnd/>
                <a:tailEnd/>
              </a:ln>
            </p:spPr>
          </p:pic>
          <p:pic>
            <p:nvPicPr>
              <p:cNvPr id="13" name="Picture 571" descr="logo-małe"/>
              <p:cNvPicPr>
                <a:picLocks noChangeAspect="1" noChangeArrowheads="1"/>
              </p:cNvPicPr>
              <p:nvPr/>
            </p:nvPicPr>
            <p:blipFill>
              <a:blip r:embed="rId4" cstate="print"/>
              <a:srcRect/>
              <a:stretch>
                <a:fillRect/>
              </a:stretch>
            </p:blipFill>
            <p:spPr bwMode="auto">
              <a:xfrm>
                <a:off x="2907" y="2314"/>
                <a:ext cx="144" cy="216"/>
              </a:xfrm>
              <a:prstGeom prst="rect">
                <a:avLst/>
              </a:prstGeom>
              <a:noFill/>
              <a:ln w="9525">
                <a:noFill/>
                <a:miter lim="800000"/>
                <a:headEnd/>
                <a:tailEnd/>
              </a:ln>
            </p:spPr>
          </p:pic>
          <p:pic>
            <p:nvPicPr>
              <p:cNvPr id="14" name="Picture 572" descr="logo-małe"/>
              <p:cNvPicPr>
                <a:picLocks noChangeAspect="1" noChangeArrowheads="1"/>
              </p:cNvPicPr>
              <p:nvPr/>
            </p:nvPicPr>
            <p:blipFill>
              <a:blip r:embed="rId4" cstate="print"/>
              <a:srcRect/>
              <a:stretch>
                <a:fillRect/>
              </a:stretch>
            </p:blipFill>
            <p:spPr bwMode="auto">
              <a:xfrm>
                <a:off x="2731" y="2314"/>
                <a:ext cx="144" cy="216"/>
              </a:xfrm>
              <a:prstGeom prst="rect">
                <a:avLst/>
              </a:prstGeom>
              <a:noFill/>
              <a:ln w="9525">
                <a:noFill/>
                <a:miter lim="800000"/>
                <a:headEnd/>
                <a:tailEnd/>
              </a:ln>
            </p:spPr>
          </p:pic>
          <p:pic>
            <p:nvPicPr>
              <p:cNvPr id="15" name="Picture 573" descr="logo-małe"/>
              <p:cNvPicPr>
                <a:picLocks noChangeAspect="1" noChangeArrowheads="1"/>
              </p:cNvPicPr>
              <p:nvPr/>
            </p:nvPicPr>
            <p:blipFill>
              <a:blip r:embed="rId4" cstate="print"/>
              <a:srcRect/>
              <a:stretch>
                <a:fillRect/>
              </a:stretch>
            </p:blipFill>
            <p:spPr bwMode="auto">
              <a:xfrm>
                <a:off x="2775" y="3218"/>
                <a:ext cx="144" cy="217"/>
              </a:xfrm>
              <a:prstGeom prst="rect">
                <a:avLst/>
              </a:prstGeom>
              <a:noFill/>
              <a:ln w="9525">
                <a:noFill/>
                <a:miter lim="800000"/>
                <a:headEnd/>
                <a:tailEnd/>
              </a:ln>
            </p:spPr>
          </p:pic>
          <p:pic>
            <p:nvPicPr>
              <p:cNvPr id="16" name="Picture 574" descr="logo-małe"/>
              <p:cNvPicPr>
                <a:picLocks noChangeAspect="1" noChangeArrowheads="1"/>
              </p:cNvPicPr>
              <p:nvPr/>
            </p:nvPicPr>
            <p:blipFill>
              <a:blip r:embed="rId4" cstate="print"/>
              <a:srcRect/>
              <a:stretch>
                <a:fillRect/>
              </a:stretch>
            </p:blipFill>
            <p:spPr bwMode="auto">
              <a:xfrm>
                <a:off x="2592" y="3744"/>
                <a:ext cx="144" cy="216"/>
              </a:xfrm>
              <a:prstGeom prst="rect">
                <a:avLst/>
              </a:prstGeom>
              <a:noFill/>
              <a:ln w="9525">
                <a:noFill/>
                <a:miter lim="800000"/>
                <a:headEnd/>
                <a:tailEnd/>
              </a:ln>
            </p:spPr>
          </p:pic>
          <p:pic>
            <p:nvPicPr>
              <p:cNvPr id="17" name="Picture 575" descr="logo-małe"/>
              <p:cNvPicPr>
                <a:picLocks noChangeAspect="1" noChangeArrowheads="1"/>
              </p:cNvPicPr>
              <p:nvPr/>
            </p:nvPicPr>
            <p:blipFill>
              <a:blip r:embed="rId4" cstate="print"/>
              <a:srcRect/>
              <a:stretch>
                <a:fillRect/>
              </a:stretch>
            </p:blipFill>
            <p:spPr bwMode="auto">
              <a:xfrm>
                <a:off x="2112" y="3744"/>
                <a:ext cx="144" cy="216"/>
              </a:xfrm>
              <a:prstGeom prst="rect">
                <a:avLst/>
              </a:prstGeom>
              <a:noFill/>
              <a:ln w="9525">
                <a:noFill/>
                <a:miter lim="800000"/>
                <a:headEnd/>
                <a:tailEnd/>
              </a:ln>
            </p:spPr>
          </p:pic>
          <p:pic>
            <p:nvPicPr>
              <p:cNvPr id="18" name="Picture 576" descr="logo-małe"/>
              <p:cNvPicPr>
                <a:picLocks noChangeAspect="1" noChangeArrowheads="1"/>
              </p:cNvPicPr>
              <p:nvPr/>
            </p:nvPicPr>
            <p:blipFill>
              <a:blip r:embed="rId4" cstate="print"/>
              <a:srcRect/>
              <a:stretch>
                <a:fillRect/>
              </a:stretch>
            </p:blipFill>
            <p:spPr bwMode="auto">
              <a:xfrm>
                <a:off x="1716" y="3586"/>
                <a:ext cx="144" cy="216"/>
              </a:xfrm>
              <a:prstGeom prst="rect">
                <a:avLst/>
              </a:prstGeom>
              <a:noFill/>
              <a:ln w="9525">
                <a:noFill/>
                <a:miter lim="800000"/>
                <a:headEnd/>
                <a:tailEnd/>
              </a:ln>
            </p:spPr>
          </p:pic>
          <p:pic>
            <p:nvPicPr>
              <p:cNvPr id="19" name="Picture 577" descr="logo-małe"/>
              <p:cNvPicPr>
                <a:picLocks noChangeAspect="1" noChangeArrowheads="1"/>
              </p:cNvPicPr>
              <p:nvPr/>
            </p:nvPicPr>
            <p:blipFill>
              <a:blip r:embed="rId4" cstate="print"/>
              <a:srcRect/>
              <a:stretch>
                <a:fillRect/>
              </a:stretch>
            </p:blipFill>
            <p:spPr bwMode="auto">
              <a:xfrm>
                <a:off x="1451" y="3384"/>
                <a:ext cx="144" cy="216"/>
              </a:xfrm>
              <a:prstGeom prst="rect">
                <a:avLst/>
              </a:prstGeom>
              <a:noFill/>
              <a:ln w="9525">
                <a:noFill/>
                <a:miter lim="800000"/>
                <a:headEnd/>
                <a:tailEnd/>
              </a:ln>
            </p:spPr>
          </p:pic>
          <p:pic>
            <p:nvPicPr>
              <p:cNvPr id="20" name="Picture 578" descr="logo-małe"/>
              <p:cNvPicPr>
                <a:picLocks noChangeAspect="1" noChangeArrowheads="1"/>
              </p:cNvPicPr>
              <p:nvPr/>
            </p:nvPicPr>
            <p:blipFill>
              <a:blip r:embed="rId4" cstate="print"/>
              <a:srcRect/>
              <a:stretch>
                <a:fillRect/>
              </a:stretch>
            </p:blipFill>
            <p:spPr bwMode="auto">
              <a:xfrm>
                <a:off x="1848" y="3035"/>
                <a:ext cx="144" cy="216"/>
              </a:xfrm>
              <a:prstGeom prst="rect">
                <a:avLst/>
              </a:prstGeom>
              <a:noFill/>
              <a:ln w="9525">
                <a:noFill/>
                <a:miter lim="800000"/>
                <a:headEnd/>
                <a:tailEnd/>
              </a:ln>
            </p:spPr>
          </p:pic>
          <p:pic>
            <p:nvPicPr>
              <p:cNvPr id="21" name="Picture 579" descr="logo-małe"/>
              <p:cNvPicPr>
                <a:picLocks noChangeAspect="1" noChangeArrowheads="1"/>
              </p:cNvPicPr>
              <p:nvPr/>
            </p:nvPicPr>
            <p:blipFill>
              <a:blip r:embed="rId4" cstate="print"/>
              <a:srcRect/>
              <a:stretch>
                <a:fillRect/>
              </a:stretch>
            </p:blipFill>
            <p:spPr bwMode="auto">
              <a:xfrm>
                <a:off x="1054" y="3216"/>
                <a:ext cx="144" cy="216"/>
              </a:xfrm>
              <a:prstGeom prst="rect">
                <a:avLst/>
              </a:prstGeom>
              <a:noFill/>
              <a:ln w="9525">
                <a:noFill/>
                <a:miter lim="800000"/>
                <a:headEnd/>
                <a:tailEnd/>
              </a:ln>
            </p:spPr>
          </p:pic>
          <p:pic>
            <p:nvPicPr>
              <p:cNvPr id="22" name="Picture 580" descr="logo-małe"/>
              <p:cNvPicPr>
                <a:picLocks noChangeAspect="1" noChangeArrowheads="1"/>
              </p:cNvPicPr>
              <p:nvPr/>
            </p:nvPicPr>
            <p:blipFill>
              <a:blip r:embed="rId4" cstate="print"/>
              <a:srcRect/>
              <a:stretch>
                <a:fillRect/>
              </a:stretch>
            </p:blipFill>
            <p:spPr bwMode="auto">
              <a:xfrm>
                <a:off x="2951" y="3218"/>
                <a:ext cx="145" cy="217"/>
              </a:xfrm>
              <a:prstGeom prst="rect">
                <a:avLst/>
              </a:prstGeom>
              <a:noFill/>
              <a:ln w="9525">
                <a:noFill/>
                <a:miter lim="800000"/>
                <a:headEnd/>
                <a:tailEnd/>
              </a:ln>
            </p:spPr>
          </p:pic>
          <p:pic>
            <p:nvPicPr>
              <p:cNvPr id="23" name="Picture 581" descr="logo-małe"/>
              <p:cNvPicPr>
                <a:picLocks noChangeAspect="1" noChangeArrowheads="1"/>
              </p:cNvPicPr>
              <p:nvPr/>
            </p:nvPicPr>
            <p:blipFill>
              <a:blip r:embed="rId4" cstate="print"/>
              <a:srcRect/>
              <a:stretch>
                <a:fillRect/>
              </a:stretch>
            </p:blipFill>
            <p:spPr bwMode="auto">
              <a:xfrm>
                <a:off x="657" y="2760"/>
                <a:ext cx="144" cy="216"/>
              </a:xfrm>
              <a:prstGeom prst="rect">
                <a:avLst/>
              </a:prstGeom>
              <a:noFill/>
              <a:ln w="9525">
                <a:noFill/>
                <a:miter lim="800000"/>
                <a:headEnd/>
                <a:tailEnd/>
              </a:ln>
            </p:spPr>
          </p:pic>
          <p:sp>
            <p:nvSpPr>
              <p:cNvPr id="24" name="Text Box 582"/>
              <p:cNvSpPr txBox="1">
                <a:spLocks noChangeArrowheads="1"/>
              </p:cNvSpPr>
              <p:nvPr/>
            </p:nvSpPr>
            <p:spPr bwMode="auto">
              <a:xfrm>
                <a:off x="2544" y="249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5" name="Text Box 583"/>
              <p:cNvSpPr txBox="1">
                <a:spLocks noChangeArrowheads="1"/>
              </p:cNvSpPr>
              <p:nvPr/>
            </p:nvSpPr>
            <p:spPr bwMode="auto">
              <a:xfrm>
                <a:off x="2112" y="28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6" name="Text Box 584"/>
              <p:cNvSpPr txBox="1">
                <a:spLocks noChangeArrowheads="1"/>
              </p:cNvSpPr>
              <p:nvPr/>
            </p:nvSpPr>
            <p:spPr bwMode="auto">
              <a:xfrm>
                <a:off x="2592" y="340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7" name="Text Box 585"/>
              <p:cNvSpPr txBox="1">
                <a:spLocks noChangeArrowheads="1"/>
              </p:cNvSpPr>
              <p:nvPr/>
            </p:nvSpPr>
            <p:spPr bwMode="auto">
              <a:xfrm>
                <a:off x="2304" y="39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8" name="Text Box 586"/>
              <p:cNvSpPr txBox="1">
                <a:spLocks noChangeArrowheads="1"/>
              </p:cNvSpPr>
              <p:nvPr/>
            </p:nvSpPr>
            <p:spPr bwMode="auto">
              <a:xfrm>
                <a:off x="1824" y="39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9" name="Text Box 587"/>
              <p:cNvSpPr txBox="1">
                <a:spLocks noChangeArrowheads="1"/>
              </p:cNvSpPr>
              <p:nvPr/>
            </p:nvSpPr>
            <p:spPr bwMode="auto">
              <a:xfrm>
                <a:off x="1488" y="374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30" name="Text Box 588"/>
              <p:cNvSpPr txBox="1">
                <a:spLocks noChangeArrowheads="1"/>
              </p:cNvSpPr>
              <p:nvPr/>
            </p:nvSpPr>
            <p:spPr bwMode="auto">
              <a:xfrm>
                <a:off x="1152" y="355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31" name="Text Box 589"/>
              <p:cNvSpPr txBox="1">
                <a:spLocks noChangeArrowheads="1"/>
              </p:cNvSpPr>
              <p:nvPr/>
            </p:nvSpPr>
            <p:spPr bwMode="auto">
              <a:xfrm>
                <a:off x="816" y="337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2" name="Text Box 590"/>
              <p:cNvSpPr txBox="1">
                <a:spLocks noChangeArrowheads="1"/>
              </p:cNvSpPr>
              <p:nvPr/>
            </p:nvSpPr>
            <p:spPr bwMode="auto">
              <a:xfrm>
                <a:off x="1584" y="321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3" name="Text Box 591"/>
              <p:cNvSpPr txBox="1">
                <a:spLocks noChangeArrowheads="1"/>
              </p:cNvSpPr>
              <p:nvPr/>
            </p:nvSpPr>
            <p:spPr bwMode="auto">
              <a:xfrm>
                <a:off x="864" y="2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4" name="Text Box 592"/>
              <p:cNvSpPr txBox="1">
                <a:spLocks noChangeArrowheads="1"/>
              </p:cNvSpPr>
              <p:nvPr/>
            </p:nvSpPr>
            <p:spPr bwMode="auto">
              <a:xfrm>
                <a:off x="1392" y="26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5" name="Text Box 593"/>
              <p:cNvSpPr txBox="1">
                <a:spLocks noChangeArrowheads="1"/>
              </p:cNvSpPr>
              <p:nvPr/>
            </p:nvSpPr>
            <p:spPr bwMode="auto">
              <a:xfrm>
                <a:off x="1392" y="206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6" name="Text Box 594"/>
              <p:cNvSpPr txBox="1">
                <a:spLocks noChangeArrowheads="1"/>
              </p:cNvSpPr>
              <p:nvPr/>
            </p:nvSpPr>
            <p:spPr bwMode="auto">
              <a:xfrm>
                <a:off x="432" y="246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7" name="Text Box 595"/>
              <p:cNvSpPr txBox="1">
                <a:spLocks noChangeArrowheads="1"/>
              </p:cNvSpPr>
              <p:nvPr/>
            </p:nvSpPr>
            <p:spPr bwMode="auto">
              <a:xfrm>
                <a:off x="528" y="294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grpSp>
        <p:sp>
          <p:nvSpPr>
            <p:cNvPr id="4" name="Text Box 596"/>
            <p:cNvSpPr txBox="1">
              <a:spLocks noChangeArrowheads="1"/>
            </p:cNvSpPr>
            <p:nvPr/>
          </p:nvSpPr>
          <p:spPr bwMode="auto">
            <a:xfrm>
              <a:off x="3740" y="2182"/>
              <a:ext cx="2132" cy="806"/>
            </a:xfrm>
            <a:prstGeom prst="rect">
              <a:avLst/>
            </a:prstGeom>
            <a:noFill/>
            <a:ln w="9525">
              <a:noFill/>
              <a:miter lim="800000"/>
              <a:headEnd/>
              <a:tailEnd/>
            </a:ln>
          </p:spPr>
          <p:txBody>
            <a:bodyPr>
              <a:spAutoFit/>
            </a:bodyPr>
            <a:lstStyle/>
            <a:p>
              <a:pPr defTabSz="912813">
                <a:spcBef>
                  <a:spcPct val="50000"/>
                </a:spcBef>
              </a:pPr>
              <a:r>
                <a:rPr lang="pl-PL">
                  <a:latin typeface="Arial" charset="0"/>
                </a:rPr>
                <a:t>Rok akademicki 2003/2004</a:t>
              </a:r>
            </a:p>
            <a:p>
              <a:pPr defTabSz="912813">
                <a:spcBef>
                  <a:spcPct val="50000"/>
                </a:spcBef>
              </a:pPr>
              <a:r>
                <a:rPr lang="pl-PL" sz="2000">
                  <a:latin typeface="Arial" charset="0"/>
                </a:rPr>
                <a:t>17 poradni w 14 miastach</a:t>
              </a:r>
            </a:p>
          </p:txBody>
        </p:sp>
      </p:grpSp>
      <p:sp>
        <p:nvSpPr>
          <p:cNvPr id="38" name="Rectangle 560"/>
          <p:cNvSpPr txBox="1">
            <a:spLocks noChangeArrowheads="1"/>
          </p:cNvSpPr>
          <p:nvPr/>
        </p:nvSpPr>
        <p:spPr bwMode="auto">
          <a:xfrm>
            <a:off x="914400" y="773832"/>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349019413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9BCA2FFF-0040-CB58-D950-7EC23981898D}"/>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2021/2022</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636106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75C1-AE62-6A24-D855-1B3E621FB629}"/>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D50F653A-9EBC-E70A-4A49-9B88ACF66EBA}"/>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40DD6595-9F93-B9DB-3DC1-5F6D7495BEBD}"/>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40DD6595-9F93-B9DB-3DC1-5F6D7495B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FBC139B4-D7F1-7477-6CEC-C8E8793FC4C8}"/>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9FD6D32A-B3BA-6A9F-C1D8-0F364C56607E}"/>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96401030-BAC4-AA9D-EA00-B5AB9E05606C}"/>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538D85D7-5188-4E28-D99A-0078BABB092E}"/>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1CA5DFCB-685B-368C-D0A4-998F5B55C293}"/>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EAA7B1C0-30FD-3A24-5A35-D150E11448A9}"/>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F8C902E7-8AC0-A788-1194-7D91A9F04279}"/>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B90BFE8B-DF39-9079-66C2-26D9FBFEC5FD}"/>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17308CFE-06A2-5459-0F06-59CD17BA2317}"/>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9DBD47A7-71B4-8C04-0D52-4D45D08EBA3F}"/>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CF5E66B5-7E63-4F71-78E8-73D15F1B1F9B}"/>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88F4A360-4AE9-CDC9-CB0E-A46C0398FB2A}"/>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80C7F2CC-3717-26A0-03D7-DFE2FC6B03E0}"/>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46F049F6-9101-1BE8-5E03-70B255F98363}"/>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a:extLst>
                <a:ext uri="{FF2B5EF4-FFF2-40B4-BE49-F238E27FC236}">
                  <a16:creationId xmlns:a16="http://schemas.microsoft.com/office/drawing/2014/main" id="{1228D12C-0C20-F9E7-C586-9EB3ACCB5E07}"/>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40BC2D6B-3D6F-5C22-E5F4-2A177C4CDB50}"/>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Lublin</a:t>
              </a:r>
            </a:p>
          </p:txBody>
        </p:sp>
        <p:sp>
          <p:nvSpPr>
            <p:cNvPr id="22" name="Text Box 537">
              <a:extLst>
                <a:ext uri="{FF2B5EF4-FFF2-40B4-BE49-F238E27FC236}">
                  <a16:creationId xmlns:a16="http://schemas.microsoft.com/office/drawing/2014/main" id="{6109623C-46EB-9F7F-CE43-57022184C196}"/>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B1B8B545-0604-5F20-A9A2-3D3D55318F53}"/>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334B7121-3C19-57FA-041E-55930F6FB485}"/>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D41F0A0B-E842-C7A9-BE32-6A5E28AA57D5}"/>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30283FB0-FCBE-C3CF-A0EB-4D7B74D076E5}"/>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F28143C6-82A5-18D5-8F8E-64963DA67AC8}"/>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B169F51E-1AF6-95EB-1FC5-442E5D75E099}"/>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08565C4A-8109-1DA8-D990-94DE56BC7377}"/>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EBD08C40-02E4-8082-2445-3B10ADA3BD13}"/>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a:extLst>
                <a:ext uri="{FF2B5EF4-FFF2-40B4-BE49-F238E27FC236}">
                  <a16:creationId xmlns:a16="http://schemas.microsoft.com/office/drawing/2014/main" id="{060252F6-E46D-3C19-5C83-0D86C51E5485}"/>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1D81C35C-B1F4-4476-C8B9-6AE99A7E5EDF}"/>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8E629618-FF19-F983-041F-C230F4F22EAA}"/>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CCF78D69-4195-CADA-DFA4-01C545EE0B5E}"/>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3A1A0907-8838-45E9-3143-751FD60D8510}"/>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B2C809E2-C624-F4D8-5719-84DA118D7D9C}"/>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AEE2A441-7336-14D5-D205-BAB90D959282}"/>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AC4AB728-3930-7735-A45B-D7B716942238}"/>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F54DEDE7-ECA4-549B-B84D-E2B08C9F86C5}"/>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793A00C2-D3FB-5646-92F3-81D9F1ABF31C}"/>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83217AE0-78C9-3559-2D33-514DDFC03700}"/>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CD9753C8-5CCA-7E35-DF42-BAFD485802B0}"/>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55618DA0-75F1-FF32-4959-AF6270CFC192}"/>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12517FAC-0C53-A20F-1AB2-3057FD77A70A}"/>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2C49ADB9-93FD-7F93-CCCA-39291A44AB48}"/>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a:extLst>
              <a:ext uri="{FF2B5EF4-FFF2-40B4-BE49-F238E27FC236}">
                <a16:creationId xmlns:a16="http://schemas.microsoft.com/office/drawing/2014/main" id="{1063BFFB-1B8F-8655-EF12-C6572BE40678}"/>
              </a:ext>
            </a:extLst>
          </p:cNvPr>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a:extLst>
              <a:ext uri="{FF2B5EF4-FFF2-40B4-BE49-F238E27FC236}">
                <a16:creationId xmlns:a16="http://schemas.microsoft.com/office/drawing/2014/main" id="{3902C9BE-E902-DAEC-5F0B-6539FC65FD12}"/>
              </a:ext>
            </a:extLst>
          </p:cNvPr>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a:extLst>
              <a:ext uri="{FF2B5EF4-FFF2-40B4-BE49-F238E27FC236}">
                <a16:creationId xmlns:a16="http://schemas.microsoft.com/office/drawing/2014/main" id="{7593F156-2D57-A144-4FC0-D59E8B5986BE}"/>
              </a:ext>
            </a:extLst>
          </p:cNvPr>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p:nvSpPr>
          <p:cNvPr id="10" name="Text Box 545">
            <a:extLst>
              <a:ext uri="{FF2B5EF4-FFF2-40B4-BE49-F238E27FC236}">
                <a16:creationId xmlns:a16="http://schemas.microsoft.com/office/drawing/2014/main" id="{CED108F3-A6B8-A238-E08C-71BB404AA3A3}"/>
              </a:ext>
            </a:extLst>
          </p:cNvPr>
          <p:cNvSpPr txBox="1">
            <a:spLocks noChangeArrowheads="1"/>
          </p:cNvSpPr>
          <p:nvPr/>
        </p:nvSpPr>
        <p:spPr bwMode="auto">
          <a:xfrm>
            <a:off x="1056928" y="3573016"/>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Koszalin</a:t>
            </a:r>
          </a:p>
        </p:txBody>
      </p:sp>
      <p:pic>
        <p:nvPicPr>
          <p:cNvPr id="43" name="Picture 551" descr="logo-małe">
            <a:extLst>
              <a:ext uri="{FF2B5EF4-FFF2-40B4-BE49-F238E27FC236}">
                <a16:creationId xmlns:a16="http://schemas.microsoft.com/office/drawing/2014/main" id="{5BBF1C05-756F-FDCD-DFB0-B31232C74C06}"/>
              </a:ext>
            </a:extLst>
          </p:cNvPr>
          <p:cNvPicPr>
            <a:picLocks noChangeAspect="1" noChangeArrowheads="1"/>
          </p:cNvPicPr>
          <p:nvPr/>
        </p:nvPicPr>
        <p:blipFill>
          <a:blip r:embed="rId4" cstate="print"/>
          <a:srcRect/>
          <a:stretch>
            <a:fillRect/>
          </a:stretch>
        </p:blipFill>
        <p:spPr bwMode="auto">
          <a:xfrm>
            <a:off x="1442194" y="3269617"/>
            <a:ext cx="228600" cy="342900"/>
          </a:xfrm>
          <a:prstGeom prst="rect">
            <a:avLst/>
          </a:prstGeom>
          <a:noFill/>
          <a:ln w="9525">
            <a:noFill/>
            <a:miter lim="800000"/>
            <a:headEnd/>
            <a:tailEnd/>
          </a:ln>
        </p:spPr>
      </p:pic>
      <p:pic>
        <p:nvPicPr>
          <p:cNvPr id="50" name="Picture 525" descr="logo-małe">
            <a:extLst>
              <a:ext uri="{FF2B5EF4-FFF2-40B4-BE49-F238E27FC236}">
                <a16:creationId xmlns:a16="http://schemas.microsoft.com/office/drawing/2014/main" id="{585C0AD4-9C77-7F3C-435C-D8E7B8E2DDC0}"/>
              </a:ext>
            </a:extLst>
          </p:cNvPr>
          <p:cNvPicPr>
            <a:picLocks noChangeAspect="1" noChangeArrowheads="1"/>
          </p:cNvPicPr>
          <p:nvPr/>
        </p:nvPicPr>
        <p:blipFill>
          <a:blip r:embed="rId4" cstate="print"/>
          <a:srcRect/>
          <a:stretch>
            <a:fillRect/>
          </a:stretch>
        </p:blipFill>
        <p:spPr bwMode="auto">
          <a:xfrm>
            <a:off x="3824765" y="5249556"/>
            <a:ext cx="228600" cy="344488"/>
          </a:xfrm>
          <a:prstGeom prst="rect">
            <a:avLst/>
          </a:prstGeom>
          <a:noFill/>
          <a:ln w="9525">
            <a:noFill/>
            <a:miter lim="800000"/>
            <a:headEnd/>
            <a:tailEnd/>
          </a:ln>
        </p:spPr>
      </p:pic>
      <p:sp>
        <p:nvSpPr>
          <p:cNvPr id="51" name="Text Box 536">
            <a:extLst>
              <a:ext uri="{FF2B5EF4-FFF2-40B4-BE49-F238E27FC236}">
                <a16:creationId xmlns:a16="http://schemas.microsoft.com/office/drawing/2014/main" id="{28A9B84B-247C-6260-D1C2-1EE1347E423F}"/>
              </a:ext>
            </a:extLst>
          </p:cNvPr>
          <p:cNvSpPr txBox="1">
            <a:spLocks noChangeArrowheads="1"/>
          </p:cNvSpPr>
          <p:nvPr/>
        </p:nvSpPr>
        <p:spPr bwMode="auto">
          <a:xfrm>
            <a:off x="3424715" y="550914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Radom</a:t>
            </a:r>
          </a:p>
        </p:txBody>
      </p:sp>
      <p:pic>
        <p:nvPicPr>
          <p:cNvPr id="52" name="Picture 552" descr="logo-małe">
            <a:extLst>
              <a:ext uri="{FF2B5EF4-FFF2-40B4-BE49-F238E27FC236}">
                <a16:creationId xmlns:a16="http://schemas.microsoft.com/office/drawing/2014/main" id="{3C00B0A9-212F-044C-9C2C-1E8C2D478ED1}"/>
              </a:ext>
            </a:extLst>
          </p:cNvPr>
          <p:cNvPicPr>
            <a:picLocks noChangeAspect="1" noChangeArrowheads="1"/>
          </p:cNvPicPr>
          <p:nvPr/>
        </p:nvPicPr>
        <p:blipFill>
          <a:blip r:embed="rId4" cstate="print"/>
          <a:srcRect/>
          <a:stretch>
            <a:fillRect/>
          </a:stretch>
        </p:blipFill>
        <p:spPr bwMode="auto">
          <a:xfrm>
            <a:off x="4127053" y="4851226"/>
            <a:ext cx="228600" cy="342900"/>
          </a:xfrm>
          <a:prstGeom prst="rect">
            <a:avLst/>
          </a:prstGeom>
          <a:noFill/>
          <a:ln w="9525">
            <a:noFill/>
            <a:miter lim="800000"/>
            <a:headEnd/>
            <a:tailEnd/>
          </a:ln>
        </p:spPr>
      </p:pic>
      <p:sp useBgFill="1">
        <p:nvSpPr>
          <p:cNvPr id="36" name="Text Box 517">
            <a:extLst>
              <a:ext uri="{FF2B5EF4-FFF2-40B4-BE49-F238E27FC236}">
                <a16:creationId xmlns:a16="http://schemas.microsoft.com/office/drawing/2014/main" id="{4F375D48-BBEE-6652-24D4-3A70CD12BB84}"/>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2022/2023</a:t>
            </a:r>
          </a:p>
          <a:p>
            <a:pPr eaLnBrk="1" hangingPunct="1">
              <a:spcBef>
                <a:spcPct val="50000"/>
              </a:spcBef>
            </a:pPr>
            <a:r>
              <a:rPr lang="pl-PL" altLang="pl-PL" sz="2000" dirty="0">
                <a:solidFill>
                  <a:srgbClr val="003366"/>
                </a:solidFill>
                <a:latin typeface="Arial" charset="0"/>
              </a:rPr>
              <a:t>29 poradni w 18 miastach</a:t>
            </a:r>
          </a:p>
        </p:txBody>
      </p:sp>
    </p:spTree>
    <p:extLst>
      <p:ext uri="{BB962C8B-B14F-4D97-AF65-F5344CB8AC3E}">
        <p14:creationId xmlns:p14="http://schemas.microsoft.com/office/powerpoint/2010/main" val="2150514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19C4-A136-46CD-7B3F-DEEF7BF7C084}"/>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2768E9E2-5B3E-104E-6B8D-1B86C28075CC}"/>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E0235807-D9AF-88AE-9FDF-E1415A41FE71}"/>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E0235807-D9AF-88AE-9FDF-E1415A41F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BD6FE897-8AE6-DCD7-FB27-7F87DC23CA53}"/>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B84E17C7-8B9B-37C6-6639-D603FCDAB7DD}"/>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77D00F55-0D1F-30F0-755D-EADBD1418D5E}"/>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F6D55EE3-0EDA-B3FD-BD0B-C8264C2BAE4D}"/>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CA42960C-D5AA-3E27-B8D4-E41A536F118F}"/>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5FE9C071-3F27-36F7-3CCC-0389FBA2B683}"/>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16B359B0-3F64-F0D6-066F-5E4BDBA4D551}"/>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52E9729F-C0DA-A620-8DCA-E686906A5C04}"/>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EF459A55-DE53-1829-EFBF-E38411DAE3EC}"/>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2055BA38-1AEC-E240-9501-A61C1620682F}"/>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B231C43D-ADE2-4434-C426-F7C0CC20610D}"/>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A098469E-944A-8EF9-8226-47F5DED5BE64}"/>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36F966B3-084D-F0A1-B519-A934B6AE1A52}"/>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67804307-4371-3EAF-B24F-D70669509192}"/>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a:extLst>
                <a:ext uri="{FF2B5EF4-FFF2-40B4-BE49-F238E27FC236}">
                  <a16:creationId xmlns:a16="http://schemas.microsoft.com/office/drawing/2014/main" id="{60A277BC-CB20-2BED-29DC-2888D37EC031}"/>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9792BA41-26E0-C2BA-2EBA-075DC0152043}"/>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Lublin</a:t>
              </a:r>
            </a:p>
          </p:txBody>
        </p:sp>
        <p:sp>
          <p:nvSpPr>
            <p:cNvPr id="22" name="Text Box 537">
              <a:extLst>
                <a:ext uri="{FF2B5EF4-FFF2-40B4-BE49-F238E27FC236}">
                  <a16:creationId xmlns:a16="http://schemas.microsoft.com/office/drawing/2014/main" id="{521675CD-F965-E9BC-E844-460B8F57E957}"/>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032ECB37-5ABA-7D0E-5606-13D98F2135E6}"/>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35CD2E99-B1D9-85B5-C2DE-FB450BFD8F90}"/>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8C0548C5-FC3A-0E94-6477-2C49202A3B48}"/>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6B9D5FE2-F795-83F2-B4AD-BA072AD4A2BE}"/>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749AAEFD-90B5-935E-85D3-77AFF454D91A}"/>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7A4C7F5E-FA5A-7B3B-1AA1-BE5D04F55C5A}"/>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533586B9-DE7D-B696-0074-FD825FB6F93E}"/>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902EAA77-022A-B67E-F299-5186B6AF8FC7}"/>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a:extLst>
                <a:ext uri="{FF2B5EF4-FFF2-40B4-BE49-F238E27FC236}">
                  <a16:creationId xmlns:a16="http://schemas.microsoft.com/office/drawing/2014/main" id="{7ED89F74-4496-3ABF-BAB9-9405C8B847FE}"/>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DCA3F5F4-FA4D-AF4F-89EF-F78C40A6174B}"/>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C3BE104F-5AC5-4335-9ADB-A9F3F64F87C9}"/>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D0A1D410-0736-FB37-2C05-14AE0F5BECB6}"/>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24D70F5F-FE7A-A609-1E08-ED70A9E0181C}"/>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B5BBD3E5-5450-B908-83E8-C57377E97BF9}"/>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18D28C9C-E8C9-F787-11E8-7B628CEE44AF}"/>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5CA9F561-55A6-783E-C53F-FDE0C69DDE10}"/>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9AEC4FD3-2FDC-B636-4108-D63AE01A03B7}"/>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D34ED98E-30F5-EABC-A20A-D5D6C1D48ABC}"/>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A17CF3E3-3B65-6E13-886A-BB9275808D20}"/>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4EB03BF1-25F1-3B68-787D-B02ED64C2D72}"/>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5A8A0AD4-C448-B7C6-BFEF-39C1B3F64505}"/>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D1F4DB36-EE65-BBFF-0C70-6560EECF7BE3}"/>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3CB2C144-67B9-4DE5-E381-247FAB12E94D}"/>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a:extLst>
              <a:ext uri="{FF2B5EF4-FFF2-40B4-BE49-F238E27FC236}">
                <a16:creationId xmlns:a16="http://schemas.microsoft.com/office/drawing/2014/main" id="{5FE5F0A5-C1DA-D665-A775-2DA389FF8347}"/>
              </a:ext>
            </a:extLst>
          </p:cNvPr>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a:extLst>
              <a:ext uri="{FF2B5EF4-FFF2-40B4-BE49-F238E27FC236}">
                <a16:creationId xmlns:a16="http://schemas.microsoft.com/office/drawing/2014/main" id="{69454485-DD1F-A32D-736B-A93A92A069A3}"/>
              </a:ext>
            </a:extLst>
          </p:cNvPr>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a:extLst>
              <a:ext uri="{FF2B5EF4-FFF2-40B4-BE49-F238E27FC236}">
                <a16:creationId xmlns:a16="http://schemas.microsoft.com/office/drawing/2014/main" id="{3D9BA541-0EE1-ADBF-AA8C-E8EEDB26B560}"/>
              </a:ext>
            </a:extLst>
          </p:cNvPr>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p:nvSpPr>
          <p:cNvPr id="10" name="Text Box 545">
            <a:extLst>
              <a:ext uri="{FF2B5EF4-FFF2-40B4-BE49-F238E27FC236}">
                <a16:creationId xmlns:a16="http://schemas.microsoft.com/office/drawing/2014/main" id="{35CC840B-9224-BA14-34BC-7147E3AACDD6}"/>
              </a:ext>
            </a:extLst>
          </p:cNvPr>
          <p:cNvSpPr txBox="1">
            <a:spLocks noChangeArrowheads="1"/>
          </p:cNvSpPr>
          <p:nvPr/>
        </p:nvSpPr>
        <p:spPr bwMode="auto">
          <a:xfrm>
            <a:off x="1056928" y="3573016"/>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Koszalin</a:t>
            </a:r>
          </a:p>
        </p:txBody>
      </p:sp>
      <p:pic>
        <p:nvPicPr>
          <p:cNvPr id="43" name="Picture 551" descr="logo-małe">
            <a:extLst>
              <a:ext uri="{FF2B5EF4-FFF2-40B4-BE49-F238E27FC236}">
                <a16:creationId xmlns:a16="http://schemas.microsoft.com/office/drawing/2014/main" id="{1301224C-5A18-9804-CDC0-F0AEF1F99EB7}"/>
              </a:ext>
            </a:extLst>
          </p:cNvPr>
          <p:cNvPicPr>
            <a:picLocks noChangeAspect="1" noChangeArrowheads="1"/>
          </p:cNvPicPr>
          <p:nvPr/>
        </p:nvPicPr>
        <p:blipFill>
          <a:blip r:embed="rId4" cstate="print"/>
          <a:srcRect/>
          <a:stretch>
            <a:fillRect/>
          </a:stretch>
        </p:blipFill>
        <p:spPr bwMode="auto">
          <a:xfrm>
            <a:off x="1442194" y="3269617"/>
            <a:ext cx="228600" cy="342900"/>
          </a:xfrm>
          <a:prstGeom prst="rect">
            <a:avLst/>
          </a:prstGeom>
          <a:noFill/>
          <a:ln w="9525">
            <a:noFill/>
            <a:miter lim="800000"/>
            <a:headEnd/>
            <a:tailEnd/>
          </a:ln>
        </p:spPr>
      </p:pic>
      <p:pic>
        <p:nvPicPr>
          <p:cNvPr id="50" name="Picture 525" descr="logo-małe">
            <a:extLst>
              <a:ext uri="{FF2B5EF4-FFF2-40B4-BE49-F238E27FC236}">
                <a16:creationId xmlns:a16="http://schemas.microsoft.com/office/drawing/2014/main" id="{5945A4D7-B717-B0B2-AC1F-C3B435BE1F35}"/>
              </a:ext>
            </a:extLst>
          </p:cNvPr>
          <p:cNvPicPr>
            <a:picLocks noChangeAspect="1" noChangeArrowheads="1"/>
          </p:cNvPicPr>
          <p:nvPr/>
        </p:nvPicPr>
        <p:blipFill>
          <a:blip r:embed="rId4" cstate="print"/>
          <a:srcRect/>
          <a:stretch>
            <a:fillRect/>
          </a:stretch>
        </p:blipFill>
        <p:spPr bwMode="auto">
          <a:xfrm>
            <a:off x="3824765" y="5249556"/>
            <a:ext cx="228600" cy="344488"/>
          </a:xfrm>
          <a:prstGeom prst="rect">
            <a:avLst/>
          </a:prstGeom>
          <a:noFill/>
          <a:ln w="9525">
            <a:noFill/>
            <a:miter lim="800000"/>
            <a:headEnd/>
            <a:tailEnd/>
          </a:ln>
        </p:spPr>
      </p:pic>
      <p:sp>
        <p:nvSpPr>
          <p:cNvPr id="51" name="Text Box 536">
            <a:extLst>
              <a:ext uri="{FF2B5EF4-FFF2-40B4-BE49-F238E27FC236}">
                <a16:creationId xmlns:a16="http://schemas.microsoft.com/office/drawing/2014/main" id="{0CA4EA60-AEAD-C7EF-34FB-629DAC624D1D}"/>
              </a:ext>
            </a:extLst>
          </p:cNvPr>
          <p:cNvSpPr txBox="1">
            <a:spLocks noChangeArrowheads="1"/>
          </p:cNvSpPr>
          <p:nvPr/>
        </p:nvSpPr>
        <p:spPr bwMode="auto">
          <a:xfrm>
            <a:off x="3424715" y="550914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Radom</a:t>
            </a:r>
          </a:p>
        </p:txBody>
      </p:sp>
      <p:pic>
        <p:nvPicPr>
          <p:cNvPr id="52" name="Picture 552" descr="logo-małe">
            <a:extLst>
              <a:ext uri="{FF2B5EF4-FFF2-40B4-BE49-F238E27FC236}">
                <a16:creationId xmlns:a16="http://schemas.microsoft.com/office/drawing/2014/main" id="{4256026A-98AC-39DF-9E40-D37E5A9C297B}"/>
              </a:ext>
            </a:extLst>
          </p:cNvPr>
          <p:cNvPicPr>
            <a:picLocks noChangeAspect="1" noChangeArrowheads="1"/>
          </p:cNvPicPr>
          <p:nvPr/>
        </p:nvPicPr>
        <p:blipFill>
          <a:blip r:embed="rId4" cstate="print"/>
          <a:srcRect/>
          <a:stretch>
            <a:fillRect/>
          </a:stretch>
        </p:blipFill>
        <p:spPr bwMode="auto">
          <a:xfrm>
            <a:off x="4127053" y="4851226"/>
            <a:ext cx="228600" cy="342900"/>
          </a:xfrm>
          <a:prstGeom prst="rect">
            <a:avLst/>
          </a:prstGeom>
          <a:noFill/>
          <a:ln w="9525">
            <a:noFill/>
            <a:miter lim="800000"/>
            <a:headEnd/>
            <a:tailEnd/>
          </a:ln>
        </p:spPr>
      </p:pic>
      <p:sp useBgFill="1">
        <p:nvSpPr>
          <p:cNvPr id="36" name="Text Box 517">
            <a:extLst>
              <a:ext uri="{FF2B5EF4-FFF2-40B4-BE49-F238E27FC236}">
                <a16:creationId xmlns:a16="http://schemas.microsoft.com/office/drawing/2014/main" id="{CE086B1E-D13E-732F-E30C-5AC160C730B1}"/>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2023/2024</a:t>
            </a:r>
          </a:p>
          <a:p>
            <a:pPr eaLnBrk="1" hangingPunct="1">
              <a:spcBef>
                <a:spcPct val="50000"/>
              </a:spcBef>
            </a:pPr>
            <a:r>
              <a:rPr lang="pl-PL" altLang="pl-PL" sz="2000" dirty="0">
                <a:solidFill>
                  <a:srgbClr val="003366"/>
                </a:solidFill>
                <a:latin typeface="Arial" charset="0"/>
              </a:rPr>
              <a:t>29 poradni w 18 miastach</a:t>
            </a:r>
          </a:p>
        </p:txBody>
      </p:sp>
    </p:spTree>
    <p:extLst>
      <p:ext uri="{BB962C8B-B14F-4D97-AF65-F5344CB8AC3E}">
        <p14:creationId xmlns:p14="http://schemas.microsoft.com/office/powerpoint/2010/main" val="2376990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951DE-E79C-20E9-902D-DFE727533FCB}"/>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3372760B-7F93-19FD-E0A0-7B9FD839FC77}"/>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2139A90B-597F-A3B5-62A0-1AE98646A565}"/>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2139A90B-597F-A3B5-62A0-1AE98646A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6C0670AC-C7FE-87B8-F596-3CCC1630FF39}"/>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561C5098-D265-8128-0BC8-5915DCB458EB}"/>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42767E2E-DCBF-2822-FD1A-E3C8545B3D8F}"/>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10EA0904-AC38-6470-D6C8-84EB16A3746D}"/>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0C4218CB-A309-E8C8-A187-56AEB1FB22AB}"/>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C29ECD1B-5F6F-2873-0CB1-9B3106BAA175}"/>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E54F155D-6C40-82C4-677B-A7C56D058C8D}"/>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B76D7011-0E4F-B2A3-13DB-B643BB2DB6C3}"/>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B739AEAC-EFBE-A6DF-BFBE-7DCC44DCACC3}"/>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17F39E63-E59A-BDCD-65FC-687267AFEA3C}"/>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06EDAB61-81D5-D997-2BE4-0584B79EEB60}"/>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58C50DBF-2ADD-13E1-3A86-1EFAF5160BF0}"/>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D98017DB-0E9E-7821-DED4-2DB3BEDF3549}"/>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A21D47A1-9A39-44B8-6FD1-F85B07DFB22C}"/>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a:extLst>
                <a:ext uri="{FF2B5EF4-FFF2-40B4-BE49-F238E27FC236}">
                  <a16:creationId xmlns:a16="http://schemas.microsoft.com/office/drawing/2014/main" id="{76A686F2-15D6-3346-F20A-C63AF2A09D3D}"/>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A07FACCF-0AAB-80B8-AF21-77305C3D0CC3}"/>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Lublin</a:t>
              </a:r>
            </a:p>
          </p:txBody>
        </p:sp>
        <p:sp>
          <p:nvSpPr>
            <p:cNvPr id="22" name="Text Box 537">
              <a:extLst>
                <a:ext uri="{FF2B5EF4-FFF2-40B4-BE49-F238E27FC236}">
                  <a16:creationId xmlns:a16="http://schemas.microsoft.com/office/drawing/2014/main" id="{C402C100-7648-830C-D410-CCF50578D39B}"/>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BBC6F17B-BF6A-EB97-B1BA-5EE9CBAF06BD}"/>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B8727A40-CDE8-806E-B308-8E82824395E9}"/>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64230CA5-E3A6-4C1B-5076-01C808FA9811}"/>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D3617DB0-FCEB-9960-5E3A-D94CEA374B11}"/>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D392AE36-DAF1-14E9-D3E6-C3B7FEB2206B}"/>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AED51759-4ECC-699E-C121-845E03231485}"/>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EDFEBB1C-DAC9-A1B6-A0D7-5BB0A9CB55AD}"/>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3FE2E86B-D61A-AD1C-2146-B7CC0ADC0A46}"/>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a:extLst>
                <a:ext uri="{FF2B5EF4-FFF2-40B4-BE49-F238E27FC236}">
                  <a16:creationId xmlns:a16="http://schemas.microsoft.com/office/drawing/2014/main" id="{63AD400B-99DE-E29B-FF96-D1289AB3C93B}"/>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62A5AB4D-B6CF-EF51-38B3-6DF37693C8BC}"/>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6F6A4894-C25E-3FC3-F24B-7E16A84D5689}"/>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55717CAE-DB3E-BF82-6A13-102688E446CC}"/>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46414340-8254-F008-EE08-825D799FDC1B}"/>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4B14ACCA-1975-CE7D-B13F-ADAB80C84173}"/>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1EDA751D-5503-D6A5-E45B-64E54349FE31}"/>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BBD0A8C6-EDB9-A95F-3DD3-C002773E978E}"/>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2F300B7E-80D3-AD57-843B-F59B076410F0}"/>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99636A0A-4DC7-EF83-DAF0-16BC563640F5}"/>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7218AEF0-5E86-CF31-2E2A-BB6B3904CBD8}"/>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B9923271-71CB-4BE5-26F9-A68C1D87FD14}"/>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C6A91B9D-F516-C831-7C23-C91AAE62A3B9}"/>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E308AA3A-85D6-A330-DC31-B837431FC817}"/>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78C62EE0-BE5C-EF18-BB48-AFE9A7FC5808}"/>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a:extLst>
              <a:ext uri="{FF2B5EF4-FFF2-40B4-BE49-F238E27FC236}">
                <a16:creationId xmlns:a16="http://schemas.microsoft.com/office/drawing/2014/main" id="{F0D1D0FF-14BE-2D31-A183-437099E8545D}"/>
              </a:ext>
            </a:extLst>
          </p:cNvPr>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a:extLst>
              <a:ext uri="{FF2B5EF4-FFF2-40B4-BE49-F238E27FC236}">
                <a16:creationId xmlns:a16="http://schemas.microsoft.com/office/drawing/2014/main" id="{83E77945-CA44-B373-D453-F7074B59DF16}"/>
              </a:ext>
            </a:extLst>
          </p:cNvPr>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a:extLst>
              <a:ext uri="{FF2B5EF4-FFF2-40B4-BE49-F238E27FC236}">
                <a16:creationId xmlns:a16="http://schemas.microsoft.com/office/drawing/2014/main" id="{5E4365C8-EB6A-0F73-1A8C-6311424A1F52}"/>
              </a:ext>
            </a:extLst>
          </p:cNvPr>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p:nvSpPr>
          <p:cNvPr id="10" name="Text Box 545">
            <a:extLst>
              <a:ext uri="{FF2B5EF4-FFF2-40B4-BE49-F238E27FC236}">
                <a16:creationId xmlns:a16="http://schemas.microsoft.com/office/drawing/2014/main" id="{1A04362A-A713-267D-EFEB-7747F96BE86B}"/>
              </a:ext>
            </a:extLst>
          </p:cNvPr>
          <p:cNvSpPr txBox="1">
            <a:spLocks noChangeArrowheads="1"/>
          </p:cNvSpPr>
          <p:nvPr/>
        </p:nvSpPr>
        <p:spPr bwMode="auto">
          <a:xfrm>
            <a:off x="1056928" y="3573016"/>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Koszalin</a:t>
            </a:r>
          </a:p>
        </p:txBody>
      </p:sp>
      <p:pic>
        <p:nvPicPr>
          <p:cNvPr id="43" name="Picture 551" descr="logo-małe">
            <a:extLst>
              <a:ext uri="{FF2B5EF4-FFF2-40B4-BE49-F238E27FC236}">
                <a16:creationId xmlns:a16="http://schemas.microsoft.com/office/drawing/2014/main" id="{10FD866E-C5DF-86ED-AC87-C98039977708}"/>
              </a:ext>
            </a:extLst>
          </p:cNvPr>
          <p:cNvPicPr>
            <a:picLocks noChangeAspect="1" noChangeArrowheads="1"/>
          </p:cNvPicPr>
          <p:nvPr/>
        </p:nvPicPr>
        <p:blipFill>
          <a:blip r:embed="rId4" cstate="print"/>
          <a:srcRect/>
          <a:stretch>
            <a:fillRect/>
          </a:stretch>
        </p:blipFill>
        <p:spPr bwMode="auto">
          <a:xfrm>
            <a:off x="1442194" y="3269617"/>
            <a:ext cx="228600" cy="342900"/>
          </a:xfrm>
          <a:prstGeom prst="rect">
            <a:avLst/>
          </a:prstGeom>
          <a:noFill/>
          <a:ln w="9525">
            <a:noFill/>
            <a:miter lim="800000"/>
            <a:headEnd/>
            <a:tailEnd/>
          </a:ln>
        </p:spPr>
      </p:pic>
      <p:pic>
        <p:nvPicPr>
          <p:cNvPr id="50" name="Picture 525" descr="logo-małe">
            <a:extLst>
              <a:ext uri="{FF2B5EF4-FFF2-40B4-BE49-F238E27FC236}">
                <a16:creationId xmlns:a16="http://schemas.microsoft.com/office/drawing/2014/main" id="{F8EA7AE6-D96C-7A90-DBA9-42CB517F6E9E}"/>
              </a:ext>
            </a:extLst>
          </p:cNvPr>
          <p:cNvPicPr>
            <a:picLocks noChangeAspect="1" noChangeArrowheads="1"/>
          </p:cNvPicPr>
          <p:nvPr/>
        </p:nvPicPr>
        <p:blipFill>
          <a:blip r:embed="rId4" cstate="print"/>
          <a:srcRect/>
          <a:stretch>
            <a:fillRect/>
          </a:stretch>
        </p:blipFill>
        <p:spPr bwMode="auto">
          <a:xfrm>
            <a:off x="3824765" y="5249556"/>
            <a:ext cx="228600" cy="344488"/>
          </a:xfrm>
          <a:prstGeom prst="rect">
            <a:avLst/>
          </a:prstGeom>
          <a:noFill/>
          <a:ln w="9525">
            <a:noFill/>
            <a:miter lim="800000"/>
            <a:headEnd/>
            <a:tailEnd/>
          </a:ln>
        </p:spPr>
      </p:pic>
      <p:sp>
        <p:nvSpPr>
          <p:cNvPr id="51" name="Text Box 536">
            <a:extLst>
              <a:ext uri="{FF2B5EF4-FFF2-40B4-BE49-F238E27FC236}">
                <a16:creationId xmlns:a16="http://schemas.microsoft.com/office/drawing/2014/main" id="{BC205962-A2A4-E635-D5A8-F66ECDC2F09C}"/>
              </a:ext>
            </a:extLst>
          </p:cNvPr>
          <p:cNvSpPr txBox="1">
            <a:spLocks noChangeArrowheads="1"/>
          </p:cNvSpPr>
          <p:nvPr/>
        </p:nvSpPr>
        <p:spPr bwMode="auto">
          <a:xfrm>
            <a:off x="3424715" y="550914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Radom</a:t>
            </a:r>
          </a:p>
        </p:txBody>
      </p:sp>
      <p:pic>
        <p:nvPicPr>
          <p:cNvPr id="52" name="Picture 552" descr="logo-małe">
            <a:extLst>
              <a:ext uri="{FF2B5EF4-FFF2-40B4-BE49-F238E27FC236}">
                <a16:creationId xmlns:a16="http://schemas.microsoft.com/office/drawing/2014/main" id="{AB7CB051-9364-A2F6-61CD-40A46972AE6E}"/>
              </a:ext>
            </a:extLst>
          </p:cNvPr>
          <p:cNvPicPr>
            <a:picLocks noChangeAspect="1" noChangeArrowheads="1"/>
          </p:cNvPicPr>
          <p:nvPr/>
        </p:nvPicPr>
        <p:blipFill>
          <a:blip r:embed="rId4" cstate="print"/>
          <a:srcRect/>
          <a:stretch>
            <a:fillRect/>
          </a:stretch>
        </p:blipFill>
        <p:spPr bwMode="auto">
          <a:xfrm>
            <a:off x="4127053" y="4851226"/>
            <a:ext cx="228600" cy="342900"/>
          </a:xfrm>
          <a:prstGeom prst="rect">
            <a:avLst/>
          </a:prstGeom>
          <a:noFill/>
          <a:ln w="9525">
            <a:noFill/>
            <a:miter lim="800000"/>
            <a:headEnd/>
            <a:tailEnd/>
          </a:ln>
        </p:spPr>
      </p:pic>
      <p:sp useBgFill="1">
        <p:nvSpPr>
          <p:cNvPr id="36" name="Text Box 517">
            <a:extLst>
              <a:ext uri="{FF2B5EF4-FFF2-40B4-BE49-F238E27FC236}">
                <a16:creationId xmlns:a16="http://schemas.microsoft.com/office/drawing/2014/main" id="{80848D28-6E4E-DA5C-2731-290878BE81B7}"/>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2024/2025</a:t>
            </a:r>
          </a:p>
          <a:p>
            <a:pPr eaLnBrk="1" hangingPunct="1">
              <a:spcBef>
                <a:spcPct val="50000"/>
              </a:spcBef>
            </a:pPr>
            <a:r>
              <a:rPr lang="pl-PL" altLang="pl-PL" sz="2000" dirty="0">
                <a:solidFill>
                  <a:srgbClr val="003366"/>
                </a:solidFill>
                <a:latin typeface="Arial" charset="0"/>
              </a:rPr>
              <a:t>29 poradni w 18 miastach</a:t>
            </a:r>
          </a:p>
        </p:txBody>
      </p:sp>
    </p:spTree>
    <p:extLst>
      <p:ext uri="{BB962C8B-B14F-4D97-AF65-F5344CB8AC3E}">
        <p14:creationId xmlns:p14="http://schemas.microsoft.com/office/powerpoint/2010/main" val="2801655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00113" y="333375"/>
            <a:ext cx="8001000" cy="1143000"/>
          </a:xfrm>
        </p:spPr>
        <p:txBody>
          <a:bodyPr/>
          <a:lstStyle/>
          <a:p>
            <a:pPr defTabSz="912813" eaLnBrk="1" hangingPunct="1"/>
            <a:r>
              <a:rPr lang="pl-PL" dirty="0"/>
              <a:t>Poradnie w Polsce</a:t>
            </a:r>
          </a:p>
        </p:txBody>
      </p:sp>
      <p:sp>
        <p:nvSpPr>
          <p:cNvPr id="8" name="Text Box 3"/>
          <p:cNvSpPr txBox="1">
            <a:spLocks noChangeArrowheads="1"/>
          </p:cNvSpPr>
          <p:nvPr/>
        </p:nvSpPr>
        <p:spPr bwMode="auto">
          <a:xfrm>
            <a:off x="930982" y="2420888"/>
            <a:ext cx="3889375" cy="4154984"/>
          </a:xfrm>
          <a:prstGeom prst="rect">
            <a:avLst/>
          </a:prstGeom>
          <a:solidFill>
            <a:schemeClr val="bg1"/>
          </a:solidFill>
          <a:ln w="9525">
            <a:noFill/>
            <a:miter lim="800000"/>
            <a:headEnd/>
            <a:tailEnd/>
          </a:ln>
        </p:spPr>
        <p:txBody>
          <a:bodyPr>
            <a:spAutoFit/>
          </a:bodyPr>
          <a:lstStyle/>
          <a:p>
            <a:pPr defTabSz="912813">
              <a:lnSpc>
                <a:spcPct val="80000"/>
              </a:lnSpc>
              <a:spcBef>
                <a:spcPct val="80000"/>
              </a:spcBef>
            </a:pPr>
            <a:r>
              <a:rPr lang="pl-PL" sz="1100" b="1" dirty="0">
                <a:latin typeface="Arial" charset="0"/>
              </a:rPr>
              <a:t>Białystok</a:t>
            </a:r>
            <a:r>
              <a:rPr lang="pl-PL" sz="1100" dirty="0">
                <a:latin typeface="Arial" charset="0"/>
              </a:rPr>
              <a:t> - Uniwersytet w Białymstoku </a:t>
            </a:r>
          </a:p>
          <a:p>
            <a:pPr defTabSz="912813">
              <a:lnSpc>
                <a:spcPct val="80000"/>
              </a:lnSpc>
              <a:spcBef>
                <a:spcPct val="80000"/>
              </a:spcBef>
            </a:pPr>
            <a:r>
              <a:rPr lang="pl-PL" sz="1100" b="1" dirty="0">
                <a:latin typeface="Arial" charset="0"/>
              </a:rPr>
              <a:t>Gdańsk </a:t>
            </a:r>
            <a:r>
              <a:rPr lang="pl-PL" sz="1100" dirty="0">
                <a:latin typeface="Arial" charset="0"/>
              </a:rPr>
              <a:t>- Uniwersytet Gdański</a:t>
            </a:r>
          </a:p>
          <a:p>
            <a:pPr defTabSz="912813">
              <a:lnSpc>
                <a:spcPct val="80000"/>
              </a:lnSpc>
              <a:spcBef>
                <a:spcPct val="80000"/>
              </a:spcBef>
            </a:pPr>
            <a:r>
              <a:rPr lang="pl-PL" sz="1100" b="1" dirty="0">
                <a:latin typeface="Arial" charset="0"/>
              </a:rPr>
              <a:t>Gdańsk </a:t>
            </a:r>
            <a:r>
              <a:rPr lang="pl-PL" sz="1100" dirty="0">
                <a:latin typeface="Arial" charset="0"/>
              </a:rPr>
              <a:t>– Uniwersytet WSB </a:t>
            </a:r>
            <a:r>
              <a:rPr lang="pl-PL" sz="1100" dirty="0" err="1">
                <a:latin typeface="Arial" charset="0"/>
              </a:rPr>
              <a:t>Merito</a:t>
            </a:r>
            <a:endParaRPr lang="pl-PL" sz="1100" dirty="0">
              <a:latin typeface="Arial" charset="0"/>
            </a:endParaRPr>
          </a:p>
          <a:p>
            <a:pPr defTabSz="912813">
              <a:lnSpc>
                <a:spcPct val="80000"/>
              </a:lnSpc>
              <a:spcBef>
                <a:spcPct val="80000"/>
              </a:spcBef>
            </a:pPr>
            <a:r>
              <a:rPr lang="pl-PL" sz="1100" b="1" dirty="0">
                <a:latin typeface="Arial" charset="0"/>
              </a:rPr>
              <a:t>Gdynia </a:t>
            </a:r>
            <a:r>
              <a:rPr lang="pl-PL" sz="1100" dirty="0">
                <a:latin typeface="Arial" charset="0"/>
              </a:rPr>
              <a:t>- Wyższa Szkoła Administracji i Biznesu </a:t>
            </a:r>
            <a:br>
              <a:rPr lang="pl-PL" sz="1100" dirty="0">
                <a:latin typeface="Arial" charset="0"/>
              </a:rPr>
            </a:br>
            <a:r>
              <a:rPr lang="pl-PL" sz="1100" dirty="0">
                <a:latin typeface="Arial" charset="0"/>
              </a:rPr>
              <a:t>                im. Eugeniusza Kwiatkowskiego</a:t>
            </a:r>
          </a:p>
          <a:p>
            <a:pPr defTabSz="912813">
              <a:lnSpc>
                <a:spcPct val="80000"/>
              </a:lnSpc>
              <a:spcBef>
                <a:spcPct val="80000"/>
              </a:spcBef>
            </a:pPr>
            <a:r>
              <a:rPr lang="pl-PL" sz="1100" b="1" dirty="0">
                <a:latin typeface="Arial" charset="0"/>
              </a:rPr>
              <a:t>Katowice </a:t>
            </a:r>
            <a:r>
              <a:rPr lang="pl-PL" sz="1100" dirty="0">
                <a:latin typeface="Arial" charset="0"/>
              </a:rPr>
              <a:t>- Uniwersytet Śląski</a:t>
            </a:r>
          </a:p>
          <a:p>
            <a:pPr defTabSz="912813">
              <a:lnSpc>
                <a:spcPct val="80000"/>
              </a:lnSpc>
              <a:spcBef>
                <a:spcPct val="80000"/>
              </a:spcBef>
            </a:pPr>
            <a:r>
              <a:rPr lang="pl-PL" sz="1100" b="1" dirty="0">
                <a:latin typeface="Arial" charset="0"/>
              </a:rPr>
              <a:t>Koszalin </a:t>
            </a:r>
            <a:r>
              <a:rPr lang="pl-PL" sz="1100" dirty="0">
                <a:latin typeface="Arial" charset="0"/>
              </a:rPr>
              <a:t>– Politechnika Koszalińska</a:t>
            </a:r>
          </a:p>
          <a:p>
            <a:pPr defTabSz="912813">
              <a:lnSpc>
                <a:spcPct val="80000"/>
              </a:lnSpc>
              <a:spcBef>
                <a:spcPct val="80000"/>
              </a:spcBef>
            </a:pPr>
            <a:r>
              <a:rPr lang="pl-PL" sz="1100" b="1" dirty="0">
                <a:latin typeface="Arial" charset="0"/>
              </a:rPr>
              <a:t>Kraków </a:t>
            </a:r>
            <a:r>
              <a:rPr lang="pl-PL" sz="1100" dirty="0">
                <a:latin typeface="Arial" charset="0"/>
              </a:rPr>
              <a:t>– Uniwersytet Andrzeja Frycza Modrzewskiego</a:t>
            </a:r>
          </a:p>
          <a:p>
            <a:pPr defTabSz="912813">
              <a:lnSpc>
                <a:spcPct val="80000"/>
              </a:lnSpc>
              <a:spcBef>
                <a:spcPct val="80000"/>
              </a:spcBef>
            </a:pPr>
            <a:r>
              <a:rPr lang="pl-PL" sz="1100" b="1" dirty="0">
                <a:latin typeface="Arial" charset="0"/>
              </a:rPr>
              <a:t>Kraków </a:t>
            </a:r>
            <a:r>
              <a:rPr lang="pl-PL" sz="1100" dirty="0">
                <a:latin typeface="Arial" charset="0"/>
              </a:rPr>
              <a:t>- Uniwersytet Jagielloński</a:t>
            </a:r>
          </a:p>
          <a:p>
            <a:pPr defTabSz="912813">
              <a:lnSpc>
                <a:spcPct val="80000"/>
              </a:lnSpc>
              <a:spcBef>
                <a:spcPct val="80000"/>
              </a:spcBef>
            </a:pPr>
            <a:r>
              <a:rPr lang="pl-PL" sz="1100" b="1" dirty="0">
                <a:latin typeface="Arial" charset="0"/>
              </a:rPr>
              <a:t>Lublin </a:t>
            </a:r>
            <a:r>
              <a:rPr lang="pl-PL" sz="1100" dirty="0">
                <a:latin typeface="Arial" charset="0"/>
              </a:rPr>
              <a:t>- Katolicki Uniwersytet Lubelski Jana Pawła II</a:t>
            </a:r>
          </a:p>
          <a:p>
            <a:pPr defTabSz="912813">
              <a:lnSpc>
                <a:spcPct val="80000"/>
              </a:lnSpc>
              <a:spcBef>
                <a:spcPct val="80000"/>
              </a:spcBef>
            </a:pPr>
            <a:r>
              <a:rPr lang="pl-PL" sz="1100" b="1" dirty="0">
                <a:latin typeface="Arial" charset="0"/>
              </a:rPr>
              <a:t>Lublin </a:t>
            </a:r>
            <a:r>
              <a:rPr lang="pl-PL" sz="1100" dirty="0">
                <a:latin typeface="Arial" charset="0"/>
              </a:rPr>
              <a:t>- Uniwersytet Marii Skłodowskiej-Curie</a:t>
            </a:r>
          </a:p>
          <a:p>
            <a:pPr defTabSz="912813">
              <a:lnSpc>
                <a:spcPct val="80000"/>
              </a:lnSpc>
              <a:spcBef>
                <a:spcPct val="80000"/>
              </a:spcBef>
            </a:pPr>
            <a:r>
              <a:rPr lang="pl-PL" sz="1100" b="1" dirty="0">
                <a:latin typeface="Arial" charset="0"/>
              </a:rPr>
              <a:t>Łódź </a:t>
            </a:r>
            <a:r>
              <a:rPr lang="pl-PL" sz="1100" dirty="0">
                <a:latin typeface="Arial" charset="0"/>
              </a:rPr>
              <a:t>- Uniwersytet Łódzki</a:t>
            </a:r>
          </a:p>
          <a:p>
            <a:pPr defTabSz="912813">
              <a:lnSpc>
                <a:spcPct val="80000"/>
              </a:lnSpc>
              <a:spcBef>
                <a:spcPct val="80000"/>
              </a:spcBef>
            </a:pPr>
            <a:r>
              <a:rPr lang="pl-PL" sz="1100" b="1" dirty="0">
                <a:latin typeface="Arial" charset="0"/>
              </a:rPr>
              <a:t>Olsztyn </a:t>
            </a:r>
            <a:r>
              <a:rPr lang="pl-PL" sz="1100" dirty="0">
                <a:latin typeface="Arial" charset="0"/>
              </a:rPr>
              <a:t>- Uniwersytet Warmińsko-Mazurski</a:t>
            </a:r>
          </a:p>
          <a:p>
            <a:pPr defTabSz="912813">
              <a:lnSpc>
                <a:spcPct val="80000"/>
              </a:lnSpc>
              <a:spcBef>
                <a:spcPct val="80000"/>
              </a:spcBef>
            </a:pPr>
            <a:r>
              <a:rPr lang="pl-PL" sz="1100" b="1" dirty="0">
                <a:latin typeface="Arial" charset="0"/>
              </a:rPr>
              <a:t>Opole </a:t>
            </a:r>
            <a:r>
              <a:rPr lang="pl-PL" sz="1100" dirty="0">
                <a:latin typeface="Arial" charset="0"/>
              </a:rPr>
              <a:t>- Uniwersytet Opolski</a:t>
            </a:r>
          </a:p>
          <a:p>
            <a:pPr defTabSz="912813">
              <a:lnSpc>
                <a:spcPct val="80000"/>
              </a:lnSpc>
              <a:spcBef>
                <a:spcPct val="80000"/>
              </a:spcBef>
            </a:pPr>
            <a:r>
              <a:rPr lang="pl-PL" sz="1100" b="1" dirty="0">
                <a:latin typeface="Arial" charset="0"/>
              </a:rPr>
              <a:t>Poznań </a:t>
            </a:r>
            <a:r>
              <a:rPr lang="pl-PL" sz="1100" dirty="0">
                <a:latin typeface="Arial" charset="0"/>
              </a:rPr>
              <a:t>- Uniwersytet im. Adama Mickiewicza</a:t>
            </a:r>
          </a:p>
          <a:p>
            <a:pPr defTabSz="912813">
              <a:lnSpc>
                <a:spcPct val="80000"/>
              </a:lnSpc>
              <a:spcBef>
                <a:spcPct val="80000"/>
              </a:spcBef>
            </a:pPr>
            <a:r>
              <a:rPr lang="pl-PL" sz="1100" b="1" dirty="0">
                <a:latin typeface="Arial" charset="0"/>
              </a:rPr>
              <a:t>Radom </a:t>
            </a:r>
            <a:r>
              <a:rPr lang="pl-PL" sz="1100" dirty="0">
                <a:latin typeface="Arial" charset="0"/>
              </a:rPr>
              <a:t>– Uniwersytet Radomski im. Kazimierza Pułaskiego </a:t>
            </a:r>
          </a:p>
        </p:txBody>
      </p:sp>
      <p:sp>
        <p:nvSpPr>
          <p:cNvPr id="9" name="Text Box 46"/>
          <p:cNvSpPr txBox="1">
            <a:spLocks noChangeArrowheads="1"/>
          </p:cNvSpPr>
          <p:nvPr/>
        </p:nvSpPr>
        <p:spPr bwMode="auto">
          <a:xfrm>
            <a:off x="4915509" y="2420888"/>
            <a:ext cx="3889375" cy="4154984"/>
          </a:xfrm>
          <a:prstGeom prst="rect">
            <a:avLst/>
          </a:prstGeom>
          <a:solidFill>
            <a:schemeClr val="bg1"/>
          </a:solidFill>
          <a:ln w="9525">
            <a:noFill/>
            <a:miter lim="800000"/>
            <a:headEnd/>
            <a:tailEnd/>
          </a:ln>
        </p:spPr>
        <p:txBody>
          <a:bodyPr>
            <a:spAutoFit/>
          </a:bodyPr>
          <a:lstStyle/>
          <a:p>
            <a:pPr defTabSz="800100">
              <a:lnSpc>
                <a:spcPct val="80000"/>
              </a:lnSpc>
              <a:spcBef>
                <a:spcPct val="80000"/>
              </a:spcBef>
            </a:pPr>
            <a:r>
              <a:rPr lang="pl-PL" sz="1100" b="1" dirty="0">
                <a:latin typeface="Arial" charset="0"/>
              </a:rPr>
              <a:t>Rzeszów </a:t>
            </a:r>
            <a:r>
              <a:rPr lang="pl-PL" sz="1100" dirty="0">
                <a:latin typeface="Arial" charset="0"/>
              </a:rPr>
              <a:t>- Uniwersytet Rzeszowski</a:t>
            </a:r>
          </a:p>
          <a:p>
            <a:pPr defTabSz="800100">
              <a:lnSpc>
                <a:spcPct val="80000"/>
              </a:lnSpc>
              <a:spcBef>
                <a:spcPct val="80000"/>
              </a:spcBef>
            </a:pPr>
            <a:r>
              <a:rPr lang="pl-PL" sz="1100" b="1" dirty="0">
                <a:latin typeface="Arial" charset="0"/>
              </a:rPr>
              <a:t>Rzeszów </a:t>
            </a:r>
            <a:r>
              <a:rPr lang="pl-PL" sz="1100" dirty="0">
                <a:latin typeface="Arial" charset="0"/>
              </a:rPr>
              <a:t>- </a:t>
            </a:r>
            <a:r>
              <a:rPr lang="pl-PL" sz="1100" dirty="0" err="1">
                <a:latin typeface="Arial" charset="0"/>
              </a:rPr>
              <a:t>WSPiA</a:t>
            </a:r>
            <a:r>
              <a:rPr lang="pl-PL" sz="1100" dirty="0">
                <a:latin typeface="Arial" charset="0"/>
              </a:rPr>
              <a:t> Rzeszowska Szkoła Wyższa</a:t>
            </a:r>
          </a:p>
          <a:p>
            <a:pPr defTabSz="912813">
              <a:lnSpc>
                <a:spcPct val="80000"/>
              </a:lnSpc>
              <a:spcBef>
                <a:spcPct val="80000"/>
              </a:spcBef>
            </a:pPr>
            <a:r>
              <a:rPr lang="pl-PL" sz="1100" b="1" dirty="0">
                <a:latin typeface="Arial" charset="0"/>
              </a:rPr>
              <a:t>Słubice </a:t>
            </a:r>
            <a:r>
              <a:rPr lang="pl-PL" sz="1100" dirty="0">
                <a:latin typeface="Arial" charset="0"/>
              </a:rPr>
              <a:t>- Collegium Polonicum</a:t>
            </a:r>
          </a:p>
          <a:p>
            <a:pPr defTabSz="912813">
              <a:lnSpc>
                <a:spcPct val="80000"/>
              </a:lnSpc>
              <a:spcBef>
                <a:spcPct val="80000"/>
              </a:spcBef>
            </a:pPr>
            <a:r>
              <a:rPr lang="pl-PL" sz="1100" b="1" dirty="0">
                <a:latin typeface="Arial" charset="0"/>
              </a:rPr>
              <a:t>Szczecin </a:t>
            </a:r>
            <a:r>
              <a:rPr lang="pl-PL" sz="1100" dirty="0">
                <a:latin typeface="Arial" charset="0"/>
              </a:rPr>
              <a:t>- Uniwersytet Szczeciński</a:t>
            </a:r>
          </a:p>
          <a:p>
            <a:pPr defTabSz="912813">
              <a:lnSpc>
                <a:spcPct val="80000"/>
              </a:lnSpc>
              <a:spcBef>
                <a:spcPct val="80000"/>
              </a:spcBef>
            </a:pPr>
            <a:r>
              <a:rPr lang="pl-PL" sz="1100" b="1" dirty="0">
                <a:latin typeface="Arial" charset="0"/>
              </a:rPr>
              <a:t>Toruń </a:t>
            </a:r>
            <a:r>
              <a:rPr lang="pl-PL" sz="1100" dirty="0">
                <a:latin typeface="Arial" charset="0"/>
              </a:rPr>
              <a:t>- Uniwersytet Mikołaja Kopernika</a:t>
            </a:r>
          </a:p>
          <a:p>
            <a:pPr defTabSz="912813">
              <a:lnSpc>
                <a:spcPct val="80000"/>
              </a:lnSpc>
              <a:spcBef>
                <a:spcPct val="80000"/>
              </a:spcBef>
            </a:pPr>
            <a:r>
              <a:rPr lang="pl-PL" sz="1100" b="1" dirty="0">
                <a:latin typeface="Arial" charset="0"/>
              </a:rPr>
              <a:t>Warszawa </a:t>
            </a:r>
            <a:r>
              <a:rPr lang="pl-PL" sz="1100" dirty="0">
                <a:latin typeface="Arial" charset="0"/>
              </a:rPr>
              <a:t>- Akademia Leona Koźmińskiego</a:t>
            </a:r>
          </a:p>
          <a:p>
            <a:pPr defTabSz="912813">
              <a:lnSpc>
                <a:spcPct val="80000"/>
              </a:lnSpc>
              <a:spcBef>
                <a:spcPct val="80000"/>
              </a:spcBef>
            </a:pPr>
            <a:r>
              <a:rPr lang="pl-PL" sz="1100" b="1" dirty="0">
                <a:latin typeface="Arial" charset="0"/>
              </a:rPr>
              <a:t>Warszawa </a:t>
            </a:r>
            <a:r>
              <a:rPr lang="pl-PL" sz="1100" dirty="0">
                <a:latin typeface="Arial" charset="0"/>
              </a:rPr>
              <a:t>- Fundacja </a:t>
            </a:r>
            <a:r>
              <a:rPr lang="pl-PL" sz="1100" dirty="0" err="1">
                <a:latin typeface="Arial" charset="0"/>
              </a:rPr>
              <a:t>Academia</a:t>
            </a:r>
            <a:r>
              <a:rPr lang="pl-PL" sz="1100" dirty="0">
                <a:latin typeface="Arial" charset="0"/>
              </a:rPr>
              <a:t> Iuris 		im. Macieja Bednarkiewicza</a:t>
            </a:r>
          </a:p>
          <a:p>
            <a:pPr defTabSz="912813">
              <a:lnSpc>
                <a:spcPct val="80000"/>
              </a:lnSpc>
              <a:spcBef>
                <a:spcPct val="80000"/>
              </a:spcBef>
            </a:pPr>
            <a:r>
              <a:rPr lang="pl-PL" sz="1100" b="1" dirty="0">
                <a:latin typeface="Arial" charset="0"/>
              </a:rPr>
              <a:t>Warszawa </a:t>
            </a:r>
            <a:r>
              <a:rPr lang="pl-PL" sz="1100" dirty="0">
                <a:latin typeface="Arial" charset="0"/>
              </a:rPr>
              <a:t>- WPK Uniwersytet Stefana Kardynała 	Wyszyńskiego </a:t>
            </a:r>
          </a:p>
          <a:p>
            <a:pPr defTabSz="912813">
              <a:lnSpc>
                <a:spcPct val="80000"/>
              </a:lnSpc>
              <a:spcBef>
                <a:spcPct val="80000"/>
              </a:spcBef>
            </a:pPr>
            <a:r>
              <a:rPr lang="pl-PL" sz="1100" b="1" dirty="0">
                <a:latin typeface="Arial" charset="0"/>
              </a:rPr>
              <a:t>Warszawa </a:t>
            </a:r>
            <a:r>
              <a:rPr lang="pl-PL" sz="1100" dirty="0">
                <a:latin typeface="Arial" charset="0"/>
              </a:rPr>
              <a:t>- </a:t>
            </a:r>
            <a:r>
              <a:rPr lang="pl-PL" sz="1100" dirty="0" err="1">
                <a:latin typeface="Arial" charset="0"/>
              </a:rPr>
              <a:t>WPiA</a:t>
            </a:r>
            <a:r>
              <a:rPr lang="pl-PL" sz="1100" dirty="0">
                <a:latin typeface="Arial" charset="0"/>
              </a:rPr>
              <a:t> Uniwersytet Stefana Kardynała 	Wyszyńskiego</a:t>
            </a:r>
          </a:p>
          <a:p>
            <a:pPr defTabSz="912813">
              <a:lnSpc>
                <a:spcPct val="80000"/>
              </a:lnSpc>
              <a:spcBef>
                <a:spcPct val="80000"/>
              </a:spcBef>
            </a:pPr>
            <a:r>
              <a:rPr lang="pl-PL" sz="1100" b="1" dirty="0">
                <a:latin typeface="Arial" charset="0"/>
              </a:rPr>
              <a:t>Warszawa </a:t>
            </a:r>
            <a:r>
              <a:rPr lang="pl-PL" sz="1100" dirty="0">
                <a:latin typeface="Arial" charset="0"/>
              </a:rPr>
              <a:t>- Uczelnia Łazarskiego</a:t>
            </a:r>
          </a:p>
          <a:p>
            <a:pPr defTabSz="912813">
              <a:lnSpc>
                <a:spcPct val="80000"/>
              </a:lnSpc>
              <a:spcBef>
                <a:spcPct val="80000"/>
              </a:spcBef>
            </a:pPr>
            <a:r>
              <a:rPr lang="pl-PL" sz="1100" b="1" dirty="0">
                <a:latin typeface="Arial" charset="0"/>
              </a:rPr>
              <a:t>Warszawa -</a:t>
            </a:r>
            <a:r>
              <a:rPr lang="pl-PL" sz="1100" dirty="0">
                <a:latin typeface="Arial" charset="0"/>
              </a:rPr>
              <a:t> Uniwersytet </a:t>
            </a:r>
            <a:r>
              <a:rPr lang="pl-PL" sz="1100" dirty="0" err="1">
                <a:latin typeface="Arial" charset="0"/>
              </a:rPr>
              <a:t>Vizja</a:t>
            </a:r>
            <a:endParaRPr lang="pl-PL" sz="1100" dirty="0">
              <a:latin typeface="Arial" charset="0"/>
            </a:endParaRPr>
          </a:p>
          <a:p>
            <a:pPr defTabSz="912813">
              <a:lnSpc>
                <a:spcPct val="80000"/>
              </a:lnSpc>
              <a:spcBef>
                <a:spcPct val="80000"/>
              </a:spcBef>
            </a:pPr>
            <a:r>
              <a:rPr lang="pl-PL" sz="1100" b="1" dirty="0">
                <a:latin typeface="Arial" charset="0"/>
              </a:rPr>
              <a:t>Warszawa </a:t>
            </a:r>
            <a:r>
              <a:rPr lang="pl-PL" sz="1100" dirty="0">
                <a:latin typeface="Arial" charset="0"/>
              </a:rPr>
              <a:t>- Wydział Prawa Uniwersytet SWPS</a:t>
            </a:r>
          </a:p>
          <a:p>
            <a:pPr defTabSz="912813">
              <a:lnSpc>
                <a:spcPct val="80000"/>
              </a:lnSpc>
              <a:spcBef>
                <a:spcPct val="80000"/>
              </a:spcBef>
            </a:pPr>
            <a:r>
              <a:rPr lang="pl-PL" sz="1100" b="1" dirty="0">
                <a:latin typeface="Arial" charset="0"/>
              </a:rPr>
              <a:t>Warszawa </a:t>
            </a:r>
            <a:r>
              <a:rPr lang="pl-PL" sz="1100" dirty="0">
                <a:latin typeface="Arial" charset="0"/>
              </a:rPr>
              <a:t>- Uniwersytet Warszawski</a:t>
            </a:r>
          </a:p>
          <a:p>
            <a:pPr defTabSz="912813">
              <a:lnSpc>
                <a:spcPct val="80000"/>
              </a:lnSpc>
              <a:spcBef>
                <a:spcPct val="80000"/>
              </a:spcBef>
            </a:pPr>
            <a:r>
              <a:rPr lang="pl-PL" sz="1100" b="1" dirty="0">
                <a:latin typeface="Arial" charset="0"/>
              </a:rPr>
              <a:t>Wrocław </a:t>
            </a:r>
            <a:r>
              <a:rPr lang="pl-PL" sz="1100" dirty="0">
                <a:latin typeface="Arial" charset="0"/>
              </a:rPr>
              <a:t>- Uniwersytet Wrocławski</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a:lstStyle/>
          <a:p>
            <a:pPr defTabSz="912813" eaLnBrk="1" hangingPunct="1"/>
            <a:r>
              <a:rPr lang="pl-PL" dirty="0"/>
              <a:t>Poradnie spełniające standardy</a:t>
            </a:r>
          </a:p>
        </p:txBody>
      </p:sp>
      <p:sp>
        <p:nvSpPr>
          <p:cNvPr id="81923" name="Rectangle 3"/>
          <p:cNvSpPr>
            <a:spLocks noGrp="1" noChangeArrowheads="1"/>
          </p:cNvSpPr>
          <p:nvPr>
            <p:ph type="body" idx="1"/>
          </p:nvPr>
        </p:nvSpPr>
        <p:spPr>
          <a:xfrm>
            <a:off x="755576" y="2348880"/>
            <a:ext cx="8388424" cy="4392488"/>
          </a:xfrm>
        </p:spPr>
        <p:txBody>
          <a:bodyPr/>
          <a:lstStyle/>
          <a:p>
            <a:pPr marL="531813" indent="-531813" defTabSz="912813" eaLnBrk="1" hangingPunct="1">
              <a:lnSpc>
                <a:spcPct val="80000"/>
              </a:lnSpc>
              <a:buFont typeface="Wingdings" pitchFamily="2" charset="2"/>
              <a:buAutoNum type="arabicPeriod"/>
            </a:pPr>
            <a:r>
              <a:rPr lang="pl-PL" sz="1200" dirty="0"/>
              <a:t>Studencka Poradnia Prawna – Pracownia Wydziału Prawa Uniwersytetu w </a:t>
            </a:r>
            <a:r>
              <a:rPr lang="pl-PL" sz="1200" b="1" dirty="0"/>
              <a:t>Białymstoku (</a:t>
            </a:r>
            <a:r>
              <a:rPr lang="pl-PL" sz="1200" b="1" dirty="0" err="1"/>
              <a:t>UwB</a:t>
            </a:r>
            <a:r>
              <a:rPr lang="pl-PL" sz="1200" b="1" dirty="0"/>
              <a:t>)</a:t>
            </a:r>
          </a:p>
          <a:p>
            <a:pPr marL="531813" indent="-531813" defTabSz="912813" eaLnBrk="1" hangingPunct="1">
              <a:lnSpc>
                <a:spcPct val="80000"/>
              </a:lnSpc>
              <a:buFont typeface="Wingdings" pitchFamily="2" charset="2"/>
              <a:buAutoNum type="arabicPeriod"/>
            </a:pPr>
            <a:r>
              <a:rPr lang="pl-PL" sz="1200" dirty="0"/>
              <a:t>Studencka Poradnia Prawna Uniwersytetu Gdańskiego w </a:t>
            </a:r>
            <a:r>
              <a:rPr lang="pl-PL" sz="1200" b="1" dirty="0"/>
              <a:t>Gdańsku (UG)</a:t>
            </a:r>
          </a:p>
          <a:p>
            <a:pPr marL="531813" indent="-531813" defTabSz="912813" eaLnBrk="1" hangingPunct="1">
              <a:lnSpc>
                <a:spcPct val="80000"/>
              </a:lnSpc>
              <a:buFont typeface="Wingdings" pitchFamily="2" charset="2"/>
              <a:buAutoNum type="arabicPeriod"/>
            </a:pPr>
            <a:r>
              <a:rPr lang="pl-PL" sz="1200" dirty="0"/>
              <a:t>Studencka Poradnia Prawna Uniwersytetu WSB </a:t>
            </a:r>
            <a:r>
              <a:rPr lang="pl-PL" sz="1200" dirty="0" err="1"/>
              <a:t>Merito</a:t>
            </a:r>
            <a:r>
              <a:rPr lang="pl-PL" sz="1200" dirty="0"/>
              <a:t> w </a:t>
            </a:r>
            <a:r>
              <a:rPr lang="pl-PL" sz="1200" b="1" dirty="0"/>
              <a:t>Gdańsku (Uniwersytet WSB </a:t>
            </a:r>
            <a:r>
              <a:rPr lang="pl-PL" sz="1200" b="1" dirty="0" err="1"/>
              <a:t>Merito</a:t>
            </a:r>
            <a:r>
              <a:rPr lang="pl-PL" sz="1200" b="1" dirty="0"/>
              <a:t>)</a:t>
            </a:r>
          </a:p>
          <a:p>
            <a:pPr marL="531813" indent="-531813" defTabSz="912813" eaLnBrk="1" hangingPunct="1">
              <a:lnSpc>
                <a:spcPct val="80000"/>
              </a:lnSpc>
              <a:buFont typeface="Wingdings" pitchFamily="2" charset="2"/>
              <a:buAutoNum type="arabicPeriod"/>
            </a:pPr>
            <a:r>
              <a:rPr lang="pl-PL" sz="1200" dirty="0"/>
              <a:t>Klinika Prawa – Studencka Poradnia Prawna </a:t>
            </a:r>
            <a:r>
              <a:rPr lang="pl-PL" sz="1200" dirty="0" err="1"/>
              <a:t>WPiA</a:t>
            </a:r>
            <a:r>
              <a:rPr lang="pl-PL" sz="1200" dirty="0"/>
              <a:t> Uniwersytetu Śląskiego w </a:t>
            </a:r>
            <a:r>
              <a:rPr lang="pl-PL" sz="1200" b="1" dirty="0"/>
              <a:t>Katowicach (UŚ)</a:t>
            </a:r>
          </a:p>
          <a:p>
            <a:pPr marL="531813" indent="-531813" defTabSz="912813" eaLnBrk="1" hangingPunct="1">
              <a:lnSpc>
                <a:spcPct val="80000"/>
              </a:lnSpc>
              <a:buFont typeface="Wingdings" pitchFamily="2" charset="2"/>
              <a:buAutoNum type="arabicPeriod"/>
            </a:pPr>
            <a:r>
              <a:rPr lang="pl-PL" sz="1200" dirty="0"/>
              <a:t>Studencka Poradnia Prawna Uniwersytetu Jagiellońskiego w </a:t>
            </a:r>
            <a:r>
              <a:rPr lang="pl-PL" sz="1200" b="1" dirty="0"/>
              <a:t>Krakowie (UJ)</a:t>
            </a:r>
          </a:p>
          <a:p>
            <a:pPr marL="531813" indent="-531813" defTabSz="912813" eaLnBrk="1" hangingPunct="1">
              <a:lnSpc>
                <a:spcPct val="80000"/>
              </a:lnSpc>
              <a:buFont typeface="Wingdings" pitchFamily="2" charset="2"/>
              <a:buAutoNum type="arabicPeriod"/>
            </a:pPr>
            <a:r>
              <a:rPr lang="pl-PL" sz="1200" dirty="0"/>
              <a:t>Studencka Poradnia Prawna Uniwersytetu Andrzeja Frycza Modrzewskiego w Krakowie </a:t>
            </a:r>
            <a:r>
              <a:rPr lang="pl-PL" sz="1200" b="1" dirty="0"/>
              <a:t>(UAFM)</a:t>
            </a:r>
          </a:p>
          <a:p>
            <a:pPr marL="531813" indent="-531813" defTabSz="912813" eaLnBrk="1" hangingPunct="1">
              <a:lnSpc>
                <a:spcPct val="80000"/>
              </a:lnSpc>
              <a:buFont typeface="Wingdings" pitchFamily="2" charset="2"/>
              <a:buAutoNum type="arabicPeriod"/>
            </a:pPr>
            <a:r>
              <a:rPr lang="pl-PL" sz="1200" dirty="0"/>
              <a:t>Uniwersytecka Poradnia Prawna Wydziału Prawa, Prawa Kanonicznego i Administracji </a:t>
            </a:r>
            <a:br>
              <a:rPr lang="pl-PL" sz="1200" dirty="0"/>
            </a:br>
            <a:r>
              <a:rPr lang="pl-PL" sz="1200" dirty="0"/>
              <a:t>Katolickiego Uniwersytetu Lubelskiego Jana Pawła II w </a:t>
            </a:r>
            <a:r>
              <a:rPr lang="pl-PL" sz="1200" b="1" dirty="0"/>
              <a:t>Lublinie (KUL)</a:t>
            </a:r>
          </a:p>
          <a:p>
            <a:pPr marL="531813" indent="-531813" defTabSz="912813" eaLnBrk="1" hangingPunct="1">
              <a:lnSpc>
                <a:spcPct val="80000"/>
              </a:lnSpc>
              <a:buFont typeface="Wingdings" pitchFamily="2" charset="2"/>
              <a:buAutoNum type="arabicPeriod"/>
            </a:pPr>
            <a:r>
              <a:rPr lang="pl-PL" sz="1200" dirty="0"/>
              <a:t>Uniwersytecka Studencka Poradnia Prawna na </a:t>
            </a:r>
            <a:r>
              <a:rPr lang="pl-PL" sz="1200" dirty="0" err="1"/>
              <a:t>WPiA</a:t>
            </a:r>
            <a:r>
              <a:rPr lang="pl-PL" sz="1200" dirty="0"/>
              <a:t> Uniwersytetu Marii Curie Skłodowskiej w </a:t>
            </a:r>
            <a:r>
              <a:rPr lang="pl-PL" sz="1200" b="1" dirty="0"/>
              <a:t>Lublinie (UMCS)</a:t>
            </a:r>
          </a:p>
          <a:p>
            <a:pPr marL="531813" indent="-531813" defTabSz="912813" eaLnBrk="1" hangingPunct="1">
              <a:lnSpc>
                <a:spcPct val="80000"/>
              </a:lnSpc>
              <a:buFont typeface="Wingdings" pitchFamily="2" charset="2"/>
              <a:buAutoNum type="arabicPeriod"/>
            </a:pPr>
            <a:r>
              <a:rPr lang="pl-PL" sz="1200" dirty="0"/>
              <a:t>Studencki Punkt Informacji Prawnej „Klinika Prawa” w </a:t>
            </a:r>
            <a:r>
              <a:rPr lang="pl-PL" sz="1200" b="1" dirty="0"/>
              <a:t>Łodzi (UŁ)</a:t>
            </a:r>
          </a:p>
          <a:p>
            <a:pPr marL="531813" indent="-531813" defTabSz="912813" eaLnBrk="1" hangingPunct="1">
              <a:lnSpc>
                <a:spcPct val="80000"/>
              </a:lnSpc>
              <a:buFont typeface="Wingdings" pitchFamily="2" charset="2"/>
              <a:buAutoNum type="arabicPeriod"/>
            </a:pPr>
            <a:r>
              <a:rPr lang="pl-PL" sz="1200" dirty="0"/>
              <a:t>Koło Naukowe Studencka Poradnia Prawna w </a:t>
            </a:r>
            <a:r>
              <a:rPr lang="pl-PL" sz="1200" b="1" dirty="0"/>
              <a:t>Olsztynie (UWM)</a:t>
            </a:r>
          </a:p>
          <a:p>
            <a:pPr marL="531813" indent="-531813" defTabSz="912813" eaLnBrk="1" hangingPunct="1">
              <a:lnSpc>
                <a:spcPct val="80000"/>
              </a:lnSpc>
              <a:buFont typeface="Wingdings" pitchFamily="2" charset="2"/>
              <a:buAutoNum type="arabicPeriod"/>
            </a:pPr>
            <a:r>
              <a:rPr lang="pl-PL" sz="1200" dirty="0"/>
              <a:t>Uniwersytecka Studencka Poradnia Prawna „Klinika Prawa” </a:t>
            </a:r>
            <a:r>
              <a:rPr lang="pl-PL" sz="1200" dirty="0" err="1"/>
              <a:t>WPiA</a:t>
            </a:r>
            <a:r>
              <a:rPr lang="pl-PL" sz="1200" dirty="0"/>
              <a:t> Uniwersytetu Opolskiego w </a:t>
            </a:r>
            <a:r>
              <a:rPr lang="pl-PL" sz="1200" b="1" dirty="0"/>
              <a:t>Opolu (UO)</a:t>
            </a:r>
          </a:p>
          <a:p>
            <a:pPr marL="531813" indent="-531813" defTabSz="912813" eaLnBrk="1" hangingPunct="1">
              <a:lnSpc>
                <a:spcPct val="80000"/>
              </a:lnSpc>
              <a:buFont typeface="Wingdings" pitchFamily="2" charset="2"/>
              <a:buAutoNum type="arabicPeriod"/>
            </a:pPr>
            <a:r>
              <a:rPr lang="pl-PL" sz="1200" dirty="0"/>
              <a:t>Klinika Prawa </a:t>
            </a:r>
            <a:r>
              <a:rPr lang="pl-PL" sz="1200" dirty="0" err="1"/>
              <a:t>WPiA</a:t>
            </a:r>
            <a:r>
              <a:rPr lang="pl-PL" sz="1200" dirty="0"/>
              <a:t> Uniwersytetu im. Adama Mickiewicza w </a:t>
            </a:r>
            <a:r>
              <a:rPr lang="pl-PL" sz="1200" b="1" dirty="0"/>
              <a:t>Poznaniu (UAM)</a:t>
            </a:r>
            <a:endParaRPr lang="pl-PL" sz="1200" dirty="0"/>
          </a:p>
          <a:p>
            <a:pPr marL="531813" indent="-531813" defTabSz="912813" eaLnBrk="1" hangingPunct="1">
              <a:lnSpc>
                <a:spcPct val="80000"/>
              </a:lnSpc>
              <a:buFont typeface="Wingdings" pitchFamily="2" charset="2"/>
              <a:buAutoNum type="arabicPeriod"/>
            </a:pPr>
            <a:r>
              <a:rPr lang="pl-PL" sz="1200" dirty="0"/>
              <a:t>Uniwersytecka Poradnia Prawna w </a:t>
            </a:r>
            <a:r>
              <a:rPr lang="pl-PL" sz="1200" b="1" dirty="0"/>
              <a:t>Rzeszowie (</a:t>
            </a:r>
            <a:r>
              <a:rPr lang="pl-PL" sz="1200" b="1" dirty="0" err="1"/>
              <a:t>URz</a:t>
            </a:r>
            <a:r>
              <a:rPr lang="pl-PL" sz="1200" b="1" dirty="0"/>
              <a:t>)</a:t>
            </a:r>
          </a:p>
          <a:p>
            <a:pPr marL="531813" indent="-531813" defTabSz="912813" eaLnBrk="1" hangingPunct="1">
              <a:lnSpc>
                <a:spcPct val="80000"/>
              </a:lnSpc>
              <a:buFont typeface="Wingdings" pitchFamily="2" charset="2"/>
              <a:buAutoNum type="arabicPeriod"/>
            </a:pPr>
            <a:r>
              <a:rPr lang="pl-PL" sz="1200" spc="-50" dirty="0"/>
              <a:t>Studenckie Biuro Porad Prawnych „Klinika Prawa” w </a:t>
            </a:r>
            <a:r>
              <a:rPr lang="pl-PL" sz="1200" b="1" spc="-50" dirty="0"/>
              <a:t>Rzeszowie (</a:t>
            </a:r>
            <a:r>
              <a:rPr lang="pl-PL" sz="1200" b="1" spc="-50" dirty="0" err="1"/>
              <a:t>WSPiA</a:t>
            </a:r>
            <a:r>
              <a:rPr lang="pl-PL" sz="1200" b="1" spc="-50" dirty="0"/>
              <a:t> Rzeszowska Szkoła Wyższa)</a:t>
            </a:r>
            <a:r>
              <a:rPr lang="pl-PL" sz="1200" spc="-50" dirty="0"/>
              <a:t> </a:t>
            </a:r>
          </a:p>
          <a:p>
            <a:pPr marL="531813" indent="-531813" defTabSz="912813" eaLnBrk="1" hangingPunct="1">
              <a:lnSpc>
                <a:spcPct val="80000"/>
              </a:lnSpc>
              <a:buFont typeface="Wingdings" pitchFamily="2" charset="2"/>
              <a:buAutoNum type="arabicPeriod"/>
            </a:pPr>
            <a:r>
              <a:rPr lang="pl-PL" sz="1200" dirty="0"/>
              <a:t>Studencka Poradnia Prawa w Collegium Polonicum w </a:t>
            </a:r>
            <a:r>
              <a:rPr lang="pl-PL" sz="1200" b="1" dirty="0"/>
              <a:t>Słubicach</a:t>
            </a:r>
          </a:p>
          <a:p>
            <a:pPr marL="531813" indent="-531813" defTabSz="912813" eaLnBrk="1" hangingPunct="1">
              <a:lnSpc>
                <a:spcPct val="80000"/>
              </a:lnSpc>
              <a:buFont typeface="Wingdings" pitchFamily="2" charset="2"/>
              <a:buAutoNum type="arabicPeriod"/>
            </a:pPr>
            <a:r>
              <a:rPr lang="pl-PL" sz="1200" dirty="0"/>
              <a:t>Klinika Prawa Wydziału Prawa i Administracji Uniwersytetu Szczecińskiego w </a:t>
            </a:r>
            <a:r>
              <a:rPr lang="pl-PL" sz="1200" b="1" dirty="0"/>
              <a:t>Szczecinie (</a:t>
            </a:r>
            <a:r>
              <a:rPr lang="pl-PL" sz="1200" b="1" dirty="0" err="1"/>
              <a:t>USz</a:t>
            </a:r>
            <a:r>
              <a:rPr lang="pl-PL" sz="1200" b="1" dirty="0"/>
              <a:t>)</a:t>
            </a:r>
          </a:p>
          <a:p>
            <a:pPr marL="531813" indent="-531813" defTabSz="912813" eaLnBrk="1" hangingPunct="1">
              <a:lnSpc>
                <a:spcPct val="80000"/>
              </a:lnSpc>
              <a:buFont typeface="Wingdings" pitchFamily="2" charset="2"/>
              <a:buAutoNum type="arabicPeriod"/>
            </a:pPr>
            <a:r>
              <a:rPr lang="pl-PL" sz="1200" dirty="0"/>
              <a:t>Uniwersytecka Poradnia Prawna w </a:t>
            </a:r>
            <a:r>
              <a:rPr lang="pl-PL" sz="1200" b="1" dirty="0"/>
              <a:t>Toruniu (UMK)</a:t>
            </a:r>
          </a:p>
          <a:p>
            <a:pPr marL="531813" indent="-531813" defTabSz="912813" eaLnBrk="1" hangingPunct="1">
              <a:lnSpc>
                <a:spcPct val="80000"/>
              </a:lnSpc>
              <a:buFont typeface="Wingdings" pitchFamily="2" charset="2"/>
              <a:buAutoNum type="arabicPeriod"/>
            </a:pPr>
            <a:r>
              <a:rPr lang="pl-PL" sz="1200" dirty="0"/>
              <a:t>Studencka Poradnia Prawna przy Akademii Leona Koźmińskiego w </a:t>
            </a:r>
            <a:r>
              <a:rPr lang="pl-PL" sz="1200" b="1" dirty="0"/>
              <a:t>Warszawie (ALK)</a:t>
            </a:r>
          </a:p>
          <a:p>
            <a:pPr marL="531813" indent="-531813" defTabSz="912813" eaLnBrk="1" hangingPunct="1">
              <a:lnSpc>
                <a:spcPct val="80000"/>
              </a:lnSpc>
              <a:buFont typeface="Wingdings" pitchFamily="2" charset="2"/>
              <a:buAutoNum type="arabicPeriod"/>
            </a:pPr>
            <a:r>
              <a:rPr lang="pl-PL" sz="1200" dirty="0"/>
              <a:t>Fundacja </a:t>
            </a:r>
            <a:r>
              <a:rPr lang="pl-PL" sz="1200" dirty="0" err="1"/>
              <a:t>Academia</a:t>
            </a:r>
            <a:r>
              <a:rPr lang="pl-PL" sz="1200" dirty="0"/>
              <a:t> Iuris im. Macieja Bednarkiewicza w </a:t>
            </a:r>
            <a:r>
              <a:rPr lang="pl-PL" sz="1200" b="1" dirty="0"/>
              <a:t>Warszawie (FAI)</a:t>
            </a:r>
          </a:p>
          <a:p>
            <a:pPr marL="531813" indent="-531813" defTabSz="912813" eaLnBrk="1" hangingPunct="1">
              <a:lnSpc>
                <a:spcPct val="80000"/>
              </a:lnSpc>
              <a:buFont typeface="Wingdings" pitchFamily="2" charset="2"/>
              <a:buAutoNum type="arabicPeriod"/>
            </a:pPr>
            <a:r>
              <a:rPr lang="pl-PL" sz="1200" dirty="0"/>
              <a:t>Centrum Dydaktyczne Studencka Poradnia Prawna </a:t>
            </a:r>
            <a:r>
              <a:rPr lang="pl-PL" sz="1200" spc="-50" dirty="0"/>
              <a:t>w </a:t>
            </a:r>
            <a:r>
              <a:rPr lang="pl-PL" sz="1200" b="1" spc="-50" dirty="0"/>
              <a:t>Warszawie (Wydział Prawa, Uniwersytet SWPS</a:t>
            </a:r>
            <a:r>
              <a:rPr lang="pl-PL" sz="1200" spc="-50" dirty="0"/>
              <a:t>)</a:t>
            </a:r>
          </a:p>
          <a:p>
            <a:pPr marL="531813" indent="-531813" defTabSz="912813" eaLnBrk="1" hangingPunct="1">
              <a:lnSpc>
                <a:spcPct val="80000"/>
              </a:lnSpc>
              <a:buFont typeface="Wingdings" pitchFamily="2" charset="2"/>
              <a:buAutoNum type="arabicPeriod"/>
            </a:pPr>
            <a:r>
              <a:rPr lang="pl-PL" sz="1200" dirty="0"/>
              <a:t>Klinika Prawa, Studencki Ośrodek Pomocy Prawnej w </a:t>
            </a:r>
            <a:r>
              <a:rPr lang="pl-PL" sz="1200" b="1" dirty="0"/>
              <a:t>Warszawie (UW)</a:t>
            </a:r>
          </a:p>
          <a:p>
            <a:pPr marL="531813" indent="-531813" defTabSz="912813" eaLnBrk="1" hangingPunct="1">
              <a:lnSpc>
                <a:spcPct val="80000"/>
              </a:lnSpc>
              <a:buFont typeface="Wingdings" pitchFamily="2" charset="2"/>
              <a:buAutoNum type="arabicPeriod"/>
            </a:pPr>
            <a:r>
              <a:rPr lang="pl-PL" sz="1200" dirty="0"/>
              <a:t>Klinika Prawa Uczelni Łazarskiego w </a:t>
            </a:r>
            <a:r>
              <a:rPr lang="pl-PL" sz="1200" b="1" dirty="0"/>
              <a:t>Warszawie (Uczelnia Łazarskiego)</a:t>
            </a:r>
          </a:p>
          <a:p>
            <a:pPr marL="531813" indent="-531813" defTabSz="912813" eaLnBrk="1" hangingPunct="1">
              <a:lnSpc>
                <a:spcPct val="80000"/>
              </a:lnSpc>
              <a:buFont typeface="Wingdings" pitchFamily="2" charset="2"/>
              <a:buAutoNum type="arabicPeriod"/>
            </a:pPr>
            <a:r>
              <a:rPr lang="pl-PL" sz="1200" dirty="0"/>
              <a:t>Uniwersytecka Poradnia Prawna we </a:t>
            </a:r>
            <a:r>
              <a:rPr lang="pl-PL" sz="1200" b="1" dirty="0"/>
              <a:t>Wrocławiu (</a:t>
            </a:r>
            <a:r>
              <a:rPr lang="pl-PL" sz="1200" b="1" dirty="0" err="1"/>
              <a:t>UWr</a:t>
            </a:r>
            <a:r>
              <a:rPr lang="pl-PL" sz="1200" b="1" dirty="0"/>
              <a:t>)</a:t>
            </a:r>
          </a:p>
          <a:p>
            <a:pPr marL="0" indent="0" defTabSz="912813" eaLnBrk="1" hangingPunct="1">
              <a:lnSpc>
                <a:spcPct val="80000"/>
              </a:lnSpc>
              <a:buNone/>
            </a:pPr>
            <a:endParaRPr lang="pl-PL" sz="1200" b="1"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Rok akademicki 2024/2025 </a:t>
            </a:r>
            <a:br>
              <a:rPr lang="pl-PL" dirty="0"/>
            </a:br>
            <a:r>
              <a:rPr lang="pl-PL" dirty="0"/>
              <a:t>w działalności poradni w liczbach</a:t>
            </a:r>
          </a:p>
        </p:txBody>
      </p:sp>
      <p:sp>
        <p:nvSpPr>
          <p:cNvPr id="7" name="Rectangle 3"/>
          <p:cNvSpPr txBox="1">
            <a:spLocks noChangeArrowheads="1"/>
          </p:cNvSpPr>
          <p:nvPr/>
        </p:nvSpPr>
        <p:spPr bwMode="auto">
          <a:xfrm>
            <a:off x="914400" y="2622376"/>
            <a:ext cx="7848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defTabSz="912813" eaLnBrk="1" hangingPunct="1">
              <a:lnSpc>
                <a:spcPct val="90000"/>
              </a:lnSpc>
              <a:buFont typeface="Wingdings" pitchFamily="2" charset="2"/>
              <a:buChar char="§"/>
              <a:defRPr/>
            </a:pPr>
            <a:r>
              <a:rPr lang="pl-PL" sz="2000" b="1" kern="0" dirty="0">
                <a:solidFill>
                  <a:schemeClr val="tx1">
                    <a:lumMod val="75000"/>
                  </a:schemeClr>
                </a:solidFill>
              </a:rPr>
              <a:t>2 477 </a:t>
            </a:r>
            <a:r>
              <a:rPr lang="pl-PL" sz="2000" kern="0" dirty="0">
                <a:solidFill>
                  <a:schemeClr val="tx1">
                    <a:lumMod val="75000"/>
                  </a:schemeClr>
                </a:solidFill>
              </a:rPr>
              <a:t>– tyle spraw przyjęły poradnie w okresie </a:t>
            </a:r>
            <a:br>
              <a:rPr lang="pl-PL" sz="2000" kern="0" dirty="0">
                <a:solidFill>
                  <a:schemeClr val="tx1">
                    <a:lumMod val="75000"/>
                  </a:schemeClr>
                </a:solidFill>
              </a:rPr>
            </a:br>
            <a:r>
              <a:rPr lang="pl-PL" sz="2000" kern="0" dirty="0">
                <a:solidFill>
                  <a:schemeClr val="tx1">
                    <a:lumMod val="75000"/>
                  </a:schemeClr>
                </a:solidFill>
              </a:rPr>
              <a:t>od października 2024 do czerwca 2025</a:t>
            </a:r>
            <a:endParaRPr lang="pl-PL" sz="2000" b="1" kern="0" dirty="0">
              <a:solidFill>
                <a:schemeClr val="tx1">
                  <a:lumMod val="75000"/>
                </a:schemeClr>
              </a:solidFill>
            </a:endParaRPr>
          </a:p>
          <a:p>
            <a:pPr defTabSz="912813" eaLnBrk="1" hangingPunct="1">
              <a:lnSpc>
                <a:spcPct val="90000"/>
              </a:lnSpc>
              <a:buFont typeface="Wingdings" pitchFamily="2" charset="2"/>
              <a:buChar char="§"/>
              <a:defRPr/>
            </a:pPr>
            <a:r>
              <a:rPr lang="pl-PL" sz="2000" kern="0" dirty="0">
                <a:solidFill>
                  <a:schemeClr val="tx1">
                    <a:lumMod val="75000"/>
                  </a:schemeClr>
                </a:solidFill>
              </a:rPr>
              <a:t>najwięcej – </a:t>
            </a:r>
            <a:r>
              <a:rPr lang="pl-PL" sz="2000" b="1" kern="0" dirty="0">
                <a:solidFill>
                  <a:schemeClr val="tx1">
                    <a:lumMod val="75000"/>
                  </a:schemeClr>
                </a:solidFill>
              </a:rPr>
              <a:t>396 </a:t>
            </a:r>
            <a:r>
              <a:rPr lang="pl-PL" sz="2000" kern="0" dirty="0">
                <a:solidFill>
                  <a:schemeClr val="tx1">
                    <a:lumMod val="75000"/>
                  </a:schemeClr>
                </a:solidFill>
              </a:rPr>
              <a:t>– spraw przyjęła </a:t>
            </a:r>
            <a:r>
              <a:rPr lang="pl-PL" sz="2000" dirty="0">
                <a:latin typeface="Arial" charset="0"/>
              </a:rPr>
              <a:t>Fundacja </a:t>
            </a:r>
            <a:r>
              <a:rPr lang="pl-PL" sz="2000" dirty="0" err="1">
                <a:latin typeface="Arial" charset="0"/>
              </a:rPr>
              <a:t>Academia</a:t>
            </a:r>
            <a:r>
              <a:rPr lang="pl-PL" sz="2000" dirty="0">
                <a:latin typeface="Arial" charset="0"/>
              </a:rPr>
              <a:t> Iuris </a:t>
            </a:r>
            <a:br>
              <a:rPr lang="pl-PL" sz="2000" dirty="0">
                <a:latin typeface="Arial" charset="0"/>
              </a:rPr>
            </a:br>
            <a:r>
              <a:rPr lang="pl-PL" sz="2000" dirty="0">
                <a:latin typeface="Arial" charset="0"/>
              </a:rPr>
              <a:t>im. Macieja Bednarkiewicza</a:t>
            </a:r>
            <a:endParaRPr lang="pl-PL" sz="2000" kern="0" dirty="0">
              <a:solidFill>
                <a:schemeClr val="tx1">
                  <a:lumMod val="75000"/>
                </a:schemeClr>
              </a:solidFill>
            </a:endParaRPr>
          </a:p>
          <a:p>
            <a:pPr defTabSz="912813" eaLnBrk="1" hangingPunct="1">
              <a:lnSpc>
                <a:spcPct val="90000"/>
              </a:lnSpc>
              <a:buFont typeface="Wingdings" pitchFamily="2" charset="2"/>
              <a:buChar char="§"/>
              <a:defRPr/>
            </a:pPr>
            <a:r>
              <a:rPr lang="pl-PL" sz="2000" kern="0" dirty="0">
                <a:solidFill>
                  <a:schemeClr val="tx1">
                    <a:lumMod val="75000"/>
                  </a:schemeClr>
                </a:solidFill>
              </a:rPr>
              <a:t>najczęściej – w </a:t>
            </a:r>
            <a:r>
              <a:rPr lang="pl-PL" sz="2000" b="1" kern="0" dirty="0">
                <a:solidFill>
                  <a:schemeClr val="tx1">
                    <a:lumMod val="75000"/>
                  </a:schemeClr>
                </a:solidFill>
              </a:rPr>
              <a:t>ok. 25 proc. </a:t>
            </a:r>
            <a:r>
              <a:rPr lang="pl-PL" sz="2000" kern="0" dirty="0">
                <a:solidFill>
                  <a:schemeClr val="tx1">
                    <a:lumMod val="75000"/>
                  </a:schemeClr>
                </a:solidFill>
              </a:rPr>
              <a:t>przypadków (</a:t>
            </a:r>
            <a:r>
              <a:rPr lang="pl-PL" sz="2000" b="1" kern="0" dirty="0">
                <a:solidFill>
                  <a:schemeClr val="tx1">
                    <a:lumMod val="75000"/>
                  </a:schemeClr>
                </a:solidFill>
              </a:rPr>
              <a:t>614 </a:t>
            </a:r>
            <a:r>
              <a:rPr lang="pl-PL" sz="2000" kern="0" dirty="0">
                <a:solidFill>
                  <a:schemeClr val="tx1">
                    <a:lumMod val="75000"/>
                  </a:schemeClr>
                </a:solidFill>
              </a:rPr>
              <a:t>spraw) klienci zgłaszali się do poradni o pomoc w sprawach cywilnych</a:t>
            </a:r>
          </a:p>
          <a:p>
            <a:pPr defTabSz="912813" eaLnBrk="1" hangingPunct="1">
              <a:lnSpc>
                <a:spcPct val="90000"/>
              </a:lnSpc>
              <a:buFont typeface="Wingdings" pitchFamily="2" charset="2"/>
              <a:buChar char="§"/>
              <a:defRPr/>
            </a:pPr>
            <a:r>
              <a:rPr lang="pl-PL" sz="2000" kern="0" dirty="0">
                <a:solidFill>
                  <a:schemeClr val="tx1">
                    <a:lumMod val="75000"/>
                  </a:schemeClr>
                </a:solidFill>
              </a:rPr>
              <a:t>w poradniach działało łącznie </a:t>
            </a:r>
            <a:r>
              <a:rPr lang="pl-PL" sz="2000" b="1" kern="0" dirty="0">
                <a:solidFill>
                  <a:schemeClr val="tx1">
                    <a:lumMod val="75000"/>
                  </a:schemeClr>
                </a:solidFill>
              </a:rPr>
              <a:t>1 275 </a:t>
            </a:r>
            <a:r>
              <a:rPr lang="pl-PL" sz="2000" kern="0" dirty="0">
                <a:solidFill>
                  <a:schemeClr val="tx1">
                    <a:lumMod val="75000"/>
                  </a:schemeClr>
                </a:solidFill>
              </a:rPr>
              <a:t>studentów i </a:t>
            </a:r>
            <a:r>
              <a:rPr lang="pl-PL" sz="2000" b="1" kern="0" dirty="0">
                <a:solidFill>
                  <a:schemeClr val="tx1">
                    <a:lumMod val="75000"/>
                  </a:schemeClr>
                </a:solidFill>
              </a:rPr>
              <a:t>376 </a:t>
            </a:r>
            <a:r>
              <a:rPr lang="pl-PL" sz="2000" kern="0" dirty="0">
                <a:solidFill>
                  <a:schemeClr val="tx1">
                    <a:lumMod val="75000"/>
                  </a:schemeClr>
                </a:solidFill>
              </a:rPr>
              <a:t>pracowników dydaktycznych</a:t>
            </a:r>
          </a:p>
          <a:p>
            <a:pPr defTabSz="912813" eaLnBrk="1" hangingPunct="1">
              <a:lnSpc>
                <a:spcPct val="90000"/>
              </a:lnSpc>
              <a:buFont typeface="Wingdings" pitchFamily="2" charset="2"/>
              <a:buChar char="§"/>
              <a:defRPr/>
            </a:pPr>
            <a:r>
              <a:rPr lang="pl-PL" sz="2000" kern="0" dirty="0">
                <a:solidFill>
                  <a:schemeClr val="tx1">
                    <a:lumMod val="75000"/>
                  </a:schemeClr>
                </a:solidFill>
              </a:rPr>
              <a:t>jeden pracownik dydaktyczny miał pieczę </a:t>
            </a:r>
            <a:br>
              <a:rPr lang="pl-PL" sz="2000" kern="0" dirty="0">
                <a:solidFill>
                  <a:schemeClr val="tx1">
                    <a:lumMod val="75000"/>
                  </a:schemeClr>
                </a:solidFill>
              </a:rPr>
            </a:br>
            <a:r>
              <a:rPr lang="pl-PL" sz="2000" kern="0" dirty="0">
                <a:solidFill>
                  <a:schemeClr val="tx1">
                    <a:lumMod val="75000"/>
                  </a:schemeClr>
                </a:solidFill>
              </a:rPr>
              <a:t>przeciętnie nad </a:t>
            </a:r>
            <a:r>
              <a:rPr lang="pl-PL" sz="2000" b="1" kern="0" dirty="0">
                <a:solidFill>
                  <a:schemeClr val="tx1">
                    <a:lumMod val="75000"/>
                  </a:schemeClr>
                </a:solidFill>
              </a:rPr>
              <a:t>3 </a:t>
            </a:r>
            <a:r>
              <a:rPr lang="pl-PL" sz="2000" kern="0" dirty="0">
                <a:solidFill>
                  <a:schemeClr val="tx1">
                    <a:lumMod val="75000"/>
                  </a:schemeClr>
                </a:solidFill>
              </a:rPr>
              <a:t>studentami</a:t>
            </a:r>
          </a:p>
          <a:p>
            <a:pPr defTabSz="912813" eaLnBrk="1" hangingPunct="1">
              <a:lnSpc>
                <a:spcPct val="90000"/>
              </a:lnSpc>
              <a:buFont typeface="Wingdings" pitchFamily="2" charset="2"/>
              <a:buChar char="§"/>
              <a:defRPr/>
            </a:pPr>
            <a:r>
              <a:rPr lang="pl-PL" sz="2000" kern="0" dirty="0">
                <a:solidFill>
                  <a:schemeClr val="tx1">
                    <a:lumMod val="75000"/>
                  </a:schemeClr>
                </a:solidFill>
              </a:rPr>
              <a:t>na jednego studenta przypadało blisko </a:t>
            </a:r>
            <a:r>
              <a:rPr lang="pl-PL" sz="2000" b="1" kern="0" dirty="0">
                <a:solidFill>
                  <a:schemeClr val="tx1">
                    <a:lumMod val="75000"/>
                  </a:schemeClr>
                </a:solidFill>
              </a:rPr>
              <a:t>2 </a:t>
            </a:r>
            <a:r>
              <a:rPr lang="pl-PL" sz="2000" kern="0" dirty="0">
                <a:solidFill>
                  <a:schemeClr val="tx1">
                    <a:lumMod val="75000"/>
                  </a:schemeClr>
                </a:solidFill>
              </a:rPr>
              <a:t>sprawy</a:t>
            </a:r>
          </a:p>
          <a:p>
            <a:pPr defTabSz="912813" eaLnBrk="1" hangingPunct="1">
              <a:lnSpc>
                <a:spcPct val="90000"/>
              </a:lnSpc>
              <a:buFont typeface="Wingdings" pitchFamily="2" charset="2"/>
              <a:buChar char="§"/>
              <a:defRPr/>
            </a:pPr>
            <a:r>
              <a:rPr lang="pl-PL" sz="2000" b="1" kern="0" dirty="0">
                <a:solidFill>
                  <a:schemeClr val="tx1">
                    <a:lumMod val="75000"/>
                  </a:schemeClr>
                </a:solidFill>
              </a:rPr>
              <a:t>2 </a:t>
            </a:r>
            <a:r>
              <a:rPr lang="pl-PL" sz="2000" kern="0" dirty="0">
                <a:solidFill>
                  <a:schemeClr val="tx1">
                    <a:lumMod val="75000"/>
                  </a:schemeClr>
                </a:solidFill>
              </a:rPr>
              <a:t>poradnie nie przedłożyły sprawozdań</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W porównaniu z poprzednim rokiem akademickim…</a:t>
            </a:r>
          </a:p>
        </p:txBody>
      </p:sp>
      <p:sp>
        <p:nvSpPr>
          <p:cNvPr id="7" name="Rectangle 3"/>
          <p:cNvSpPr txBox="1">
            <a:spLocks noChangeArrowheads="1"/>
          </p:cNvSpPr>
          <p:nvPr/>
        </p:nvSpPr>
        <p:spPr bwMode="auto">
          <a:xfrm>
            <a:off x="755576" y="2852936"/>
            <a:ext cx="8159824" cy="2650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defTabSz="912813" eaLnBrk="1" hangingPunct="1">
              <a:lnSpc>
                <a:spcPct val="150000"/>
              </a:lnSpc>
              <a:buFont typeface="Wingdings" pitchFamily="2" charset="2"/>
              <a:buNone/>
            </a:pPr>
            <a:r>
              <a:rPr lang="pl-PL" sz="2350" kern="0" dirty="0"/>
              <a:t>… </a:t>
            </a:r>
            <a:r>
              <a:rPr lang="pl-PL" sz="2350" b="1" kern="0" dirty="0"/>
              <a:t>liczba spraw</a:t>
            </a:r>
            <a:r>
              <a:rPr lang="pl-PL" sz="2350" kern="0" dirty="0"/>
              <a:t> </a:t>
            </a:r>
            <a:r>
              <a:rPr lang="pl-PL" sz="2350" b="1" kern="0" dirty="0"/>
              <a:t>wzrosła</a:t>
            </a:r>
            <a:r>
              <a:rPr lang="pl-PL" sz="2350" kern="0" dirty="0"/>
              <a:t> </a:t>
            </a:r>
            <a:r>
              <a:rPr lang="pl-PL" sz="2350" b="1" kern="0" dirty="0"/>
              <a:t>o 316 </a:t>
            </a:r>
            <a:r>
              <a:rPr lang="pl-PL" sz="2350" kern="0" dirty="0"/>
              <a:t>(ok. 15 proc.)</a:t>
            </a:r>
          </a:p>
          <a:p>
            <a:pPr defTabSz="912813" eaLnBrk="1" hangingPunct="1">
              <a:lnSpc>
                <a:spcPct val="150000"/>
              </a:lnSpc>
              <a:buFont typeface="Wingdings" pitchFamily="2" charset="2"/>
              <a:buNone/>
            </a:pPr>
            <a:r>
              <a:rPr lang="pl-PL" sz="2350" kern="0" dirty="0"/>
              <a:t>… </a:t>
            </a:r>
            <a:r>
              <a:rPr lang="pl-PL" sz="2350" b="1" kern="0" dirty="0"/>
              <a:t>liczba studentów wzrosła o 166 </a:t>
            </a:r>
            <a:r>
              <a:rPr lang="pl-PL" sz="2350" kern="0" dirty="0"/>
              <a:t>(ok.</a:t>
            </a:r>
            <a:r>
              <a:rPr lang="pl-PL" sz="2350" b="1" kern="0" dirty="0"/>
              <a:t> </a:t>
            </a:r>
            <a:r>
              <a:rPr lang="pl-PL" sz="2350" kern="0" dirty="0"/>
              <a:t>15 proc.)</a:t>
            </a:r>
          </a:p>
          <a:p>
            <a:pPr defTabSz="912813" eaLnBrk="1" hangingPunct="1">
              <a:lnSpc>
                <a:spcPct val="150000"/>
              </a:lnSpc>
              <a:buFont typeface="Wingdings" pitchFamily="2" charset="2"/>
              <a:buNone/>
            </a:pPr>
            <a:r>
              <a:rPr lang="pl-PL" sz="2350" kern="0" dirty="0"/>
              <a:t>… liczebność </a:t>
            </a:r>
            <a:r>
              <a:rPr lang="pl-PL" sz="2350" b="1" kern="0" dirty="0"/>
              <a:t>personelu dydaktycznego</a:t>
            </a:r>
            <a:r>
              <a:rPr lang="pl-PL" sz="2350" kern="0" dirty="0"/>
              <a:t> </a:t>
            </a:r>
            <a:r>
              <a:rPr lang="pl-PL" sz="2350" b="1" kern="0" dirty="0"/>
              <a:t>wzrosła </a:t>
            </a:r>
            <a:br>
              <a:rPr lang="pl-PL" sz="2350" b="1" kern="0" dirty="0"/>
            </a:br>
            <a:r>
              <a:rPr lang="pl-PL" sz="2350" b="1" kern="0" dirty="0"/>
              <a:t>o 67 </a:t>
            </a:r>
            <a:r>
              <a:rPr lang="pl-PL" sz="2350" kern="0" dirty="0"/>
              <a:t>(ok. 8 proc.)</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914400" y="762000"/>
            <a:ext cx="8001000" cy="1143000"/>
          </a:xfrm>
        </p:spPr>
        <p:txBody>
          <a:bodyPr/>
          <a:lstStyle/>
          <a:p>
            <a:pPr defTabSz="912813" eaLnBrk="1" hangingPunct="1"/>
            <a:r>
              <a:rPr lang="pl-PL" dirty="0"/>
              <a:t>W porównaniu z poprzednimi latami…</a:t>
            </a:r>
          </a:p>
        </p:txBody>
      </p:sp>
      <p:graphicFrame>
        <p:nvGraphicFramePr>
          <p:cNvPr id="12" name="Object 5"/>
          <p:cNvGraphicFramePr>
            <a:graphicFrameLocks noChangeAspect="1"/>
          </p:cNvGraphicFramePr>
          <p:nvPr>
            <p:extLst>
              <p:ext uri="{D42A27DB-BD31-4B8C-83A1-F6EECF244321}">
                <p14:modId xmlns:p14="http://schemas.microsoft.com/office/powerpoint/2010/main" val="2471894143"/>
              </p:ext>
            </p:extLst>
          </p:nvPr>
        </p:nvGraphicFramePr>
        <p:xfrm flipH="1">
          <a:off x="4715035" y="6079202"/>
          <a:ext cx="56709" cy="4571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7"/>
          <p:cNvSpPr txBox="1">
            <a:spLocks noChangeArrowheads="1"/>
          </p:cNvSpPr>
          <p:nvPr/>
        </p:nvSpPr>
        <p:spPr bwMode="auto">
          <a:xfrm>
            <a:off x="3367087" y="6124921"/>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2003-2025</a:t>
            </a:r>
          </a:p>
        </p:txBody>
      </p:sp>
      <p:graphicFrame>
        <p:nvGraphicFramePr>
          <p:cNvPr id="4" name="Object 5">
            <a:extLst>
              <a:ext uri="{FF2B5EF4-FFF2-40B4-BE49-F238E27FC236}">
                <a16:creationId xmlns:a16="http://schemas.microsoft.com/office/drawing/2014/main" id="{6CE4DDFC-0A21-53F1-1272-AE50DC41C42B}"/>
              </a:ext>
            </a:extLst>
          </p:cNvPr>
          <p:cNvGraphicFramePr>
            <a:graphicFrameLocks noChangeAspect="1"/>
          </p:cNvGraphicFramePr>
          <p:nvPr>
            <p:extLst>
              <p:ext uri="{D42A27DB-BD31-4B8C-83A1-F6EECF244321}">
                <p14:modId xmlns:p14="http://schemas.microsoft.com/office/powerpoint/2010/main" val="680051676"/>
              </p:ext>
            </p:extLst>
          </p:nvPr>
        </p:nvGraphicFramePr>
        <p:xfrm>
          <a:off x="1062471" y="2594336"/>
          <a:ext cx="7704856" cy="37869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2171F-824C-C835-ECD2-F287B4965FFA}"/>
            </a:ext>
          </a:extLst>
        </p:cNvPr>
        <p:cNvGrpSpPr/>
        <p:nvPr/>
      </p:nvGrpSpPr>
      <p:grpSpPr>
        <a:xfrm>
          <a:off x="0" y="0"/>
          <a:ext cx="0" cy="0"/>
          <a:chOff x="0" y="0"/>
          <a:chExt cx="0" cy="0"/>
        </a:xfrm>
      </p:grpSpPr>
      <p:sp>
        <p:nvSpPr>
          <p:cNvPr id="11" name="Rectangle 2">
            <a:extLst>
              <a:ext uri="{FF2B5EF4-FFF2-40B4-BE49-F238E27FC236}">
                <a16:creationId xmlns:a16="http://schemas.microsoft.com/office/drawing/2014/main" id="{C180208E-F485-D6E8-71E5-385596E55C4F}"/>
              </a:ext>
            </a:extLst>
          </p:cNvPr>
          <p:cNvSpPr>
            <a:spLocks noGrp="1" noChangeArrowheads="1"/>
          </p:cNvSpPr>
          <p:nvPr>
            <p:ph type="title"/>
          </p:nvPr>
        </p:nvSpPr>
        <p:spPr>
          <a:xfrm>
            <a:off x="914400" y="762000"/>
            <a:ext cx="8001000" cy="1143000"/>
          </a:xfrm>
        </p:spPr>
        <p:txBody>
          <a:bodyPr/>
          <a:lstStyle/>
          <a:p>
            <a:pPr defTabSz="912813" eaLnBrk="1" hangingPunct="1"/>
            <a:r>
              <a:rPr lang="pl-PL" dirty="0"/>
              <a:t>W porównaniu z poprzednimi latami…</a:t>
            </a:r>
          </a:p>
        </p:txBody>
      </p:sp>
      <p:graphicFrame>
        <p:nvGraphicFramePr>
          <p:cNvPr id="12" name="Object 5">
            <a:extLst>
              <a:ext uri="{FF2B5EF4-FFF2-40B4-BE49-F238E27FC236}">
                <a16:creationId xmlns:a16="http://schemas.microsoft.com/office/drawing/2014/main" id="{0E0BD589-3B9E-EAFE-8B48-0B75D73C8EFF}"/>
              </a:ext>
            </a:extLst>
          </p:cNvPr>
          <p:cNvGraphicFramePr>
            <a:graphicFrameLocks noChangeAspect="1"/>
          </p:cNvGraphicFramePr>
          <p:nvPr/>
        </p:nvGraphicFramePr>
        <p:xfrm flipH="1">
          <a:off x="4715035" y="6079202"/>
          <a:ext cx="56709" cy="4571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8">
            <a:extLst>
              <a:ext uri="{FF2B5EF4-FFF2-40B4-BE49-F238E27FC236}">
                <a16:creationId xmlns:a16="http://schemas.microsoft.com/office/drawing/2014/main" id="{588FB9FF-581C-42FB-263D-FBEDC9F7039E}"/>
              </a:ext>
            </a:extLst>
          </p:cNvPr>
          <p:cNvSpPr txBox="1">
            <a:spLocks noChangeArrowheads="1"/>
          </p:cNvSpPr>
          <p:nvPr/>
        </p:nvSpPr>
        <p:spPr bwMode="auto">
          <a:xfrm>
            <a:off x="3367087" y="6202304"/>
            <a:ext cx="3095625" cy="461665"/>
          </a:xfrm>
          <a:prstGeom prst="rect">
            <a:avLst/>
          </a:prstGeom>
          <a:noFill/>
          <a:ln w="9525">
            <a:noFill/>
            <a:miter lim="800000"/>
            <a:headEnd/>
            <a:tailEnd/>
          </a:ln>
        </p:spPr>
        <p:txBody>
          <a:bodyPr>
            <a:spAutoFit/>
          </a:bodyPr>
          <a:lstStyle/>
          <a:p>
            <a:pPr algn="ctr" defTabSz="912813">
              <a:spcBef>
                <a:spcPct val="50000"/>
              </a:spcBef>
            </a:pPr>
            <a:r>
              <a:rPr lang="pl-PL" sz="1200" b="1" dirty="0">
                <a:latin typeface="Arial" charset="0"/>
              </a:rPr>
              <a:t>Liczba studentów i </a:t>
            </a:r>
            <a:r>
              <a:rPr lang="pl-PL" sz="1200" b="1" dirty="0">
                <a:solidFill>
                  <a:schemeClr val="bg2"/>
                </a:solidFill>
                <a:latin typeface="Arial" charset="0"/>
              </a:rPr>
              <a:t>personelu dydaktycznego</a:t>
            </a:r>
            <a:r>
              <a:rPr lang="pl-PL" sz="1200" b="1" dirty="0">
                <a:latin typeface="Arial" charset="0"/>
              </a:rPr>
              <a:t> w latach 2003-2025</a:t>
            </a:r>
          </a:p>
        </p:txBody>
      </p:sp>
      <p:graphicFrame>
        <p:nvGraphicFramePr>
          <p:cNvPr id="5" name="Object 6">
            <a:extLst>
              <a:ext uri="{FF2B5EF4-FFF2-40B4-BE49-F238E27FC236}">
                <a16:creationId xmlns:a16="http://schemas.microsoft.com/office/drawing/2014/main" id="{358CDBFF-2787-EE79-F197-97185C49E6FD}"/>
              </a:ext>
            </a:extLst>
          </p:cNvPr>
          <p:cNvGraphicFramePr>
            <a:graphicFrameLocks noChangeAspect="1"/>
          </p:cNvGraphicFramePr>
          <p:nvPr>
            <p:extLst>
              <p:ext uri="{D42A27DB-BD31-4B8C-83A1-F6EECF244321}">
                <p14:modId xmlns:p14="http://schemas.microsoft.com/office/powerpoint/2010/main" val="470191277"/>
              </p:ext>
            </p:extLst>
          </p:nvPr>
        </p:nvGraphicFramePr>
        <p:xfrm>
          <a:off x="827583" y="2501112"/>
          <a:ext cx="7776865" cy="369022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11">
            <a:extLst>
              <a:ext uri="{FF2B5EF4-FFF2-40B4-BE49-F238E27FC236}">
                <a16:creationId xmlns:a16="http://schemas.microsoft.com/office/drawing/2014/main" id="{151D1AC9-4D25-5FE7-E2AA-0AB5C58950F1}"/>
              </a:ext>
            </a:extLst>
          </p:cNvPr>
          <p:cNvSpPr txBox="1">
            <a:spLocks noChangeArrowheads="1"/>
          </p:cNvSpPr>
          <p:nvPr/>
        </p:nvSpPr>
        <p:spPr bwMode="auto">
          <a:xfrm>
            <a:off x="1907704" y="329168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 name="Text Box 12">
            <a:extLst>
              <a:ext uri="{FF2B5EF4-FFF2-40B4-BE49-F238E27FC236}">
                <a16:creationId xmlns:a16="http://schemas.microsoft.com/office/drawing/2014/main" id="{FE40EC0D-83B1-F61B-B911-34E25BD50A61}"/>
              </a:ext>
            </a:extLst>
          </p:cNvPr>
          <p:cNvSpPr txBox="1">
            <a:spLocks noChangeArrowheads="1"/>
          </p:cNvSpPr>
          <p:nvPr/>
        </p:nvSpPr>
        <p:spPr bwMode="auto">
          <a:xfrm>
            <a:off x="2279124" y="4463328"/>
            <a:ext cx="2175925" cy="276999"/>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personel dydaktyczny</a:t>
            </a:r>
          </a:p>
        </p:txBody>
      </p:sp>
    </p:spTree>
    <p:extLst>
      <p:ext uri="{BB962C8B-B14F-4D97-AF65-F5344CB8AC3E}">
        <p14:creationId xmlns:p14="http://schemas.microsoft.com/office/powerpoint/2010/main" val="22024124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7"/>
          <p:cNvGrpSpPr>
            <a:grpSpLocks/>
          </p:cNvGrpSpPr>
          <p:nvPr/>
        </p:nvGrpSpPr>
        <p:grpSpPr bwMode="auto">
          <a:xfrm>
            <a:off x="747713" y="2670175"/>
            <a:ext cx="8577262" cy="4194175"/>
            <a:chOff x="471" y="1026"/>
            <a:chExt cx="5403" cy="2642"/>
          </a:xfrm>
        </p:grpSpPr>
        <p:sp useBgFill="1">
          <p:nvSpPr>
            <p:cNvPr id="3" name="Text Box 598"/>
            <p:cNvSpPr txBox="1">
              <a:spLocks noChangeArrowheads="1"/>
            </p:cNvSpPr>
            <p:nvPr/>
          </p:nvSpPr>
          <p:spPr bwMode="auto">
            <a:xfrm>
              <a:off x="3742" y="2058"/>
              <a:ext cx="2132" cy="806"/>
            </a:xfrm>
            <a:prstGeom prst="rect">
              <a:avLst/>
            </a:prstGeom>
            <a:ln w="9525">
              <a:noFill/>
              <a:miter lim="800000"/>
              <a:headEnd/>
              <a:tailEnd/>
            </a:ln>
          </p:spPr>
          <p:txBody>
            <a:bodyPr>
              <a:spAutoFit/>
            </a:bodyPr>
            <a:lstStyle/>
            <a:p>
              <a:pPr defTabSz="912813">
                <a:spcBef>
                  <a:spcPct val="50000"/>
                </a:spcBef>
              </a:pPr>
              <a:r>
                <a:rPr lang="pl-PL">
                  <a:latin typeface="Arial" charset="0"/>
                </a:rPr>
                <a:t>Rok akademicki 2004/2005</a:t>
              </a:r>
            </a:p>
            <a:p>
              <a:pPr defTabSz="912813">
                <a:spcBef>
                  <a:spcPct val="50000"/>
                </a:spcBef>
              </a:pPr>
              <a:r>
                <a:rPr lang="pl-PL" sz="2000">
                  <a:latin typeface="Arial" charset="0"/>
                </a:rPr>
                <a:t>21 poradni w 15 miastach</a:t>
              </a:r>
            </a:p>
          </p:txBody>
        </p:sp>
        <p:grpSp>
          <p:nvGrpSpPr>
            <p:cNvPr id="4" name="Group 599"/>
            <p:cNvGrpSpPr>
              <a:grpSpLocks/>
            </p:cNvGrpSpPr>
            <p:nvPr/>
          </p:nvGrpSpPr>
          <p:grpSpPr bwMode="auto">
            <a:xfrm>
              <a:off x="471" y="1026"/>
              <a:ext cx="2832" cy="2642"/>
              <a:chOff x="432" y="1682"/>
              <a:chExt cx="2832" cy="2642"/>
            </a:xfrm>
          </p:grpSpPr>
          <p:graphicFrame>
            <p:nvGraphicFramePr>
              <p:cNvPr id="6" name="Object 601"/>
              <p:cNvGraphicFramePr>
                <a:graphicFrameLocks noChangeAspect="1"/>
              </p:cNvGraphicFramePr>
              <p:nvPr/>
            </p:nvGraphicFramePr>
            <p:xfrm>
              <a:off x="480" y="1682"/>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6" name="Object 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02" descr="logo-małe"/>
              <p:cNvPicPr>
                <a:picLocks noChangeAspect="1" noChangeArrowheads="1"/>
              </p:cNvPicPr>
              <p:nvPr/>
            </p:nvPicPr>
            <p:blipFill>
              <a:blip r:embed="rId4" cstate="print"/>
              <a:srcRect/>
              <a:stretch>
                <a:fillRect/>
              </a:stretch>
            </p:blipFill>
            <p:spPr bwMode="auto">
              <a:xfrm>
                <a:off x="1130" y="2626"/>
                <a:ext cx="144" cy="216"/>
              </a:xfrm>
              <a:prstGeom prst="rect">
                <a:avLst/>
              </a:prstGeom>
              <a:noFill/>
              <a:ln w="9525">
                <a:noFill/>
                <a:miter lim="800000"/>
                <a:headEnd/>
                <a:tailEnd/>
              </a:ln>
            </p:spPr>
          </p:pic>
          <p:pic>
            <p:nvPicPr>
              <p:cNvPr id="8" name="Picture 603" descr="logo-małe"/>
              <p:cNvPicPr>
                <a:picLocks noChangeAspect="1" noChangeArrowheads="1"/>
              </p:cNvPicPr>
              <p:nvPr/>
            </p:nvPicPr>
            <p:blipFill>
              <a:blip r:embed="rId4" cstate="print"/>
              <a:srcRect/>
              <a:stretch>
                <a:fillRect/>
              </a:stretch>
            </p:blipFill>
            <p:spPr bwMode="auto">
              <a:xfrm>
                <a:off x="568" y="2305"/>
                <a:ext cx="145" cy="216"/>
              </a:xfrm>
              <a:prstGeom prst="rect">
                <a:avLst/>
              </a:prstGeom>
              <a:noFill/>
              <a:ln w="9525">
                <a:noFill/>
                <a:miter lim="800000"/>
                <a:headEnd/>
                <a:tailEnd/>
              </a:ln>
            </p:spPr>
          </p:pic>
          <p:pic>
            <p:nvPicPr>
              <p:cNvPr id="9" name="Picture 604" descr="logo-małe"/>
              <p:cNvPicPr>
                <a:picLocks noChangeAspect="1" noChangeArrowheads="1"/>
              </p:cNvPicPr>
              <p:nvPr/>
            </p:nvPicPr>
            <p:blipFill>
              <a:blip r:embed="rId4" cstate="print"/>
              <a:srcRect/>
              <a:stretch>
                <a:fillRect/>
              </a:stretch>
            </p:blipFill>
            <p:spPr bwMode="auto">
              <a:xfrm>
                <a:off x="1627" y="1891"/>
                <a:ext cx="145" cy="217"/>
              </a:xfrm>
              <a:prstGeom prst="rect">
                <a:avLst/>
              </a:prstGeom>
              <a:noFill/>
              <a:ln w="9525">
                <a:noFill/>
                <a:miter lim="800000"/>
                <a:headEnd/>
                <a:tailEnd/>
              </a:ln>
            </p:spPr>
          </p:pic>
          <p:pic>
            <p:nvPicPr>
              <p:cNvPr id="10" name="Picture 605" descr="logo-małe"/>
              <p:cNvPicPr>
                <a:picLocks noChangeAspect="1" noChangeArrowheads="1"/>
              </p:cNvPicPr>
              <p:nvPr/>
            </p:nvPicPr>
            <p:blipFill>
              <a:blip r:embed="rId4" cstate="print"/>
              <a:srcRect/>
              <a:stretch>
                <a:fillRect/>
              </a:stretch>
            </p:blipFill>
            <p:spPr bwMode="auto">
              <a:xfrm>
                <a:off x="1671" y="2442"/>
                <a:ext cx="145" cy="216"/>
              </a:xfrm>
              <a:prstGeom prst="rect">
                <a:avLst/>
              </a:prstGeom>
              <a:noFill/>
              <a:ln w="9525">
                <a:noFill/>
                <a:miter lim="800000"/>
                <a:headEnd/>
                <a:tailEnd/>
              </a:ln>
            </p:spPr>
          </p:pic>
          <p:pic>
            <p:nvPicPr>
              <p:cNvPr id="11" name="Picture 606" descr="logo-małe"/>
              <p:cNvPicPr>
                <a:picLocks noChangeAspect="1" noChangeArrowheads="1"/>
              </p:cNvPicPr>
              <p:nvPr/>
            </p:nvPicPr>
            <p:blipFill>
              <a:blip r:embed="rId4" cstate="print"/>
              <a:srcRect/>
              <a:stretch>
                <a:fillRect/>
              </a:stretch>
            </p:blipFill>
            <p:spPr bwMode="auto">
              <a:xfrm>
                <a:off x="2907" y="2318"/>
                <a:ext cx="144" cy="216"/>
              </a:xfrm>
              <a:prstGeom prst="rect">
                <a:avLst/>
              </a:prstGeom>
              <a:noFill/>
              <a:ln w="9525">
                <a:noFill/>
                <a:miter lim="800000"/>
                <a:headEnd/>
                <a:tailEnd/>
              </a:ln>
            </p:spPr>
          </p:pic>
          <p:pic>
            <p:nvPicPr>
              <p:cNvPr id="12" name="Picture 607" descr="logo-małe"/>
              <p:cNvPicPr>
                <a:picLocks noChangeAspect="1" noChangeArrowheads="1"/>
              </p:cNvPicPr>
              <p:nvPr/>
            </p:nvPicPr>
            <p:blipFill>
              <a:blip r:embed="rId4" cstate="print"/>
              <a:srcRect/>
              <a:stretch>
                <a:fillRect/>
              </a:stretch>
            </p:blipFill>
            <p:spPr bwMode="auto">
              <a:xfrm>
                <a:off x="2731" y="2318"/>
                <a:ext cx="144" cy="216"/>
              </a:xfrm>
              <a:prstGeom prst="rect">
                <a:avLst/>
              </a:prstGeom>
              <a:noFill/>
              <a:ln w="9525">
                <a:noFill/>
                <a:miter lim="800000"/>
                <a:headEnd/>
                <a:tailEnd/>
              </a:ln>
            </p:spPr>
          </p:pic>
          <p:pic>
            <p:nvPicPr>
              <p:cNvPr id="13" name="Picture 608" descr="logo-małe"/>
              <p:cNvPicPr>
                <a:picLocks noChangeAspect="1" noChangeArrowheads="1"/>
              </p:cNvPicPr>
              <p:nvPr/>
            </p:nvPicPr>
            <p:blipFill>
              <a:blip r:embed="rId4" cstate="print"/>
              <a:srcRect/>
              <a:stretch>
                <a:fillRect/>
              </a:stretch>
            </p:blipFill>
            <p:spPr bwMode="auto">
              <a:xfrm>
                <a:off x="2775" y="3222"/>
                <a:ext cx="144" cy="217"/>
              </a:xfrm>
              <a:prstGeom prst="rect">
                <a:avLst/>
              </a:prstGeom>
              <a:noFill/>
              <a:ln w="9525">
                <a:noFill/>
                <a:miter lim="800000"/>
                <a:headEnd/>
                <a:tailEnd/>
              </a:ln>
            </p:spPr>
          </p:pic>
          <p:pic>
            <p:nvPicPr>
              <p:cNvPr id="14" name="Picture 609" descr="logo-małe"/>
              <p:cNvPicPr>
                <a:picLocks noChangeAspect="1" noChangeArrowheads="1"/>
              </p:cNvPicPr>
              <p:nvPr/>
            </p:nvPicPr>
            <p:blipFill>
              <a:blip r:embed="rId4" cstate="print"/>
              <a:srcRect/>
              <a:stretch>
                <a:fillRect/>
              </a:stretch>
            </p:blipFill>
            <p:spPr bwMode="auto">
              <a:xfrm>
                <a:off x="2592" y="3748"/>
                <a:ext cx="144" cy="216"/>
              </a:xfrm>
              <a:prstGeom prst="rect">
                <a:avLst/>
              </a:prstGeom>
              <a:noFill/>
              <a:ln w="9525">
                <a:noFill/>
                <a:miter lim="800000"/>
                <a:headEnd/>
                <a:tailEnd/>
              </a:ln>
            </p:spPr>
          </p:pic>
          <p:pic>
            <p:nvPicPr>
              <p:cNvPr id="15" name="Picture 610" descr="logo-małe"/>
              <p:cNvPicPr>
                <a:picLocks noChangeAspect="1" noChangeArrowheads="1"/>
              </p:cNvPicPr>
              <p:nvPr/>
            </p:nvPicPr>
            <p:blipFill>
              <a:blip r:embed="rId4" cstate="print"/>
              <a:srcRect/>
              <a:stretch>
                <a:fillRect/>
              </a:stretch>
            </p:blipFill>
            <p:spPr bwMode="auto">
              <a:xfrm>
                <a:off x="2112" y="3748"/>
                <a:ext cx="144" cy="216"/>
              </a:xfrm>
              <a:prstGeom prst="rect">
                <a:avLst/>
              </a:prstGeom>
              <a:noFill/>
              <a:ln w="9525">
                <a:noFill/>
                <a:miter lim="800000"/>
                <a:headEnd/>
                <a:tailEnd/>
              </a:ln>
            </p:spPr>
          </p:pic>
          <p:pic>
            <p:nvPicPr>
              <p:cNvPr id="16" name="Picture 611" descr="logo-małe"/>
              <p:cNvPicPr>
                <a:picLocks noChangeAspect="1" noChangeArrowheads="1"/>
              </p:cNvPicPr>
              <p:nvPr/>
            </p:nvPicPr>
            <p:blipFill>
              <a:blip r:embed="rId4" cstate="print"/>
              <a:srcRect/>
              <a:stretch>
                <a:fillRect/>
              </a:stretch>
            </p:blipFill>
            <p:spPr bwMode="auto">
              <a:xfrm>
                <a:off x="1716" y="3590"/>
                <a:ext cx="144" cy="216"/>
              </a:xfrm>
              <a:prstGeom prst="rect">
                <a:avLst/>
              </a:prstGeom>
              <a:noFill/>
              <a:ln w="9525">
                <a:noFill/>
                <a:miter lim="800000"/>
                <a:headEnd/>
                <a:tailEnd/>
              </a:ln>
            </p:spPr>
          </p:pic>
          <p:pic>
            <p:nvPicPr>
              <p:cNvPr id="17" name="Picture 612" descr="logo-małe"/>
              <p:cNvPicPr>
                <a:picLocks noChangeAspect="1" noChangeArrowheads="1"/>
              </p:cNvPicPr>
              <p:nvPr/>
            </p:nvPicPr>
            <p:blipFill>
              <a:blip r:embed="rId4" cstate="print"/>
              <a:srcRect/>
              <a:stretch>
                <a:fillRect/>
              </a:stretch>
            </p:blipFill>
            <p:spPr bwMode="auto">
              <a:xfrm>
                <a:off x="1451" y="3388"/>
                <a:ext cx="144" cy="216"/>
              </a:xfrm>
              <a:prstGeom prst="rect">
                <a:avLst/>
              </a:prstGeom>
              <a:noFill/>
              <a:ln w="9525">
                <a:noFill/>
                <a:miter lim="800000"/>
                <a:headEnd/>
                <a:tailEnd/>
              </a:ln>
            </p:spPr>
          </p:pic>
          <p:pic>
            <p:nvPicPr>
              <p:cNvPr id="18" name="Picture 613" descr="logo-małe"/>
              <p:cNvPicPr>
                <a:picLocks noChangeAspect="1" noChangeArrowheads="1"/>
              </p:cNvPicPr>
              <p:nvPr/>
            </p:nvPicPr>
            <p:blipFill>
              <a:blip r:embed="rId4" cstate="print"/>
              <a:srcRect/>
              <a:stretch>
                <a:fillRect/>
              </a:stretch>
            </p:blipFill>
            <p:spPr bwMode="auto">
              <a:xfrm>
                <a:off x="1848" y="3039"/>
                <a:ext cx="144" cy="216"/>
              </a:xfrm>
              <a:prstGeom prst="rect">
                <a:avLst/>
              </a:prstGeom>
              <a:noFill/>
              <a:ln w="9525">
                <a:noFill/>
                <a:miter lim="800000"/>
                <a:headEnd/>
                <a:tailEnd/>
              </a:ln>
            </p:spPr>
          </p:pic>
          <p:pic>
            <p:nvPicPr>
              <p:cNvPr id="19" name="Picture 614" descr="logo-małe"/>
              <p:cNvPicPr>
                <a:picLocks noChangeAspect="1" noChangeArrowheads="1"/>
              </p:cNvPicPr>
              <p:nvPr/>
            </p:nvPicPr>
            <p:blipFill>
              <a:blip r:embed="rId4" cstate="print"/>
              <a:srcRect/>
              <a:stretch>
                <a:fillRect/>
              </a:stretch>
            </p:blipFill>
            <p:spPr bwMode="auto">
              <a:xfrm>
                <a:off x="1054" y="3220"/>
                <a:ext cx="144" cy="216"/>
              </a:xfrm>
              <a:prstGeom prst="rect">
                <a:avLst/>
              </a:prstGeom>
              <a:noFill/>
              <a:ln w="9525">
                <a:noFill/>
                <a:miter lim="800000"/>
                <a:headEnd/>
                <a:tailEnd/>
              </a:ln>
            </p:spPr>
          </p:pic>
          <p:pic>
            <p:nvPicPr>
              <p:cNvPr id="20" name="Picture 615" descr="logo-małe"/>
              <p:cNvPicPr>
                <a:picLocks noChangeAspect="1" noChangeArrowheads="1"/>
              </p:cNvPicPr>
              <p:nvPr/>
            </p:nvPicPr>
            <p:blipFill>
              <a:blip r:embed="rId4" cstate="print"/>
              <a:srcRect/>
              <a:stretch>
                <a:fillRect/>
              </a:stretch>
            </p:blipFill>
            <p:spPr bwMode="auto">
              <a:xfrm>
                <a:off x="2951" y="3222"/>
                <a:ext cx="145" cy="217"/>
              </a:xfrm>
              <a:prstGeom prst="rect">
                <a:avLst/>
              </a:prstGeom>
              <a:noFill/>
              <a:ln w="9525">
                <a:noFill/>
                <a:miter lim="800000"/>
                <a:headEnd/>
                <a:tailEnd/>
              </a:ln>
            </p:spPr>
          </p:pic>
          <p:pic>
            <p:nvPicPr>
              <p:cNvPr id="21" name="Picture 616" descr="logo-małe"/>
              <p:cNvPicPr>
                <a:picLocks noChangeAspect="1" noChangeArrowheads="1"/>
              </p:cNvPicPr>
              <p:nvPr/>
            </p:nvPicPr>
            <p:blipFill>
              <a:blip r:embed="rId4" cstate="print"/>
              <a:srcRect/>
              <a:stretch>
                <a:fillRect/>
              </a:stretch>
            </p:blipFill>
            <p:spPr bwMode="auto">
              <a:xfrm>
                <a:off x="657" y="2764"/>
                <a:ext cx="144" cy="216"/>
              </a:xfrm>
              <a:prstGeom prst="rect">
                <a:avLst/>
              </a:prstGeom>
              <a:noFill/>
              <a:ln w="9525">
                <a:noFill/>
                <a:miter lim="800000"/>
                <a:headEnd/>
                <a:tailEnd/>
              </a:ln>
            </p:spPr>
          </p:pic>
          <p:sp>
            <p:nvSpPr>
              <p:cNvPr id="22" name="Text Box 617"/>
              <p:cNvSpPr txBox="1">
                <a:spLocks noChangeArrowheads="1"/>
              </p:cNvSpPr>
              <p:nvPr/>
            </p:nvSpPr>
            <p:spPr bwMode="auto">
              <a:xfrm>
                <a:off x="2544"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3" name="Text Box 618"/>
              <p:cNvSpPr txBox="1">
                <a:spLocks noChangeArrowheads="1"/>
              </p:cNvSpPr>
              <p:nvPr/>
            </p:nvSpPr>
            <p:spPr bwMode="auto">
              <a:xfrm>
                <a:off x="2112"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4" name="Text Box 619"/>
              <p:cNvSpPr txBox="1">
                <a:spLocks noChangeArrowheads="1"/>
              </p:cNvSpPr>
              <p:nvPr/>
            </p:nvSpPr>
            <p:spPr bwMode="auto">
              <a:xfrm>
                <a:off x="2592"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5" name="Text Box 620"/>
              <p:cNvSpPr txBox="1">
                <a:spLocks noChangeArrowheads="1"/>
              </p:cNvSpPr>
              <p:nvPr/>
            </p:nvSpPr>
            <p:spPr bwMode="auto">
              <a:xfrm>
                <a:off x="230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6" name="Text Box 621"/>
              <p:cNvSpPr txBox="1">
                <a:spLocks noChangeArrowheads="1"/>
              </p:cNvSpPr>
              <p:nvPr/>
            </p:nvSpPr>
            <p:spPr bwMode="auto">
              <a:xfrm>
                <a:off x="182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7" name="Text Box 622"/>
              <p:cNvSpPr txBox="1">
                <a:spLocks noChangeArrowheads="1"/>
              </p:cNvSpPr>
              <p:nvPr/>
            </p:nvSpPr>
            <p:spPr bwMode="auto">
              <a:xfrm>
                <a:off x="1488"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8" name="Text Box 623"/>
              <p:cNvSpPr txBox="1">
                <a:spLocks noChangeArrowheads="1"/>
              </p:cNvSpPr>
              <p:nvPr/>
            </p:nvSpPr>
            <p:spPr bwMode="auto">
              <a:xfrm>
                <a:off x="1152"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9" name="Text Box 624"/>
              <p:cNvSpPr txBox="1">
                <a:spLocks noChangeArrowheads="1"/>
              </p:cNvSpPr>
              <p:nvPr/>
            </p:nvSpPr>
            <p:spPr bwMode="auto">
              <a:xfrm>
                <a:off x="816"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0" name="Text Box 625"/>
              <p:cNvSpPr txBox="1">
                <a:spLocks noChangeArrowheads="1"/>
              </p:cNvSpPr>
              <p:nvPr/>
            </p:nvSpPr>
            <p:spPr bwMode="auto">
              <a:xfrm>
                <a:off x="1584"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1" name="Text Box 626"/>
              <p:cNvSpPr txBox="1">
                <a:spLocks noChangeArrowheads="1"/>
              </p:cNvSpPr>
              <p:nvPr/>
            </p:nvSpPr>
            <p:spPr bwMode="auto">
              <a:xfrm>
                <a:off x="864"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2" name="Text Box 627"/>
              <p:cNvSpPr txBox="1">
                <a:spLocks noChangeArrowheads="1"/>
              </p:cNvSpPr>
              <p:nvPr/>
            </p:nvSpPr>
            <p:spPr bwMode="auto">
              <a:xfrm>
                <a:off x="1392"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3" name="Text Box 628"/>
              <p:cNvSpPr txBox="1">
                <a:spLocks noChangeArrowheads="1"/>
              </p:cNvSpPr>
              <p:nvPr/>
            </p:nvSpPr>
            <p:spPr bwMode="auto">
              <a:xfrm>
                <a:off x="1392"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4" name="Text Box 629"/>
              <p:cNvSpPr txBox="1">
                <a:spLocks noChangeArrowheads="1"/>
              </p:cNvSpPr>
              <p:nvPr/>
            </p:nvSpPr>
            <p:spPr bwMode="auto">
              <a:xfrm>
                <a:off x="432"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5" name="Text Box 630"/>
              <p:cNvSpPr txBox="1">
                <a:spLocks noChangeArrowheads="1"/>
              </p:cNvSpPr>
              <p:nvPr/>
            </p:nvSpPr>
            <p:spPr bwMode="auto">
              <a:xfrm>
                <a:off x="528" y="2951"/>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6" name="Picture 631" descr="logo-małe"/>
              <p:cNvPicPr>
                <a:picLocks noChangeAspect="1" noChangeArrowheads="1"/>
              </p:cNvPicPr>
              <p:nvPr/>
            </p:nvPicPr>
            <p:blipFill>
              <a:blip r:embed="rId4" cstate="print"/>
              <a:srcRect/>
              <a:stretch>
                <a:fillRect/>
              </a:stretch>
            </p:blipFill>
            <p:spPr bwMode="auto">
              <a:xfrm>
                <a:off x="2435" y="2081"/>
                <a:ext cx="144" cy="216"/>
              </a:xfrm>
              <a:prstGeom prst="rect">
                <a:avLst/>
              </a:prstGeom>
              <a:noFill/>
              <a:ln w="9525">
                <a:noFill/>
                <a:miter lim="800000"/>
                <a:headEnd/>
                <a:tailEnd/>
              </a:ln>
            </p:spPr>
          </p:pic>
          <p:pic>
            <p:nvPicPr>
              <p:cNvPr id="37" name="Picture 632" descr="logo-małe"/>
              <p:cNvPicPr>
                <a:picLocks noChangeAspect="1" noChangeArrowheads="1"/>
              </p:cNvPicPr>
              <p:nvPr/>
            </p:nvPicPr>
            <p:blipFill>
              <a:blip r:embed="rId4" cstate="print"/>
              <a:srcRect/>
              <a:stretch>
                <a:fillRect/>
              </a:stretch>
            </p:blipFill>
            <p:spPr bwMode="auto">
              <a:xfrm>
                <a:off x="2259" y="2081"/>
                <a:ext cx="144" cy="216"/>
              </a:xfrm>
              <a:prstGeom prst="rect">
                <a:avLst/>
              </a:prstGeom>
              <a:noFill/>
              <a:ln w="9525">
                <a:noFill/>
                <a:miter lim="800000"/>
                <a:headEnd/>
                <a:tailEnd/>
              </a:ln>
            </p:spPr>
          </p:pic>
          <p:sp>
            <p:nvSpPr>
              <p:cNvPr id="38" name="Text Box 633"/>
              <p:cNvSpPr txBox="1">
                <a:spLocks noChangeArrowheads="1"/>
              </p:cNvSpPr>
              <p:nvPr/>
            </p:nvSpPr>
            <p:spPr bwMode="auto">
              <a:xfrm>
                <a:off x="2072"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9" name="Picture 634" descr="logo-małe"/>
              <p:cNvPicPr>
                <a:picLocks noChangeAspect="1" noChangeArrowheads="1"/>
              </p:cNvPicPr>
              <p:nvPr/>
            </p:nvPicPr>
            <p:blipFill>
              <a:blip r:embed="rId4" cstate="print"/>
              <a:srcRect/>
              <a:stretch>
                <a:fillRect/>
              </a:stretch>
            </p:blipFill>
            <p:spPr bwMode="auto">
              <a:xfrm>
                <a:off x="2471" y="2719"/>
                <a:ext cx="144" cy="216"/>
              </a:xfrm>
              <a:prstGeom prst="rect">
                <a:avLst/>
              </a:prstGeom>
              <a:noFill/>
              <a:ln w="9525">
                <a:noFill/>
                <a:miter lim="800000"/>
                <a:headEnd/>
                <a:tailEnd/>
              </a:ln>
            </p:spPr>
          </p:pic>
          <p:pic>
            <p:nvPicPr>
              <p:cNvPr id="40" name="Picture 635" descr="logo-małe"/>
              <p:cNvPicPr>
                <a:picLocks noChangeAspect="1" noChangeArrowheads="1"/>
              </p:cNvPicPr>
              <p:nvPr/>
            </p:nvPicPr>
            <p:blipFill>
              <a:blip r:embed="rId4" cstate="print"/>
              <a:srcRect/>
              <a:stretch>
                <a:fillRect/>
              </a:stretch>
            </p:blipFill>
            <p:spPr bwMode="auto">
              <a:xfrm>
                <a:off x="2645" y="2719"/>
                <a:ext cx="144" cy="216"/>
              </a:xfrm>
              <a:prstGeom prst="rect">
                <a:avLst/>
              </a:prstGeom>
              <a:noFill/>
              <a:ln w="9525">
                <a:noFill/>
                <a:miter lim="800000"/>
                <a:headEnd/>
                <a:tailEnd/>
              </a:ln>
            </p:spPr>
          </p:pic>
          <p:pic>
            <p:nvPicPr>
              <p:cNvPr id="41" name="Picture 636" descr="logo-małe"/>
              <p:cNvPicPr>
                <a:picLocks noChangeAspect="1" noChangeArrowheads="1"/>
              </p:cNvPicPr>
              <p:nvPr/>
            </p:nvPicPr>
            <p:blipFill>
              <a:blip r:embed="rId4" cstate="print"/>
              <a:srcRect/>
              <a:stretch>
                <a:fillRect/>
              </a:stretch>
            </p:blipFill>
            <p:spPr bwMode="auto">
              <a:xfrm>
                <a:off x="2290" y="2719"/>
                <a:ext cx="144" cy="216"/>
              </a:xfrm>
              <a:prstGeom prst="rect">
                <a:avLst/>
              </a:prstGeom>
              <a:noFill/>
              <a:ln w="9525">
                <a:noFill/>
                <a:miter lim="800000"/>
                <a:headEnd/>
                <a:tailEnd/>
              </a:ln>
            </p:spPr>
          </p:pic>
          <p:pic>
            <p:nvPicPr>
              <p:cNvPr id="42" name="Picture 637" descr="logo-małe"/>
              <p:cNvPicPr>
                <a:picLocks noChangeAspect="1" noChangeArrowheads="1"/>
              </p:cNvPicPr>
              <p:nvPr/>
            </p:nvPicPr>
            <p:blipFill>
              <a:blip r:embed="rId4" cstate="print"/>
              <a:srcRect/>
              <a:stretch>
                <a:fillRect/>
              </a:stretch>
            </p:blipFill>
            <p:spPr bwMode="auto">
              <a:xfrm>
                <a:off x="2114" y="2719"/>
                <a:ext cx="144" cy="216"/>
              </a:xfrm>
              <a:prstGeom prst="rect">
                <a:avLst/>
              </a:prstGeom>
              <a:noFill/>
              <a:ln w="9525">
                <a:noFill/>
                <a:miter lim="800000"/>
                <a:headEnd/>
                <a:tailEnd/>
              </a:ln>
            </p:spPr>
          </p:pic>
        </p:grpSp>
      </p:grpSp>
      <p:sp>
        <p:nvSpPr>
          <p:cNvPr id="43"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18725168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Ile spraw </a:t>
            </a:r>
            <a:br>
              <a:rPr lang="pl-PL" dirty="0"/>
            </a:br>
            <a:r>
              <a:rPr lang="pl-PL" dirty="0"/>
              <a:t>zostało przyjętych przez poradnie?</a:t>
            </a:r>
          </a:p>
        </p:txBody>
      </p:sp>
      <p:graphicFrame>
        <p:nvGraphicFramePr>
          <p:cNvPr id="8" name="Object 5"/>
          <p:cNvGraphicFramePr>
            <a:graphicFrameLocks noChangeAspect="1"/>
          </p:cNvGraphicFramePr>
          <p:nvPr>
            <p:extLst>
              <p:ext uri="{D42A27DB-BD31-4B8C-83A1-F6EECF244321}">
                <p14:modId xmlns:p14="http://schemas.microsoft.com/office/powerpoint/2010/main" val="1917941745"/>
              </p:ext>
            </p:extLst>
          </p:nvPr>
        </p:nvGraphicFramePr>
        <p:xfrm>
          <a:off x="683568" y="1628775"/>
          <a:ext cx="8460431" cy="54726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5">
            <a:extLst>
              <a:ext uri="{FF2B5EF4-FFF2-40B4-BE49-F238E27FC236}">
                <a16:creationId xmlns:a16="http://schemas.microsoft.com/office/drawing/2014/main" id="{077CB802-89F9-1290-2235-BB16A3076324}"/>
              </a:ext>
            </a:extLst>
          </p:cNvPr>
          <p:cNvGraphicFramePr>
            <a:graphicFrameLocks noChangeAspect="1"/>
          </p:cNvGraphicFramePr>
          <p:nvPr>
            <p:extLst>
              <p:ext uri="{D42A27DB-BD31-4B8C-83A1-F6EECF244321}">
                <p14:modId xmlns:p14="http://schemas.microsoft.com/office/powerpoint/2010/main" val="2509916833"/>
              </p:ext>
            </p:extLst>
          </p:nvPr>
        </p:nvGraphicFramePr>
        <p:xfrm>
          <a:off x="755576" y="2121780"/>
          <a:ext cx="8388423" cy="476284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6">
            <a:extLst>
              <a:ext uri="{FF2B5EF4-FFF2-40B4-BE49-F238E27FC236}">
                <a16:creationId xmlns:a16="http://schemas.microsoft.com/office/drawing/2014/main" id="{5CD1FF67-0152-3707-9F35-38859985882B}"/>
              </a:ext>
            </a:extLst>
          </p:cNvPr>
          <p:cNvSpPr txBox="1">
            <a:spLocks noChangeArrowheads="1"/>
          </p:cNvSpPr>
          <p:nvPr/>
        </p:nvSpPr>
        <p:spPr bwMode="auto">
          <a:xfrm>
            <a:off x="3419872" y="2466975"/>
            <a:ext cx="3455987"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2 477</a:t>
            </a:r>
          </a:p>
        </p:txBody>
      </p:sp>
      <p:sp>
        <p:nvSpPr>
          <p:cNvPr id="4" name="pole tekstowe 3">
            <a:extLst>
              <a:ext uri="{FF2B5EF4-FFF2-40B4-BE49-F238E27FC236}">
                <a16:creationId xmlns:a16="http://schemas.microsoft.com/office/drawing/2014/main" id="{33126F20-C663-ADE6-AEBD-94C26E45DCAB}"/>
              </a:ext>
            </a:extLst>
          </p:cNvPr>
          <p:cNvSpPr txBox="1"/>
          <p:nvPr/>
        </p:nvSpPr>
        <p:spPr>
          <a:xfrm>
            <a:off x="7956376" y="6577519"/>
            <a:ext cx="1440160" cy="276999"/>
          </a:xfrm>
          <a:prstGeom prst="rect">
            <a:avLst/>
          </a:prstGeom>
          <a:noFill/>
        </p:spPr>
        <p:txBody>
          <a:bodyPr wrap="square" rtlCol="0">
            <a:spAutoFit/>
          </a:bodyPr>
          <a:lstStyle/>
          <a:p>
            <a:r>
              <a:rPr lang="pl-PL" sz="1200" dirty="0">
                <a:latin typeface="+mn-lt"/>
              </a:rPr>
              <a:t>* Brak danych</a:t>
            </a:r>
            <a:endParaRPr lang="en-GB" sz="1200" dirty="0">
              <a:latin typeface="+mn-lt"/>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762000"/>
            <a:ext cx="8001000" cy="1143000"/>
          </a:xfrm>
          <a:noFill/>
        </p:spPr>
        <p:txBody>
          <a:bodyPr/>
          <a:lstStyle/>
          <a:p>
            <a:pPr defTabSz="912813" eaLnBrk="1" hangingPunct="1">
              <a:tabLst>
                <a:tab pos="6196013" algn="l"/>
              </a:tabLst>
            </a:pPr>
            <a:r>
              <a:rPr lang="pl-PL" dirty="0"/>
              <a:t>Ilu studentów </a:t>
            </a:r>
            <a:br>
              <a:rPr lang="pl-PL" dirty="0"/>
            </a:br>
            <a:r>
              <a:rPr lang="pl-PL" dirty="0"/>
              <a:t>działało w poradniach?</a:t>
            </a:r>
          </a:p>
        </p:txBody>
      </p:sp>
      <p:graphicFrame>
        <p:nvGraphicFramePr>
          <p:cNvPr id="3" name="Object 11">
            <a:extLst>
              <a:ext uri="{FF2B5EF4-FFF2-40B4-BE49-F238E27FC236}">
                <a16:creationId xmlns:a16="http://schemas.microsoft.com/office/drawing/2014/main" id="{47F6C4DF-CDA2-896E-263B-2531296FD89D}"/>
              </a:ext>
            </a:extLst>
          </p:cNvPr>
          <p:cNvGraphicFramePr>
            <a:graphicFrameLocks noChangeAspect="1"/>
          </p:cNvGraphicFramePr>
          <p:nvPr>
            <p:extLst>
              <p:ext uri="{D42A27DB-BD31-4B8C-83A1-F6EECF244321}">
                <p14:modId xmlns:p14="http://schemas.microsoft.com/office/powerpoint/2010/main" val="3502271980"/>
              </p:ext>
            </p:extLst>
          </p:nvPr>
        </p:nvGraphicFramePr>
        <p:xfrm>
          <a:off x="710467" y="1876620"/>
          <a:ext cx="8460432" cy="4972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6">
            <a:extLst>
              <a:ext uri="{FF2B5EF4-FFF2-40B4-BE49-F238E27FC236}">
                <a16:creationId xmlns:a16="http://schemas.microsoft.com/office/drawing/2014/main" id="{3EC2E829-9CB9-0CA5-3198-D6EB94ADA8B1}"/>
              </a:ext>
            </a:extLst>
          </p:cNvPr>
          <p:cNvSpPr txBox="1">
            <a:spLocks noChangeArrowheads="1"/>
          </p:cNvSpPr>
          <p:nvPr/>
        </p:nvSpPr>
        <p:spPr bwMode="auto">
          <a:xfrm>
            <a:off x="3347864" y="2420888"/>
            <a:ext cx="3455987"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1 275</a:t>
            </a:r>
          </a:p>
        </p:txBody>
      </p:sp>
      <p:sp>
        <p:nvSpPr>
          <p:cNvPr id="6" name="pole tekstowe 5">
            <a:extLst>
              <a:ext uri="{FF2B5EF4-FFF2-40B4-BE49-F238E27FC236}">
                <a16:creationId xmlns:a16="http://schemas.microsoft.com/office/drawing/2014/main" id="{D21F289F-AB17-A6F0-0A06-807936C8E0C7}"/>
              </a:ext>
            </a:extLst>
          </p:cNvPr>
          <p:cNvSpPr txBox="1"/>
          <p:nvPr/>
        </p:nvSpPr>
        <p:spPr>
          <a:xfrm>
            <a:off x="7956376" y="6577519"/>
            <a:ext cx="1440160" cy="276999"/>
          </a:xfrm>
          <a:prstGeom prst="rect">
            <a:avLst/>
          </a:prstGeom>
          <a:noFill/>
        </p:spPr>
        <p:txBody>
          <a:bodyPr wrap="square" rtlCol="0">
            <a:spAutoFit/>
          </a:bodyPr>
          <a:lstStyle/>
          <a:p>
            <a:r>
              <a:rPr lang="pl-PL" sz="1200" dirty="0">
                <a:latin typeface="+mn-lt"/>
              </a:rPr>
              <a:t>* Brak danych</a:t>
            </a:r>
            <a:endParaRPr lang="en-GB" sz="1200" dirty="0">
              <a:latin typeface="+mn-lt"/>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762000"/>
            <a:ext cx="8001000" cy="1143000"/>
          </a:xfrm>
          <a:noFill/>
        </p:spPr>
        <p:txBody>
          <a:bodyPr/>
          <a:lstStyle/>
          <a:p>
            <a:pPr defTabSz="912813" eaLnBrk="1" hangingPunct="1">
              <a:tabLst>
                <a:tab pos="6196013" algn="l"/>
              </a:tabLst>
            </a:pPr>
            <a:r>
              <a:rPr lang="pl-PL" dirty="0"/>
              <a:t>Ilu pracowników dydaktycznych </a:t>
            </a:r>
            <a:br>
              <a:rPr lang="pl-PL" dirty="0"/>
            </a:br>
            <a:r>
              <a:rPr lang="pl-PL" dirty="0"/>
              <a:t>działało w poradniach?</a:t>
            </a:r>
          </a:p>
        </p:txBody>
      </p:sp>
      <p:graphicFrame>
        <p:nvGraphicFramePr>
          <p:cNvPr id="8" name="Object 8"/>
          <p:cNvGraphicFramePr>
            <a:graphicFrameLocks noChangeAspect="1"/>
          </p:cNvGraphicFramePr>
          <p:nvPr>
            <p:extLst>
              <p:ext uri="{D42A27DB-BD31-4B8C-83A1-F6EECF244321}">
                <p14:modId xmlns:p14="http://schemas.microsoft.com/office/powerpoint/2010/main" val="3314851896"/>
              </p:ext>
            </p:extLst>
          </p:nvPr>
        </p:nvGraphicFramePr>
        <p:xfrm>
          <a:off x="755576" y="1636713"/>
          <a:ext cx="8388423" cy="5095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8">
            <a:extLst>
              <a:ext uri="{FF2B5EF4-FFF2-40B4-BE49-F238E27FC236}">
                <a16:creationId xmlns:a16="http://schemas.microsoft.com/office/drawing/2014/main" id="{A6EA3CBB-1893-B1A0-0DC1-2EAE76ACC236}"/>
              </a:ext>
            </a:extLst>
          </p:cNvPr>
          <p:cNvGraphicFramePr>
            <a:graphicFrameLocks noChangeAspect="1"/>
          </p:cNvGraphicFramePr>
          <p:nvPr>
            <p:extLst>
              <p:ext uri="{D42A27DB-BD31-4B8C-83A1-F6EECF244321}">
                <p14:modId xmlns:p14="http://schemas.microsoft.com/office/powerpoint/2010/main" val="2608251979"/>
              </p:ext>
            </p:extLst>
          </p:nvPr>
        </p:nvGraphicFramePr>
        <p:xfrm>
          <a:off x="513683" y="1865610"/>
          <a:ext cx="8388423" cy="49923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6">
            <a:extLst>
              <a:ext uri="{FF2B5EF4-FFF2-40B4-BE49-F238E27FC236}">
                <a16:creationId xmlns:a16="http://schemas.microsoft.com/office/drawing/2014/main" id="{01A52073-B223-614A-FDBF-78EB9FA00239}"/>
              </a:ext>
            </a:extLst>
          </p:cNvPr>
          <p:cNvSpPr txBox="1">
            <a:spLocks noChangeArrowheads="1"/>
          </p:cNvSpPr>
          <p:nvPr/>
        </p:nvSpPr>
        <p:spPr bwMode="auto">
          <a:xfrm>
            <a:off x="3419872" y="2466975"/>
            <a:ext cx="3455987"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376</a:t>
            </a:r>
          </a:p>
        </p:txBody>
      </p:sp>
      <p:sp>
        <p:nvSpPr>
          <p:cNvPr id="4" name="pole tekstowe 3">
            <a:extLst>
              <a:ext uri="{FF2B5EF4-FFF2-40B4-BE49-F238E27FC236}">
                <a16:creationId xmlns:a16="http://schemas.microsoft.com/office/drawing/2014/main" id="{B6A18AFF-D0A0-8F32-839E-4660D7059B29}"/>
              </a:ext>
            </a:extLst>
          </p:cNvPr>
          <p:cNvSpPr txBox="1"/>
          <p:nvPr/>
        </p:nvSpPr>
        <p:spPr>
          <a:xfrm>
            <a:off x="7956376" y="6577519"/>
            <a:ext cx="1440160" cy="276999"/>
          </a:xfrm>
          <a:prstGeom prst="rect">
            <a:avLst/>
          </a:prstGeom>
          <a:noFill/>
        </p:spPr>
        <p:txBody>
          <a:bodyPr wrap="square" rtlCol="0">
            <a:spAutoFit/>
          </a:bodyPr>
          <a:lstStyle/>
          <a:p>
            <a:r>
              <a:rPr lang="pl-PL" sz="1200" dirty="0">
                <a:latin typeface="+mn-lt"/>
              </a:rPr>
              <a:t>* Brak danych</a:t>
            </a:r>
            <a:endParaRPr lang="en-GB" sz="1200" dirty="0">
              <a:latin typeface="+mn-lt"/>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defTabSz="912813" eaLnBrk="1" hangingPunct="1"/>
            <a:r>
              <a:rPr lang="pl-PL"/>
              <a:t>Rodzaje spraw rozpatrywanych przez poradnie</a:t>
            </a:r>
          </a:p>
        </p:txBody>
      </p:sp>
      <p:sp>
        <p:nvSpPr>
          <p:cNvPr id="84995" name="Rectangle 3"/>
          <p:cNvSpPr>
            <a:spLocks noGrp="1" noChangeArrowheads="1"/>
          </p:cNvSpPr>
          <p:nvPr>
            <p:ph type="body" idx="1"/>
          </p:nvPr>
        </p:nvSpPr>
        <p:spPr>
          <a:xfrm>
            <a:off x="891353" y="2420888"/>
            <a:ext cx="8243887" cy="4230688"/>
          </a:xfrm>
        </p:spPr>
        <p:txBody>
          <a:bodyPr/>
          <a:lstStyle/>
          <a:p>
            <a:pPr defTabSz="912813" eaLnBrk="1" hangingPunct="1">
              <a:lnSpc>
                <a:spcPct val="90000"/>
              </a:lnSpc>
              <a:buFont typeface="Wingdings" pitchFamily="2" charset="2"/>
              <a:buChar char="§"/>
            </a:pPr>
            <a:r>
              <a:rPr lang="pl-PL" sz="1600" dirty="0"/>
              <a:t>Karne (tymczasowo aresztowani, wykroczenia, wyrok łączny)</a:t>
            </a:r>
          </a:p>
          <a:p>
            <a:pPr defTabSz="912813" eaLnBrk="1" hangingPunct="1">
              <a:lnSpc>
                <a:spcPct val="90000"/>
              </a:lnSpc>
              <a:buFont typeface="Wingdings" pitchFamily="2" charset="2"/>
              <a:buChar char="§"/>
            </a:pPr>
            <a:r>
              <a:rPr lang="pl-PL" sz="1600" dirty="0"/>
              <a:t>Ogólne z zakresu prawa cywilnego (w tym prawa zobowiązań i rzeczowego)</a:t>
            </a:r>
          </a:p>
          <a:p>
            <a:pPr defTabSz="912813" eaLnBrk="1" hangingPunct="1">
              <a:lnSpc>
                <a:spcPct val="90000"/>
              </a:lnSpc>
              <a:buFont typeface="Wingdings" pitchFamily="2" charset="2"/>
              <a:buChar char="§"/>
            </a:pPr>
            <a:r>
              <a:rPr lang="pl-PL" sz="1600" dirty="0"/>
              <a:t>Rodzinne (rozwody, alimenty, opieka nad dzieckiem itp.)</a:t>
            </a:r>
          </a:p>
          <a:p>
            <a:pPr defTabSz="912813" eaLnBrk="1" hangingPunct="1">
              <a:lnSpc>
                <a:spcPct val="90000"/>
              </a:lnSpc>
              <a:buFont typeface="Wingdings" pitchFamily="2" charset="2"/>
              <a:buChar char="§"/>
            </a:pPr>
            <a:r>
              <a:rPr lang="pl-PL" sz="1600" dirty="0"/>
              <a:t>Spadkowe</a:t>
            </a:r>
          </a:p>
          <a:p>
            <a:pPr defTabSz="912813" eaLnBrk="1" hangingPunct="1">
              <a:lnSpc>
                <a:spcPct val="90000"/>
              </a:lnSpc>
              <a:buFont typeface="Wingdings" pitchFamily="2" charset="2"/>
              <a:buChar char="§"/>
            </a:pPr>
            <a:r>
              <a:rPr lang="pl-PL" sz="1600" dirty="0"/>
              <a:t>Związane z pracą, ubezpieczeniami społecznymi i bezrobociem</a:t>
            </a:r>
          </a:p>
          <a:p>
            <a:pPr defTabSz="912813" eaLnBrk="1" hangingPunct="1">
              <a:lnSpc>
                <a:spcPct val="90000"/>
              </a:lnSpc>
              <a:buFont typeface="Wingdings" pitchFamily="2" charset="2"/>
              <a:buChar char="§"/>
            </a:pPr>
            <a:r>
              <a:rPr lang="pl-PL" sz="1600" dirty="0"/>
              <a:t>Związane ze świadczeniami z pomocy społecznej</a:t>
            </a:r>
          </a:p>
          <a:p>
            <a:pPr defTabSz="912813" eaLnBrk="1" hangingPunct="1">
              <a:lnSpc>
                <a:spcPct val="90000"/>
              </a:lnSpc>
              <a:buFont typeface="Wingdings" pitchFamily="2" charset="2"/>
              <a:buChar char="§"/>
            </a:pPr>
            <a:r>
              <a:rPr lang="pl-PL" sz="1600" dirty="0"/>
              <a:t>Dotyczące prawa i postępowania administracyjnego</a:t>
            </a:r>
          </a:p>
          <a:p>
            <a:pPr defTabSz="912813" eaLnBrk="1" hangingPunct="1">
              <a:lnSpc>
                <a:spcPct val="90000"/>
              </a:lnSpc>
              <a:buFont typeface="Wingdings" pitchFamily="2" charset="2"/>
              <a:buChar char="§"/>
            </a:pPr>
            <a:r>
              <a:rPr lang="pl-PL" sz="1600" dirty="0"/>
              <a:t>Z zakresu prawa lokalowego i spółdzielczego (w tym: eksmisje, sprawy bezdomnych)</a:t>
            </a:r>
          </a:p>
          <a:p>
            <a:pPr defTabSz="912813" eaLnBrk="1" hangingPunct="1">
              <a:lnSpc>
                <a:spcPct val="90000"/>
              </a:lnSpc>
              <a:buFont typeface="Wingdings" pitchFamily="2" charset="2"/>
              <a:buChar char="§"/>
            </a:pPr>
            <a:r>
              <a:rPr lang="pl-PL" sz="1600" dirty="0"/>
              <a:t>Z dziedziny prawa finansowego (podatki, zadłużenia, kredyty itp.)</a:t>
            </a:r>
          </a:p>
          <a:p>
            <a:pPr defTabSz="912813" eaLnBrk="1" hangingPunct="1">
              <a:lnSpc>
                <a:spcPct val="90000"/>
              </a:lnSpc>
              <a:buFont typeface="Wingdings" pitchFamily="2" charset="2"/>
              <a:buChar char="§"/>
            </a:pPr>
            <a:r>
              <a:rPr lang="pl-PL" sz="1600" dirty="0"/>
              <a:t>Związane z przemocą wobec kobiet</a:t>
            </a:r>
          </a:p>
          <a:p>
            <a:pPr defTabSz="912813" eaLnBrk="1" hangingPunct="1">
              <a:lnSpc>
                <a:spcPct val="90000"/>
              </a:lnSpc>
              <a:buFont typeface="Wingdings" pitchFamily="2" charset="2"/>
              <a:buChar char="§"/>
            </a:pPr>
            <a:r>
              <a:rPr lang="pl-PL" sz="1600" dirty="0"/>
              <a:t>Z dziedziny praw uchodźców i cudzoziemców</a:t>
            </a:r>
          </a:p>
          <a:p>
            <a:pPr defTabSz="912813" eaLnBrk="1" hangingPunct="1">
              <a:lnSpc>
                <a:spcPct val="90000"/>
              </a:lnSpc>
              <a:buFont typeface="Wingdings" pitchFamily="2" charset="2"/>
              <a:buChar char="§"/>
            </a:pPr>
            <a:r>
              <a:rPr lang="pl-PL" sz="1600" dirty="0"/>
              <a:t>Związane z prawami osób z niepełnosprawnościami</a:t>
            </a:r>
          </a:p>
          <a:p>
            <a:pPr defTabSz="912813" eaLnBrk="1" hangingPunct="1">
              <a:lnSpc>
                <a:spcPct val="90000"/>
              </a:lnSpc>
              <a:buFont typeface="Wingdings" pitchFamily="2" charset="2"/>
              <a:buChar char="§"/>
            </a:pPr>
            <a:r>
              <a:rPr lang="pl-PL" sz="1600" dirty="0"/>
              <a:t>Dotyczące kontaktów ze służbą zdrowia (w tym błędy w sztuce itp.)</a:t>
            </a:r>
          </a:p>
          <a:p>
            <a:pPr defTabSz="912813" eaLnBrk="1" hangingPunct="1">
              <a:lnSpc>
                <a:spcPct val="90000"/>
              </a:lnSpc>
              <a:buFont typeface="Wingdings" pitchFamily="2" charset="2"/>
              <a:buChar char="§"/>
            </a:pPr>
            <a:r>
              <a:rPr lang="pl-PL" sz="1600" dirty="0"/>
              <a:t>Z zakresu pomocy organizacjom pozarządowym (NGO – szeroko rozumiana pomoc ekspercka i poradnicza)</a:t>
            </a:r>
          </a:p>
          <a:p>
            <a:pPr defTabSz="912813" eaLnBrk="1" hangingPunct="1">
              <a:lnSpc>
                <a:spcPct val="90000"/>
              </a:lnSpc>
              <a:buFont typeface="Wingdings" pitchFamily="2" charset="2"/>
              <a:buChar char="§"/>
            </a:pPr>
            <a:r>
              <a:rPr lang="pl-PL" sz="1600" dirty="0"/>
              <a:t>Inne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Podział spraw ze względu na rodzaje</a:t>
            </a:r>
          </a:p>
        </p:txBody>
      </p:sp>
      <p:graphicFrame>
        <p:nvGraphicFramePr>
          <p:cNvPr id="2" name="Object 4">
            <a:extLst>
              <a:ext uri="{FF2B5EF4-FFF2-40B4-BE49-F238E27FC236}">
                <a16:creationId xmlns:a16="http://schemas.microsoft.com/office/drawing/2014/main" id="{C3EFB9E5-0682-29DE-9882-C7ED03A982F6}"/>
              </a:ext>
            </a:extLst>
          </p:cNvPr>
          <p:cNvGraphicFramePr>
            <a:graphicFrameLocks noChangeAspect="1"/>
          </p:cNvGraphicFramePr>
          <p:nvPr>
            <p:extLst>
              <p:ext uri="{D42A27DB-BD31-4B8C-83A1-F6EECF244321}">
                <p14:modId xmlns:p14="http://schemas.microsoft.com/office/powerpoint/2010/main" val="2923184366"/>
              </p:ext>
            </p:extLst>
          </p:nvPr>
        </p:nvGraphicFramePr>
        <p:xfrm>
          <a:off x="727769" y="2132856"/>
          <a:ext cx="8374261" cy="51202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900113" y="836613"/>
            <a:ext cx="8001000" cy="1143000"/>
          </a:xfrm>
          <a:noFill/>
        </p:spPr>
        <p:txBody>
          <a:bodyPr/>
          <a:lstStyle/>
          <a:p>
            <a:pPr defTabSz="912813" eaLnBrk="1" hangingPunct="1"/>
            <a:r>
              <a:rPr lang="pl-PL" dirty="0"/>
              <a:t>Sprawy karne</a:t>
            </a:r>
          </a:p>
        </p:txBody>
      </p:sp>
      <p:sp>
        <p:nvSpPr>
          <p:cNvPr id="8197" name="Text Box 9"/>
          <p:cNvSpPr txBox="1">
            <a:spLocks noChangeArrowheads="1"/>
          </p:cNvSpPr>
          <p:nvPr/>
        </p:nvSpPr>
        <p:spPr bwMode="auto">
          <a:xfrm>
            <a:off x="4932040" y="2276872"/>
            <a:ext cx="4211960" cy="4524315"/>
          </a:xfrm>
          <a:prstGeom prst="rect">
            <a:avLst/>
          </a:prstGeom>
          <a:noFill/>
          <a:ln w="9525">
            <a:noFill/>
            <a:miter lim="800000"/>
            <a:headEnd/>
            <a:tailEnd/>
          </a:ln>
        </p:spPr>
        <p:txBody>
          <a:bodyPr wrap="square">
            <a:spAutoFit/>
          </a:bodyPr>
          <a:lstStyle/>
          <a:p>
            <a:pPr defTabSz="912813">
              <a:spcBef>
                <a:spcPct val="50000"/>
              </a:spcBef>
            </a:pPr>
            <a:r>
              <a:rPr lang="pl-PL" sz="1200" b="1" dirty="0">
                <a:solidFill>
                  <a:schemeClr val="bg2">
                    <a:lumMod val="75000"/>
                  </a:schemeClr>
                </a:solidFill>
                <a:latin typeface="Arial" charset="0"/>
              </a:rPr>
              <a:t>Przykładowe sprawy:</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znamiona czynów zabronionych i zawiadomienia o możliwości popełnienia przestępstwa: m.in. znęcanie się, </a:t>
            </a:r>
            <a:r>
              <a:rPr lang="pl-PL" sz="1200" dirty="0" err="1">
                <a:solidFill>
                  <a:schemeClr val="bg2">
                    <a:lumMod val="75000"/>
                  </a:schemeClr>
                </a:solidFill>
                <a:latin typeface="Arial" charset="0"/>
              </a:rPr>
              <a:t>bullying</a:t>
            </a:r>
            <a:r>
              <a:rPr lang="pl-PL" sz="1200" dirty="0">
                <a:solidFill>
                  <a:schemeClr val="bg2">
                    <a:lumMod val="75000"/>
                  </a:schemeClr>
                </a:solidFill>
                <a:latin typeface="Arial" charset="0"/>
              </a:rPr>
              <a:t>, mowa nienawiści w szkole</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zmiana kwalifikacji prawnej czynu </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odpowiedzialność prawna nieletnich</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pomoc prawna z urzędu</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prawo łaski, amnestia</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pisma w toku postępowania: wznowienie postępowania, zmiana wyroku, kasacja, skarga nadzwyczajna</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problematyka funkcjonowania tzw. „</a:t>
            </a:r>
            <a:r>
              <a:rPr lang="pl-PL" sz="1200" dirty="0" err="1">
                <a:solidFill>
                  <a:schemeClr val="bg2">
                    <a:lumMod val="75000"/>
                  </a:schemeClr>
                </a:solidFill>
                <a:latin typeface="Arial" charset="0"/>
              </a:rPr>
              <a:t>neo</a:t>
            </a:r>
            <a:r>
              <a:rPr lang="pl-PL" sz="1200" dirty="0">
                <a:solidFill>
                  <a:schemeClr val="bg2">
                    <a:lumMod val="75000"/>
                  </a:schemeClr>
                </a:solidFill>
                <a:latin typeface="Arial" charset="0"/>
              </a:rPr>
              <a:t>-sędziów”</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wyrok łączny, kara łączna, skazanie bez rozprawy</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wykonywanie kar (aresztów) – wnioski o: wstrzymanie, skrócenie i przerwę w wykonaniu, przeniesienie do innego zakładu, kontakty i widzenia z osadzonymi, skargi na Służbę Więzienną</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wyroki sądów zagranicznych i ich obowiązywanie w Polsce, wszczęcie postępowania zawieszonego z uwagi na przebywanie za granicą</a:t>
            </a:r>
          </a:p>
        </p:txBody>
      </p:sp>
      <p:sp>
        <p:nvSpPr>
          <p:cNvPr id="8198" name="Text Box 13"/>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graphicFrame>
        <p:nvGraphicFramePr>
          <p:cNvPr id="4" name="Object 12">
            <a:extLst>
              <a:ext uri="{FF2B5EF4-FFF2-40B4-BE49-F238E27FC236}">
                <a16:creationId xmlns:a16="http://schemas.microsoft.com/office/drawing/2014/main" id="{ED18AFCA-BCD3-E690-531E-98BF936ED501}"/>
              </a:ext>
            </a:extLst>
          </p:cNvPr>
          <p:cNvGraphicFramePr>
            <a:graphicFrameLocks/>
          </p:cNvGraphicFramePr>
          <p:nvPr>
            <p:extLst>
              <p:ext uri="{D42A27DB-BD31-4B8C-83A1-F6EECF244321}">
                <p14:modId xmlns:p14="http://schemas.microsoft.com/office/powerpoint/2010/main" val="3998241188"/>
              </p:ext>
            </p:extLst>
          </p:nvPr>
        </p:nvGraphicFramePr>
        <p:xfrm>
          <a:off x="756016" y="2210090"/>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10">
            <a:extLst>
              <a:ext uri="{FF2B5EF4-FFF2-40B4-BE49-F238E27FC236}">
                <a16:creationId xmlns:a16="http://schemas.microsoft.com/office/drawing/2014/main" id="{A8C34D81-A24B-FF95-7E4E-02E16ABEF15C}"/>
              </a:ext>
            </a:extLst>
          </p:cNvPr>
          <p:cNvGraphicFramePr>
            <a:graphicFrameLocks/>
          </p:cNvGraphicFramePr>
          <p:nvPr>
            <p:extLst>
              <p:ext uri="{D42A27DB-BD31-4B8C-83A1-F6EECF244321}">
                <p14:modId xmlns:p14="http://schemas.microsoft.com/office/powerpoint/2010/main" val="1888038011"/>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defTabSz="912813" eaLnBrk="1" hangingPunct="1"/>
            <a:r>
              <a:rPr lang="pl-PL" dirty="0"/>
              <a:t>Sprawy z zakresu ogólnej problematyki prawa cywilnego</a:t>
            </a:r>
          </a:p>
        </p:txBody>
      </p:sp>
      <p:sp>
        <p:nvSpPr>
          <p:cNvPr id="9221" name="Text Box 7"/>
          <p:cNvSpPr txBox="1">
            <a:spLocks noChangeArrowheads="1"/>
          </p:cNvSpPr>
          <p:nvPr/>
        </p:nvSpPr>
        <p:spPr bwMode="auto">
          <a:xfrm>
            <a:off x="4932000" y="2261185"/>
            <a:ext cx="4212000" cy="4616648"/>
          </a:xfrm>
          <a:prstGeom prst="rect">
            <a:avLst/>
          </a:prstGeom>
          <a:noFill/>
          <a:ln w="9525">
            <a:noFill/>
            <a:miter lim="800000"/>
            <a:headEnd/>
            <a:tailEnd/>
          </a:ln>
        </p:spPr>
        <p:txBody>
          <a:bodyPr wrap="square">
            <a:spAutoFit/>
          </a:bodyPr>
          <a:lstStyle/>
          <a:p>
            <a:pPr defTabSz="912813">
              <a:spcBef>
                <a:spcPct val="50000"/>
              </a:spcBef>
            </a:pPr>
            <a:r>
              <a:rPr lang="pl-PL" sz="1200" b="1" dirty="0">
                <a:solidFill>
                  <a:schemeClr val="bg2">
                    <a:lumMod val="75000"/>
                  </a:schemeClr>
                </a:solidFill>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umowy cywilnoprawne: analizy i interpretacja treści umów zawartych przez klientów poradni, sporządzanie umów, prawa i obowiązki stron, wady oświadczenia woli, wypowiedzenia, niewykonanie i nienależyte wykonanie</a:t>
            </a:r>
          </a:p>
          <a:p>
            <a:pPr marL="171450" indent="-171450" defTabSz="912813">
              <a:spcBef>
                <a:spcPct val="50000"/>
              </a:spcBef>
              <a:buFont typeface="Wingdings" panose="05000000000000000000" pitchFamily="2" charset="2"/>
              <a:buChar char="§"/>
            </a:pPr>
            <a:r>
              <a:rPr lang="pl-PL" sz="1200" dirty="0">
                <a:latin typeface="Arial" charset="0"/>
              </a:rPr>
              <a:t>pisma w toku postępowań: wezwania do wykonania umowy / zapłaty (np. ubezpieczenia), pozwy</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spory cywilne (m.in. zwrot kosztów nienależytego leczenia weterynaryjnego, immisje, stosunki sąsiedzkie)</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naruszenia dóbr osobistych</a:t>
            </a:r>
          </a:p>
          <a:p>
            <a:pPr marL="171450" indent="-171450" defTabSz="912813">
              <a:spcBef>
                <a:spcPct val="50000"/>
              </a:spcBef>
              <a:buFont typeface="Wingdings" panose="05000000000000000000" pitchFamily="2" charset="2"/>
              <a:buChar char="§"/>
            </a:pPr>
            <a:r>
              <a:rPr lang="pl-PL" sz="1200" dirty="0">
                <a:latin typeface="Arial" charset="0"/>
              </a:rPr>
              <a:t>prawo rzeczowe: współwłasność, służebności, przekształcenia praw rzeczowych, hipoteki</a:t>
            </a:r>
          </a:p>
          <a:p>
            <a:pPr marL="171450" indent="-171450" defTabSz="912813">
              <a:spcBef>
                <a:spcPct val="50000"/>
              </a:spcBef>
              <a:buFont typeface="Wingdings" panose="05000000000000000000" pitchFamily="2" charset="2"/>
              <a:buChar char="§"/>
            </a:pPr>
            <a:r>
              <a:rPr lang="pl-PL" sz="1200" dirty="0">
                <a:latin typeface="Arial" charset="0"/>
              </a:rPr>
              <a:t>problematyka konsumencka: uprawnienia z tytułu niezgodności z umową i gwarancji, niewpuszczenie na pokład samolotu, „błąd w sztuce” hydraulika</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odpowiedzialność kontraktowa, deliktowa</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przedawnienia wierzytelności, windykacja</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postępowania egzekucyjne – odzyskanie środków niezasadnie wpłaconych komornikowi po umorzeniu postępowania</a:t>
            </a:r>
          </a:p>
        </p:txBody>
      </p:sp>
      <p:graphicFrame>
        <p:nvGraphicFramePr>
          <p:cNvPr id="4" name="Object 9">
            <a:extLst>
              <a:ext uri="{FF2B5EF4-FFF2-40B4-BE49-F238E27FC236}">
                <a16:creationId xmlns:a16="http://schemas.microsoft.com/office/drawing/2014/main" id="{61B851A9-EE81-B840-D36A-DF6ED311D5B2}"/>
              </a:ext>
            </a:extLst>
          </p:cNvPr>
          <p:cNvGraphicFramePr>
            <a:graphicFrameLocks/>
          </p:cNvGraphicFramePr>
          <p:nvPr>
            <p:extLst>
              <p:ext uri="{D42A27DB-BD31-4B8C-83A1-F6EECF244321}">
                <p14:modId xmlns:p14="http://schemas.microsoft.com/office/powerpoint/2010/main" val="2539944551"/>
              </p:ext>
            </p:extLst>
          </p:nvPr>
        </p:nvGraphicFramePr>
        <p:xfrm>
          <a:off x="756016" y="2221982"/>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5D3D4C2D-F15B-05E8-19E6-2408DBEC3205}"/>
              </a:ext>
            </a:extLst>
          </p:cNvPr>
          <p:cNvGraphicFramePr>
            <a:graphicFrameLocks/>
          </p:cNvGraphicFramePr>
          <p:nvPr>
            <p:extLst>
              <p:ext uri="{D42A27DB-BD31-4B8C-83A1-F6EECF244321}">
                <p14:modId xmlns:p14="http://schemas.microsoft.com/office/powerpoint/2010/main" val="1390458639"/>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13">
            <a:extLst>
              <a:ext uri="{FF2B5EF4-FFF2-40B4-BE49-F238E27FC236}">
                <a16:creationId xmlns:a16="http://schemas.microsoft.com/office/drawing/2014/main" id="{762003D2-1796-900E-034E-3CEC0280BD7D}"/>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defTabSz="912813" eaLnBrk="1" hangingPunct="1"/>
            <a:r>
              <a:rPr lang="pl-PL" dirty="0"/>
              <a:t>Sprawy rodzinne</a:t>
            </a:r>
          </a:p>
        </p:txBody>
      </p:sp>
      <p:sp>
        <p:nvSpPr>
          <p:cNvPr id="10245" name="Text Box 8"/>
          <p:cNvSpPr txBox="1">
            <a:spLocks noChangeArrowheads="1"/>
          </p:cNvSpPr>
          <p:nvPr/>
        </p:nvSpPr>
        <p:spPr bwMode="auto">
          <a:xfrm>
            <a:off x="4932000" y="2348880"/>
            <a:ext cx="4104496" cy="4431983"/>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sprawy małżeńskie: przesłanki i uprawnienia, unieważnienie małżeństwa</a:t>
            </a:r>
          </a:p>
          <a:p>
            <a:pPr marL="171450" indent="-171450" defTabSz="912813">
              <a:spcBef>
                <a:spcPct val="50000"/>
              </a:spcBef>
              <a:buFont typeface="Wingdings" panose="05000000000000000000" pitchFamily="2" charset="2"/>
              <a:buChar char="§"/>
            </a:pPr>
            <a:r>
              <a:rPr lang="pl-PL" sz="1200" dirty="0">
                <a:latin typeface="Arial" charset="0"/>
              </a:rPr>
              <a:t>r</a:t>
            </a:r>
            <a:r>
              <a:rPr lang="pl-PL" sz="1200" dirty="0">
                <a:latin typeface="Arial" charset="0"/>
                <a:cs typeface="Times New Roman" pitchFamily="18" charset="0"/>
              </a:rPr>
              <a:t>ozwodowe</a:t>
            </a:r>
            <a:r>
              <a:rPr lang="pl-PL" sz="1200" dirty="0">
                <a:latin typeface="Arial" charset="0"/>
              </a:rPr>
              <a:t> i dotyczące separacji: przede wszystkim pozwy w tym zakresie oraz małżeńskie zagadnienia majątkowe (intercyza, podział po ustaniu małżeństwa)</a:t>
            </a:r>
          </a:p>
          <a:p>
            <a:pPr marL="171450" indent="-171450" defTabSz="912813">
              <a:spcBef>
                <a:spcPct val="50000"/>
              </a:spcBef>
              <a:buFont typeface="Wingdings" panose="05000000000000000000" pitchFamily="2" charset="2"/>
              <a:buChar char="§"/>
            </a:pPr>
            <a:r>
              <a:rPr lang="pl-PL" sz="1200" dirty="0">
                <a:latin typeface="Arial" charset="0"/>
              </a:rPr>
              <a:t>ubezwłasnowolnienia</a:t>
            </a:r>
          </a:p>
          <a:p>
            <a:pPr marL="171450" indent="-171450" defTabSz="912813">
              <a:spcBef>
                <a:spcPct val="50000"/>
              </a:spcBef>
              <a:buFont typeface="Wingdings" panose="05000000000000000000" pitchFamily="2" charset="2"/>
              <a:buChar char="§"/>
            </a:pPr>
            <a:r>
              <a:rPr lang="pl-PL" sz="1200" dirty="0">
                <a:latin typeface="Arial" charset="0"/>
              </a:rPr>
              <a:t>władza rodzicielska: ustanowienie, ograniczenie, pozbawianie i przywracanie, kontakty z dzieckiem, piecza naprzemienna, piecza zastępcza</a:t>
            </a:r>
          </a:p>
          <a:p>
            <a:pPr marL="171450" indent="-171450" defTabSz="912813">
              <a:spcBef>
                <a:spcPct val="50000"/>
              </a:spcBef>
              <a:buFont typeface="Wingdings" panose="05000000000000000000" pitchFamily="2" charset="2"/>
              <a:buChar char="§"/>
            </a:pPr>
            <a:r>
              <a:rPr lang="pl-PL" sz="1200" dirty="0">
                <a:latin typeface="Arial" charset="0"/>
              </a:rPr>
              <a:t>ustalanie, zaprzeczanie ojcostwa</a:t>
            </a:r>
          </a:p>
          <a:p>
            <a:pPr marL="171450" indent="-171450" defTabSz="912813">
              <a:spcBef>
                <a:spcPct val="50000"/>
              </a:spcBef>
              <a:buFont typeface="Wingdings" panose="05000000000000000000" pitchFamily="2" charset="2"/>
              <a:buChar char="§"/>
            </a:pPr>
            <a:r>
              <a:rPr lang="pl-PL" sz="1200" dirty="0">
                <a:latin typeface="Arial" charset="0"/>
              </a:rPr>
              <a:t>tematyka przysposobienia, opieki i kurateli </a:t>
            </a:r>
            <a:br>
              <a:rPr lang="pl-PL" sz="1200" dirty="0">
                <a:latin typeface="Arial" charset="0"/>
              </a:rPr>
            </a:br>
            <a:r>
              <a:rPr lang="pl-PL" sz="1200" dirty="0">
                <a:latin typeface="Arial" charset="0"/>
              </a:rPr>
              <a:t>(w tym także w odniesieniu do cudzoziemców)</a:t>
            </a:r>
          </a:p>
          <a:p>
            <a:pPr marL="171450" indent="-171450" defTabSz="912813">
              <a:spcBef>
                <a:spcPct val="50000"/>
              </a:spcBef>
              <a:buFont typeface="Wingdings" panose="05000000000000000000" pitchFamily="2" charset="2"/>
              <a:buChar char="§"/>
            </a:pPr>
            <a:r>
              <a:rPr lang="pl-PL" sz="1200" dirty="0">
                <a:latin typeface="Arial" charset="0"/>
              </a:rPr>
              <a:t>alimentacja: przesłanki, osoby zobowiązane, ustalanie, podwyższanie, obniżanie, dokumentowanie świadczeń, na rzecz dorosłych dzieci, wstrzymanie świadczeń na okres aresztowania, umorzenie egzekucji</a:t>
            </a:r>
          </a:p>
          <a:p>
            <a:pPr marL="171450" indent="-171450" defTabSz="912813">
              <a:spcBef>
                <a:spcPct val="50000"/>
              </a:spcBef>
              <a:buFont typeface="Wingdings" panose="05000000000000000000" pitchFamily="2" charset="2"/>
              <a:buChar char="§"/>
            </a:pPr>
            <a:r>
              <a:rPr lang="pl-PL" sz="1200" dirty="0">
                <a:latin typeface="Arial" charset="0"/>
              </a:rPr>
              <a:t>postępowania przed sądami rodzinnymi</a:t>
            </a:r>
          </a:p>
          <a:p>
            <a:pPr marL="171450" indent="-171450" defTabSz="912813">
              <a:spcBef>
                <a:spcPct val="50000"/>
              </a:spcBef>
              <a:buFont typeface="Wingdings" panose="05000000000000000000" pitchFamily="2" charset="2"/>
              <a:buChar char="§"/>
            </a:pPr>
            <a:r>
              <a:rPr lang="pl-PL" sz="1200" dirty="0">
                <a:latin typeface="Arial" charset="0"/>
              </a:rPr>
              <a:t>transgraniczne sprawy rodzinne</a:t>
            </a:r>
          </a:p>
        </p:txBody>
      </p:sp>
      <p:graphicFrame>
        <p:nvGraphicFramePr>
          <p:cNvPr id="8" name="Wykres 7"/>
          <p:cNvGraphicFramePr>
            <a:graphicFrameLocks/>
          </p:cNvGraphicFramePr>
          <p:nvPr>
            <p:extLst>
              <p:ext uri="{D42A27DB-BD31-4B8C-83A1-F6EECF244321}">
                <p14:modId xmlns:p14="http://schemas.microsoft.com/office/powerpoint/2010/main" val="1581237814"/>
              </p:ext>
            </p:extLst>
          </p:nvPr>
        </p:nvGraphicFramePr>
        <p:xfrm>
          <a:off x="858838" y="4869159"/>
          <a:ext cx="3352800" cy="1471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10">
            <a:extLst>
              <a:ext uri="{FF2B5EF4-FFF2-40B4-BE49-F238E27FC236}">
                <a16:creationId xmlns:a16="http://schemas.microsoft.com/office/drawing/2014/main" id="{6E388F9E-4888-D7DC-BDA0-F7DBB15BF03C}"/>
              </a:ext>
            </a:extLst>
          </p:cNvPr>
          <p:cNvGraphicFramePr>
            <a:graphicFrameLocks/>
          </p:cNvGraphicFramePr>
          <p:nvPr>
            <p:extLst>
              <p:ext uri="{D42A27DB-BD31-4B8C-83A1-F6EECF244321}">
                <p14:modId xmlns:p14="http://schemas.microsoft.com/office/powerpoint/2010/main" val="3242324509"/>
              </p:ext>
            </p:extLst>
          </p:nvPr>
        </p:nvGraphicFramePr>
        <p:xfrm>
          <a:off x="756016" y="2238326"/>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6A92B364-E22A-98D3-AD74-38676B355F1A}"/>
              </a:ext>
            </a:extLst>
          </p:cNvPr>
          <p:cNvGraphicFramePr>
            <a:graphicFrameLocks/>
          </p:cNvGraphicFramePr>
          <p:nvPr>
            <p:extLst>
              <p:ext uri="{D42A27DB-BD31-4B8C-83A1-F6EECF244321}">
                <p14:modId xmlns:p14="http://schemas.microsoft.com/office/powerpoint/2010/main" val="2970793525"/>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13">
            <a:extLst>
              <a:ext uri="{FF2B5EF4-FFF2-40B4-BE49-F238E27FC236}">
                <a16:creationId xmlns:a16="http://schemas.microsoft.com/office/drawing/2014/main" id="{579C11CA-3AA0-A364-000A-2888B5FFD3C4}"/>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9"/>
          <p:cNvSpPr>
            <a:spLocks noGrp="1" noChangeArrowheads="1"/>
          </p:cNvSpPr>
          <p:nvPr>
            <p:ph type="title"/>
          </p:nvPr>
        </p:nvSpPr>
        <p:spPr>
          <a:noFill/>
        </p:spPr>
        <p:txBody>
          <a:bodyPr/>
          <a:lstStyle/>
          <a:p>
            <a:pPr defTabSz="912813" eaLnBrk="1" hangingPunct="1"/>
            <a:r>
              <a:rPr lang="pl-PL" dirty="0"/>
              <a:t>Sprawy spadkowe</a:t>
            </a:r>
          </a:p>
        </p:txBody>
      </p:sp>
      <p:sp>
        <p:nvSpPr>
          <p:cNvPr id="11269" name="Text Box 14"/>
          <p:cNvSpPr txBox="1">
            <a:spLocks noChangeArrowheads="1"/>
          </p:cNvSpPr>
          <p:nvPr/>
        </p:nvSpPr>
        <p:spPr bwMode="auto">
          <a:xfrm>
            <a:off x="4932000" y="2747243"/>
            <a:ext cx="3960440" cy="304698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zasady i warunki dziedziczenia ustawowego </a:t>
            </a:r>
            <a:br>
              <a:rPr lang="pl-PL" sz="1200" dirty="0">
                <a:latin typeface="Arial" charset="0"/>
              </a:rPr>
            </a:br>
            <a:r>
              <a:rPr lang="pl-PL" sz="1200" dirty="0">
                <a:latin typeface="Arial" charset="0"/>
              </a:rPr>
              <a:t>(w szczególności kwestie zachowku) </a:t>
            </a:r>
            <a:br>
              <a:rPr lang="pl-PL" sz="1200" dirty="0">
                <a:latin typeface="Arial" charset="0"/>
              </a:rPr>
            </a:br>
            <a:r>
              <a:rPr lang="pl-PL" sz="1200" dirty="0">
                <a:latin typeface="Arial" charset="0"/>
              </a:rPr>
              <a:t>oraz testamentowego (otwarcie, kolejność dziedziczenia, odrzucenie, unieważnienie testamentu)</a:t>
            </a:r>
          </a:p>
          <a:p>
            <a:pPr marL="171450" indent="-171450" defTabSz="912813">
              <a:spcBef>
                <a:spcPct val="50000"/>
              </a:spcBef>
              <a:buFont typeface="Wingdings" panose="05000000000000000000" pitchFamily="2" charset="2"/>
              <a:buChar char="§"/>
            </a:pPr>
            <a:r>
              <a:rPr lang="pl-PL" sz="1200" dirty="0">
                <a:latin typeface="Arial" charset="0"/>
              </a:rPr>
              <a:t>zabezpieczenie majątku spadkodawcy</a:t>
            </a:r>
          </a:p>
          <a:p>
            <a:pPr marL="171450" indent="-171450" defTabSz="912813">
              <a:spcBef>
                <a:spcPct val="50000"/>
              </a:spcBef>
              <a:buFont typeface="Wingdings" panose="05000000000000000000" pitchFamily="2" charset="2"/>
              <a:buChar char="§"/>
            </a:pPr>
            <a:r>
              <a:rPr lang="pl-PL" sz="1200" dirty="0">
                <a:latin typeface="Arial" charset="0"/>
              </a:rPr>
              <a:t>dziedziczenie roszczeń z tytułu mienia zabużańskiego</a:t>
            </a:r>
          </a:p>
          <a:p>
            <a:pPr marL="171450" indent="-171450" defTabSz="912813">
              <a:spcBef>
                <a:spcPct val="50000"/>
              </a:spcBef>
              <a:buFont typeface="Wingdings" panose="05000000000000000000" pitchFamily="2" charset="2"/>
              <a:buChar char="§"/>
            </a:pPr>
            <a:r>
              <a:rPr lang="pl-PL" sz="1200" dirty="0">
                <a:latin typeface="Arial" charset="0"/>
              </a:rPr>
              <a:t>dziedziczenie z dobrodziejstwem inwentarza, skuteczne zrzeczenie się spadku</a:t>
            </a:r>
          </a:p>
          <a:p>
            <a:pPr marL="171450" indent="-171450" defTabSz="912813">
              <a:spcBef>
                <a:spcPct val="50000"/>
              </a:spcBef>
              <a:buFont typeface="Wingdings" panose="05000000000000000000" pitchFamily="2" charset="2"/>
              <a:buChar char="§"/>
            </a:pPr>
            <a:r>
              <a:rPr lang="pl-PL" sz="1200" dirty="0">
                <a:latin typeface="Arial" charset="0"/>
              </a:rPr>
              <a:t>wydziedziczenie, odwołanie darowizny, dożywocia </a:t>
            </a:r>
          </a:p>
          <a:p>
            <a:pPr marL="171450" indent="-171450" defTabSz="912813">
              <a:spcBef>
                <a:spcPct val="50000"/>
              </a:spcBef>
              <a:buFont typeface="Wingdings" panose="05000000000000000000" pitchFamily="2" charset="2"/>
              <a:buChar char="§"/>
            </a:pPr>
            <a:r>
              <a:rPr lang="pl-PL" sz="1200" dirty="0">
                <a:latin typeface="Arial" charset="0"/>
              </a:rPr>
              <a:t>postępowanie spadkowe</a:t>
            </a:r>
          </a:p>
        </p:txBody>
      </p:sp>
      <p:graphicFrame>
        <p:nvGraphicFramePr>
          <p:cNvPr id="2" name="Object 16">
            <a:extLst>
              <a:ext uri="{FF2B5EF4-FFF2-40B4-BE49-F238E27FC236}">
                <a16:creationId xmlns:a16="http://schemas.microsoft.com/office/drawing/2014/main" id="{7A655177-45A9-72AC-6B13-A3E85DFE13E2}"/>
              </a:ext>
            </a:extLst>
          </p:cNvPr>
          <p:cNvGraphicFramePr>
            <a:graphicFrameLocks/>
          </p:cNvGraphicFramePr>
          <p:nvPr>
            <p:extLst>
              <p:ext uri="{D42A27DB-BD31-4B8C-83A1-F6EECF244321}">
                <p14:modId xmlns:p14="http://schemas.microsoft.com/office/powerpoint/2010/main" val="491459437"/>
              </p:ext>
            </p:extLst>
          </p:nvPr>
        </p:nvGraphicFramePr>
        <p:xfrm>
          <a:off x="756016" y="2204863"/>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6E691AA8-1D28-3C4F-C54F-D1ADAC70AE14}"/>
              </a:ext>
            </a:extLst>
          </p:cNvPr>
          <p:cNvGraphicFramePr>
            <a:graphicFrameLocks/>
          </p:cNvGraphicFramePr>
          <p:nvPr>
            <p:extLst>
              <p:ext uri="{D42A27DB-BD31-4B8C-83A1-F6EECF244321}">
                <p14:modId xmlns:p14="http://schemas.microsoft.com/office/powerpoint/2010/main" val="1892141636"/>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3">
            <a:extLst>
              <a:ext uri="{FF2B5EF4-FFF2-40B4-BE49-F238E27FC236}">
                <a16:creationId xmlns:a16="http://schemas.microsoft.com/office/drawing/2014/main" id="{170CBB77-6EF9-98B3-B1FE-2A001ADB1453}"/>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defTabSz="912813" eaLnBrk="1" hangingPunct="1"/>
            <a:r>
              <a:rPr lang="pl-PL" sz="3200" dirty="0"/>
              <a:t>Sprawy związane z pracą, </a:t>
            </a:r>
            <a:r>
              <a:rPr lang="pl-PL" sz="3200" dirty="0" err="1"/>
              <a:t>ubezpiecze-niami</a:t>
            </a:r>
            <a:r>
              <a:rPr lang="pl-PL" sz="3200" dirty="0"/>
              <a:t> społecznymi i bezrobociem</a:t>
            </a:r>
          </a:p>
        </p:txBody>
      </p:sp>
      <p:sp>
        <p:nvSpPr>
          <p:cNvPr id="12293" name="Text Box 7"/>
          <p:cNvSpPr txBox="1">
            <a:spLocks noChangeArrowheads="1"/>
          </p:cNvSpPr>
          <p:nvPr/>
        </p:nvSpPr>
        <p:spPr bwMode="auto">
          <a:xfrm>
            <a:off x="4932000" y="2276872"/>
            <a:ext cx="4212000" cy="461664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endParaRPr lang="pl-PL" sz="1200" dirty="0">
              <a:latin typeface="Arial" charset="0"/>
            </a:endParaRPr>
          </a:p>
          <a:p>
            <a:pPr marL="171450" indent="-171450" defTabSz="912813">
              <a:spcBef>
                <a:spcPct val="50000"/>
              </a:spcBef>
              <a:buFont typeface="Wingdings" panose="05000000000000000000" pitchFamily="2" charset="2"/>
              <a:buChar char="§"/>
            </a:pPr>
            <a:r>
              <a:rPr lang="pl-PL" sz="1200" dirty="0">
                <a:latin typeface="Arial" charset="0"/>
              </a:rPr>
              <a:t>umowy o pracę: zawieranie oraz analiza treści, relacje między stosunkiem pracy a umowami cywilnoprawnymi, przymuszanie / zastraszanie do zawierania umów B2B</a:t>
            </a:r>
          </a:p>
          <a:p>
            <a:pPr marL="171450" indent="-171450" defTabSz="912813">
              <a:spcBef>
                <a:spcPct val="50000"/>
              </a:spcBef>
              <a:buFont typeface="Wingdings" panose="05000000000000000000" pitchFamily="2" charset="2"/>
              <a:buChar char="§"/>
            </a:pPr>
            <a:r>
              <a:rPr lang="pl-PL" sz="1200" dirty="0">
                <a:latin typeface="Arial" charset="0"/>
              </a:rPr>
              <a:t>wyliczenie stażu pracy z uwzględnieniem pracy i studiów za granicą</a:t>
            </a:r>
          </a:p>
          <a:p>
            <a:pPr marL="171450" indent="-171450" defTabSz="912813">
              <a:spcBef>
                <a:spcPct val="50000"/>
              </a:spcBef>
              <a:buFont typeface="Wingdings" panose="05000000000000000000" pitchFamily="2" charset="2"/>
              <a:buChar char="§"/>
            </a:pPr>
            <a:r>
              <a:rPr lang="pl-PL" sz="1200" dirty="0">
                <a:latin typeface="Arial" charset="0"/>
              </a:rPr>
              <a:t>warunki zatrudnienia: BHP, wypadki pracownicze</a:t>
            </a:r>
          </a:p>
          <a:p>
            <a:pPr marL="171450" indent="-171450" defTabSz="912813">
              <a:spcBef>
                <a:spcPct val="50000"/>
              </a:spcBef>
              <a:buFont typeface="Wingdings" panose="05000000000000000000" pitchFamily="2" charset="2"/>
              <a:buChar char="§"/>
            </a:pPr>
            <a:r>
              <a:rPr lang="pl-PL" sz="1200" dirty="0">
                <a:latin typeface="Arial" charset="0"/>
              </a:rPr>
              <a:t>świadczenia pracownicze: zasady wynagradzania, niewypłacenie i opóźnienia w wypłatach, nagrody jubileuszowe, premie i dodatki, świadczenia w czasie restrukturyzacji pracodawcy, świadczenia z FGŚS</a:t>
            </a:r>
          </a:p>
          <a:p>
            <a:pPr marL="171450" indent="-171450" defTabSz="912813">
              <a:spcBef>
                <a:spcPct val="50000"/>
              </a:spcBef>
              <a:buFont typeface="Wingdings" panose="05000000000000000000" pitchFamily="2" charset="2"/>
              <a:buChar char="§"/>
            </a:pPr>
            <a:r>
              <a:rPr lang="pl-PL" sz="1200" dirty="0">
                <a:latin typeface="Arial" charset="0"/>
              </a:rPr>
              <a:t>dokumentacja w ramach stosunków pracy (świadectwa pracy, dostęp do dokumentacji)</a:t>
            </a:r>
          </a:p>
          <a:p>
            <a:pPr marL="171450" indent="-171450" defTabSz="912813">
              <a:spcBef>
                <a:spcPct val="50000"/>
              </a:spcBef>
              <a:buFont typeface="Wingdings" panose="05000000000000000000" pitchFamily="2" charset="2"/>
              <a:buChar char="§"/>
            </a:pPr>
            <a:r>
              <a:rPr lang="pl-PL" sz="1200" dirty="0">
                <a:latin typeface="Arial" charset="0"/>
              </a:rPr>
              <a:t>spory pracownicze: </a:t>
            </a:r>
            <a:r>
              <a:rPr lang="pl-PL" sz="1200" dirty="0" err="1">
                <a:latin typeface="Arial" charset="0"/>
              </a:rPr>
              <a:t>mobbing</a:t>
            </a:r>
            <a:r>
              <a:rPr lang="pl-PL" sz="1200" dirty="0">
                <a:latin typeface="Arial" charset="0"/>
              </a:rPr>
              <a:t> i dyskryminacja, sprawy dyscyplinarne</a:t>
            </a:r>
          </a:p>
          <a:p>
            <a:pPr marL="171450" indent="-171450" defTabSz="912813">
              <a:spcBef>
                <a:spcPct val="50000"/>
              </a:spcBef>
              <a:buFont typeface="Wingdings" panose="05000000000000000000" pitchFamily="2" charset="2"/>
              <a:buChar char="§"/>
            </a:pPr>
            <a:r>
              <a:rPr lang="pl-PL" sz="1200" dirty="0">
                <a:latin typeface="Arial" charset="0"/>
              </a:rPr>
              <a:t>rozwiązanie stosunku pracy</a:t>
            </a:r>
          </a:p>
          <a:p>
            <a:pPr marL="171450" indent="-171450" defTabSz="912813">
              <a:spcBef>
                <a:spcPct val="50000"/>
              </a:spcBef>
              <a:buFont typeface="Wingdings" panose="05000000000000000000" pitchFamily="2" charset="2"/>
              <a:buChar char="§"/>
            </a:pPr>
            <a:r>
              <a:rPr lang="pl-PL" sz="1200" dirty="0">
                <a:latin typeface="Arial" charset="0"/>
              </a:rPr>
              <a:t>kwestie emerytalne: ustalenia warunków uzyskania świadczeń, kapitał początkowy, OFE, relacje z ZUS w kontekście świadczeń, zbieg świadczeń ZUS i KRUS</a:t>
            </a:r>
          </a:p>
          <a:p>
            <a:pPr marL="171450" indent="-171450" defTabSz="912813">
              <a:spcBef>
                <a:spcPct val="50000"/>
              </a:spcBef>
              <a:buFont typeface="Wingdings" panose="05000000000000000000" pitchFamily="2" charset="2"/>
              <a:buChar char="§"/>
            </a:pPr>
            <a:r>
              <a:rPr lang="pl-PL" sz="1200" dirty="0">
                <a:latin typeface="Arial" charset="0"/>
              </a:rPr>
              <a:t>świadczenia zagraniczne</a:t>
            </a:r>
          </a:p>
        </p:txBody>
      </p:sp>
      <mc:AlternateContent xmlns:mc="http://schemas.openxmlformats.org/markup-compatibility/2006" xmlns:cx1="http://schemas.microsoft.com/office/drawing/2015/9/8/chartex">
        <mc:Choice Requires="cx1">
          <p:graphicFrame>
            <p:nvGraphicFramePr>
              <p:cNvPr id="3" name="Wykres 2">
                <a:extLst>
                  <a:ext uri="{FF2B5EF4-FFF2-40B4-BE49-F238E27FC236}">
                    <a16:creationId xmlns:a16="http://schemas.microsoft.com/office/drawing/2014/main" id="{9C4FEDD6-FFF6-890D-7308-C7F55814479B}"/>
                  </a:ext>
                </a:extLst>
              </p:cNvPr>
              <p:cNvGraphicFramePr/>
              <p:nvPr>
                <p:extLst>
                  <p:ext uri="{D42A27DB-BD31-4B8C-83A1-F6EECF244321}">
                    <p14:modId xmlns:p14="http://schemas.microsoft.com/office/powerpoint/2010/main" val="899538291"/>
                  </p:ext>
                </p:extLst>
              </p:nvPr>
            </p:nvGraphicFramePr>
            <p:xfrm>
              <a:off x="6635393" y="4996501"/>
              <a:ext cx="45719" cy="5684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Wykres 2">
                <a:extLst>
                  <a:ext uri="{FF2B5EF4-FFF2-40B4-BE49-F238E27FC236}">
                    <a16:creationId xmlns:a16="http://schemas.microsoft.com/office/drawing/2014/main" id="{9C4FEDD6-FFF6-890D-7308-C7F55814479B}"/>
                  </a:ext>
                </a:extLst>
              </p:cNvPr>
              <p:cNvPicPr>
                <a:picLocks noGrp="1" noRot="1" noChangeAspect="1" noMove="1" noResize="1" noEditPoints="1" noAdjustHandles="1" noChangeArrowheads="1" noChangeShapeType="1"/>
              </p:cNvPicPr>
              <p:nvPr/>
            </p:nvPicPr>
            <p:blipFill>
              <a:blip r:embed="rId3"/>
              <a:stretch>
                <a:fillRect/>
              </a:stretch>
            </p:blipFill>
            <p:spPr>
              <a:xfrm>
                <a:off x="6635393" y="4996501"/>
                <a:ext cx="45719" cy="56841"/>
              </a:xfrm>
              <a:prstGeom prst="rect">
                <a:avLst/>
              </a:prstGeom>
            </p:spPr>
          </p:pic>
        </mc:Fallback>
      </mc:AlternateContent>
      <p:graphicFrame>
        <p:nvGraphicFramePr>
          <p:cNvPr id="4" name="Wykres 3">
            <a:extLst>
              <a:ext uri="{FF2B5EF4-FFF2-40B4-BE49-F238E27FC236}">
                <a16:creationId xmlns:a16="http://schemas.microsoft.com/office/drawing/2014/main" id="{24901C72-03E3-0DB3-60F9-5134E296377C}"/>
              </a:ext>
            </a:extLst>
          </p:cNvPr>
          <p:cNvGraphicFramePr>
            <a:graphicFrameLocks/>
          </p:cNvGraphicFramePr>
          <p:nvPr>
            <p:extLst>
              <p:ext uri="{D42A27DB-BD31-4B8C-83A1-F6EECF244321}">
                <p14:modId xmlns:p14="http://schemas.microsoft.com/office/powerpoint/2010/main" val="3719912326"/>
              </p:ext>
            </p:extLst>
          </p:nvPr>
        </p:nvGraphicFramePr>
        <p:xfrm>
          <a:off x="6984829" y="4951313"/>
          <a:ext cx="62407" cy="137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9">
            <a:extLst>
              <a:ext uri="{FF2B5EF4-FFF2-40B4-BE49-F238E27FC236}">
                <a16:creationId xmlns:a16="http://schemas.microsoft.com/office/drawing/2014/main" id="{BEFC202A-371D-6686-C32B-00C1A357A6FC}"/>
              </a:ext>
            </a:extLst>
          </p:cNvPr>
          <p:cNvGraphicFramePr>
            <a:graphicFrameLocks/>
          </p:cNvGraphicFramePr>
          <p:nvPr>
            <p:extLst>
              <p:ext uri="{D42A27DB-BD31-4B8C-83A1-F6EECF244321}">
                <p14:modId xmlns:p14="http://schemas.microsoft.com/office/powerpoint/2010/main" val="4215685873"/>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Wykres 6">
            <a:extLst>
              <a:ext uri="{FF2B5EF4-FFF2-40B4-BE49-F238E27FC236}">
                <a16:creationId xmlns:a16="http://schemas.microsoft.com/office/drawing/2014/main" id="{B2DDD2AA-976A-F990-69B4-C0D2AC59CC46}"/>
              </a:ext>
            </a:extLst>
          </p:cNvPr>
          <p:cNvGraphicFramePr>
            <a:graphicFrameLocks/>
          </p:cNvGraphicFramePr>
          <p:nvPr>
            <p:extLst>
              <p:ext uri="{D42A27DB-BD31-4B8C-83A1-F6EECF244321}">
                <p14:modId xmlns:p14="http://schemas.microsoft.com/office/powerpoint/2010/main" val="590223016"/>
              </p:ext>
            </p:extLst>
          </p:nvPr>
        </p:nvGraphicFramePr>
        <p:xfrm>
          <a:off x="377080" y="5589360"/>
          <a:ext cx="3960813" cy="108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 Box 13">
            <a:extLst>
              <a:ext uri="{FF2B5EF4-FFF2-40B4-BE49-F238E27FC236}">
                <a16:creationId xmlns:a16="http://schemas.microsoft.com/office/drawing/2014/main" id="{48176842-6214-954D-BAA7-D8689592E62C}"/>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8"/>
          <p:cNvGrpSpPr>
            <a:grpSpLocks/>
          </p:cNvGrpSpPr>
          <p:nvPr/>
        </p:nvGrpSpPr>
        <p:grpSpPr bwMode="auto">
          <a:xfrm>
            <a:off x="746125" y="2670175"/>
            <a:ext cx="8578851" cy="4194175"/>
            <a:chOff x="470" y="1138"/>
            <a:chExt cx="5404" cy="2642"/>
          </a:xfrm>
        </p:grpSpPr>
        <p:sp useBgFill="1">
          <p:nvSpPr>
            <p:cNvPr id="3" name="Text Box 639"/>
            <p:cNvSpPr txBox="1">
              <a:spLocks noChangeArrowheads="1"/>
            </p:cNvSpPr>
            <p:nvPr/>
          </p:nvSpPr>
          <p:spPr bwMode="auto">
            <a:xfrm>
              <a:off x="3742" y="2170"/>
              <a:ext cx="2132" cy="806"/>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2005/2006</a:t>
              </a:r>
            </a:p>
            <a:p>
              <a:pPr defTabSz="912813">
                <a:spcBef>
                  <a:spcPct val="50000"/>
                </a:spcBef>
              </a:pPr>
              <a:r>
                <a:rPr lang="pl-PL" sz="2000" dirty="0">
                  <a:solidFill>
                    <a:srgbClr val="003366"/>
                  </a:solidFill>
                  <a:latin typeface="Arial" charset="0"/>
                </a:rPr>
                <a:t>23 poradnie w 15 miastach</a:t>
              </a:r>
            </a:p>
          </p:txBody>
        </p:sp>
        <p:grpSp>
          <p:nvGrpSpPr>
            <p:cNvPr id="4" name="Group 640"/>
            <p:cNvGrpSpPr>
              <a:grpSpLocks/>
            </p:cNvGrpSpPr>
            <p:nvPr/>
          </p:nvGrpSpPr>
          <p:grpSpPr bwMode="auto">
            <a:xfrm>
              <a:off x="470" y="1138"/>
              <a:ext cx="2832" cy="2642"/>
              <a:chOff x="432" y="1682"/>
              <a:chExt cx="2832" cy="2642"/>
            </a:xfrm>
          </p:grpSpPr>
          <p:graphicFrame>
            <p:nvGraphicFramePr>
              <p:cNvPr id="6" name="Object 642"/>
              <p:cNvGraphicFramePr>
                <a:graphicFrameLocks noChangeAspect="1"/>
              </p:cNvGraphicFramePr>
              <p:nvPr/>
            </p:nvGraphicFramePr>
            <p:xfrm>
              <a:off x="480" y="1682"/>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6" name="Object 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43" descr="logo-małe"/>
              <p:cNvPicPr>
                <a:picLocks noChangeAspect="1" noChangeArrowheads="1"/>
              </p:cNvPicPr>
              <p:nvPr/>
            </p:nvPicPr>
            <p:blipFill>
              <a:blip r:embed="rId4" cstate="print"/>
              <a:srcRect/>
              <a:stretch>
                <a:fillRect/>
              </a:stretch>
            </p:blipFill>
            <p:spPr bwMode="auto">
              <a:xfrm>
                <a:off x="1130" y="2626"/>
                <a:ext cx="144" cy="216"/>
              </a:xfrm>
              <a:prstGeom prst="rect">
                <a:avLst/>
              </a:prstGeom>
              <a:noFill/>
              <a:ln w="9525">
                <a:noFill/>
                <a:miter lim="800000"/>
                <a:headEnd/>
                <a:tailEnd/>
              </a:ln>
            </p:spPr>
          </p:pic>
          <p:pic>
            <p:nvPicPr>
              <p:cNvPr id="8" name="Picture 644" descr="logo-małe"/>
              <p:cNvPicPr>
                <a:picLocks noChangeAspect="1" noChangeArrowheads="1"/>
              </p:cNvPicPr>
              <p:nvPr/>
            </p:nvPicPr>
            <p:blipFill>
              <a:blip r:embed="rId4" cstate="print"/>
              <a:srcRect/>
              <a:stretch>
                <a:fillRect/>
              </a:stretch>
            </p:blipFill>
            <p:spPr bwMode="auto">
              <a:xfrm>
                <a:off x="568" y="2305"/>
                <a:ext cx="145" cy="216"/>
              </a:xfrm>
              <a:prstGeom prst="rect">
                <a:avLst/>
              </a:prstGeom>
              <a:noFill/>
              <a:ln w="9525">
                <a:noFill/>
                <a:miter lim="800000"/>
                <a:headEnd/>
                <a:tailEnd/>
              </a:ln>
            </p:spPr>
          </p:pic>
          <p:pic>
            <p:nvPicPr>
              <p:cNvPr id="9" name="Picture 645" descr="logo-małe"/>
              <p:cNvPicPr>
                <a:picLocks noChangeAspect="1" noChangeArrowheads="1"/>
              </p:cNvPicPr>
              <p:nvPr/>
            </p:nvPicPr>
            <p:blipFill>
              <a:blip r:embed="rId4" cstate="print"/>
              <a:srcRect/>
              <a:stretch>
                <a:fillRect/>
              </a:stretch>
            </p:blipFill>
            <p:spPr bwMode="auto">
              <a:xfrm>
                <a:off x="1627" y="1891"/>
                <a:ext cx="145" cy="217"/>
              </a:xfrm>
              <a:prstGeom prst="rect">
                <a:avLst/>
              </a:prstGeom>
              <a:noFill/>
              <a:ln w="9525">
                <a:noFill/>
                <a:miter lim="800000"/>
                <a:headEnd/>
                <a:tailEnd/>
              </a:ln>
            </p:spPr>
          </p:pic>
          <p:pic>
            <p:nvPicPr>
              <p:cNvPr id="10" name="Picture 646" descr="logo-małe"/>
              <p:cNvPicPr>
                <a:picLocks noChangeAspect="1" noChangeArrowheads="1"/>
              </p:cNvPicPr>
              <p:nvPr/>
            </p:nvPicPr>
            <p:blipFill>
              <a:blip r:embed="rId4" cstate="print"/>
              <a:srcRect/>
              <a:stretch>
                <a:fillRect/>
              </a:stretch>
            </p:blipFill>
            <p:spPr bwMode="auto">
              <a:xfrm>
                <a:off x="1671" y="2442"/>
                <a:ext cx="145" cy="216"/>
              </a:xfrm>
              <a:prstGeom prst="rect">
                <a:avLst/>
              </a:prstGeom>
              <a:noFill/>
              <a:ln w="9525">
                <a:noFill/>
                <a:miter lim="800000"/>
                <a:headEnd/>
                <a:tailEnd/>
              </a:ln>
            </p:spPr>
          </p:pic>
          <p:pic>
            <p:nvPicPr>
              <p:cNvPr id="11" name="Picture 647" descr="logo-małe"/>
              <p:cNvPicPr>
                <a:picLocks noChangeAspect="1" noChangeArrowheads="1"/>
              </p:cNvPicPr>
              <p:nvPr/>
            </p:nvPicPr>
            <p:blipFill>
              <a:blip r:embed="rId4" cstate="print"/>
              <a:srcRect/>
              <a:stretch>
                <a:fillRect/>
              </a:stretch>
            </p:blipFill>
            <p:spPr bwMode="auto">
              <a:xfrm>
                <a:off x="2907" y="2318"/>
                <a:ext cx="144" cy="216"/>
              </a:xfrm>
              <a:prstGeom prst="rect">
                <a:avLst/>
              </a:prstGeom>
              <a:noFill/>
              <a:ln w="9525">
                <a:noFill/>
                <a:miter lim="800000"/>
                <a:headEnd/>
                <a:tailEnd/>
              </a:ln>
            </p:spPr>
          </p:pic>
          <p:pic>
            <p:nvPicPr>
              <p:cNvPr id="12" name="Picture 648" descr="logo-małe"/>
              <p:cNvPicPr>
                <a:picLocks noChangeAspect="1" noChangeArrowheads="1"/>
              </p:cNvPicPr>
              <p:nvPr/>
            </p:nvPicPr>
            <p:blipFill>
              <a:blip r:embed="rId4" cstate="print"/>
              <a:srcRect/>
              <a:stretch>
                <a:fillRect/>
              </a:stretch>
            </p:blipFill>
            <p:spPr bwMode="auto">
              <a:xfrm>
                <a:off x="2731" y="2318"/>
                <a:ext cx="144" cy="216"/>
              </a:xfrm>
              <a:prstGeom prst="rect">
                <a:avLst/>
              </a:prstGeom>
              <a:noFill/>
              <a:ln w="9525">
                <a:noFill/>
                <a:miter lim="800000"/>
                <a:headEnd/>
                <a:tailEnd/>
              </a:ln>
            </p:spPr>
          </p:pic>
          <p:pic>
            <p:nvPicPr>
              <p:cNvPr id="13" name="Picture 649" descr="logo-małe"/>
              <p:cNvPicPr>
                <a:picLocks noChangeAspect="1" noChangeArrowheads="1"/>
              </p:cNvPicPr>
              <p:nvPr/>
            </p:nvPicPr>
            <p:blipFill>
              <a:blip r:embed="rId4" cstate="print"/>
              <a:srcRect/>
              <a:stretch>
                <a:fillRect/>
              </a:stretch>
            </p:blipFill>
            <p:spPr bwMode="auto">
              <a:xfrm>
                <a:off x="2775" y="3222"/>
                <a:ext cx="144" cy="217"/>
              </a:xfrm>
              <a:prstGeom prst="rect">
                <a:avLst/>
              </a:prstGeom>
              <a:noFill/>
              <a:ln w="9525">
                <a:noFill/>
                <a:miter lim="800000"/>
                <a:headEnd/>
                <a:tailEnd/>
              </a:ln>
            </p:spPr>
          </p:pic>
          <p:pic>
            <p:nvPicPr>
              <p:cNvPr id="14" name="Picture 650" descr="logo-małe"/>
              <p:cNvPicPr>
                <a:picLocks noChangeAspect="1" noChangeArrowheads="1"/>
              </p:cNvPicPr>
              <p:nvPr/>
            </p:nvPicPr>
            <p:blipFill>
              <a:blip r:embed="rId4" cstate="print"/>
              <a:srcRect/>
              <a:stretch>
                <a:fillRect/>
              </a:stretch>
            </p:blipFill>
            <p:spPr bwMode="auto">
              <a:xfrm>
                <a:off x="2592" y="3748"/>
                <a:ext cx="144" cy="216"/>
              </a:xfrm>
              <a:prstGeom prst="rect">
                <a:avLst/>
              </a:prstGeom>
              <a:noFill/>
              <a:ln w="9525">
                <a:noFill/>
                <a:miter lim="800000"/>
                <a:headEnd/>
                <a:tailEnd/>
              </a:ln>
            </p:spPr>
          </p:pic>
          <p:pic>
            <p:nvPicPr>
              <p:cNvPr id="15" name="Picture 651" descr="logo-małe"/>
              <p:cNvPicPr>
                <a:picLocks noChangeAspect="1" noChangeArrowheads="1"/>
              </p:cNvPicPr>
              <p:nvPr/>
            </p:nvPicPr>
            <p:blipFill>
              <a:blip r:embed="rId4" cstate="print"/>
              <a:srcRect/>
              <a:stretch>
                <a:fillRect/>
              </a:stretch>
            </p:blipFill>
            <p:spPr bwMode="auto">
              <a:xfrm>
                <a:off x="2067" y="3748"/>
                <a:ext cx="144" cy="216"/>
              </a:xfrm>
              <a:prstGeom prst="rect">
                <a:avLst/>
              </a:prstGeom>
              <a:noFill/>
              <a:ln w="9525">
                <a:noFill/>
                <a:miter lim="800000"/>
                <a:headEnd/>
                <a:tailEnd/>
              </a:ln>
            </p:spPr>
          </p:pic>
          <p:pic>
            <p:nvPicPr>
              <p:cNvPr id="16" name="Picture 652" descr="logo-małe"/>
              <p:cNvPicPr>
                <a:picLocks noChangeAspect="1" noChangeArrowheads="1"/>
              </p:cNvPicPr>
              <p:nvPr/>
            </p:nvPicPr>
            <p:blipFill>
              <a:blip r:embed="rId4" cstate="print"/>
              <a:srcRect/>
              <a:stretch>
                <a:fillRect/>
              </a:stretch>
            </p:blipFill>
            <p:spPr bwMode="auto">
              <a:xfrm>
                <a:off x="1716" y="3590"/>
                <a:ext cx="144" cy="216"/>
              </a:xfrm>
              <a:prstGeom prst="rect">
                <a:avLst/>
              </a:prstGeom>
              <a:noFill/>
              <a:ln w="9525">
                <a:noFill/>
                <a:miter lim="800000"/>
                <a:headEnd/>
                <a:tailEnd/>
              </a:ln>
            </p:spPr>
          </p:pic>
          <p:pic>
            <p:nvPicPr>
              <p:cNvPr id="17" name="Picture 653" descr="logo-małe"/>
              <p:cNvPicPr>
                <a:picLocks noChangeAspect="1" noChangeArrowheads="1"/>
              </p:cNvPicPr>
              <p:nvPr/>
            </p:nvPicPr>
            <p:blipFill>
              <a:blip r:embed="rId4" cstate="print"/>
              <a:srcRect/>
              <a:stretch>
                <a:fillRect/>
              </a:stretch>
            </p:blipFill>
            <p:spPr bwMode="auto">
              <a:xfrm>
                <a:off x="1451" y="3388"/>
                <a:ext cx="144" cy="216"/>
              </a:xfrm>
              <a:prstGeom prst="rect">
                <a:avLst/>
              </a:prstGeom>
              <a:noFill/>
              <a:ln w="9525">
                <a:noFill/>
                <a:miter lim="800000"/>
                <a:headEnd/>
                <a:tailEnd/>
              </a:ln>
            </p:spPr>
          </p:pic>
          <p:pic>
            <p:nvPicPr>
              <p:cNvPr id="18" name="Picture 654" descr="logo-małe"/>
              <p:cNvPicPr>
                <a:picLocks noChangeAspect="1" noChangeArrowheads="1"/>
              </p:cNvPicPr>
              <p:nvPr/>
            </p:nvPicPr>
            <p:blipFill>
              <a:blip r:embed="rId4" cstate="print"/>
              <a:srcRect/>
              <a:stretch>
                <a:fillRect/>
              </a:stretch>
            </p:blipFill>
            <p:spPr bwMode="auto">
              <a:xfrm>
                <a:off x="1848" y="3039"/>
                <a:ext cx="144" cy="216"/>
              </a:xfrm>
              <a:prstGeom prst="rect">
                <a:avLst/>
              </a:prstGeom>
              <a:noFill/>
              <a:ln w="9525">
                <a:noFill/>
                <a:miter lim="800000"/>
                <a:headEnd/>
                <a:tailEnd/>
              </a:ln>
            </p:spPr>
          </p:pic>
          <p:pic>
            <p:nvPicPr>
              <p:cNvPr id="19" name="Picture 655" descr="logo-małe"/>
              <p:cNvPicPr>
                <a:picLocks noChangeAspect="1" noChangeArrowheads="1"/>
              </p:cNvPicPr>
              <p:nvPr/>
            </p:nvPicPr>
            <p:blipFill>
              <a:blip r:embed="rId4" cstate="print"/>
              <a:srcRect/>
              <a:stretch>
                <a:fillRect/>
              </a:stretch>
            </p:blipFill>
            <p:spPr bwMode="auto">
              <a:xfrm>
                <a:off x="1054" y="3220"/>
                <a:ext cx="144" cy="216"/>
              </a:xfrm>
              <a:prstGeom prst="rect">
                <a:avLst/>
              </a:prstGeom>
              <a:noFill/>
              <a:ln w="9525">
                <a:noFill/>
                <a:miter lim="800000"/>
                <a:headEnd/>
                <a:tailEnd/>
              </a:ln>
            </p:spPr>
          </p:pic>
          <p:pic>
            <p:nvPicPr>
              <p:cNvPr id="20" name="Picture 656" descr="logo-małe"/>
              <p:cNvPicPr>
                <a:picLocks noChangeAspect="1" noChangeArrowheads="1"/>
              </p:cNvPicPr>
              <p:nvPr/>
            </p:nvPicPr>
            <p:blipFill>
              <a:blip r:embed="rId4" cstate="print"/>
              <a:srcRect/>
              <a:stretch>
                <a:fillRect/>
              </a:stretch>
            </p:blipFill>
            <p:spPr bwMode="auto">
              <a:xfrm>
                <a:off x="2951" y="3222"/>
                <a:ext cx="145" cy="217"/>
              </a:xfrm>
              <a:prstGeom prst="rect">
                <a:avLst/>
              </a:prstGeom>
              <a:noFill/>
              <a:ln w="9525">
                <a:noFill/>
                <a:miter lim="800000"/>
                <a:headEnd/>
                <a:tailEnd/>
              </a:ln>
            </p:spPr>
          </p:pic>
          <p:pic>
            <p:nvPicPr>
              <p:cNvPr id="21" name="Picture 657" descr="logo-małe"/>
              <p:cNvPicPr>
                <a:picLocks noChangeAspect="1" noChangeArrowheads="1"/>
              </p:cNvPicPr>
              <p:nvPr/>
            </p:nvPicPr>
            <p:blipFill>
              <a:blip r:embed="rId4" cstate="print"/>
              <a:srcRect/>
              <a:stretch>
                <a:fillRect/>
              </a:stretch>
            </p:blipFill>
            <p:spPr bwMode="auto">
              <a:xfrm>
                <a:off x="657" y="2764"/>
                <a:ext cx="144" cy="216"/>
              </a:xfrm>
              <a:prstGeom prst="rect">
                <a:avLst/>
              </a:prstGeom>
              <a:noFill/>
              <a:ln w="9525">
                <a:noFill/>
                <a:miter lim="800000"/>
                <a:headEnd/>
                <a:tailEnd/>
              </a:ln>
            </p:spPr>
          </p:pic>
          <p:sp>
            <p:nvSpPr>
              <p:cNvPr id="22" name="Text Box 658"/>
              <p:cNvSpPr txBox="1">
                <a:spLocks noChangeArrowheads="1"/>
              </p:cNvSpPr>
              <p:nvPr/>
            </p:nvSpPr>
            <p:spPr bwMode="auto">
              <a:xfrm>
                <a:off x="2544"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3" name="Text Box 659"/>
              <p:cNvSpPr txBox="1">
                <a:spLocks noChangeArrowheads="1"/>
              </p:cNvSpPr>
              <p:nvPr/>
            </p:nvSpPr>
            <p:spPr bwMode="auto">
              <a:xfrm>
                <a:off x="2112"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4" name="Text Box 660"/>
              <p:cNvSpPr txBox="1">
                <a:spLocks noChangeArrowheads="1"/>
              </p:cNvSpPr>
              <p:nvPr/>
            </p:nvSpPr>
            <p:spPr bwMode="auto">
              <a:xfrm>
                <a:off x="2592"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5" name="Text Box 661"/>
              <p:cNvSpPr txBox="1">
                <a:spLocks noChangeArrowheads="1"/>
              </p:cNvSpPr>
              <p:nvPr/>
            </p:nvSpPr>
            <p:spPr bwMode="auto">
              <a:xfrm>
                <a:off x="230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6" name="Text Box 662"/>
              <p:cNvSpPr txBox="1">
                <a:spLocks noChangeArrowheads="1"/>
              </p:cNvSpPr>
              <p:nvPr/>
            </p:nvSpPr>
            <p:spPr bwMode="auto">
              <a:xfrm>
                <a:off x="182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7" name="Text Box 663"/>
              <p:cNvSpPr txBox="1">
                <a:spLocks noChangeArrowheads="1"/>
              </p:cNvSpPr>
              <p:nvPr/>
            </p:nvSpPr>
            <p:spPr bwMode="auto">
              <a:xfrm>
                <a:off x="1488"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8" name="Text Box 664"/>
              <p:cNvSpPr txBox="1">
                <a:spLocks noChangeArrowheads="1"/>
              </p:cNvSpPr>
              <p:nvPr/>
            </p:nvSpPr>
            <p:spPr bwMode="auto">
              <a:xfrm>
                <a:off x="1152"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9" name="Text Box 665"/>
              <p:cNvSpPr txBox="1">
                <a:spLocks noChangeArrowheads="1"/>
              </p:cNvSpPr>
              <p:nvPr/>
            </p:nvSpPr>
            <p:spPr bwMode="auto">
              <a:xfrm>
                <a:off x="816"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0" name="Text Box 666"/>
              <p:cNvSpPr txBox="1">
                <a:spLocks noChangeArrowheads="1"/>
              </p:cNvSpPr>
              <p:nvPr/>
            </p:nvSpPr>
            <p:spPr bwMode="auto">
              <a:xfrm>
                <a:off x="1584"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1" name="Text Box 667"/>
              <p:cNvSpPr txBox="1">
                <a:spLocks noChangeArrowheads="1"/>
              </p:cNvSpPr>
              <p:nvPr/>
            </p:nvSpPr>
            <p:spPr bwMode="auto">
              <a:xfrm>
                <a:off x="864"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2" name="Text Box 668"/>
              <p:cNvSpPr txBox="1">
                <a:spLocks noChangeArrowheads="1"/>
              </p:cNvSpPr>
              <p:nvPr/>
            </p:nvSpPr>
            <p:spPr bwMode="auto">
              <a:xfrm>
                <a:off x="1392"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3" name="Text Box 669"/>
              <p:cNvSpPr txBox="1">
                <a:spLocks noChangeArrowheads="1"/>
              </p:cNvSpPr>
              <p:nvPr/>
            </p:nvSpPr>
            <p:spPr bwMode="auto">
              <a:xfrm>
                <a:off x="1392"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4" name="Text Box 670"/>
              <p:cNvSpPr txBox="1">
                <a:spLocks noChangeArrowheads="1"/>
              </p:cNvSpPr>
              <p:nvPr/>
            </p:nvSpPr>
            <p:spPr bwMode="auto">
              <a:xfrm>
                <a:off x="432"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5" name="Text Box 671"/>
              <p:cNvSpPr txBox="1">
                <a:spLocks noChangeArrowheads="1"/>
              </p:cNvSpPr>
              <p:nvPr/>
            </p:nvSpPr>
            <p:spPr bwMode="auto">
              <a:xfrm>
                <a:off x="528" y="2951"/>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6" name="Picture 672" descr="logo-małe"/>
              <p:cNvPicPr>
                <a:picLocks noChangeAspect="1" noChangeArrowheads="1"/>
              </p:cNvPicPr>
              <p:nvPr/>
            </p:nvPicPr>
            <p:blipFill>
              <a:blip r:embed="rId4" cstate="print"/>
              <a:srcRect/>
              <a:stretch>
                <a:fillRect/>
              </a:stretch>
            </p:blipFill>
            <p:spPr bwMode="auto">
              <a:xfrm>
                <a:off x="2435" y="2081"/>
                <a:ext cx="144" cy="216"/>
              </a:xfrm>
              <a:prstGeom prst="rect">
                <a:avLst/>
              </a:prstGeom>
              <a:noFill/>
              <a:ln w="9525">
                <a:noFill/>
                <a:miter lim="800000"/>
                <a:headEnd/>
                <a:tailEnd/>
              </a:ln>
            </p:spPr>
          </p:pic>
          <p:pic>
            <p:nvPicPr>
              <p:cNvPr id="37" name="Picture 673" descr="logo-małe"/>
              <p:cNvPicPr>
                <a:picLocks noChangeAspect="1" noChangeArrowheads="1"/>
              </p:cNvPicPr>
              <p:nvPr/>
            </p:nvPicPr>
            <p:blipFill>
              <a:blip r:embed="rId4" cstate="print"/>
              <a:srcRect/>
              <a:stretch>
                <a:fillRect/>
              </a:stretch>
            </p:blipFill>
            <p:spPr bwMode="auto">
              <a:xfrm>
                <a:off x="2259" y="2081"/>
                <a:ext cx="144" cy="216"/>
              </a:xfrm>
              <a:prstGeom prst="rect">
                <a:avLst/>
              </a:prstGeom>
              <a:noFill/>
              <a:ln w="9525">
                <a:noFill/>
                <a:miter lim="800000"/>
                <a:headEnd/>
                <a:tailEnd/>
              </a:ln>
            </p:spPr>
          </p:pic>
          <p:sp>
            <p:nvSpPr>
              <p:cNvPr id="38" name="Text Box 674"/>
              <p:cNvSpPr txBox="1">
                <a:spLocks noChangeArrowheads="1"/>
              </p:cNvSpPr>
              <p:nvPr/>
            </p:nvSpPr>
            <p:spPr bwMode="auto">
              <a:xfrm>
                <a:off x="2072"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9" name="Picture 675" descr="logo-małe"/>
              <p:cNvPicPr>
                <a:picLocks noChangeAspect="1" noChangeArrowheads="1"/>
              </p:cNvPicPr>
              <p:nvPr/>
            </p:nvPicPr>
            <p:blipFill>
              <a:blip r:embed="rId4" cstate="print"/>
              <a:srcRect/>
              <a:stretch>
                <a:fillRect/>
              </a:stretch>
            </p:blipFill>
            <p:spPr bwMode="auto">
              <a:xfrm>
                <a:off x="2555" y="2715"/>
                <a:ext cx="144" cy="216"/>
              </a:xfrm>
              <a:prstGeom prst="rect">
                <a:avLst/>
              </a:prstGeom>
              <a:noFill/>
              <a:ln w="9525">
                <a:noFill/>
                <a:miter lim="800000"/>
                <a:headEnd/>
                <a:tailEnd/>
              </a:ln>
            </p:spPr>
          </p:pic>
          <p:pic>
            <p:nvPicPr>
              <p:cNvPr id="40" name="Picture 676" descr="logo-małe"/>
              <p:cNvPicPr>
                <a:picLocks noChangeAspect="1" noChangeArrowheads="1"/>
              </p:cNvPicPr>
              <p:nvPr/>
            </p:nvPicPr>
            <p:blipFill>
              <a:blip r:embed="rId4" cstate="print"/>
              <a:srcRect/>
              <a:stretch>
                <a:fillRect/>
              </a:stretch>
            </p:blipFill>
            <p:spPr bwMode="auto">
              <a:xfrm>
                <a:off x="2382" y="2715"/>
                <a:ext cx="144" cy="216"/>
              </a:xfrm>
              <a:prstGeom prst="rect">
                <a:avLst/>
              </a:prstGeom>
              <a:noFill/>
              <a:ln w="9525">
                <a:noFill/>
                <a:miter lim="800000"/>
                <a:headEnd/>
                <a:tailEnd/>
              </a:ln>
            </p:spPr>
          </p:pic>
          <p:pic>
            <p:nvPicPr>
              <p:cNvPr id="41" name="Picture 677" descr="logo-małe"/>
              <p:cNvPicPr>
                <a:picLocks noChangeAspect="1" noChangeArrowheads="1"/>
              </p:cNvPicPr>
              <p:nvPr/>
            </p:nvPicPr>
            <p:blipFill>
              <a:blip r:embed="rId4" cstate="print"/>
              <a:srcRect/>
              <a:stretch>
                <a:fillRect/>
              </a:stretch>
            </p:blipFill>
            <p:spPr bwMode="auto">
              <a:xfrm>
                <a:off x="2200" y="2715"/>
                <a:ext cx="144" cy="216"/>
              </a:xfrm>
              <a:prstGeom prst="rect">
                <a:avLst/>
              </a:prstGeom>
              <a:noFill/>
              <a:ln w="9525">
                <a:noFill/>
                <a:miter lim="800000"/>
                <a:headEnd/>
                <a:tailEnd/>
              </a:ln>
            </p:spPr>
          </p:pic>
          <p:pic>
            <p:nvPicPr>
              <p:cNvPr id="42" name="Picture 678" descr="logo-małe"/>
              <p:cNvPicPr>
                <a:picLocks noChangeAspect="1" noChangeArrowheads="1"/>
              </p:cNvPicPr>
              <p:nvPr/>
            </p:nvPicPr>
            <p:blipFill>
              <a:blip r:embed="rId4" cstate="print"/>
              <a:srcRect/>
              <a:stretch>
                <a:fillRect/>
              </a:stretch>
            </p:blipFill>
            <p:spPr bwMode="auto">
              <a:xfrm>
                <a:off x="2290" y="3067"/>
                <a:ext cx="144" cy="216"/>
              </a:xfrm>
              <a:prstGeom prst="rect">
                <a:avLst/>
              </a:prstGeom>
              <a:noFill/>
              <a:ln w="9525">
                <a:noFill/>
                <a:miter lim="800000"/>
                <a:headEnd/>
                <a:tailEnd/>
              </a:ln>
            </p:spPr>
          </p:pic>
          <p:pic>
            <p:nvPicPr>
              <p:cNvPr id="43" name="Picture 679" descr="logo-małe"/>
              <p:cNvPicPr>
                <a:picLocks noChangeAspect="1" noChangeArrowheads="1"/>
              </p:cNvPicPr>
              <p:nvPr/>
            </p:nvPicPr>
            <p:blipFill>
              <a:blip r:embed="rId4" cstate="print"/>
              <a:srcRect/>
              <a:stretch>
                <a:fillRect/>
              </a:stretch>
            </p:blipFill>
            <p:spPr bwMode="auto">
              <a:xfrm>
                <a:off x="2471" y="3067"/>
                <a:ext cx="144" cy="216"/>
              </a:xfrm>
              <a:prstGeom prst="rect">
                <a:avLst/>
              </a:prstGeom>
              <a:noFill/>
              <a:ln w="9525">
                <a:noFill/>
                <a:miter lim="800000"/>
                <a:headEnd/>
                <a:tailEnd/>
              </a:ln>
            </p:spPr>
          </p:pic>
          <p:pic>
            <p:nvPicPr>
              <p:cNvPr id="44" name="Picture 680" descr="logo-małe"/>
              <p:cNvPicPr>
                <a:picLocks noChangeAspect="1" noChangeArrowheads="1"/>
              </p:cNvPicPr>
              <p:nvPr/>
            </p:nvPicPr>
            <p:blipFill>
              <a:blip r:embed="rId4" cstate="print"/>
              <a:srcRect/>
              <a:stretch>
                <a:fillRect/>
              </a:stretch>
            </p:blipFill>
            <p:spPr bwMode="auto">
              <a:xfrm>
                <a:off x="2237" y="3748"/>
                <a:ext cx="144" cy="216"/>
              </a:xfrm>
              <a:prstGeom prst="rect">
                <a:avLst/>
              </a:prstGeom>
              <a:noFill/>
              <a:ln w="9525">
                <a:noFill/>
                <a:miter lim="800000"/>
                <a:headEnd/>
                <a:tailEnd/>
              </a:ln>
            </p:spPr>
          </p:pic>
        </p:grpSp>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170531198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914400" y="838200"/>
            <a:ext cx="8001000" cy="1143000"/>
          </a:xfrm>
          <a:prstGeom prst="rect">
            <a:avLst/>
          </a:prstGeom>
          <a:noFill/>
          <a:ln w="9525">
            <a:noFill/>
            <a:miter lim="800000"/>
            <a:headEnd/>
            <a:tailEnd/>
          </a:ln>
        </p:spPr>
        <p:txBody>
          <a:bodyPr anchor="b"/>
          <a:lstStyle/>
          <a:p>
            <a:pPr defTabSz="912813">
              <a:lnSpc>
                <a:spcPct val="90000"/>
              </a:lnSpc>
            </a:pPr>
            <a:r>
              <a:rPr lang="pl-PL" sz="3600" b="1" dirty="0">
                <a:solidFill>
                  <a:schemeClr val="tx2"/>
                </a:solidFill>
                <a:latin typeface="Arial" charset="0"/>
              </a:rPr>
              <a:t>Sprawy związane ze  świadczeniami z pomocy społecznej</a:t>
            </a:r>
          </a:p>
        </p:txBody>
      </p:sp>
      <p:sp>
        <p:nvSpPr>
          <p:cNvPr id="13317" name="Text Box 11"/>
          <p:cNvSpPr txBox="1">
            <a:spLocks noChangeArrowheads="1"/>
          </p:cNvSpPr>
          <p:nvPr/>
        </p:nvSpPr>
        <p:spPr bwMode="auto">
          <a:xfrm>
            <a:off x="4932412" y="2848868"/>
            <a:ext cx="3959999" cy="2492990"/>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zasady przyznawania świadczeń z pomocy społecznej (zasiłki opiekuńcze, mieszkaniowe, celowe)</a:t>
            </a:r>
          </a:p>
          <a:p>
            <a:pPr marL="171450" indent="-171450" defTabSz="912813">
              <a:spcBef>
                <a:spcPct val="50000"/>
              </a:spcBef>
              <a:buFont typeface="Wingdings" panose="05000000000000000000" pitchFamily="2" charset="2"/>
              <a:buChar char="§"/>
            </a:pPr>
            <a:r>
              <a:rPr lang="pl-PL" sz="1200" dirty="0">
                <a:latin typeface="Arial" charset="0"/>
              </a:rPr>
              <a:t>mieszkania socjalne</a:t>
            </a:r>
          </a:p>
          <a:p>
            <a:pPr marL="171450" indent="-171450" defTabSz="912813">
              <a:spcBef>
                <a:spcPct val="50000"/>
              </a:spcBef>
              <a:buFont typeface="Wingdings" panose="05000000000000000000" pitchFamily="2" charset="2"/>
              <a:buChar char="§"/>
            </a:pPr>
            <a:r>
              <a:rPr lang="pl-PL" sz="1200" dirty="0">
                <a:latin typeface="Arial" charset="0"/>
              </a:rPr>
              <a:t>kontakty klientów poradni z ośrodkami pomocy społecznej, w tym: odwołania od decyzji </a:t>
            </a:r>
            <a:br>
              <a:rPr lang="pl-PL" sz="1200" dirty="0">
                <a:latin typeface="Arial" charset="0"/>
              </a:rPr>
            </a:br>
            <a:r>
              <a:rPr lang="pl-PL" sz="1200" dirty="0">
                <a:latin typeface="Arial" charset="0"/>
              </a:rPr>
              <a:t>o odmowie przyznania zasiłków i dodatków, warunki przebywania w OPS, zwolnienia z opłat za pobyt</a:t>
            </a:r>
          </a:p>
          <a:p>
            <a:pPr marL="171450" indent="-171450" defTabSz="912813">
              <a:spcBef>
                <a:spcPct val="50000"/>
              </a:spcBef>
              <a:buFont typeface="Wingdings" panose="05000000000000000000" pitchFamily="2" charset="2"/>
              <a:buChar char="§"/>
            </a:pPr>
            <a:r>
              <a:rPr lang="pl-PL" sz="1200" dirty="0">
                <a:latin typeface="Arial" charset="0"/>
              </a:rPr>
              <a:t>spory na tle świadczeń socjalnych: renty (w tym renta wdowia), zasiłki (w tym dla kombatantów), dodatki</a:t>
            </a:r>
          </a:p>
        </p:txBody>
      </p:sp>
      <p:graphicFrame>
        <p:nvGraphicFramePr>
          <p:cNvPr id="3" name="Wykres 2">
            <a:extLst>
              <a:ext uri="{FF2B5EF4-FFF2-40B4-BE49-F238E27FC236}">
                <a16:creationId xmlns:a16="http://schemas.microsoft.com/office/drawing/2014/main" id="{4DDF322D-4B84-EAD4-F34C-D7561D43E6BE}"/>
              </a:ext>
            </a:extLst>
          </p:cNvPr>
          <p:cNvGraphicFramePr>
            <a:graphicFrameLocks/>
          </p:cNvGraphicFramePr>
          <p:nvPr>
            <p:extLst>
              <p:ext uri="{D42A27DB-BD31-4B8C-83A1-F6EECF244321}">
                <p14:modId xmlns:p14="http://schemas.microsoft.com/office/powerpoint/2010/main" val="1588606735"/>
              </p:ext>
            </p:extLst>
          </p:nvPr>
        </p:nvGraphicFramePr>
        <p:xfrm>
          <a:off x="1187624" y="5301208"/>
          <a:ext cx="2088232" cy="1080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16">
            <a:extLst>
              <a:ext uri="{FF2B5EF4-FFF2-40B4-BE49-F238E27FC236}">
                <a16:creationId xmlns:a16="http://schemas.microsoft.com/office/drawing/2014/main" id="{F0ABC54C-9DF6-B2A5-182D-F8BF8DB8672B}"/>
              </a:ext>
            </a:extLst>
          </p:cNvPr>
          <p:cNvGraphicFramePr>
            <a:graphicFrameLocks/>
          </p:cNvGraphicFramePr>
          <p:nvPr>
            <p:extLst>
              <p:ext uri="{D42A27DB-BD31-4B8C-83A1-F6EECF244321}">
                <p14:modId xmlns:p14="http://schemas.microsoft.com/office/powerpoint/2010/main" val="3346806806"/>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Wykres 5">
            <a:extLst>
              <a:ext uri="{FF2B5EF4-FFF2-40B4-BE49-F238E27FC236}">
                <a16:creationId xmlns:a16="http://schemas.microsoft.com/office/drawing/2014/main" id="{59A10BFB-BB10-F9AF-8C40-A6CFA5876361}"/>
              </a:ext>
            </a:extLst>
          </p:cNvPr>
          <p:cNvGraphicFramePr>
            <a:graphicFrameLocks/>
          </p:cNvGraphicFramePr>
          <p:nvPr>
            <p:extLst>
              <p:ext uri="{D42A27DB-BD31-4B8C-83A1-F6EECF244321}">
                <p14:modId xmlns:p14="http://schemas.microsoft.com/office/powerpoint/2010/main" val="251599668"/>
              </p:ext>
            </p:extLst>
          </p:nvPr>
        </p:nvGraphicFramePr>
        <p:xfrm>
          <a:off x="377080" y="5589360"/>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Box 13">
            <a:extLst>
              <a:ext uri="{FF2B5EF4-FFF2-40B4-BE49-F238E27FC236}">
                <a16:creationId xmlns:a16="http://schemas.microsoft.com/office/drawing/2014/main" id="{DBBD70BF-9605-FB42-F344-76CA4508B93E}"/>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defTabSz="912813" eaLnBrk="1" hangingPunct="1"/>
            <a:r>
              <a:rPr lang="pl-PL" dirty="0"/>
              <a:t>Sprawy z zakresu prawa </a:t>
            </a:r>
            <a:br>
              <a:rPr lang="pl-PL" dirty="0"/>
            </a:br>
            <a:r>
              <a:rPr lang="pl-PL" dirty="0"/>
              <a:t>i postępowania administracyjnego</a:t>
            </a:r>
          </a:p>
        </p:txBody>
      </p:sp>
      <p:sp>
        <p:nvSpPr>
          <p:cNvPr id="14341" name="Text Box 9"/>
          <p:cNvSpPr txBox="1">
            <a:spLocks noChangeArrowheads="1"/>
          </p:cNvSpPr>
          <p:nvPr/>
        </p:nvSpPr>
        <p:spPr bwMode="auto">
          <a:xfrm>
            <a:off x="4932000" y="2717626"/>
            <a:ext cx="4212000" cy="3231654"/>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sprawy budowlane: zezwolenia, plany miejscowe, spalarnia śmieci na sąsiedniej działce</a:t>
            </a:r>
          </a:p>
          <a:p>
            <a:pPr marL="171450" indent="-171450" defTabSz="912813">
              <a:spcBef>
                <a:spcPct val="50000"/>
              </a:spcBef>
              <a:buFont typeface="Wingdings" panose="05000000000000000000" pitchFamily="2" charset="2"/>
              <a:buChar char="§"/>
            </a:pPr>
            <a:r>
              <a:rPr lang="pl-PL" sz="1200" dirty="0">
                <a:latin typeface="Arial" charset="0"/>
              </a:rPr>
              <a:t>ogólne sprawy urzędowe: postępowania przed organami, odwołania od decyzji, ponaglenia, przewlekłość postępowania, wnioski z tytułu uprawnień obywateli</a:t>
            </a:r>
          </a:p>
          <a:p>
            <a:pPr marL="171450" indent="-171450" defTabSz="912813">
              <a:spcBef>
                <a:spcPct val="50000"/>
              </a:spcBef>
              <a:buFont typeface="Wingdings" panose="05000000000000000000" pitchFamily="2" charset="2"/>
              <a:buChar char="§"/>
            </a:pPr>
            <a:r>
              <a:rPr lang="pl-PL" sz="1200" dirty="0">
                <a:latin typeface="Arial" charset="0"/>
              </a:rPr>
              <a:t>opłaty i kary (opłata za zajęcia pasa drogowego)</a:t>
            </a:r>
          </a:p>
          <a:p>
            <a:pPr marL="171450" indent="-171450" defTabSz="912813">
              <a:spcBef>
                <a:spcPct val="50000"/>
              </a:spcBef>
              <a:buFont typeface="Wingdings" panose="05000000000000000000" pitchFamily="2" charset="2"/>
              <a:buChar char="§"/>
            </a:pPr>
            <a:r>
              <a:rPr lang="pl-PL" sz="1200" dirty="0">
                <a:latin typeface="Arial" charset="0"/>
              </a:rPr>
              <a:t>skargi do WSA, NSA</a:t>
            </a:r>
          </a:p>
          <a:p>
            <a:pPr marL="171450" indent="-171450" defTabSz="912813">
              <a:spcBef>
                <a:spcPct val="50000"/>
              </a:spcBef>
              <a:buFont typeface="Wingdings" panose="05000000000000000000" pitchFamily="2" charset="2"/>
              <a:buChar char="§"/>
            </a:pPr>
            <a:r>
              <a:rPr lang="pl-PL" sz="1200" dirty="0">
                <a:latin typeface="Arial" charset="0"/>
              </a:rPr>
              <a:t>zasada proporcjonalności w toku postępowania </a:t>
            </a:r>
          </a:p>
          <a:p>
            <a:pPr marL="171450" indent="-171450" defTabSz="912813">
              <a:spcBef>
                <a:spcPct val="50000"/>
              </a:spcBef>
              <a:buFont typeface="Wingdings" panose="05000000000000000000" pitchFamily="2" charset="2"/>
              <a:buChar char="§"/>
            </a:pPr>
            <a:r>
              <a:rPr lang="pl-PL" sz="1200" dirty="0">
                <a:latin typeface="Arial" charset="0"/>
              </a:rPr>
              <a:t>wezwania na komisje wojskowe</a:t>
            </a:r>
          </a:p>
          <a:p>
            <a:pPr marL="171450" indent="-171450" defTabSz="912813">
              <a:spcBef>
                <a:spcPct val="50000"/>
              </a:spcBef>
              <a:buFont typeface="Wingdings" panose="05000000000000000000" pitchFamily="2" charset="2"/>
              <a:buChar char="§"/>
            </a:pPr>
            <a:r>
              <a:rPr lang="pl-PL" sz="1200" dirty="0">
                <a:latin typeface="Arial" charset="0"/>
              </a:rPr>
              <a:t>mandat radnej</a:t>
            </a:r>
          </a:p>
          <a:p>
            <a:pPr marL="171450" indent="-171450" defTabSz="912813">
              <a:spcBef>
                <a:spcPct val="50000"/>
              </a:spcBef>
              <a:buFont typeface="Wingdings" panose="05000000000000000000" pitchFamily="2" charset="2"/>
              <a:buChar char="§"/>
            </a:pPr>
            <a:r>
              <a:rPr lang="pl-PL" sz="1200" dirty="0">
                <a:latin typeface="Arial" charset="0"/>
              </a:rPr>
              <a:t>prawo o stowarzyszeniach – pomoc w założeniu stowarzyszenia </a:t>
            </a:r>
          </a:p>
        </p:txBody>
      </p:sp>
      <p:graphicFrame>
        <p:nvGraphicFramePr>
          <p:cNvPr id="8" name="Wykres 7"/>
          <p:cNvGraphicFramePr>
            <a:graphicFrameLocks/>
          </p:cNvGraphicFramePr>
          <p:nvPr>
            <p:extLst>
              <p:ext uri="{D42A27DB-BD31-4B8C-83A1-F6EECF244321}">
                <p14:modId xmlns:p14="http://schemas.microsoft.com/office/powerpoint/2010/main" val="1677541026"/>
              </p:ext>
            </p:extLst>
          </p:nvPr>
        </p:nvGraphicFramePr>
        <p:xfrm>
          <a:off x="395536" y="5013175"/>
          <a:ext cx="3942357" cy="1425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11">
            <a:extLst>
              <a:ext uri="{FF2B5EF4-FFF2-40B4-BE49-F238E27FC236}">
                <a16:creationId xmlns:a16="http://schemas.microsoft.com/office/drawing/2014/main" id="{F229D03C-30A6-C19C-3D0E-69DDBAAAD8FC}"/>
              </a:ext>
            </a:extLst>
          </p:cNvPr>
          <p:cNvGraphicFramePr>
            <a:graphicFrameLocks/>
          </p:cNvGraphicFramePr>
          <p:nvPr>
            <p:extLst>
              <p:ext uri="{D42A27DB-BD31-4B8C-83A1-F6EECF244321}">
                <p14:modId xmlns:p14="http://schemas.microsoft.com/office/powerpoint/2010/main" val="1398086817"/>
              </p:ext>
            </p:extLst>
          </p:nvPr>
        </p:nvGraphicFramePr>
        <p:xfrm>
          <a:off x="756016" y="2156388"/>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8C471894-1301-B0A0-B702-05EFF9D43D80}"/>
              </a:ext>
            </a:extLst>
          </p:cNvPr>
          <p:cNvGraphicFramePr>
            <a:graphicFrameLocks/>
          </p:cNvGraphicFramePr>
          <p:nvPr>
            <p:extLst>
              <p:ext uri="{D42A27DB-BD31-4B8C-83A1-F6EECF244321}">
                <p14:modId xmlns:p14="http://schemas.microsoft.com/office/powerpoint/2010/main" val="866169378"/>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13">
            <a:extLst>
              <a:ext uri="{FF2B5EF4-FFF2-40B4-BE49-F238E27FC236}">
                <a16:creationId xmlns:a16="http://schemas.microsoft.com/office/drawing/2014/main" id="{CB7F9D5D-DF21-E02B-33D5-BB3AD2537C70}"/>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defTabSz="912813" eaLnBrk="1" hangingPunct="1"/>
            <a:r>
              <a:rPr lang="pl-PL"/>
              <a:t>Sprawy z zakresu prawa lokalowego i spółdzielczego</a:t>
            </a:r>
          </a:p>
        </p:txBody>
      </p:sp>
      <p:sp>
        <p:nvSpPr>
          <p:cNvPr id="15365" name="Text Box 13"/>
          <p:cNvSpPr txBox="1">
            <a:spLocks noChangeArrowheads="1"/>
          </p:cNvSpPr>
          <p:nvPr/>
        </p:nvSpPr>
        <p:spPr bwMode="auto">
          <a:xfrm>
            <a:off x="4932000" y="2276872"/>
            <a:ext cx="4125714" cy="461664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kwestie dotyczące zameldowania</a:t>
            </a:r>
          </a:p>
          <a:p>
            <a:pPr marL="171450" indent="-171450" defTabSz="912813">
              <a:spcBef>
                <a:spcPct val="50000"/>
              </a:spcBef>
              <a:buFont typeface="Wingdings" panose="05000000000000000000" pitchFamily="2" charset="2"/>
              <a:buChar char="§"/>
            </a:pPr>
            <a:r>
              <a:rPr lang="pl-PL" sz="1200" dirty="0">
                <a:latin typeface="Arial" charset="0"/>
              </a:rPr>
              <a:t>eksmisje: podstawy, koszty, wstrzymanie, uprawnienia prawowitych lokatorów</a:t>
            </a:r>
          </a:p>
          <a:p>
            <a:pPr marL="171450" indent="-171450" defTabSz="912813">
              <a:spcBef>
                <a:spcPct val="50000"/>
              </a:spcBef>
              <a:buFont typeface="Wingdings" panose="05000000000000000000" pitchFamily="2" charset="2"/>
              <a:buChar char="§"/>
            </a:pPr>
            <a:r>
              <a:rPr lang="pl-PL" sz="1200" dirty="0">
                <a:latin typeface="Arial" charset="0"/>
              </a:rPr>
              <a:t>księgi wieczyste: treść, uprawnienia, analiza</a:t>
            </a:r>
          </a:p>
          <a:p>
            <a:pPr marL="171450" indent="-171450" defTabSz="912813">
              <a:spcBef>
                <a:spcPct val="50000"/>
              </a:spcBef>
              <a:buFont typeface="Wingdings" panose="05000000000000000000" pitchFamily="2" charset="2"/>
              <a:buChar char="§"/>
            </a:pPr>
            <a:r>
              <a:rPr lang="pl-PL" sz="1200" dirty="0">
                <a:latin typeface="Arial" charset="0"/>
              </a:rPr>
              <a:t>opłaty z tytułu nieruchomości: rozliczenia kosztów, opłaty w okresie przebywania w zakładzie karnym</a:t>
            </a:r>
          </a:p>
          <a:p>
            <a:pPr marL="171450" indent="-171450" defTabSz="912813">
              <a:spcBef>
                <a:spcPct val="50000"/>
              </a:spcBef>
              <a:buFont typeface="Wingdings" panose="05000000000000000000" pitchFamily="2" charset="2"/>
              <a:buChar char="§"/>
            </a:pPr>
            <a:r>
              <a:rPr lang="pl-PL" sz="1200" dirty="0">
                <a:latin typeface="Arial" charset="0"/>
              </a:rPr>
              <a:t>wstąpienie w najem lokalu po osobie zmarłej</a:t>
            </a:r>
          </a:p>
          <a:p>
            <a:pPr marL="171450" indent="-171450" defTabSz="912813">
              <a:spcBef>
                <a:spcPct val="50000"/>
              </a:spcBef>
              <a:buFont typeface="Wingdings" panose="05000000000000000000" pitchFamily="2" charset="2"/>
              <a:buChar char="§"/>
            </a:pPr>
            <a:r>
              <a:rPr lang="pl-PL" sz="1200" dirty="0">
                <a:latin typeface="Arial" charset="0"/>
              </a:rPr>
              <a:t>bon energetyczny</a:t>
            </a:r>
          </a:p>
          <a:p>
            <a:pPr marL="171450" indent="-171450" defTabSz="912813">
              <a:spcBef>
                <a:spcPct val="50000"/>
              </a:spcBef>
              <a:buFont typeface="Wingdings" panose="05000000000000000000" pitchFamily="2" charset="2"/>
              <a:buChar char="§"/>
            </a:pPr>
            <a:r>
              <a:rPr lang="pl-PL" sz="1200" dirty="0">
                <a:latin typeface="Arial" charset="0"/>
              </a:rPr>
              <a:t>sprawy spółdzielcze: uprawnienia spółdzielców i zarządów spółdzielni mieszkaniowych, spory lokatorskie</a:t>
            </a:r>
          </a:p>
          <a:p>
            <a:pPr marL="171450" indent="-171450" defTabSz="912813">
              <a:spcBef>
                <a:spcPct val="50000"/>
              </a:spcBef>
              <a:buFont typeface="Wingdings" panose="05000000000000000000" pitchFamily="2" charset="2"/>
              <a:buChar char="§"/>
            </a:pPr>
            <a:r>
              <a:rPr lang="pl-PL" sz="1200" dirty="0">
                <a:latin typeface="Arial" charset="0"/>
              </a:rPr>
              <a:t>sprawy wspólnot mieszkaniowych (np. dostęp do części wspólnych, rozliczenie kosztów pomiędzy członkami)</a:t>
            </a:r>
          </a:p>
          <a:p>
            <a:pPr marL="171450" indent="-171450" defTabSz="912813">
              <a:spcBef>
                <a:spcPct val="50000"/>
              </a:spcBef>
              <a:buFont typeface="Wingdings" panose="05000000000000000000" pitchFamily="2" charset="2"/>
              <a:buChar char="§"/>
            </a:pPr>
            <a:r>
              <a:rPr lang="pl-PL" sz="1200" dirty="0">
                <a:latin typeface="Arial" charset="0"/>
              </a:rPr>
              <a:t>prawo lokalowe: najem lokali (także w domu studenckim), lokale zastępcze, socjalne, komunalne (zakres osób i warunków uprawnionych do ich otrzymania – w tym osoby po odbyciu wyroku, koszty, rozliczenia, wypowiedzenie i rozwiązanie umów, wykup, dziedziczenie)</a:t>
            </a:r>
          </a:p>
        </p:txBody>
      </p:sp>
      <p:graphicFrame>
        <p:nvGraphicFramePr>
          <p:cNvPr id="8" name="Wykres 7"/>
          <p:cNvGraphicFramePr>
            <a:graphicFrameLocks/>
          </p:cNvGraphicFramePr>
          <p:nvPr>
            <p:extLst>
              <p:ext uri="{D42A27DB-BD31-4B8C-83A1-F6EECF244321}">
                <p14:modId xmlns:p14="http://schemas.microsoft.com/office/powerpoint/2010/main" val="49407560"/>
              </p:ext>
            </p:extLst>
          </p:nvPr>
        </p:nvGraphicFramePr>
        <p:xfrm>
          <a:off x="377080" y="4941188"/>
          <a:ext cx="3960813" cy="15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11">
            <a:extLst>
              <a:ext uri="{FF2B5EF4-FFF2-40B4-BE49-F238E27FC236}">
                <a16:creationId xmlns:a16="http://schemas.microsoft.com/office/drawing/2014/main" id="{361528BE-5642-2164-F282-F9F81C8C4CEE}"/>
              </a:ext>
            </a:extLst>
          </p:cNvPr>
          <p:cNvGraphicFramePr>
            <a:graphicFrameLocks/>
          </p:cNvGraphicFramePr>
          <p:nvPr>
            <p:extLst>
              <p:ext uri="{D42A27DB-BD31-4B8C-83A1-F6EECF244321}">
                <p14:modId xmlns:p14="http://schemas.microsoft.com/office/powerpoint/2010/main" val="3995924831"/>
              </p:ext>
            </p:extLst>
          </p:nvPr>
        </p:nvGraphicFramePr>
        <p:xfrm>
          <a:off x="756016" y="2178753"/>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82512918-BA51-F788-DA8D-4825631D748D}"/>
              </a:ext>
            </a:extLst>
          </p:cNvPr>
          <p:cNvGraphicFramePr>
            <a:graphicFrameLocks/>
          </p:cNvGraphicFramePr>
          <p:nvPr>
            <p:extLst>
              <p:ext uri="{D42A27DB-BD31-4B8C-83A1-F6EECF244321}">
                <p14:modId xmlns:p14="http://schemas.microsoft.com/office/powerpoint/2010/main" val="2667335120"/>
              </p:ext>
            </p:extLst>
          </p:nvPr>
        </p:nvGraphicFramePr>
        <p:xfrm>
          <a:off x="321288" y="5589360"/>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Box 13">
            <a:extLst>
              <a:ext uri="{FF2B5EF4-FFF2-40B4-BE49-F238E27FC236}">
                <a16:creationId xmlns:a16="http://schemas.microsoft.com/office/drawing/2014/main" id="{D1F6C6F5-41C2-A203-607D-554DE3D0C3AB}"/>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defTabSz="912813" eaLnBrk="1" hangingPunct="1"/>
            <a:r>
              <a:rPr lang="pl-PL"/>
              <a:t>Sprawy finansowe</a:t>
            </a:r>
          </a:p>
        </p:txBody>
      </p:sp>
      <p:sp>
        <p:nvSpPr>
          <p:cNvPr id="16389" name="Text Box 9"/>
          <p:cNvSpPr txBox="1">
            <a:spLocks noChangeArrowheads="1"/>
          </p:cNvSpPr>
          <p:nvPr/>
        </p:nvSpPr>
        <p:spPr bwMode="auto">
          <a:xfrm>
            <a:off x="4932000" y="2422043"/>
            <a:ext cx="4104496" cy="4247317"/>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ogólne podatkowe, w tym: obowiązki podatników, powstanie i ustalenie obowiązków podatkowych, wysokość należności, ulgi z tytułu wydatków poniesionych za granicą, podwójne opodatkowanie</a:t>
            </a:r>
          </a:p>
          <a:p>
            <a:pPr marL="171450" indent="-171450" defTabSz="912813">
              <a:spcBef>
                <a:spcPct val="50000"/>
              </a:spcBef>
              <a:buFont typeface="Wingdings" panose="05000000000000000000" pitchFamily="2" charset="2"/>
              <a:buChar char="§"/>
            </a:pPr>
            <a:r>
              <a:rPr lang="pl-PL" sz="1200" dirty="0">
                <a:latin typeface="Arial" charset="0"/>
              </a:rPr>
              <a:t>kwestie podatkowe w prowadzeniu jednoosobowej działalności gospodarczej</a:t>
            </a:r>
          </a:p>
          <a:p>
            <a:pPr marL="171450" indent="-171450" defTabSz="912813">
              <a:spcBef>
                <a:spcPct val="50000"/>
              </a:spcBef>
              <a:buFont typeface="Wingdings" panose="05000000000000000000" pitchFamily="2" charset="2"/>
              <a:buChar char="§"/>
            </a:pPr>
            <a:r>
              <a:rPr lang="pl-PL" sz="1200" dirty="0">
                <a:latin typeface="Arial" charset="0"/>
              </a:rPr>
              <a:t>postępowania podatkowe: korekty zeznań podatkowych </a:t>
            </a:r>
          </a:p>
          <a:p>
            <a:pPr marL="171450" indent="-171450" defTabSz="912813">
              <a:spcBef>
                <a:spcPct val="50000"/>
              </a:spcBef>
              <a:buFont typeface="Wingdings" panose="05000000000000000000" pitchFamily="2" charset="2"/>
              <a:buChar char="§"/>
            </a:pPr>
            <a:r>
              <a:rPr lang="pl-PL" sz="1200" dirty="0">
                <a:latin typeface="Arial" charset="0"/>
              </a:rPr>
              <a:t>sprawy bankowe, w tym: m.in. kredyty, nieautoryzowane transakcje płatnicze, ocena wiarygodności kredytowej</a:t>
            </a:r>
          </a:p>
          <a:p>
            <a:pPr marL="171450" indent="-171450" defTabSz="912813">
              <a:spcBef>
                <a:spcPct val="50000"/>
              </a:spcBef>
              <a:buFont typeface="Wingdings" panose="05000000000000000000" pitchFamily="2" charset="2"/>
              <a:buChar char="§"/>
            </a:pPr>
            <a:r>
              <a:rPr lang="pl-PL" sz="1200" dirty="0">
                <a:latin typeface="Arial" charset="0"/>
              </a:rPr>
              <a:t>zagadnienia dotyczące parabanków</a:t>
            </a:r>
          </a:p>
          <a:p>
            <a:pPr marL="171450" indent="-171450" defTabSz="912813">
              <a:spcBef>
                <a:spcPct val="50000"/>
              </a:spcBef>
              <a:buFont typeface="Wingdings" panose="05000000000000000000" pitchFamily="2" charset="2"/>
              <a:buChar char="§"/>
            </a:pPr>
            <a:r>
              <a:rPr lang="pl-PL" sz="1200" dirty="0">
                <a:latin typeface="Arial" charset="0"/>
              </a:rPr>
              <a:t>obrót instrumentami finansowymi, działalność maklerska</a:t>
            </a:r>
          </a:p>
          <a:p>
            <a:pPr marL="171450" indent="-171450" defTabSz="912813">
              <a:spcBef>
                <a:spcPct val="50000"/>
              </a:spcBef>
              <a:buFont typeface="Wingdings" panose="05000000000000000000" pitchFamily="2" charset="2"/>
              <a:buChar char="§"/>
            </a:pPr>
            <a:r>
              <a:rPr lang="pl-PL" sz="1200" dirty="0">
                <a:latin typeface="Arial" charset="0"/>
              </a:rPr>
              <a:t>postępowania windykacyjne</a:t>
            </a:r>
          </a:p>
          <a:p>
            <a:pPr marL="171450" indent="-171450" defTabSz="912813">
              <a:spcBef>
                <a:spcPct val="50000"/>
              </a:spcBef>
              <a:buFont typeface="Wingdings" panose="05000000000000000000" pitchFamily="2" charset="2"/>
              <a:buChar char="§"/>
            </a:pPr>
            <a:r>
              <a:rPr lang="pl-PL" sz="1200" dirty="0" err="1">
                <a:latin typeface="Arial" charset="0"/>
              </a:rPr>
              <a:t>kryptoaktywa</a:t>
            </a:r>
            <a:endParaRPr lang="pl-PL" sz="1200" dirty="0">
              <a:latin typeface="Arial" charset="0"/>
            </a:endParaRPr>
          </a:p>
          <a:p>
            <a:pPr marL="171450" indent="-171450" defTabSz="912813">
              <a:spcBef>
                <a:spcPct val="50000"/>
              </a:spcBef>
              <a:buFont typeface="Wingdings" panose="05000000000000000000" pitchFamily="2" charset="2"/>
              <a:buChar char="§"/>
            </a:pPr>
            <a:r>
              <a:rPr lang="pl-PL" sz="1200" dirty="0">
                <a:latin typeface="Arial" charset="0"/>
              </a:rPr>
              <a:t>upadłość konsumencka: przesłanki, uprawnienia, procedura</a:t>
            </a:r>
          </a:p>
        </p:txBody>
      </p:sp>
      <p:graphicFrame>
        <p:nvGraphicFramePr>
          <p:cNvPr id="8" name="Wykres 7"/>
          <p:cNvGraphicFramePr>
            <a:graphicFrameLocks/>
          </p:cNvGraphicFramePr>
          <p:nvPr>
            <p:extLst>
              <p:ext uri="{D42A27DB-BD31-4B8C-83A1-F6EECF244321}">
                <p14:modId xmlns:p14="http://schemas.microsoft.com/office/powerpoint/2010/main" val="2648922045"/>
              </p:ext>
            </p:extLst>
          </p:nvPr>
        </p:nvGraphicFramePr>
        <p:xfrm>
          <a:off x="377080" y="4932867"/>
          <a:ext cx="3960813" cy="15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11">
            <a:extLst>
              <a:ext uri="{FF2B5EF4-FFF2-40B4-BE49-F238E27FC236}">
                <a16:creationId xmlns:a16="http://schemas.microsoft.com/office/drawing/2014/main" id="{D7C5BA10-D2F7-8AE3-5470-6BDB90E7760E}"/>
              </a:ext>
            </a:extLst>
          </p:cNvPr>
          <p:cNvGraphicFramePr>
            <a:graphicFrameLocks/>
          </p:cNvGraphicFramePr>
          <p:nvPr>
            <p:extLst>
              <p:ext uri="{D42A27DB-BD31-4B8C-83A1-F6EECF244321}">
                <p14:modId xmlns:p14="http://schemas.microsoft.com/office/powerpoint/2010/main" val="2472742619"/>
              </p:ext>
            </p:extLst>
          </p:nvPr>
        </p:nvGraphicFramePr>
        <p:xfrm>
          <a:off x="756016" y="2169240"/>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7701F8DF-AE0F-697F-6E7D-DE5C1FB78957}"/>
              </a:ext>
            </a:extLst>
          </p:cNvPr>
          <p:cNvGraphicFramePr>
            <a:graphicFrameLocks/>
          </p:cNvGraphicFramePr>
          <p:nvPr>
            <p:extLst>
              <p:ext uri="{D42A27DB-BD31-4B8C-83A1-F6EECF244321}">
                <p14:modId xmlns:p14="http://schemas.microsoft.com/office/powerpoint/2010/main" val="1579516652"/>
              </p:ext>
            </p:extLst>
          </p:nvPr>
        </p:nvGraphicFramePr>
        <p:xfrm>
          <a:off x="467544" y="5517352"/>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Box 13">
            <a:extLst>
              <a:ext uri="{FF2B5EF4-FFF2-40B4-BE49-F238E27FC236}">
                <a16:creationId xmlns:a16="http://schemas.microsoft.com/office/drawing/2014/main" id="{CF09B1D9-9C61-0A17-C251-F834B58A68C5}"/>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defTabSz="912813" eaLnBrk="1" hangingPunct="1"/>
            <a:r>
              <a:rPr lang="pl-PL"/>
              <a:t>Sprawy związane z przemocą wobec kobiet</a:t>
            </a:r>
          </a:p>
        </p:txBody>
      </p:sp>
      <p:sp>
        <p:nvSpPr>
          <p:cNvPr id="17413" name="Text Box 7"/>
          <p:cNvSpPr txBox="1">
            <a:spLocks noChangeArrowheads="1"/>
          </p:cNvSpPr>
          <p:nvPr/>
        </p:nvSpPr>
        <p:spPr bwMode="auto">
          <a:xfrm>
            <a:off x="4932000" y="3141663"/>
            <a:ext cx="3765376" cy="1569660"/>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endParaRPr lang="pl-PL" sz="1200" dirty="0">
              <a:latin typeface="Arial" charset="0"/>
            </a:endParaRPr>
          </a:p>
          <a:p>
            <a:pPr marL="171450" indent="-171450" defTabSz="912813">
              <a:spcBef>
                <a:spcPct val="50000"/>
              </a:spcBef>
              <a:buFont typeface="Wingdings" panose="05000000000000000000" pitchFamily="2" charset="2"/>
              <a:buChar char="§"/>
            </a:pPr>
            <a:r>
              <a:rPr lang="pl-PL" sz="1200" dirty="0">
                <a:latin typeface="Arial" charset="0"/>
              </a:rPr>
              <a:t>przestępczość wobec kobiet</a:t>
            </a:r>
          </a:p>
          <a:p>
            <a:pPr marL="171450" indent="-171450" defTabSz="912813">
              <a:spcBef>
                <a:spcPct val="50000"/>
              </a:spcBef>
              <a:buFont typeface="Wingdings" panose="05000000000000000000" pitchFamily="2" charset="2"/>
              <a:buChar char="§"/>
            </a:pPr>
            <a:r>
              <a:rPr lang="pl-PL" sz="1200" dirty="0">
                <a:latin typeface="Arial" charset="0"/>
              </a:rPr>
              <a:t>sporządzane zawiadomień o możliwości popełnienia przestępstwa</a:t>
            </a:r>
          </a:p>
          <a:p>
            <a:pPr defTabSz="912813">
              <a:spcBef>
                <a:spcPct val="50000"/>
              </a:spcBef>
            </a:pPr>
            <a:r>
              <a:rPr lang="pl-PL" sz="1200" dirty="0">
                <a:latin typeface="Arial" charset="0"/>
              </a:rPr>
              <a:t> </a:t>
            </a:r>
          </a:p>
          <a:p>
            <a:pPr defTabSz="912813">
              <a:spcBef>
                <a:spcPct val="50000"/>
              </a:spcBef>
              <a:buFontTx/>
              <a:buChar char="•"/>
            </a:pPr>
            <a:endParaRPr lang="pl-PL" sz="1200" dirty="0">
              <a:latin typeface="Arial" charset="0"/>
            </a:endParaRPr>
          </a:p>
        </p:txBody>
      </p:sp>
      <p:graphicFrame>
        <p:nvGraphicFramePr>
          <p:cNvPr id="7" name="Object 12"/>
          <p:cNvGraphicFramePr>
            <a:graphicFrameLocks noChangeAspect="1"/>
          </p:cNvGraphicFramePr>
          <p:nvPr>
            <p:extLst>
              <p:ext uri="{D42A27DB-BD31-4B8C-83A1-F6EECF244321}">
                <p14:modId xmlns:p14="http://schemas.microsoft.com/office/powerpoint/2010/main" val="2316795693"/>
              </p:ext>
            </p:extLst>
          </p:nvPr>
        </p:nvGraphicFramePr>
        <p:xfrm flipH="1" flipV="1">
          <a:off x="4643567" y="4869159"/>
          <a:ext cx="68735"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12">
            <a:extLst>
              <a:ext uri="{FF2B5EF4-FFF2-40B4-BE49-F238E27FC236}">
                <a16:creationId xmlns:a16="http://schemas.microsoft.com/office/drawing/2014/main" id="{0D52F1BC-6662-A8A7-C786-14D31D360D25}"/>
              </a:ext>
            </a:extLst>
          </p:cNvPr>
          <p:cNvGraphicFramePr>
            <a:graphicFrameLocks/>
          </p:cNvGraphicFramePr>
          <p:nvPr>
            <p:extLst>
              <p:ext uri="{D42A27DB-BD31-4B8C-83A1-F6EECF244321}">
                <p14:modId xmlns:p14="http://schemas.microsoft.com/office/powerpoint/2010/main" val="1128522307"/>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CEEF8153-6B53-363F-8ADA-A0228E9501C9}"/>
              </a:ext>
            </a:extLst>
          </p:cNvPr>
          <p:cNvGraphicFramePr>
            <a:graphicFrameLocks/>
          </p:cNvGraphicFramePr>
          <p:nvPr>
            <p:extLst>
              <p:ext uri="{D42A27DB-BD31-4B8C-83A1-F6EECF244321}">
                <p14:modId xmlns:p14="http://schemas.microsoft.com/office/powerpoint/2010/main" val="240079699"/>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13">
            <a:extLst>
              <a:ext uri="{FF2B5EF4-FFF2-40B4-BE49-F238E27FC236}">
                <a16:creationId xmlns:a16="http://schemas.microsoft.com/office/drawing/2014/main" id="{C16E55D6-2554-361B-C52B-CD24726D8A0D}"/>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defTabSz="912813" eaLnBrk="1" hangingPunct="1"/>
            <a:r>
              <a:rPr lang="pl-PL" dirty="0"/>
              <a:t>Sprawy związane z prawami uchodźców i cudzoziemców</a:t>
            </a:r>
          </a:p>
        </p:txBody>
      </p:sp>
      <p:sp>
        <p:nvSpPr>
          <p:cNvPr id="18437" name="Text Box 10"/>
          <p:cNvSpPr txBox="1">
            <a:spLocks noChangeArrowheads="1"/>
          </p:cNvSpPr>
          <p:nvPr/>
        </p:nvSpPr>
        <p:spPr bwMode="auto">
          <a:xfrm>
            <a:off x="4932000" y="2564904"/>
            <a:ext cx="4032488" cy="3785652"/>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legalizacja wjazdu oraz pobytu na terytorium Polski: odwołania od decyzji, umieszczanie cudzoziemców w ośrodkach strzeżonych</a:t>
            </a:r>
          </a:p>
          <a:p>
            <a:pPr marL="171450" indent="-171450" defTabSz="912813">
              <a:spcBef>
                <a:spcPct val="50000"/>
              </a:spcBef>
              <a:buFont typeface="Wingdings" panose="05000000000000000000" pitchFamily="2" charset="2"/>
              <a:buChar char="§"/>
            </a:pPr>
            <a:r>
              <a:rPr lang="pl-PL" sz="1200" dirty="0">
                <a:latin typeface="Arial" charset="0"/>
              </a:rPr>
              <a:t>karta pobytu, karta rezydenta, Karta Polaka (wymiana Karty Polaka na kartę pobytu)</a:t>
            </a:r>
          </a:p>
          <a:p>
            <a:pPr marL="171450" indent="-171450" defTabSz="912813">
              <a:spcBef>
                <a:spcPct val="50000"/>
              </a:spcBef>
              <a:buFont typeface="Wingdings" panose="05000000000000000000" pitchFamily="2" charset="2"/>
              <a:buChar char="§"/>
            </a:pPr>
            <a:r>
              <a:rPr lang="pl-PL" sz="1200" dirty="0">
                <a:latin typeface="Arial" charset="0"/>
              </a:rPr>
              <a:t>ochrona przed wydaleniem obywatela UE z innego państwa UE</a:t>
            </a:r>
          </a:p>
          <a:p>
            <a:pPr marL="171450" indent="-171450" defTabSz="912813">
              <a:spcBef>
                <a:spcPct val="50000"/>
              </a:spcBef>
              <a:buFont typeface="Wingdings" panose="05000000000000000000" pitchFamily="2" charset="2"/>
              <a:buChar char="§"/>
            </a:pPr>
            <a:r>
              <a:rPr lang="pl-PL" sz="1200" dirty="0">
                <a:latin typeface="Arial" charset="0"/>
              </a:rPr>
              <a:t>brak dokumentów potwierdzających tożsamość</a:t>
            </a:r>
          </a:p>
          <a:p>
            <a:pPr marL="171450" indent="-171450" defTabSz="912813">
              <a:spcBef>
                <a:spcPct val="50000"/>
              </a:spcBef>
              <a:buFont typeface="Wingdings" panose="05000000000000000000" pitchFamily="2" charset="2"/>
              <a:buChar char="§"/>
            </a:pPr>
            <a:r>
              <a:rPr lang="pl-PL" sz="1200" dirty="0">
                <a:latin typeface="Arial" charset="0"/>
              </a:rPr>
              <a:t>obowiązek meldunkowy cudzoziemców, wizy studenckie</a:t>
            </a:r>
          </a:p>
          <a:p>
            <a:pPr marL="171450" indent="-171450" defTabSz="912813">
              <a:spcBef>
                <a:spcPct val="50000"/>
              </a:spcBef>
              <a:buFont typeface="Wingdings" panose="05000000000000000000" pitchFamily="2" charset="2"/>
              <a:buChar char="§"/>
            </a:pPr>
            <a:r>
              <a:rPr lang="pl-PL" sz="1200" dirty="0">
                <a:latin typeface="Arial" charset="0"/>
              </a:rPr>
              <a:t>prawa cudzoziemców w czasie ich pobytu </a:t>
            </a:r>
            <a:br>
              <a:rPr lang="pl-PL" sz="1200" dirty="0">
                <a:latin typeface="Arial" charset="0"/>
              </a:rPr>
            </a:br>
            <a:r>
              <a:rPr lang="pl-PL" sz="1200" dirty="0">
                <a:latin typeface="Arial" charset="0"/>
              </a:rPr>
              <a:t>w Polsce: sprawy rodzinne i opiekuńcze, zatrudnianie cudzoziemców, zakładanie i prowadzenie działalności gospodarczej, świadczenia w zakresie ochrony zdrowia, sprawy podatkowe, obowiązek szkolny, edukacja</a:t>
            </a:r>
          </a:p>
        </p:txBody>
      </p:sp>
      <p:graphicFrame>
        <p:nvGraphicFramePr>
          <p:cNvPr id="2" name="Object 12">
            <a:extLst>
              <a:ext uri="{FF2B5EF4-FFF2-40B4-BE49-F238E27FC236}">
                <a16:creationId xmlns:a16="http://schemas.microsoft.com/office/drawing/2014/main" id="{99338C44-502F-EBC7-4615-4D98F45C90BA}"/>
              </a:ext>
            </a:extLst>
          </p:cNvPr>
          <p:cNvGraphicFramePr>
            <a:graphicFrameLocks/>
          </p:cNvGraphicFramePr>
          <p:nvPr>
            <p:extLst>
              <p:ext uri="{D42A27DB-BD31-4B8C-83A1-F6EECF244321}">
                <p14:modId xmlns:p14="http://schemas.microsoft.com/office/powerpoint/2010/main" val="3661605631"/>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2E8906A3-3503-7875-4BA1-AB6045DD8E85}"/>
              </a:ext>
            </a:extLst>
          </p:cNvPr>
          <p:cNvGraphicFramePr>
            <a:graphicFrameLocks/>
          </p:cNvGraphicFramePr>
          <p:nvPr>
            <p:extLst>
              <p:ext uri="{D42A27DB-BD31-4B8C-83A1-F6EECF244321}">
                <p14:modId xmlns:p14="http://schemas.microsoft.com/office/powerpoint/2010/main" val="1879467919"/>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3">
            <a:extLst>
              <a:ext uri="{FF2B5EF4-FFF2-40B4-BE49-F238E27FC236}">
                <a16:creationId xmlns:a16="http://schemas.microsoft.com/office/drawing/2014/main" id="{4C7FF196-C731-9923-F72D-7A0F87495E4A}"/>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defTabSz="912813" eaLnBrk="1" hangingPunct="1"/>
            <a:r>
              <a:rPr lang="pl-PL" dirty="0"/>
              <a:t>Sprawy związane z prawami osób z niepełnosprawnościami</a:t>
            </a:r>
          </a:p>
        </p:txBody>
      </p:sp>
      <p:sp>
        <p:nvSpPr>
          <p:cNvPr id="19461" name="Text Box 8"/>
          <p:cNvSpPr txBox="1">
            <a:spLocks noChangeArrowheads="1"/>
          </p:cNvSpPr>
          <p:nvPr/>
        </p:nvSpPr>
        <p:spPr bwMode="auto">
          <a:xfrm>
            <a:off x="4932000" y="2996952"/>
            <a:ext cx="3911352" cy="212365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odwołanie i zmiany treści orzeczeń wojewódzkiego zespołu do spraw orzekania o niepełnosprawności</a:t>
            </a:r>
          </a:p>
          <a:p>
            <a:pPr marL="171450" indent="-171450" defTabSz="912813">
              <a:spcBef>
                <a:spcPct val="50000"/>
              </a:spcBef>
              <a:buFont typeface="Wingdings" panose="05000000000000000000" pitchFamily="2" charset="2"/>
              <a:buChar char="§"/>
            </a:pPr>
            <a:r>
              <a:rPr lang="pl-PL" sz="1200" dirty="0">
                <a:latin typeface="Arial" charset="0"/>
              </a:rPr>
              <a:t>uprawnienia osób z niepełnosprawnościami: renty dla osób uprawnionych, świadczenia wspierające, pomoc w znalezieniu zatrudnienia, prawo do edukacji</a:t>
            </a:r>
          </a:p>
          <a:p>
            <a:pPr marL="171450" indent="-171450" defTabSz="912813">
              <a:spcBef>
                <a:spcPct val="50000"/>
              </a:spcBef>
              <a:buFont typeface="Wingdings" panose="05000000000000000000" pitchFamily="2" charset="2"/>
              <a:buChar char="§"/>
            </a:pPr>
            <a:r>
              <a:rPr lang="pl-PL" sz="1200" dirty="0">
                <a:latin typeface="Arial" charset="0"/>
              </a:rPr>
              <a:t>dyskryminacja osób z niepełnosprawnościami</a:t>
            </a:r>
          </a:p>
          <a:p>
            <a:pPr marL="171450" indent="-171450" defTabSz="912813">
              <a:spcBef>
                <a:spcPct val="50000"/>
              </a:spcBef>
              <a:buFont typeface="Wingdings" panose="05000000000000000000" pitchFamily="2" charset="2"/>
              <a:buChar char="§"/>
            </a:pPr>
            <a:endParaRPr lang="pl-PL" sz="1200" dirty="0">
              <a:latin typeface="Arial" charset="0"/>
            </a:endParaRPr>
          </a:p>
        </p:txBody>
      </p:sp>
      <p:graphicFrame>
        <p:nvGraphicFramePr>
          <p:cNvPr id="3" name="Object 10">
            <a:extLst>
              <a:ext uri="{FF2B5EF4-FFF2-40B4-BE49-F238E27FC236}">
                <a16:creationId xmlns:a16="http://schemas.microsoft.com/office/drawing/2014/main" id="{442182E3-21F7-F403-9B48-D15E02D8D3B7}"/>
              </a:ext>
            </a:extLst>
          </p:cNvPr>
          <p:cNvGraphicFramePr>
            <a:graphicFrameLocks/>
          </p:cNvGraphicFramePr>
          <p:nvPr>
            <p:extLst>
              <p:ext uri="{D42A27DB-BD31-4B8C-83A1-F6EECF244321}">
                <p14:modId xmlns:p14="http://schemas.microsoft.com/office/powerpoint/2010/main" val="2089744708"/>
              </p:ext>
            </p:extLst>
          </p:nvPr>
        </p:nvGraphicFramePr>
        <p:xfrm>
          <a:off x="756016" y="2204863"/>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CB437E8C-4F14-AEF4-ABC5-297658318C12}"/>
              </a:ext>
            </a:extLst>
          </p:cNvPr>
          <p:cNvGraphicFramePr>
            <a:graphicFrameLocks/>
          </p:cNvGraphicFramePr>
          <p:nvPr>
            <p:extLst>
              <p:ext uri="{D42A27DB-BD31-4B8C-83A1-F6EECF244321}">
                <p14:modId xmlns:p14="http://schemas.microsoft.com/office/powerpoint/2010/main" val="1428934380"/>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13">
            <a:extLst>
              <a:ext uri="{FF2B5EF4-FFF2-40B4-BE49-F238E27FC236}">
                <a16:creationId xmlns:a16="http://schemas.microsoft.com/office/drawing/2014/main" id="{8C13154D-01FC-8473-D2F0-54A75CBE2635}"/>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defTabSz="912813" eaLnBrk="1" hangingPunct="1"/>
            <a:r>
              <a:rPr lang="pl-PL"/>
              <a:t>Sprawy związane ze służbą zdrowia</a:t>
            </a:r>
          </a:p>
        </p:txBody>
      </p:sp>
      <p:sp>
        <p:nvSpPr>
          <p:cNvPr id="20485" name="Text Box 7"/>
          <p:cNvSpPr txBox="1">
            <a:spLocks noChangeArrowheads="1"/>
          </p:cNvSpPr>
          <p:nvPr/>
        </p:nvSpPr>
        <p:spPr bwMode="auto">
          <a:xfrm>
            <a:off x="4932000" y="2789634"/>
            <a:ext cx="3456383" cy="3139321"/>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odpowiedzialność lekarzy za błędy w sztuce lekarskiej – zagadnienia odszkodowawcze (np. odszkodowania za wykonanie nieodwracalnego zabiegu chirurgicznego bez wykonania podwójnych testów laboratoryjnych - zmiana pierwotnego stanowiska Rzecznika Praw Pacjenta na skutek aktywności jednej z poradni)</a:t>
            </a:r>
          </a:p>
          <a:p>
            <a:pPr marL="171450" indent="-171450" defTabSz="912813">
              <a:spcBef>
                <a:spcPct val="50000"/>
              </a:spcBef>
              <a:buFont typeface="Wingdings" panose="05000000000000000000" pitchFamily="2" charset="2"/>
              <a:buChar char="§"/>
            </a:pPr>
            <a:r>
              <a:rPr lang="pl-PL" sz="1200" dirty="0">
                <a:latin typeface="Arial" charset="0"/>
              </a:rPr>
              <a:t>skargi na personel medyczny (ratowników medycznych)</a:t>
            </a:r>
          </a:p>
          <a:p>
            <a:pPr marL="171450" indent="-171450" defTabSz="912813">
              <a:spcBef>
                <a:spcPct val="50000"/>
              </a:spcBef>
              <a:buFont typeface="Wingdings" panose="05000000000000000000" pitchFamily="2" charset="2"/>
              <a:buChar char="§"/>
            </a:pPr>
            <a:r>
              <a:rPr lang="pl-PL" sz="1200" dirty="0">
                <a:latin typeface="Arial" charset="0"/>
              </a:rPr>
              <a:t>błędne leczenie</a:t>
            </a:r>
          </a:p>
          <a:p>
            <a:pPr marL="171450" indent="-171450" defTabSz="912813">
              <a:spcBef>
                <a:spcPct val="50000"/>
              </a:spcBef>
              <a:buFont typeface="Wingdings" panose="05000000000000000000" pitchFamily="2" charset="2"/>
              <a:buChar char="§"/>
            </a:pPr>
            <a:r>
              <a:rPr lang="pl-PL" sz="1200" dirty="0">
                <a:latin typeface="Arial" charset="0"/>
              </a:rPr>
              <a:t>warunki leczenia w zakładzie karnym</a:t>
            </a:r>
          </a:p>
          <a:p>
            <a:pPr marL="171450" indent="-171450" defTabSz="912813">
              <a:spcBef>
                <a:spcPct val="50000"/>
              </a:spcBef>
              <a:buFont typeface="Wingdings" panose="05000000000000000000" pitchFamily="2" charset="2"/>
              <a:buChar char="§"/>
            </a:pPr>
            <a:r>
              <a:rPr lang="pl-PL" sz="1200" dirty="0">
                <a:latin typeface="Arial" charset="0"/>
              </a:rPr>
              <a:t>sprostowanie dokumentacji medycznej</a:t>
            </a:r>
          </a:p>
        </p:txBody>
      </p:sp>
      <p:graphicFrame>
        <p:nvGraphicFramePr>
          <p:cNvPr id="2" name="Object 9">
            <a:extLst>
              <a:ext uri="{FF2B5EF4-FFF2-40B4-BE49-F238E27FC236}">
                <a16:creationId xmlns:a16="http://schemas.microsoft.com/office/drawing/2014/main" id="{E6E680EC-DB42-F7D3-91F2-439CF25D406D}"/>
              </a:ext>
            </a:extLst>
          </p:cNvPr>
          <p:cNvGraphicFramePr>
            <a:graphicFrameLocks/>
          </p:cNvGraphicFramePr>
          <p:nvPr>
            <p:extLst>
              <p:ext uri="{D42A27DB-BD31-4B8C-83A1-F6EECF244321}">
                <p14:modId xmlns:p14="http://schemas.microsoft.com/office/powerpoint/2010/main" val="3976117549"/>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8D037E8B-5DD1-4423-9C64-EE19884C531F}"/>
              </a:ext>
            </a:extLst>
          </p:cNvPr>
          <p:cNvGraphicFramePr>
            <a:graphicFrameLocks/>
          </p:cNvGraphicFramePr>
          <p:nvPr>
            <p:extLst>
              <p:ext uri="{D42A27DB-BD31-4B8C-83A1-F6EECF244321}">
                <p14:modId xmlns:p14="http://schemas.microsoft.com/office/powerpoint/2010/main" val="4171510567"/>
              </p:ext>
            </p:extLst>
          </p:nvPr>
        </p:nvGraphicFramePr>
        <p:xfrm>
          <a:off x="377080" y="5589360"/>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3">
            <a:extLst>
              <a:ext uri="{FF2B5EF4-FFF2-40B4-BE49-F238E27FC236}">
                <a16:creationId xmlns:a16="http://schemas.microsoft.com/office/drawing/2014/main" id="{D0CDB8FA-C8B2-3DBC-8A95-EC292A34C6EB}"/>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14400" y="762000"/>
            <a:ext cx="8229600" cy="1143000"/>
          </a:xfrm>
        </p:spPr>
        <p:txBody>
          <a:bodyPr/>
          <a:lstStyle/>
          <a:p>
            <a:pPr defTabSz="912813" eaLnBrk="1" hangingPunct="1"/>
            <a:r>
              <a:rPr lang="pl-PL"/>
              <a:t>Sprawy związane z pomocą organizacjom pozarządowym (NGO)</a:t>
            </a:r>
          </a:p>
        </p:txBody>
      </p:sp>
      <p:graphicFrame>
        <p:nvGraphicFramePr>
          <p:cNvPr id="3" name="Object 14">
            <a:extLst>
              <a:ext uri="{FF2B5EF4-FFF2-40B4-BE49-F238E27FC236}">
                <a16:creationId xmlns:a16="http://schemas.microsoft.com/office/drawing/2014/main" id="{E4C4DA35-9977-0071-F319-9401BF0B0112}"/>
              </a:ext>
            </a:extLst>
          </p:cNvPr>
          <p:cNvGraphicFramePr>
            <a:graphicFrameLocks/>
          </p:cNvGraphicFramePr>
          <p:nvPr>
            <p:extLst>
              <p:ext uri="{D42A27DB-BD31-4B8C-83A1-F6EECF244321}">
                <p14:modId xmlns:p14="http://schemas.microsoft.com/office/powerpoint/2010/main" val="247210723"/>
              </p:ext>
            </p:extLst>
          </p:nvPr>
        </p:nvGraphicFramePr>
        <p:xfrm>
          <a:off x="1216685" y="2676000"/>
          <a:ext cx="3960000" cy="342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7">
            <a:extLst>
              <a:ext uri="{FF2B5EF4-FFF2-40B4-BE49-F238E27FC236}">
                <a16:creationId xmlns:a16="http://schemas.microsoft.com/office/drawing/2014/main" id="{8A6201C2-40EC-EF67-2B23-F667790FBA73}"/>
              </a:ext>
            </a:extLst>
          </p:cNvPr>
          <p:cNvSpPr txBox="1">
            <a:spLocks noChangeArrowheads="1"/>
          </p:cNvSpPr>
          <p:nvPr/>
        </p:nvSpPr>
        <p:spPr bwMode="auto">
          <a:xfrm>
            <a:off x="4932000" y="3454549"/>
            <a:ext cx="3456383" cy="147732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Pomoc organizacjom:</a:t>
            </a:r>
          </a:p>
          <a:p>
            <a:pPr marL="171450" indent="-171450" defTabSz="912813">
              <a:spcBef>
                <a:spcPct val="50000"/>
              </a:spcBef>
              <a:buFont typeface="Wingdings" panose="05000000000000000000" pitchFamily="2" charset="2"/>
              <a:buChar char="§"/>
            </a:pPr>
            <a:r>
              <a:rPr lang="pl-PL" sz="1200" dirty="0">
                <a:latin typeface="Arial" charset="0"/>
              </a:rPr>
              <a:t>Stowarzyszenie Absolwentów Wydziału Nauk Ekonomicznych Politechniki Koszalińskiej</a:t>
            </a:r>
          </a:p>
          <a:p>
            <a:pPr marL="171450" indent="-171450" defTabSz="912813">
              <a:spcBef>
                <a:spcPct val="50000"/>
              </a:spcBef>
              <a:buFont typeface="Wingdings" panose="05000000000000000000" pitchFamily="2" charset="2"/>
              <a:buChar char="§"/>
            </a:pPr>
            <a:r>
              <a:rPr lang="pl-PL" sz="1200" dirty="0">
                <a:latin typeface="Arial" charset="0"/>
              </a:rPr>
              <a:t>Fundacja Pomocy Dzieciom Magia z Koszalina</a:t>
            </a:r>
          </a:p>
          <a:p>
            <a:pPr marL="171450" indent="-171450" defTabSz="912813">
              <a:spcBef>
                <a:spcPct val="50000"/>
              </a:spcBef>
              <a:buFont typeface="Wingdings" panose="05000000000000000000" pitchFamily="2" charset="2"/>
              <a:buChar char="§"/>
            </a:pPr>
            <a:r>
              <a:rPr lang="pl-PL" sz="1200" dirty="0">
                <a:latin typeface="Arial" charset="0"/>
              </a:rPr>
              <a:t>Stowarzyszenie „</a:t>
            </a:r>
            <a:r>
              <a:rPr lang="pl-PL" sz="1200" dirty="0" err="1">
                <a:latin typeface="Arial" charset="0"/>
              </a:rPr>
              <a:t>Maxime</a:t>
            </a:r>
            <a:r>
              <a:rPr lang="pl-PL" sz="1200" dirty="0">
                <a:latin typeface="Arial" charset="0"/>
              </a:rPr>
              <a: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871514" y="764704"/>
            <a:ext cx="8229600" cy="1143000"/>
          </a:xfrm>
        </p:spPr>
        <p:txBody>
          <a:bodyPr/>
          <a:lstStyle/>
          <a:p>
            <a:pPr defTabSz="912813" eaLnBrk="1" hangingPunct="1"/>
            <a:r>
              <a:rPr lang="pl-PL" dirty="0"/>
              <a:t>Sprawy inne</a:t>
            </a:r>
          </a:p>
        </p:txBody>
      </p:sp>
      <p:sp>
        <p:nvSpPr>
          <p:cNvPr id="22533" name="Text Box 9"/>
          <p:cNvSpPr txBox="1">
            <a:spLocks noChangeArrowheads="1"/>
          </p:cNvSpPr>
          <p:nvPr/>
        </p:nvSpPr>
        <p:spPr bwMode="auto">
          <a:xfrm>
            <a:off x="4932000" y="2420888"/>
            <a:ext cx="3743373" cy="4062651"/>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prawa człowieka, także międzynarodowe: skarga do Europejskiego Trybunału Praw Człowieka</a:t>
            </a:r>
          </a:p>
          <a:p>
            <a:pPr marL="171450" indent="-171450" defTabSz="912813">
              <a:spcBef>
                <a:spcPct val="50000"/>
              </a:spcBef>
              <a:buFont typeface="Wingdings" panose="05000000000000000000" pitchFamily="2" charset="2"/>
              <a:buChar char="§"/>
            </a:pPr>
            <a:r>
              <a:rPr lang="pl-PL" sz="1200" dirty="0">
                <a:latin typeface="Arial" charset="0"/>
              </a:rPr>
              <a:t>prawo gospodarcze: zakładanie, warunki i prowadzenie działalności gospodarczej, działalność nierejestrowana</a:t>
            </a:r>
          </a:p>
          <a:p>
            <a:pPr marL="171450" indent="-171450" defTabSz="912813">
              <a:spcBef>
                <a:spcPct val="50000"/>
              </a:spcBef>
              <a:buFont typeface="Wingdings" panose="05000000000000000000" pitchFamily="2" charset="2"/>
              <a:buChar char="§"/>
            </a:pPr>
            <a:r>
              <a:rPr lang="pl-PL" sz="1200" dirty="0">
                <a:latin typeface="Arial" charset="0"/>
              </a:rPr>
              <a:t>prawo wyborcze (finansowanie kampanii)</a:t>
            </a:r>
          </a:p>
          <a:p>
            <a:pPr marL="171450" indent="-171450" defTabSz="912813">
              <a:spcBef>
                <a:spcPct val="50000"/>
              </a:spcBef>
              <a:buFont typeface="Wingdings" panose="05000000000000000000" pitchFamily="2" charset="2"/>
              <a:buChar char="§"/>
            </a:pPr>
            <a:r>
              <a:rPr lang="pl-PL" sz="1200" dirty="0">
                <a:latin typeface="Arial" charset="0"/>
              </a:rPr>
              <a:t>ocena ofert w postępowaniach przetargowych</a:t>
            </a:r>
          </a:p>
          <a:p>
            <a:pPr marL="171450" indent="-171450" defTabSz="912813">
              <a:spcBef>
                <a:spcPct val="50000"/>
              </a:spcBef>
              <a:buFont typeface="Wingdings" panose="05000000000000000000" pitchFamily="2" charset="2"/>
              <a:buChar char="§"/>
            </a:pPr>
            <a:r>
              <a:rPr lang="pl-PL" sz="1200" dirty="0">
                <a:latin typeface="Arial" charset="0"/>
              </a:rPr>
              <a:t>dzieła sztuki</a:t>
            </a:r>
          </a:p>
          <a:p>
            <a:pPr marL="171450" indent="-171450" defTabSz="912813">
              <a:spcBef>
                <a:spcPct val="50000"/>
              </a:spcBef>
              <a:buFont typeface="Wingdings" panose="05000000000000000000" pitchFamily="2" charset="2"/>
              <a:buChar char="§"/>
            </a:pPr>
            <a:r>
              <a:rPr lang="pl-PL" sz="1200" dirty="0">
                <a:latin typeface="Arial" charset="0"/>
              </a:rPr>
              <a:t>prawo oświatowe: organizacja matur próbnych, skreślenie ucznia objętego obowiązkiem szkolnym z listy uczniów, prawa ucznia</a:t>
            </a:r>
          </a:p>
          <a:p>
            <a:pPr marL="171450" indent="-171450" defTabSz="912813">
              <a:spcBef>
                <a:spcPct val="50000"/>
              </a:spcBef>
              <a:buFont typeface="Wingdings" panose="05000000000000000000" pitchFamily="2" charset="2"/>
              <a:buChar char="§"/>
            </a:pPr>
            <a:r>
              <a:rPr lang="pl-PL" sz="1200" dirty="0">
                <a:latin typeface="Arial" charset="0"/>
              </a:rPr>
              <a:t>prawa autorskie: dozwolony użytek, utwór pracowniczy</a:t>
            </a:r>
          </a:p>
          <a:p>
            <a:pPr marL="171450" indent="-171450" defTabSz="912813">
              <a:spcBef>
                <a:spcPct val="50000"/>
              </a:spcBef>
              <a:buFont typeface="Wingdings" panose="05000000000000000000" pitchFamily="2" charset="2"/>
              <a:buChar char="§"/>
            </a:pPr>
            <a:r>
              <a:rPr lang="pl-PL" sz="1200" dirty="0">
                <a:latin typeface="Arial" charset="0"/>
              </a:rPr>
              <a:t>status prawny portalu społecznościowego </a:t>
            </a:r>
          </a:p>
          <a:p>
            <a:pPr marL="171450" indent="-171450" defTabSz="912813">
              <a:spcBef>
                <a:spcPct val="50000"/>
              </a:spcBef>
              <a:buFont typeface="Wingdings" panose="05000000000000000000" pitchFamily="2" charset="2"/>
              <a:buChar char="§"/>
            </a:pPr>
            <a:r>
              <a:rPr lang="pl-PL" sz="1200" dirty="0">
                <a:latin typeface="Arial" charset="0"/>
              </a:rPr>
              <a:t>kwestie prawne w procesie </a:t>
            </a:r>
            <a:r>
              <a:rPr lang="pl-PL" sz="1200" dirty="0" err="1">
                <a:latin typeface="Arial" charset="0"/>
              </a:rPr>
              <a:t>zdigitalizowania</a:t>
            </a:r>
            <a:r>
              <a:rPr lang="pl-PL" sz="1200" dirty="0">
                <a:latin typeface="Arial" charset="0"/>
              </a:rPr>
              <a:t> fizycznego wydania „Atlasu językowego Śląska” </a:t>
            </a:r>
          </a:p>
        </p:txBody>
      </p:sp>
      <p:graphicFrame>
        <p:nvGraphicFramePr>
          <p:cNvPr id="2" name="Object 11">
            <a:extLst>
              <a:ext uri="{FF2B5EF4-FFF2-40B4-BE49-F238E27FC236}">
                <a16:creationId xmlns:a16="http://schemas.microsoft.com/office/drawing/2014/main" id="{E2E26CE1-8497-C649-94F2-FCF3B5A1D59C}"/>
              </a:ext>
            </a:extLst>
          </p:cNvPr>
          <p:cNvGraphicFramePr>
            <a:graphicFrameLocks/>
          </p:cNvGraphicFramePr>
          <p:nvPr>
            <p:extLst>
              <p:ext uri="{D42A27DB-BD31-4B8C-83A1-F6EECF244321}">
                <p14:modId xmlns:p14="http://schemas.microsoft.com/office/powerpoint/2010/main" val="3018993654"/>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1FBF7D90-81F2-236F-66F2-20821202621D}"/>
              </a:ext>
            </a:extLst>
          </p:cNvPr>
          <p:cNvGraphicFramePr>
            <a:graphicFrameLocks/>
          </p:cNvGraphicFramePr>
          <p:nvPr>
            <p:extLst>
              <p:ext uri="{D42A27DB-BD31-4B8C-83A1-F6EECF244321}">
                <p14:modId xmlns:p14="http://schemas.microsoft.com/office/powerpoint/2010/main" val="1915668986"/>
              </p:ext>
            </p:extLst>
          </p:nvPr>
        </p:nvGraphicFramePr>
        <p:xfrm>
          <a:off x="377080" y="5589360"/>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3">
            <a:extLst>
              <a:ext uri="{FF2B5EF4-FFF2-40B4-BE49-F238E27FC236}">
                <a16:creationId xmlns:a16="http://schemas.microsoft.com/office/drawing/2014/main" id="{49F42E56-8A3A-5186-937D-FC9B82E94EF2}"/>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2024/2025)</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1"/>
          <p:cNvGrpSpPr>
            <a:grpSpLocks/>
          </p:cNvGrpSpPr>
          <p:nvPr/>
        </p:nvGrpSpPr>
        <p:grpSpPr bwMode="auto">
          <a:xfrm>
            <a:off x="755650" y="2670175"/>
            <a:ext cx="8578850" cy="4194175"/>
            <a:chOff x="470" y="1682"/>
            <a:chExt cx="5404" cy="2642"/>
          </a:xfrm>
        </p:grpSpPr>
        <p:sp useBgFill="1">
          <p:nvSpPr>
            <p:cNvPr id="3" name="Text Box 682"/>
            <p:cNvSpPr txBox="1">
              <a:spLocks noChangeArrowheads="1"/>
            </p:cNvSpPr>
            <p:nvPr/>
          </p:nvSpPr>
          <p:spPr bwMode="auto">
            <a:xfrm>
              <a:off x="3742" y="2714"/>
              <a:ext cx="2132" cy="806"/>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2006/2007</a:t>
              </a:r>
            </a:p>
            <a:p>
              <a:pPr defTabSz="912813">
                <a:spcBef>
                  <a:spcPct val="50000"/>
                </a:spcBef>
              </a:pPr>
              <a:r>
                <a:rPr lang="pl-PL" sz="2000" dirty="0">
                  <a:solidFill>
                    <a:srgbClr val="003366"/>
                  </a:solidFill>
                  <a:latin typeface="Arial" charset="0"/>
                </a:rPr>
                <a:t>24 poradnie w 15 miastach</a:t>
              </a:r>
            </a:p>
          </p:txBody>
        </p:sp>
        <p:graphicFrame>
          <p:nvGraphicFramePr>
            <p:cNvPr id="5" name="Object 684"/>
            <p:cNvGraphicFramePr>
              <a:graphicFrameLocks noChangeAspect="1"/>
            </p:cNvGraphicFramePr>
            <p:nvPr/>
          </p:nvGraphicFramePr>
          <p:xfrm>
            <a:off x="518" y="1682"/>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6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685" descr="logo-małe"/>
            <p:cNvPicPr>
              <a:picLocks noChangeAspect="1" noChangeArrowheads="1"/>
            </p:cNvPicPr>
            <p:nvPr/>
          </p:nvPicPr>
          <p:blipFill>
            <a:blip r:embed="rId4" cstate="print"/>
            <a:srcRect/>
            <a:stretch>
              <a:fillRect/>
            </a:stretch>
          </p:blipFill>
          <p:spPr bwMode="auto">
            <a:xfrm>
              <a:off x="1168" y="2626"/>
              <a:ext cx="144" cy="216"/>
            </a:xfrm>
            <a:prstGeom prst="rect">
              <a:avLst/>
            </a:prstGeom>
            <a:noFill/>
            <a:ln w="9525">
              <a:noFill/>
              <a:miter lim="800000"/>
              <a:headEnd/>
              <a:tailEnd/>
            </a:ln>
          </p:spPr>
        </p:pic>
        <p:pic>
          <p:nvPicPr>
            <p:cNvPr id="7" name="Picture 686" descr="logo-małe"/>
            <p:cNvPicPr>
              <a:picLocks noChangeAspect="1" noChangeArrowheads="1"/>
            </p:cNvPicPr>
            <p:nvPr/>
          </p:nvPicPr>
          <p:blipFill>
            <a:blip r:embed="rId4" cstate="print"/>
            <a:srcRect/>
            <a:stretch>
              <a:fillRect/>
            </a:stretch>
          </p:blipFill>
          <p:spPr bwMode="auto">
            <a:xfrm>
              <a:off x="606" y="2305"/>
              <a:ext cx="145" cy="216"/>
            </a:xfrm>
            <a:prstGeom prst="rect">
              <a:avLst/>
            </a:prstGeom>
            <a:noFill/>
            <a:ln w="9525">
              <a:noFill/>
              <a:miter lim="800000"/>
              <a:headEnd/>
              <a:tailEnd/>
            </a:ln>
          </p:spPr>
        </p:pic>
        <p:pic>
          <p:nvPicPr>
            <p:cNvPr id="8" name="Picture 687" descr="logo-małe"/>
            <p:cNvPicPr>
              <a:picLocks noChangeAspect="1" noChangeArrowheads="1"/>
            </p:cNvPicPr>
            <p:nvPr/>
          </p:nvPicPr>
          <p:blipFill>
            <a:blip r:embed="rId4" cstate="print"/>
            <a:srcRect/>
            <a:stretch>
              <a:fillRect/>
            </a:stretch>
          </p:blipFill>
          <p:spPr bwMode="auto">
            <a:xfrm>
              <a:off x="1665" y="1891"/>
              <a:ext cx="145" cy="217"/>
            </a:xfrm>
            <a:prstGeom prst="rect">
              <a:avLst/>
            </a:prstGeom>
            <a:noFill/>
            <a:ln w="9525">
              <a:noFill/>
              <a:miter lim="800000"/>
              <a:headEnd/>
              <a:tailEnd/>
            </a:ln>
          </p:spPr>
        </p:pic>
        <p:pic>
          <p:nvPicPr>
            <p:cNvPr id="9" name="Picture 688" descr="logo-małe"/>
            <p:cNvPicPr>
              <a:picLocks noChangeAspect="1" noChangeArrowheads="1"/>
            </p:cNvPicPr>
            <p:nvPr/>
          </p:nvPicPr>
          <p:blipFill>
            <a:blip r:embed="rId4" cstate="print"/>
            <a:srcRect/>
            <a:stretch>
              <a:fillRect/>
            </a:stretch>
          </p:blipFill>
          <p:spPr bwMode="auto">
            <a:xfrm>
              <a:off x="1709" y="2442"/>
              <a:ext cx="145" cy="216"/>
            </a:xfrm>
            <a:prstGeom prst="rect">
              <a:avLst/>
            </a:prstGeom>
            <a:noFill/>
            <a:ln w="9525">
              <a:noFill/>
              <a:miter lim="800000"/>
              <a:headEnd/>
              <a:tailEnd/>
            </a:ln>
          </p:spPr>
        </p:pic>
        <p:pic>
          <p:nvPicPr>
            <p:cNvPr id="10" name="Picture 689" descr="logo-małe"/>
            <p:cNvPicPr>
              <a:picLocks noChangeAspect="1" noChangeArrowheads="1"/>
            </p:cNvPicPr>
            <p:nvPr/>
          </p:nvPicPr>
          <p:blipFill>
            <a:blip r:embed="rId4" cstate="print"/>
            <a:srcRect/>
            <a:stretch>
              <a:fillRect/>
            </a:stretch>
          </p:blipFill>
          <p:spPr bwMode="auto">
            <a:xfrm>
              <a:off x="2945" y="2318"/>
              <a:ext cx="144" cy="216"/>
            </a:xfrm>
            <a:prstGeom prst="rect">
              <a:avLst/>
            </a:prstGeom>
            <a:noFill/>
            <a:ln w="9525">
              <a:noFill/>
              <a:miter lim="800000"/>
              <a:headEnd/>
              <a:tailEnd/>
            </a:ln>
          </p:spPr>
        </p:pic>
        <p:pic>
          <p:nvPicPr>
            <p:cNvPr id="11" name="Picture 690" descr="logo-małe"/>
            <p:cNvPicPr>
              <a:picLocks noChangeAspect="1" noChangeArrowheads="1"/>
            </p:cNvPicPr>
            <p:nvPr/>
          </p:nvPicPr>
          <p:blipFill>
            <a:blip r:embed="rId4" cstate="print"/>
            <a:srcRect/>
            <a:stretch>
              <a:fillRect/>
            </a:stretch>
          </p:blipFill>
          <p:spPr bwMode="auto">
            <a:xfrm>
              <a:off x="2769" y="2318"/>
              <a:ext cx="144" cy="216"/>
            </a:xfrm>
            <a:prstGeom prst="rect">
              <a:avLst/>
            </a:prstGeom>
            <a:noFill/>
            <a:ln w="9525">
              <a:noFill/>
              <a:miter lim="800000"/>
              <a:headEnd/>
              <a:tailEnd/>
            </a:ln>
          </p:spPr>
        </p:pic>
        <p:pic>
          <p:nvPicPr>
            <p:cNvPr id="12" name="Picture 691" descr="logo-małe"/>
            <p:cNvPicPr>
              <a:picLocks noChangeAspect="1" noChangeArrowheads="1"/>
            </p:cNvPicPr>
            <p:nvPr/>
          </p:nvPicPr>
          <p:blipFill>
            <a:blip r:embed="rId4" cstate="print"/>
            <a:srcRect/>
            <a:stretch>
              <a:fillRect/>
            </a:stretch>
          </p:blipFill>
          <p:spPr bwMode="auto">
            <a:xfrm>
              <a:off x="2813" y="3222"/>
              <a:ext cx="144" cy="217"/>
            </a:xfrm>
            <a:prstGeom prst="rect">
              <a:avLst/>
            </a:prstGeom>
            <a:noFill/>
            <a:ln w="9525">
              <a:noFill/>
              <a:miter lim="800000"/>
              <a:headEnd/>
              <a:tailEnd/>
            </a:ln>
          </p:spPr>
        </p:pic>
        <p:pic>
          <p:nvPicPr>
            <p:cNvPr id="13" name="Picture 692" descr="logo-małe"/>
            <p:cNvPicPr>
              <a:picLocks noChangeAspect="1" noChangeArrowheads="1"/>
            </p:cNvPicPr>
            <p:nvPr/>
          </p:nvPicPr>
          <p:blipFill>
            <a:blip r:embed="rId4" cstate="print"/>
            <a:srcRect/>
            <a:stretch>
              <a:fillRect/>
            </a:stretch>
          </p:blipFill>
          <p:spPr bwMode="auto">
            <a:xfrm>
              <a:off x="2630" y="3748"/>
              <a:ext cx="144" cy="216"/>
            </a:xfrm>
            <a:prstGeom prst="rect">
              <a:avLst/>
            </a:prstGeom>
            <a:noFill/>
            <a:ln w="9525">
              <a:noFill/>
              <a:miter lim="800000"/>
              <a:headEnd/>
              <a:tailEnd/>
            </a:ln>
          </p:spPr>
        </p:pic>
        <p:pic>
          <p:nvPicPr>
            <p:cNvPr id="14" name="Picture 693" descr="logo-małe"/>
            <p:cNvPicPr>
              <a:picLocks noChangeAspect="1" noChangeArrowheads="1"/>
            </p:cNvPicPr>
            <p:nvPr/>
          </p:nvPicPr>
          <p:blipFill>
            <a:blip r:embed="rId4" cstate="print"/>
            <a:srcRect/>
            <a:stretch>
              <a:fillRect/>
            </a:stretch>
          </p:blipFill>
          <p:spPr bwMode="auto">
            <a:xfrm>
              <a:off x="2105" y="3748"/>
              <a:ext cx="144" cy="216"/>
            </a:xfrm>
            <a:prstGeom prst="rect">
              <a:avLst/>
            </a:prstGeom>
            <a:noFill/>
            <a:ln w="9525">
              <a:noFill/>
              <a:miter lim="800000"/>
              <a:headEnd/>
              <a:tailEnd/>
            </a:ln>
          </p:spPr>
        </p:pic>
        <p:pic>
          <p:nvPicPr>
            <p:cNvPr id="15" name="Picture 694" descr="logo-małe"/>
            <p:cNvPicPr>
              <a:picLocks noChangeAspect="1" noChangeArrowheads="1"/>
            </p:cNvPicPr>
            <p:nvPr/>
          </p:nvPicPr>
          <p:blipFill>
            <a:blip r:embed="rId4" cstate="print"/>
            <a:srcRect/>
            <a:stretch>
              <a:fillRect/>
            </a:stretch>
          </p:blipFill>
          <p:spPr bwMode="auto">
            <a:xfrm>
              <a:off x="1754" y="3590"/>
              <a:ext cx="144" cy="216"/>
            </a:xfrm>
            <a:prstGeom prst="rect">
              <a:avLst/>
            </a:prstGeom>
            <a:noFill/>
            <a:ln w="9525">
              <a:noFill/>
              <a:miter lim="800000"/>
              <a:headEnd/>
              <a:tailEnd/>
            </a:ln>
          </p:spPr>
        </p:pic>
        <p:pic>
          <p:nvPicPr>
            <p:cNvPr id="16" name="Picture 695" descr="logo-małe"/>
            <p:cNvPicPr>
              <a:picLocks noChangeAspect="1" noChangeArrowheads="1"/>
            </p:cNvPicPr>
            <p:nvPr/>
          </p:nvPicPr>
          <p:blipFill>
            <a:blip r:embed="rId4" cstate="print"/>
            <a:srcRect/>
            <a:stretch>
              <a:fillRect/>
            </a:stretch>
          </p:blipFill>
          <p:spPr bwMode="auto">
            <a:xfrm>
              <a:off x="1489" y="3388"/>
              <a:ext cx="144" cy="216"/>
            </a:xfrm>
            <a:prstGeom prst="rect">
              <a:avLst/>
            </a:prstGeom>
            <a:noFill/>
            <a:ln w="9525">
              <a:noFill/>
              <a:miter lim="800000"/>
              <a:headEnd/>
              <a:tailEnd/>
            </a:ln>
          </p:spPr>
        </p:pic>
        <p:pic>
          <p:nvPicPr>
            <p:cNvPr id="17" name="Picture 696" descr="logo-małe"/>
            <p:cNvPicPr>
              <a:picLocks noChangeAspect="1" noChangeArrowheads="1"/>
            </p:cNvPicPr>
            <p:nvPr/>
          </p:nvPicPr>
          <p:blipFill>
            <a:blip r:embed="rId4" cstate="print"/>
            <a:srcRect/>
            <a:stretch>
              <a:fillRect/>
            </a:stretch>
          </p:blipFill>
          <p:spPr bwMode="auto">
            <a:xfrm>
              <a:off x="1886" y="3039"/>
              <a:ext cx="144" cy="216"/>
            </a:xfrm>
            <a:prstGeom prst="rect">
              <a:avLst/>
            </a:prstGeom>
            <a:noFill/>
            <a:ln w="9525">
              <a:noFill/>
              <a:miter lim="800000"/>
              <a:headEnd/>
              <a:tailEnd/>
            </a:ln>
          </p:spPr>
        </p:pic>
        <p:pic>
          <p:nvPicPr>
            <p:cNvPr id="18" name="Picture 697" descr="logo-małe"/>
            <p:cNvPicPr>
              <a:picLocks noChangeAspect="1" noChangeArrowheads="1"/>
            </p:cNvPicPr>
            <p:nvPr/>
          </p:nvPicPr>
          <p:blipFill>
            <a:blip r:embed="rId4" cstate="print"/>
            <a:srcRect/>
            <a:stretch>
              <a:fillRect/>
            </a:stretch>
          </p:blipFill>
          <p:spPr bwMode="auto">
            <a:xfrm>
              <a:off x="1092" y="3220"/>
              <a:ext cx="144" cy="216"/>
            </a:xfrm>
            <a:prstGeom prst="rect">
              <a:avLst/>
            </a:prstGeom>
            <a:noFill/>
            <a:ln w="9525">
              <a:noFill/>
              <a:miter lim="800000"/>
              <a:headEnd/>
              <a:tailEnd/>
            </a:ln>
          </p:spPr>
        </p:pic>
        <p:pic>
          <p:nvPicPr>
            <p:cNvPr id="19" name="Picture 698" descr="logo-małe"/>
            <p:cNvPicPr>
              <a:picLocks noChangeAspect="1" noChangeArrowheads="1"/>
            </p:cNvPicPr>
            <p:nvPr/>
          </p:nvPicPr>
          <p:blipFill>
            <a:blip r:embed="rId4" cstate="print"/>
            <a:srcRect/>
            <a:stretch>
              <a:fillRect/>
            </a:stretch>
          </p:blipFill>
          <p:spPr bwMode="auto">
            <a:xfrm>
              <a:off x="2989" y="3222"/>
              <a:ext cx="145" cy="217"/>
            </a:xfrm>
            <a:prstGeom prst="rect">
              <a:avLst/>
            </a:prstGeom>
            <a:noFill/>
            <a:ln w="9525">
              <a:noFill/>
              <a:miter lim="800000"/>
              <a:headEnd/>
              <a:tailEnd/>
            </a:ln>
          </p:spPr>
        </p:pic>
        <p:pic>
          <p:nvPicPr>
            <p:cNvPr id="20" name="Picture 699" descr="logo-małe"/>
            <p:cNvPicPr>
              <a:picLocks noChangeAspect="1" noChangeArrowheads="1"/>
            </p:cNvPicPr>
            <p:nvPr/>
          </p:nvPicPr>
          <p:blipFill>
            <a:blip r:embed="rId4" cstate="print"/>
            <a:srcRect/>
            <a:stretch>
              <a:fillRect/>
            </a:stretch>
          </p:blipFill>
          <p:spPr bwMode="auto">
            <a:xfrm>
              <a:off x="695" y="2764"/>
              <a:ext cx="144" cy="216"/>
            </a:xfrm>
            <a:prstGeom prst="rect">
              <a:avLst/>
            </a:prstGeom>
            <a:noFill/>
            <a:ln w="9525">
              <a:noFill/>
              <a:miter lim="800000"/>
              <a:headEnd/>
              <a:tailEnd/>
            </a:ln>
          </p:spPr>
        </p:pic>
        <p:sp>
          <p:nvSpPr>
            <p:cNvPr id="21" name="Text Box 700"/>
            <p:cNvSpPr txBox="1">
              <a:spLocks noChangeArrowheads="1"/>
            </p:cNvSpPr>
            <p:nvPr/>
          </p:nvSpPr>
          <p:spPr bwMode="auto">
            <a:xfrm>
              <a:off x="2582"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701"/>
            <p:cNvSpPr txBox="1">
              <a:spLocks noChangeArrowheads="1"/>
            </p:cNvSpPr>
            <p:nvPr/>
          </p:nvSpPr>
          <p:spPr bwMode="auto">
            <a:xfrm>
              <a:off x="2150"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702"/>
            <p:cNvSpPr txBox="1">
              <a:spLocks noChangeArrowheads="1"/>
            </p:cNvSpPr>
            <p:nvPr/>
          </p:nvSpPr>
          <p:spPr bwMode="auto">
            <a:xfrm>
              <a:off x="2630"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703"/>
            <p:cNvSpPr txBox="1">
              <a:spLocks noChangeArrowheads="1"/>
            </p:cNvSpPr>
            <p:nvPr/>
          </p:nvSpPr>
          <p:spPr bwMode="auto">
            <a:xfrm>
              <a:off x="2342"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704"/>
            <p:cNvSpPr txBox="1">
              <a:spLocks noChangeArrowheads="1"/>
            </p:cNvSpPr>
            <p:nvPr/>
          </p:nvSpPr>
          <p:spPr bwMode="auto">
            <a:xfrm>
              <a:off x="1862"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705"/>
            <p:cNvSpPr txBox="1">
              <a:spLocks noChangeArrowheads="1"/>
            </p:cNvSpPr>
            <p:nvPr/>
          </p:nvSpPr>
          <p:spPr bwMode="auto">
            <a:xfrm>
              <a:off x="1526"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706"/>
            <p:cNvSpPr txBox="1">
              <a:spLocks noChangeArrowheads="1"/>
            </p:cNvSpPr>
            <p:nvPr/>
          </p:nvSpPr>
          <p:spPr bwMode="auto">
            <a:xfrm>
              <a:off x="1190"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707"/>
            <p:cNvSpPr txBox="1">
              <a:spLocks noChangeArrowheads="1"/>
            </p:cNvSpPr>
            <p:nvPr/>
          </p:nvSpPr>
          <p:spPr bwMode="auto">
            <a:xfrm>
              <a:off x="854"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708"/>
            <p:cNvSpPr txBox="1">
              <a:spLocks noChangeArrowheads="1"/>
            </p:cNvSpPr>
            <p:nvPr/>
          </p:nvSpPr>
          <p:spPr bwMode="auto">
            <a:xfrm>
              <a:off x="1622"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709"/>
            <p:cNvSpPr txBox="1">
              <a:spLocks noChangeArrowheads="1"/>
            </p:cNvSpPr>
            <p:nvPr/>
          </p:nvSpPr>
          <p:spPr bwMode="auto">
            <a:xfrm>
              <a:off x="902"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710"/>
            <p:cNvSpPr txBox="1">
              <a:spLocks noChangeArrowheads="1"/>
            </p:cNvSpPr>
            <p:nvPr/>
          </p:nvSpPr>
          <p:spPr bwMode="auto">
            <a:xfrm>
              <a:off x="1430"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711"/>
            <p:cNvSpPr txBox="1">
              <a:spLocks noChangeArrowheads="1"/>
            </p:cNvSpPr>
            <p:nvPr/>
          </p:nvSpPr>
          <p:spPr bwMode="auto">
            <a:xfrm>
              <a:off x="1430"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712"/>
            <p:cNvSpPr txBox="1">
              <a:spLocks noChangeArrowheads="1"/>
            </p:cNvSpPr>
            <p:nvPr/>
          </p:nvSpPr>
          <p:spPr bwMode="auto">
            <a:xfrm>
              <a:off x="470"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713"/>
            <p:cNvSpPr txBox="1">
              <a:spLocks noChangeArrowheads="1"/>
            </p:cNvSpPr>
            <p:nvPr/>
          </p:nvSpPr>
          <p:spPr bwMode="auto">
            <a:xfrm>
              <a:off x="566" y="2951"/>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5" name="Picture 714" descr="logo-małe"/>
            <p:cNvPicPr>
              <a:picLocks noChangeAspect="1" noChangeArrowheads="1"/>
            </p:cNvPicPr>
            <p:nvPr/>
          </p:nvPicPr>
          <p:blipFill>
            <a:blip r:embed="rId4" cstate="print"/>
            <a:srcRect/>
            <a:stretch>
              <a:fillRect/>
            </a:stretch>
          </p:blipFill>
          <p:spPr bwMode="auto">
            <a:xfrm>
              <a:off x="2473" y="2081"/>
              <a:ext cx="144" cy="216"/>
            </a:xfrm>
            <a:prstGeom prst="rect">
              <a:avLst/>
            </a:prstGeom>
            <a:noFill/>
            <a:ln w="9525">
              <a:noFill/>
              <a:miter lim="800000"/>
              <a:headEnd/>
              <a:tailEnd/>
            </a:ln>
          </p:spPr>
        </p:pic>
        <p:pic>
          <p:nvPicPr>
            <p:cNvPr id="36" name="Picture 715" descr="logo-małe"/>
            <p:cNvPicPr>
              <a:picLocks noChangeAspect="1" noChangeArrowheads="1"/>
            </p:cNvPicPr>
            <p:nvPr/>
          </p:nvPicPr>
          <p:blipFill>
            <a:blip r:embed="rId4" cstate="print"/>
            <a:srcRect/>
            <a:stretch>
              <a:fillRect/>
            </a:stretch>
          </p:blipFill>
          <p:spPr bwMode="auto">
            <a:xfrm>
              <a:off x="2297" y="2081"/>
              <a:ext cx="144" cy="216"/>
            </a:xfrm>
            <a:prstGeom prst="rect">
              <a:avLst/>
            </a:prstGeom>
            <a:noFill/>
            <a:ln w="9525">
              <a:noFill/>
              <a:miter lim="800000"/>
              <a:headEnd/>
              <a:tailEnd/>
            </a:ln>
          </p:spPr>
        </p:pic>
        <p:sp>
          <p:nvSpPr>
            <p:cNvPr id="37" name="Text Box 716"/>
            <p:cNvSpPr txBox="1">
              <a:spLocks noChangeArrowheads="1"/>
            </p:cNvSpPr>
            <p:nvPr/>
          </p:nvSpPr>
          <p:spPr bwMode="auto">
            <a:xfrm>
              <a:off x="2110"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717" descr="logo-małe"/>
            <p:cNvPicPr>
              <a:picLocks noChangeAspect="1" noChangeArrowheads="1"/>
            </p:cNvPicPr>
            <p:nvPr/>
          </p:nvPicPr>
          <p:blipFill>
            <a:blip r:embed="rId4" cstate="print"/>
            <a:srcRect/>
            <a:stretch>
              <a:fillRect/>
            </a:stretch>
          </p:blipFill>
          <p:spPr bwMode="auto">
            <a:xfrm>
              <a:off x="2593" y="2715"/>
              <a:ext cx="144" cy="216"/>
            </a:xfrm>
            <a:prstGeom prst="rect">
              <a:avLst/>
            </a:prstGeom>
            <a:noFill/>
            <a:ln w="9525">
              <a:noFill/>
              <a:miter lim="800000"/>
              <a:headEnd/>
              <a:tailEnd/>
            </a:ln>
          </p:spPr>
        </p:pic>
        <p:pic>
          <p:nvPicPr>
            <p:cNvPr id="39" name="Picture 718" descr="logo-małe"/>
            <p:cNvPicPr>
              <a:picLocks noChangeAspect="1" noChangeArrowheads="1"/>
            </p:cNvPicPr>
            <p:nvPr/>
          </p:nvPicPr>
          <p:blipFill>
            <a:blip r:embed="rId4" cstate="print"/>
            <a:srcRect/>
            <a:stretch>
              <a:fillRect/>
            </a:stretch>
          </p:blipFill>
          <p:spPr bwMode="auto">
            <a:xfrm>
              <a:off x="2420" y="2715"/>
              <a:ext cx="144" cy="216"/>
            </a:xfrm>
            <a:prstGeom prst="rect">
              <a:avLst/>
            </a:prstGeom>
            <a:noFill/>
            <a:ln w="9525">
              <a:noFill/>
              <a:miter lim="800000"/>
              <a:headEnd/>
              <a:tailEnd/>
            </a:ln>
          </p:spPr>
        </p:pic>
        <p:pic>
          <p:nvPicPr>
            <p:cNvPr id="40" name="Picture 719" descr="logo-małe"/>
            <p:cNvPicPr>
              <a:picLocks noChangeAspect="1" noChangeArrowheads="1"/>
            </p:cNvPicPr>
            <p:nvPr/>
          </p:nvPicPr>
          <p:blipFill>
            <a:blip r:embed="rId4" cstate="print"/>
            <a:srcRect/>
            <a:stretch>
              <a:fillRect/>
            </a:stretch>
          </p:blipFill>
          <p:spPr bwMode="auto">
            <a:xfrm>
              <a:off x="2238" y="2715"/>
              <a:ext cx="144" cy="216"/>
            </a:xfrm>
            <a:prstGeom prst="rect">
              <a:avLst/>
            </a:prstGeom>
            <a:noFill/>
            <a:ln w="9525">
              <a:noFill/>
              <a:miter lim="800000"/>
              <a:headEnd/>
              <a:tailEnd/>
            </a:ln>
          </p:spPr>
        </p:pic>
        <p:pic>
          <p:nvPicPr>
            <p:cNvPr id="41" name="Picture 720" descr="logo-małe"/>
            <p:cNvPicPr>
              <a:picLocks noChangeAspect="1" noChangeArrowheads="1"/>
            </p:cNvPicPr>
            <p:nvPr/>
          </p:nvPicPr>
          <p:blipFill>
            <a:blip r:embed="rId4" cstate="print"/>
            <a:srcRect/>
            <a:stretch>
              <a:fillRect/>
            </a:stretch>
          </p:blipFill>
          <p:spPr bwMode="auto">
            <a:xfrm>
              <a:off x="2275" y="3748"/>
              <a:ext cx="144" cy="216"/>
            </a:xfrm>
            <a:prstGeom prst="rect">
              <a:avLst/>
            </a:prstGeom>
            <a:noFill/>
            <a:ln w="9525">
              <a:noFill/>
              <a:miter lim="800000"/>
              <a:headEnd/>
              <a:tailEnd/>
            </a:ln>
          </p:spPr>
        </p:pic>
        <p:pic>
          <p:nvPicPr>
            <p:cNvPr id="42" name="Picture 721" descr="logo-małe"/>
            <p:cNvPicPr>
              <a:picLocks noChangeAspect="1" noChangeArrowheads="1"/>
            </p:cNvPicPr>
            <p:nvPr/>
          </p:nvPicPr>
          <p:blipFill>
            <a:blip r:embed="rId4" cstate="print"/>
            <a:srcRect/>
            <a:stretch>
              <a:fillRect/>
            </a:stretch>
          </p:blipFill>
          <p:spPr bwMode="auto">
            <a:xfrm>
              <a:off x="2600" y="3067"/>
              <a:ext cx="144" cy="216"/>
            </a:xfrm>
            <a:prstGeom prst="rect">
              <a:avLst/>
            </a:prstGeom>
            <a:noFill/>
            <a:ln w="9525">
              <a:noFill/>
              <a:miter lim="800000"/>
              <a:headEnd/>
              <a:tailEnd/>
            </a:ln>
          </p:spPr>
        </p:pic>
        <p:pic>
          <p:nvPicPr>
            <p:cNvPr id="43" name="Picture 722" descr="logo-małe"/>
            <p:cNvPicPr>
              <a:picLocks noChangeAspect="1" noChangeArrowheads="1"/>
            </p:cNvPicPr>
            <p:nvPr/>
          </p:nvPicPr>
          <p:blipFill>
            <a:blip r:embed="rId4" cstate="print"/>
            <a:srcRect/>
            <a:stretch>
              <a:fillRect/>
            </a:stretch>
          </p:blipFill>
          <p:spPr bwMode="auto">
            <a:xfrm>
              <a:off x="2427" y="3067"/>
              <a:ext cx="144" cy="216"/>
            </a:xfrm>
            <a:prstGeom prst="rect">
              <a:avLst/>
            </a:prstGeom>
            <a:noFill/>
            <a:ln w="9525">
              <a:noFill/>
              <a:miter lim="800000"/>
              <a:headEnd/>
              <a:tailEnd/>
            </a:ln>
          </p:spPr>
        </p:pic>
        <p:pic>
          <p:nvPicPr>
            <p:cNvPr id="44" name="Picture 723" descr="logo-małe"/>
            <p:cNvPicPr>
              <a:picLocks noChangeAspect="1" noChangeArrowheads="1"/>
            </p:cNvPicPr>
            <p:nvPr/>
          </p:nvPicPr>
          <p:blipFill>
            <a:blip r:embed="rId4" cstate="print"/>
            <a:srcRect/>
            <a:stretch>
              <a:fillRect/>
            </a:stretch>
          </p:blipFill>
          <p:spPr bwMode="auto">
            <a:xfrm>
              <a:off x="2245" y="3067"/>
              <a:ext cx="144" cy="216"/>
            </a:xfrm>
            <a:prstGeom prst="rect">
              <a:avLst/>
            </a:prstGeom>
            <a:noFill/>
            <a:ln w="9525">
              <a:noFill/>
              <a:miter lim="800000"/>
              <a:headEnd/>
              <a:tailEnd/>
            </a:ln>
          </p:spPr>
        </p:pic>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93735011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9029D-7768-26A3-5A27-24D4FA490A42}"/>
            </a:ext>
          </a:extLst>
        </p:cNvPr>
        <p:cNvGrpSpPr/>
        <p:nvPr/>
      </p:nvGrpSpPr>
      <p:grpSpPr>
        <a:xfrm>
          <a:off x="0" y="0"/>
          <a:ext cx="0" cy="0"/>
          <a:chOff x="0" y="0"/>
          <a:chExt cx="0" cy="0"/>
        </a:xfrm>
      </p:grpSpPr>
      <p:sp>
        <p:nvSpPr>
          <p:cNvPr id="74755" name="Rectangle 2">
            <a:extLst>
              <a:ext uri="{FF2B5EF4-FFF2-40B4-BE49-F238E27FC236}">
                <a16:creationId xmlns:a16="http://schemas.microsoft.com/office/drawing/2014/main" id="{F53B93D5-4FC2-6D2D-4BE9-F4F23BB23F95}"/>
              </a:ext>
            </a:extLst>
          </p:cNvPr>
          <p:cNvSpPr>
            <a:spLocks noGrp="1" noChangeArrowheads="1"/>
          </p:cNvSpPr>
          <p:nvPr>
            <p:ph type="title"/>
          </p:nvPr>
        </p:nvSpPr>
        <p:spPr/>
        <p:txBody>
          <a:bodyPr/>
          <a:lstStyle/>
          <a:p>
            <a:pPr defTabSz="912813" eaLnBrk="1" hangingPunct="1"/>
            <a:r>
              <a:rPr lang="pl-PL" dirty="0"/>
              <a:t>Czas załatwiania spraw klientów poradni</a:t>
            </a:r>
          </a:p>
        </p:txBody>
      </p:sp>
      <p:graphicFrame>
        <p:nvGraphicFramePr>
          <p:cNvPr id="3" name="Object 4">
            <a:extLst>
              <a:ext uri="{FF2B5EF4-FFF2-40B4-BE49-F238E27FC236}">
                <a16:creationId xmlns:a16="http://schemas.microsoft.com/office/drawing/2014/main" id="{580CC517-3D36-00D3-BE3A-8F2DEE0FC8D8}"/>
              </a:ext>
            </a:extLst>
          </p:cNvPr>
          <p:cNvGraphicFramePr>
            <a:graphicFrameLocks noChangeAspect="1"/>
          </p:cNvGraphicFramePr>
          <p:nvPr>
            <p:extLst>
              <p:ext uri="{D42A27DB-BD31-4B8C-83A1-F6EECF244321}">
                <p14:modId xmlns:p14="http://schemas.microsoft.com/office/powerpoint/2010/main" val="13597374"/>
              </p:ext>
            </p:extLst>
          </p:nvPr>
        </p:nvGraphicFramePr>
        <p:xfrm>
          <a:off x="1691680" y="2276872"/>
          <a:ext cx="6303963" cy="4185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01949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899592" y="762000"/>
            <a:ext cx="8015808" cy="1143000"/>
          </a:xfrm>
          <a:noFill/>
        </p:spPr>
        <p:txBody>
          <a:bodyPr/>
          <a:lstStyle/>
          <a:p>
            <a:pPr defTabSz="912813" eaLnBrk="1" hangingPunct="1"/>
            <a:r>
              <a:rPr lang="pl-PL" dirty="0"/>
              <a:t>Źródła wiedzy o poradniach</a:t>
            </a:r>
            <a:endParaRPr lang="pl-PL" dirty="0">
              <a:solidFill>
                <a:schemeClr val="accent1">
                  <a:lumMod val="75000"/>
                </a:schemeClr>
              </a:solidFill>
            </a:endParaRPr>
          </a:p>
        </p:txBody>
      </p:sp>
      <p:graphicFrame>
        <p:nvGraphicFramePr>
          <p:cNvPr id="3" name="Wykres 5">
            <a:extLst>
              <a:ext uri="{FF2B5EF4-FFF2-40B4-BE49-F238E27FC236}">
                <a16:creationId xmlns:a16="http://schemas.microsoft.com/office/drawing/2014/main" id="{123A030D-AE32-35CA-2B04-550F00C8ECF2}"/>
              </a:ext>
            </a:extLst>
          </p:cNvPr>
          <p:cNvGraphicFramePr>
            <a:graphicFrameLocks/>
          </p:cNvGraphicFramePr>
          <p:nvPr>
            <p:extLst>
              <p:ext uri="{D42A27DB-BD31-4B8C-83A1-F6EECF244321}">
                <p14:modId xmlns:p14="http://schemas.microsoft.com/office/powerpoint/2010/main" val="2174733602"/>
              </p:ext>
            </p:extLst>
          </p:nvPr>
        </p:nvGraphicFramePr>
        <p:xfrm>
          <a:off x="1619672" y="263691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6784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defTabSz="912813" eaLnBrk="1" hangingPunct="1"/>
            <a:r>
              <a:rPr lang="pl-PL" sz="3200" dirty="0"/>
              <a:t>Czy klienci poradni korzystali wcześniej z profesjonalnej pomocy prawnej?</a:t>
            </a:r>
            <a:endParaRPr lang="pl-PL" dirty="0"/>
          </a:p>
        </p:txBody>
      </p:sp>
      <p:sp>
        <p:nvSpPr>
          <p:cNvPr id="4" name="Text Box 11">
            <a:extLst>
              <a:ext uri="{FF2B5EF4-FFF2-40B4-BE49-F238E27FC236}">
                <a16:creationId xmlns:a16="http://schemas.microsoft.com/office/drawing/2014/main" id="{77A20352-1A4E-779F-D794-BFBD681B8755}"/>
              </a:ext>
            </a:extLst>
          </p:cNvPr>
          <p:cNvSpPr txBox="1">
            <a:spLocks noChangeArrowheads="1"/>
          </p:cNvSpPr>
          <p:nvPr/>
        </p:nvSpPr>
        <p:spPr bwMode="auto">
          <a:xfrm>
            <a:off x="1676400" y="2514600"/>
            <a:ext cx="2971800" cy="457200"/>
          </a:xfrm>
          <a:prstGeom prst="rect">
            <a:avLst/>
          </a:prstGeom>
          <a:noFill/>
          <a:ln w="9525">
            <a:noFill/>
            <a:miter lim="800000"/>
            <a:headEnd/>
            <a:tailEnd/>
          </a:ln>
        </p:spPr>
        <p:txBody>
          <a:bodyPr>
            <a:spAutoFit/>
          </a:bodyPr>
          <a:lstStyle/>
          <a:p>
            <a:pPr algn="ctr" defTabSz="912813">
              <a:spcBef>
                <a:spcPct val="50000"/>
              </a:spcBef>
            </a:pPr>
            <a:r>
              <a:rPr lang="pl-PL">
                <a:latin typeface="Arial" charset="0"/>
              </a:rPr>
              <a:t>Kobiety</a:t>
            </a:r>
          </a:p>
        </p:txBody>
      </p:sp>
      <p:sp>
        <p:nvSpPr>
          <p:cNvPr id="5" name="Text Box 12">
            <a:extLst>
              <a:ext uri="{FF2B5EF4-FFF2-40B4-BE49-F238E27FC236}">
                <a16:creationId xmlns:a16="http://schemas.microsoft.com/office/drawing/2014/main" id="{BD92D860-5AE3-E66E-E193-DA3893E4F1FC}"/>
              </a:ext>
            </a:extLst>
          </p:cNvPr>
          <p:cNvSpPr txBox="1">
            <a:spLocks noChangeArrowheads="1"/>
          </p:cNvSpPr>
          <p:nvPr/>
        </p:nvSpPr>
        <p:spPr bwMode="auto">
          <a:xfrm>
            <a:off x="5105400" y="2514600"/>
            <a:ext cx="2667000" cy="457200"/>
          </a:xfrm>
          <a:prstGeom prst="rect">
            <a:avLst/>
          </a:prstGeom>
          <a:noFill/>
          <a:ln w="9525">
            <a:noFill/>
            <a:miter lim="800000"/>
            <a:headEnd/>
            <a:tailEnd/>
          </a:ln>
        </p:spPr>
        <p:txBody>
          <a:bodyPr>
            <a:spAutoFit/>
          </a:bodyPr>
          <a:lstStyle/>
          <a:p>
            <a:pPr algn="ctr" defTabSz="912813">
              <a:spcBef>
                <a:spcPct val="50000"/>
              </a:spcBef>
            </a:pPr>
            <a:r>
              <a:rPr lang="pl-PL">
                <a:latin typeface="Arial" charset="0"/>
              </a:rPr>
              <a:t>Mężczyźni</a:t>
            </a:r>
          </a:p>
        </p:txBody>
      </p:sp>
      <p:graphicFrame>
        <p:nvGraphicFramePr>
          <p:cNvPr id="6" name="Wykres 7">
            <a:extLst>
              <a:ext uri="{FF2B5EF4-FFF2-40B4-BE49-F238E27FC236}">
                <a16:creationId xmlns:a16="http://schemas.microsoft.com/office/drawing/2014/main" id="{1ACC78CE-4154-E655-0350-DB4AAA508B73}"/>
              </a:ext>
            </a:extLst>
          </p:cNvPr>
          <p:cNvGraphicFramePr>
            <a:graphicFrameLocks/>
          </p:cNvGraphicFramePr>
          <p:nvPr>
            <p:extLst>
              <p:ext uri="{D42A27DB-BD31-4B8C-83A1-F6EECF244321}">
                <p14:modId xmlns:p14="http://schemas.microsoft.com/office/powerpoint/2010/main" val="768451244"/>
              </p:ext>
            </p:extLst>
          </p:nvPr>
        </p:nvGraphicFramePr>
        <p:xfrm>
          <a:off x="900113" y="3284538"/>
          <a:ext cx="3671887" cy="3313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9">
            <a:extLst>
              <a:ext uri="{FF2B5EF4-FFF2-40B4-BE49-F238E27FC236}">
                <a16:creationId xmlns:a16="http://schemas.microsoft.com/office/drawing/2014/main" id="{B873AB7A-DE78-C1E0-3DFE-578DA9E884D6}"/>
              </a:ext>
            </a:extLst>
          </p:cNvPr>
          <p:cNvGraphicFramePr>
            <a:graphicFrameLocks/>
          </p:cNvGraphicFramePr>
          <p:nvPr>
            <p:extLst>
              <p:ext uri="{D42A27DB-BD31-4B8C-83A1-F6EECF244321}">
                <p14:modId xmlns:p14="http://schemas.microsoft.com/office/powerpoint/2010/main" val="3303570712"/>
              </p:ext>
            </p:extLst>
          </p:nvPr>
        </p:nvGraphicFramePr>
        <p:xfrm>
          <a:off x="4644008" y="3284984"/>
          <a:ext cx="3744912" cy="3313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31633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4368A-EF5B-E13E-557C-90482925DE71}"/>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A74A079D-2358-94A7-94CD-ABF5D188F1B0}"/>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391D17C6-DDD2-8D1C-041A-4B2A1306604A}"/>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391D17C6-DDD2-8D1C-041A-4B2A13066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0CD6572B-9C4C-E8C1-9A84-613DBDCA5BF5}"/>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5543EC45-CF14-7595-0522-08FC97CDC0EB}"/>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0A70A01D-822F-952F-631B-A55714C1DC2B}"/>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B529E6E4-5ACA-E037-F8EC-D68E9739B423}"/>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A96F4854-CAEC-AF66-B959-E9C53489D246}"/>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7DCEA40E-C6A3-4BF7-FED6-F65612813EF8}"/>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0C18AE38-19BB-AD41-206F-15D65A319D26}"/>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8D8E799A-D7DE-37EA-0C63-880B232FAF21}"/>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3F02911F-98EB-6870-01B7-FAFE5183937F}"/>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539AB099-BCB1-CE94-C0F7-82C19987DD98}"/>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C8E6D9E1-82B2-496A-A27F-131C7688EE9C}"/>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11D617BC-8ABA-3C74-475C-F0FF28512171}"/>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2562A591-B6C6-AB79-2A99-B2B0DF1B711C}"/>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DCBD6E7E-F3EF-8B86-0D64-B3736C464996}"/>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a:extLst>
                <a:ext uri="{FF2B5EF4-FFF2-40B4-BE49-F238E27FC236}">
                  <a16:creationId xmlns:a16="http://schemas.microsoft.com/office/drawing/2014/main" id="{7828405B-3A06-9931-2AB0-0DB0D41CC302}"/>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CF02AFA6-B7FC-FFF1-BC0C-483D8E1DA9F2}"/>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Lublin</a:t>
              </a:r>
            </a:p>
          </p:txBody>
        </p:sp>
        <p:sp>
          <p:nvSpPr>
            <p:cNvPr id="22" name="Text Box 537">
              <a:extLst>
                <a:ext uri="{FF2B5EF4-FFF2-40B4-BE49-F238E27FC236}">
                  <a16:creationId xmlns:a16="http://schemas.microsoft.com/office/drawing/2014/main" id="{F5718173-6C08-DD77-E6FC-D227334EA5C8}"/>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DE1BE513-7B42-4584-813B-30630F15A1B0}"/>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816542D9-8012-CAAA-7D5E-CCA0C3CB144C}"/>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3E5710D2-0447-6828-E83F-FAC812C31508}"/>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E7F5A4F8-B789-DB4E-DBD1-0BDDBA8525F5}"/>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9B61BA5E-0802-3FCE-07C2-344E8E66B61E}"/>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058E8132-C9D7-A26E-8874-6B82DD09853D}"/>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E0D556FB-1954-2300-BE28-02AFDC12898C}"/>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B402F19D-8241-A8C1-077D-641623F8C861}"/>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a:extLst>
                <a:ext uri="{FF2B5EF4-FFF2-40B4-BE49-F238E27FC236}">
                  <a16:creationId xmlns:a16="http://schemas.microsoft.com/office/drawing/2014/main" id="{20010C64-9CEB-DACB-CF76-2AD187E22F4B}"/>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9D0A3B75-588E-E117-DFEC-4591E96BA760}"/>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08E4D479-023E-B376-0203-16E13AB50B63}"/>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4B7DA1A7-88BD-B043-B50F-EB9CB15D9850}"/>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C692A5A4-818C-4A09-ABEA-960F6118CC30}"/>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245E8DE9-B44D-4849-86BB-5F286EE71C1C}"/>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50F14716-E703-3670-7AFB-FEF6DEC43CD8}"/>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3AA9BEDE-36E4-0FC2-3536-6AE5E267960E}"/>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D2EB8DC6-142C-475C-51CA-8071828F8B8A}"/>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4725D865-43FE-BBB0-A902-57F6284BA980}"/>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8D6FE29E-BAA3-5920-0B5C-50F33933138F}"/>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249DCA71-6536-DD9E-8AAE-FA0D1A2B2733}"/>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0B51CBBE-9146-0D38-A424-FDCFD82305BD}"/>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7D927E00-6867-939C-915B-5EAD180D4A94}"/>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0AA1CB5C-391C-FFE3-545F-F92B3F071353}"/>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
        <p:nvSpPr>
          <p:cNvPr id="48" name="Text Box 545">
            <a:extLst>
              <a:ext uri="{FF2B5EF4-FFF2-40B4-BE49-F238E27FC236}">
                <a16:creationId xmlns:a16="http://schemas.microsoft.com/office/drawing/2014/main" id="{05A7E0E5-6D39-08E7-D9B1-9757400ABB6A}"/>
              </a:ext>
            </a:extLst>
          </p:cNvPr>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a:extLst>
              <a:ext uri="{FF2B5EF4-FFF2-40B4-BE49-F238E27FC236}">
                <a16:creationId xmlns:a16="http://schemas.microsoft.com/office/drawing/2014/main" id="{3C9C1776-29FF-6970-47D1-3C57468063C5}"/>
              </a:ext>
            </a:extLst>
          </p:cNvPr>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a:extLst>
              <a:ext uri="{FF2B5EF4-FFF2-40B4-BE49-F238E27FC236}">
                <a16:creationId xmlns:a16="http://schemas.microsoft.com/office/drawing/2014/main" id="{CBB3E899-1797-7AED-3769-C0F9EEF87F3E}"/>
              </a:ext>
            </a:extLst>
          </p:cNvPr>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p:nvSpPr>
          <p:cNvPr id="10" name="Text Box 545">
            <a:extLst>
              <a:ext uri="{FF2B5EF4-FFF2-40B4-BE49-F238E27FC236}">
                <a16:creationId xmlns:a16="http://schemas.microsoft.com/office/drawing/2014/main" id="{CC881083-5F1F-2FDB-1900-ED661DDB4A5F}"/>
              </a:ext>
            </a:extLst>
          </p:cNvPr>
          <p:cNvSpPr txBox="1">
            <a:spLocks noChangeArrowheads="1"/>
          </p:cNvSpPr>
          <p:nvPr/>
        </p:nvSpPr>
        <p:spPr bwMode="auto">
          <a:xfrm>
            <a:off x="1056928" y="3573016"/>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Koszalin</a:t>
            </a:r>
          </a:p>
        </p:txBody>
      </p:sp>
      <p:pic>
        <p:nvPicPr>
          <p:cNvPr id="43" name="Picture 551" descr="logo-małe">
            <a:extLst>
              <a:ext uri="{FF2B5EF4-FFF2-40B4-BE49-F238E27FC236}">
                <a16:creationId xmlns:a16="http://schemas.microsoft.com/office/drawing/2014/main" id="{7537FA6A-FA4A-40E9-6D50-ACF5EDF06AD5}"/>
              </a:ext>
            </a:extLst>
          </p:cNvPr>
          <p:cNvPicPr>
            <a:picLocks noChangeAspect="1" noChangeArrowheads="1"/>
          </p:cNvPicPr>
          <p:nvPr/>
        </p:nvPicPr>
        <p:blipFill>
          <a:blip r:embed="rId4" cstate="print"/>
          <a:srcRect/>
          <a:stretch>
            <a:fillRect/>
          </a:stretch>
        </p:blipFill>
        <p:spPr bwMode="auto">
          <a:xfrm>
            <a:off x="1442194" y="3269617"/>
            <a:ext cx="228600" cy="342900"/>
          </a:xfrm>
          <a:prstGeom prst="rect">
            <a:avLst/>
          </a:prstGeom>
          <a:noFill/>
          <a:ln w="9525">
            <a:noFill/>
            <a:miter lim="800000"/>
            <a:headEnd/>
            <a:tailEnd/>
          </a:ln>
        </p:spPr>
      </p:pic>
      <p:pic>
        <p:nvPicPr>
          <p:cNvPr id="50" name="Picture 525" descr="logo-małe">
            <a:extLst>
              <a:ext uri="{FF2B5EF4-FFF2-40B4-BE49-F238E27FC236}">
                <a16:creationId xmlns:a16="http://schemas.microsoft.com/office/drawing/2014/main" id="{49D84A06-3EDA-8419-96D0-BF43D709AD65}"/>
              </a:ext>
            </a:extLst>
          </p:cNvPr>
          <p:cNvPicPr>
            <a:picLocks noChangeAspect="1" noChangeArrowheads="1"/>
          </p:cNvPicPr>
          <p:nvPr/>
        </p:nvPicPr>
        <p:blipFill>
          <a:blip r:embed="rId4" cstate="print"/>
          <a:srcRect/>
          <a:stretch>
            <a:fillRect/>
          </a:stretch>
        </p:blipFill>
        <p:spPr bwMode="auto">
          <a:xfrm>
            <a:off x="3824765" y="5249556"/>
            <a:ext cx="228600" cy="344488"/>
          </a:xfrm>
          <a:prstGeom prst="rect">
            <a:avLst/>
          </a:prstGeom>
          <a:noFill/>
          <a:ln w="9525">
            <a:noFill/>
            <a:miter lim="800000"/>
            <a:headEnd/>
            <a:tailEnd/>
          </a:ln>
        </p:spPr>
      </p:pic>
      <p:sp>
        <p:nvSpPr>
          <p:cNvPr id="51" name="Text Box 536">
            <a:extLst>
              <a:ext uri="{FF2B5EF4-FFF2-40B4-BE49-F238E27FC236}">
                <a16:creationId xmlns:a16="http://schemas.microsoft.com/office/drawing/2014/main" id="{A00AB9E3-C401-EAEE-1968-6F83EB8FB1BB}"/>
              </a:ext>
            </a:extLst>
          </p:cNvPr>
          <p:cNvSpPr txBox="1">
            <a:spLocks noChangeArrowheads="1"/>
          </p:cNvSpPr>
          <p:nvPr/>
        </p:nvSpPr>
        <p:spPr bwMode="auto">
          <a:xfrm>
            <a:off x="3424715" y="550914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Radom</a:t>
            </a:r>
          </a:p>
        </p:txBody>
      </p:sp>
      <p:pic>
        <p:nvPicPr>
          <p:cNvPr id="52" name="Picture 552" descr="logo-małe">
            <a:extLst>
              <a:ext uri="{FF2B5EF4-FFF2-40B4-BE49-F238E27FC236}">
                <a16:creationId xmlns:a16="http://schemas.microsoft.com/office/drawing/2014/main" id="{C38521DF-9284-6C63-F289-226BF6A80CEC}"/>
              </a:ext>
            </a:extLst>
          </p:cNvPr>
          <p:cNvPicPr>
            <a:picLocks noChangeAspect="1" noChangeArrowheads="1"/>
          </p:cNvPicPr>
          <p:nvPr/>
        </p:nvPicPr>
        <p:blipFill>
          <a:blip r:embed="rId4" cstate="print"/>
          <a:srcRect/>
          <a:stretch>
            <a:fillRect/>
          </a:stretch>
        </p:blipFill>
        <p:spPr bwMode="auto">
          <a:xfrm>
            <a:off x="4127053" y="4851226"/>
            <a:ext cx="228600" cy="342900"/>
          </a:xfrm>
          <a:prstGeom prst="rect">
            <a:avLst/>
          </a:prstGeom>
          <a:noFill/>
          <a:ln w="9525">
            <a:noFill/>
            <a:miter lim="800000"/>
            <a:headEnd/>
            <a:tailEnd/>
          </a:ln>
        </p:spPr>
      </p:pic>
      <p:sp useBgFill="1">
        <p:nvSpPr>
          <p:cNvPr id="36" name="Text Box 517">
            <a:extLst>
              <a:ext uri="{FF2B5EF4-FFF2-40B4-BE49-F238E27FC236}">
                <a16:creationId xmlns:a16="http://schemas.microsoft.com/office/drawing/2014/main" id="{8AE8EC78-90F7-117B-A4D0-CB1D5A5F72E2}"/>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2024/2025</a:t>
            </a:r>
          </a:p>
          <a:p>
            <a:pPr eaLnBrk="1" hangingPunct="1">
              <a:spcBef>
                <a:spcPct val="50000"/>
              </a:spcBef>
            </a:pPr>
            <a:r>
              <a:rPr lang="pl-PL" altLang="pl-PL" sz="2000" dirty="0">
                <a:solidFill>
                  <a:srgbClr val="003366"/>
                </a:solidFill>
                <a:latin typeface="Arial" charset="0"/>
              </a:rPr>
              <a:t>29 poradni w 18 miastach</a:t>
            </a:r>
          </a:p>
        </p:txBody>
      </p:sp>
    </p:spTree>
    <p:extLst>
      <p:ext uri="{BB962C8B-B14F-4D97-AF65-F5344CB8AC3E}">
        <p14:creationId xmlns:p14="http://schemas.microsoft.com/office/powerpoint/2010/main" val="1765676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a:extLst>
              <a:ext uri="{FF2B5EF4-FFF2-40B4-BE49-F238E27FC236}">
                <a16:creationId xmlns:a16="http://schemas.microsoft.com/office/drawing/2014/main" id="{3A831FE7-B6AE-760D-2992-665736F5CCE3}"/>
              </a:ext>
            </a:extLst>
          </p:cNvPr>
          <p:cNvGraphicFramePr>
            <a:graphicFrameLocks noGrp="1" noChangeAspect="1"/>
          </p:cNvGraphicFramePr>
          <p:nvPr>
            <p:ph type="chart" idx="1"/>
            <p:extLst>
              <p:ext uri="{D42A27DB-BD31-4B8C-83A1-F6EECF244321}">
                <p14:modId xmlns:p14="http://schemas.microsoft.com/office/powerpoint/2010/main" val="2965167351"/>
              </p:ext>
            </p:extLst>
          </p:nvPr>
        </p:nvGraphicFramePr>
        <p:xfrm>
          <a:off x="838200" y="2501900"/>
          <a:ext cx="8153400"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 Pracownia Wydziału Prawa Uniwersytetu w Białymstoku</a:t>
            </a:r>
          </a:p>
        </p:txBody>
      </p:sp>
      <p:sp>
        <p:nvSpPr>
          <p:cNvPr id="23556" name="Text Box 4"/>
          <p:cNvSpPr txBox="1">
            <a:spLocks noChangeArrowheads="1"/>
          </p:cNvSpPr>
          <p:nvPr/>
        </p:nvSpPr>
        <p:spPr bwMode="auto">
          <a:xfrm>
            <a:off x="6660232" y="2276872"/>
            <a:ext cx="244827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172</a:t>
            </a:r>
          </a:p>
          <a:p>
            <a:pPr algn="r" defTabSz="912813">
              <a:spcBef>
                <a:spcPct val="50000"/>
              </a:spcBef>
            </a:pPr>
            <a:r>
              <a:rPr lang="pl-PL" sz="1600" b="1" dirty="0">
                <a:solidFill>
                  <a:schemeClr val="tx2">
                    <a:lumMod val="50000"/>
                  </a:schemeClr>
                </a:solidFill>
                <a:latin typeface="Arial" charset="0"/>
              </a:rPr>
              <a:t>Studentów: 41</a:t>
            </a:r>
          </a:p>
          <a:p>
            <a:pPr algn="r" defTabSz="912813">
              <a:spcBef>
                <a:spcPct val="50000"/>
              </a:spcBef>
            </a:pPr>
            <a:r>
              <a:rPr lang="pl-PL" sz="1600" b="1" dirty="0">
                <a:solidFill>
                  <a:schemeClr val="tx2">
                    <a:lumMod val="50000"/>
                  </a:schemeClr>
                </a:solidFill>
                <a:latin typeface="Arial" charset="0"/>
              </a:rPr>
              <a:t>Dydaktyków: 12</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 Pracownia Wydziału Prawa Uniwersytetu w Białymstoku</a:t>
            </a:r>
          </a:p>
        </p:txBody>
      </p:sp>
      <p:sp>
        <p:nvSpPr>
          <p:cNvPr id="5" name="Text Box 10"/>
          <p:cNvSpPr txBox="1">
            <a:spLocks noChangeArrowheads="1"/>
          </p:cNvSpPr>
          <p:nvPr/>
        </p:nvSpPr>
        <p:spPr bwMode="auto">
          <a:xfrm>
            <a:off x="755576" y="2708920"/>
            <a:ext cx="8388424" cy="3593291"/>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Współorganizacja wydarzeń: „Odkrywamy prawa człowieka w naszej codzienności” – spotkanie uczniów szkół średnich z Rzecznikiem Praw Obywatelskich; Dni Edukacji Prawnej</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Nawiązanie szerszej współpracy z RPO – w siedzibie Poradni rozpoczął działalność Punkt Przyjęć Interesantów RPO, gdzie odbywać się będą comiesięczne dyżury pracowników Biura RPO – w punkcie można dowiedzieć się jak sformułować wniosek do RPO, zgłosić swoją sprawę, czy skonsultować sprawę prowadzoną już przez Biuro RPO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Organizacja projektu edukacyjnego „Z prawem na Ty – program edukacyjny dla seniorów” -  zrealizowanie skierowanej do osób w wieku 60+ serii dziesięciu warsztatów popularyzujących zagadnienia prawne dotyczących: prawa spadkowego (w dwóch częściach), umów cywilnoprawnych, praw konsumenta, postępowania przed sądami cywilnymi, pomocy społecznej, ochrony seniorów przed oszustwami, praw pacjenta (w dwóch częściach) oraz prawa lokatorskiego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Warsztaty dla studentów dotyczące: kar porządkowych w postępowaniu podatkowym i pozwów o alimenty</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Udział w targach edukacyjnych w II LO w Białymstoku, III LO w Łomży oraz Wojskowych Targach Służby i Pracy w Białymstoku </a:t>
            </a:r>
          </a:p>
        </p:txBody>
      </p:sp>
    </p:spTree>
    <p:extLst>
      <p:ext uri="{BB962C8B-B14F-4D97-AF65-F5344CB8AC3E}">
        <p14:creationId xmlns:p14="http://schemas.microsoft.com/office/powerpoint/2010/main" val="215002539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31DF-D297-A95C-C046-75B0F4FE1540}"/>
            </a:ext>
          </a:extLst>
        </p:cNvPr>
        <p:cNvGrpSpPr/>
        <p:nvPr/>
      </p:nvGrpSpPr>
      <p:grpSpPr>
        <a:xfrm>
          <a:off x="0" y="0"/>
          <a:ext cx="0" cy="0"/>
          <a:chOff x="0" y="0"/>
          <a:chExt cx="0" cy="0"/>
        </a:xfrm>
      </p:grpSpPr>
      <p:sp>
        <p:nvSpPr>
          <p:cNvPr id="23555" name="Rectangle 2">
            <a:extLst>
              <a:ext uri="{FF2B5EF4-FFF2-40B4-BE49-F238E27FC236}">
                <a16:creationId xmlns:a16="http://schemas.microsoft.com/office/drawing/2014/main" id="{BBEDB99C-DCAB-22EA-D5D8-3E56E0D5802F}"/>
              </a:ext>
            </a:extLst>
          </p:cNvPr>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 Pracownia Wydziału Prawa Uniwersytetu w Białymstoku</a:t>
            </a:r>
          </a:p>
        </p:txBody>
      </p:sp>
      <p:sp>
        <p:nvSpPr>
          <p:cNvPr id="5" name="Text Box 10">
            <a:extLst>
              <a:ext uri="{FF2B5EF4-FFF2-40B4-BE49-F238E27FC236}">
                <a16:creationId xmlns:a16="http://schemas.microsoft.com/office/drawing/2014/main" id="{85A76CD9-E2A9-5440-8FD0-101183643DF0}"/>
              </a:ext>
            </a:extLst>
          </p:cNvPr>
          <p:cNvSpPr txBox="1">
            <a:spLocks noChangeArrowheads="1"/>
          </p:cNvSpPr>
          <p:nvPr/>
        </p:nvSpPr>
        <p:spPr bwMode="auto">
          <a:xfrm>
            <a:off x="724542" y="2564904"/>
            <a:ext cx="8388424" cy="3493264"/>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c.d.:</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Organizacja pięciu symulacji: z zakresu prawa karnego, cywilnego, administracyjnego oraz prawa pracy a także symulacja mediacji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W ramach Street Law – przeprowadzenie cyklu warsztatów dla maturzystów na temat zakładania, prowadzenia i zakończenia działalności gospodarczej, praw konsumentów, zasad zawierania umów o pracę dla młodocianych, zmiany imienia lub nazwiska, pisania pism procesowych oraz odwołania od wyników egzaminu maturalnego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Kontynuacja współpracy z Miejskim Rzecznikiem Konsumentów w Białymstoku oraz sądami w ramach Centrum Praktyk Sądowych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Kontynuacja współpracy ze Stowarzyszeniem Sędziów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Themis</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i Radiem 5 (Suwałki) – przygotowywanie audycji radiowych popularyzujących tematykę prawniczą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Sprawy wewnątrzorganizacyjne: funkcjonowanie w Poradni sekcji wspierającej złożonej z sześciorga doktorantów służących pomocą w rozwiązywaniu zagadnień wynikających z bieżącej pracy Kliniki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Calibri" panose="020F0502020204030204" pitchFamily="34" charset="0"/>
                <a:cs typeface="Segoe UI Historic" panose="020B0502040204020203" pitchFamily="34" charset="0"/>
              </a:rPr>
              <a:t>Działanie nowego kanału przyjmowania spraw – wysyłanie formularza </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za pośrednictwem skrzynki e-mail </a:t>
            </a:r>
            <a:endParaRPr lang="pl-PL" sz="1300" dirty="0">
              <a:solidFill>
                <a:schemeClr val="accent5">
                  <a:lumMod val="25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31032323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 Pracownia Wydziału Prawa (</a:t>
            </a:r>
            <a:r>
              <a:rPr lang="pl-PL" sz="2800" dirty="0" err="1"/>
              <a:t>UwB</a:t>
            </a:r>
            <a:r>
              <a:rPr lang="pl-PL" sz="2800" dirty="0"/>
              <a:t>) 2003-2025</a:t>
            </a:r>
          </a:p>
        </p:txBody>
      </p:sp>
      <p:sp>
        <p:nvSpPr>
          <p:cNvPr id="24581" name="Text Box 13"/>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24582" name="Text Box 14"/>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12">
            <a:extLst>
              <a:ext uri="{FF2B5EF4-FFF2-40B4-BE49-F238E27FC236}">
                <a16:creationId xmlns:a16="http://schemas.microsoft.com/office/drawing/2014/main" id="{FE685C4E-98B7-AC2E-1185-3EFDF7817C5E}"/>
              </a:ext>
            </a:extLst>
          </p:cNvPr>
          <p:cNvGraphicFramePr>
            <a:graphicFrameLocks/>
          </p:cNvGraphicFramePr>
          <p:nvPr>
            <p:extLst>
              <p:ext uri="{D42A27DB-BD31-4B8C-83A1-F6EECF244321}">
                <p14:modId xmlns:p14="http://schemas.microsoft.com/office/powerpoint/2010/main" val="2192080346"/>
              </p:ext>
            </p:extLst>
          </p:nvPr>
        </p:nvGraphicFramePr>
        <p:xfrm>
          <a:off x="4788024" y="2564904"/>
          <a:ext cx="4320000" cy="313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1">
            <a:extLst>
              <a:ext uri="{FF2B5EF4-FFF2-40B4-BE49-F238E27FC236}">
                <a16:creationId xmlns:a16="http://schemas.microsoft.com/office/drawing/2014/main" id="{D644CD0C-EB4E-631E-4950-69CF3748A22C}"/>
              </a:ext>
            </a:extLst>
          </p:cNvPr>
          <p:cNvSpPr txBox="1">
            <a:spLocks noChangeArrowheads="1"/>
          </p:cNvSpPr>
          <p:nvPr/>
        </p:nvSpPr>
        <p:spPr bwMode="auto">
          <a:xfrm>
            <a:off x="5458503" y="3154363"/>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 name="Text Box 12">
            <a:extLst>
              <a:ext uri="{FF2B5EF4-FFF2-40B4-BE49-F238E27FC236}">
                <a16:creationId xmlns:a16="http://schemas.microsoft.com/office/drawing/2014/main" id="{3D7861B9-77DD-5CBF-B657-1331CCB985C0}"/>
              </a:ext>
            </a:extLst>
          </p:cNvPr>
          <p:cNvSpPr txBox="1">
            <a:spLocks noChangeArrowheads="1"/>
          </p:cNvSpPr>
          <p:nvPr/>
        </p:nvSpPr>
        <p:spPr bwMode="auto">
          <a:xfrm>
            <a:off x="6516543" y="412454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graphicFrame>
        <p:nvGraphicFramePr>
          <p:cNvPr id="5" name="Object 8">
            <a:extLst>
              <a:ext uri="{FF2B5EF4-FFF2-40B4-BE49-F238E27FC236}">
                <a16:creationId xmlns:a16="http://schemas.microsoft.com/office/drawing/2014/main" id="{8088925F-D01F-2E4C-AFD6-B00B00FB950E}"/>
              </a:ext>
            </a:extLst>
          </p:cNvPr>
          <p:cNvGraphicFramePr>
            <a:graphicFrameLocks noChangeAspect="1"/>
          </p:cNvGraphicFramePr>
          <p:nvPr>
            <p:extLst>
              <p:ext uri="{D42A27DB-BD31-4B8C-83A1-F6EECF244321}">
                <p14:modId xmlns:p14="http://schemas.microsoft.com/office/powerpoint/2010/main" val="4037552624"/>
              </p:ext>
            </p:extLst>
          </p:nvPr>
        </p:nvGraphicFramePr>
        <p:xfrm>
          <a:off x="756000" y="2604590"/>
          <a:ext cx="4320000" cy="312866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9">
            <a:extLst>
              <a:ext uri="{FF2B5EF4-FFF2-40B4-BE49-F238E27FC236}">
                <a16:creationId xmlns:a16="http://schemas.microsoft.com/office/drawing/2014/main" id="{85320345-823D-7AAF-DE1E-ED02BC6111F2}"/>
              </a:ext>
            </a:extLst>
          </p:cNvPr>
          <p:cNvGraphicFramePr>
            <a:graphicFrameLocks noGrp="1" noChangeAspect="1"/>
          </p:cNvGraphicFramePr>
          <p:nvPr>
            <p:ph type="chart" idx="1"/>
            <p:extLst>
              <p:ext uri="{D42A27DB-BD31-4B8C-83A1-F6EECF244321}">
                <p14:modId xmlns:p14="http://schemas.microsoft.com/office/powerpoint/2010/main" val="2070910663"/>
              </p:ext>
            </p:extLst>
          </p:nvPr>
        </p:nvGraphicFramePr>
        <p:xfrm>
          <a:off x="763588" y="2624138"/>
          <a:ext cx="8343900" cy="4081462"/>
        </p:xfrm>
        <a:graphic>
          <a:graphicData uri="http://schemas.openxmlformats.org/drawingml/2006/chart">
            <c:chart xmlns:c="http://schemas.openxmlformats.org/drawingml/2006/chart" xmlns:r="http://schemas.openxmlformats.org/officeDocument/2006/relationships" r:id="rId2"/>
          </a:graphicData>
        </a:graphic>
      </p:graphicFrame>
      <p:sp>
        <p:nvSpPr>
          <p:cNvPr id="27651"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a:t>
            </a:r>
            <a:br>
              <a:rPr lang="pl-PL" sz="2800" dirty="0"/>
            </a:br>
            <a:r>
              <a:rPr lang="pl-PL" sz="2800" dirty="0"/>
              <a:t>Uniwersytetu Gdańskiego</a:t>
            </a:r>
          </a:p>
        </p:txBody>
      </p:sp>
      <p:sp>
        <p:nvSpPr>
          <p:cNvPr id="27652" name="Text Box 5"/>
          <p:cNvSpPr txBox="1">
            <a:spLocks noChangeArrowheads="1"/>
          </p:cNvSpPr>
          <p:nvPr/>
        </p:nvSpPr>
        <p:spPr bwMode="auto">
          <a:xfrm>
            <a:off x="6732240" y="2276872"/>
            <a:ext cx="236673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2">
                    <a:lumMod val="25000"/>
                  </a:schemeClr>
                </a:solidFill>
                <a:latin typeface="Arial" charset="0"/>
              </a:rPr>
              <a:t>Spraw łącznie: 29</a:t>
            </a:r>
          </a:p>
          <a:p>
            <a:pPr algn="r" defTabSz="912813">
              <a:spcBef>
                <a:spcPct val="50000"/>
              </a:spcBef>
            </a:pPr>
            <a:r>
              <a:rPr lang="pl-PL" sz="1600" b="1" dirty="0">
                <a:solidFill>
                  <a:schemeClr val="accent2">
                    <a:lumMod val="25000"/>
                  </a:schemeClr>
                </a:solidFill>
                <a:latin typeface="Arial" charset="0"/>
              </a:rPr>
              <a:t>          Studentów: 45</a:t>
            </a:r>
          </a:p>
          <a:p>
            <a:pPr algn="r" defTabSz="912813">
              <a:spcBef>
                <a:spcPct val="50000"/>
              </a:spcBef>
            </a:pPr>
            <a:r>
              <a:rPr lang="pl-PL" sz="1600" b="1" dirty="0">
                <a:solidFill>
                  <a:schemeClr val="accent2">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2">
                    <a:lumMod val="25000"/>
                  </a:schemeClr>
                </a:solidFill>
                <a:latin typeface="Arial" charset="0"/>
              </a:rPr>
              <a:t>: 10</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a:t>
            </a:r>
            <a:br>
              <a:rPr lang="pl-PL" sz="2800" dirty="0"/>
            </a:br>
            <a:r>
              <a:rPr lang="pl-PL" sz="2800" dirty="0"/>
              <a:t>Uniwersytetu Gdańskiego</a:t>
            </a:r>
          </a:p>
        </p:txBody>
      </p:sp>
      <p:sp>
        <p:nvSpPr>
          <p:cNvPr id="25605" name="Text Box 10"/>
          <p:cNvSpPr txBox="1">
            <a:spLocks noChangeArrowheads="1"/>
          </p:cNvSpPr>
          <p:nvPr/>
        </p:nvSpPr>
        <p:spPr bwMode="auto">
          <a:xfrm>
            <a:off x="755576" y="2712110"/>
            <a:ext cx="8388424" cy="3093154"/>
          </a:xfrm>
          <a:prstGeom prst="rect">
            <a:avLst/>
          </a:prstGeom>
          <a:noFill/>
          <a:ln w="9525">
            <a:noFill/>
            <a:miter lim="800000"/>
            <a:headEnd/>
            <a:tailEnd/>
          </a:ln>
        </p:spPr>
        <p:txBody>
          <a:bodyPr wrap="square">
            <a:spAutoFit/>
          </a:bodyPr>
          <a:lstStyle/>
          <a:p>
            <a:pPr defTabSz="912813">
              <a:spcBef>
                <a:spcPct val="50000"/>
              </a:spcBef>
              <a:defRPr/>
            </a:pPr>
            <a:endParaRPr lang="pl-PL" sz="1300" b="1" dirty="0">
              <a:solidFill>
                <a:srgbClr val="003366"/>
              </a:solidFill>
              <a:latin typeface="+mn-lt"/>
            </a:endParaRPr>
          </a:p>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Kontynuacja współpracy z kliniką w Johannesburgu –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videokonferencja</a:t>
            </a:r>
            <a:r>
              <a:rPr lang="pl-PL" sz="1300" dirty="0">
                <a:solidFill>
                  <a:schemeClr val="accent5">
                    <a:lumMod val="25000"/>
                  </a:schemeClr>
                </a:solidFill>
                <a:latin typeface="+mn-lt"/>
                <a:ea typeface="Garamond" panose="02020404030301010803" pitchFamily="18" charset="0"/>
                <a:cs typeface="Garamond" panose="02020404030301010803" pitchFamily="18" charset="0"/>
              </a:rPr>
              <a:t> oraz seminarium w zakresie praktyki funkcjonowania poradni w RPA, omawianie kazusów i wymiana doświadczeń oraz wizyty studyjne w Johannesburgu oraz rewizyta w Gdańsku</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Szkolenie z Miejskim Rzecznikiem Konsumentów w Sopocie i współpraca z tą instytucją</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Kontynuacja współpracy z Fundacją </a:t>
            </a:r>
            <a:r>
              <a:rPr lang="pl-PL" sz="1300" dirty="0" err="1">
                <a:solidFill>
                  <a:schemeClr val="accent5">
                    <a:lumMod val="25000"/>
                  </a:schemeClr>
                </a:solidFill>
                <a:latin typeface="+mn-lt"/>
                <a:cs typeface="Times New Roman" pitchFamily="18" charset="0"/>
              </a:rPr>
              <a:t>Teneo</a:t>
            </a:r>
            <a:r>
              <a:rPr lang="pl-PL" sz="1300" dirty="0">
                <a:solidFill>
                  <a:schemeClr val="accent5">
                    <a:lumMod val="25000"/>
                  </a:schemeClr>
                </a:solidFill>
                <a:latin typeface="+mn-lt"/>
                <a:cs typeface="Times New Roman" pitchFamily="18" charset="0"/>
              </a:rPr>
              <a:t> w zakresie poradnictwa prawnego oraz lokalnymi samorządami zawodów prawniczych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Symulacja rozprawy – ugoda w sądowym postępowaniu cywilnym</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 ramach Street Law – udział w odbywającym się w jednej z gdańskich galerii handlowych Gdańskim Tyglu Prawniczym w ramach IX Dniu Edukacji Prawnej pod patronatem Ministerstwa Sprawiedliwości; panel dyskusyjny na temat praw człowieka</a:t>
            </a:r>
          </a:p>
        </p:txBody>
      </p:sp>
    </p:spTree>
    <p:extLst>
      <p:ext uri="{BB962C8B-B14F-4D97-AF65-F5344CB8AC3E}">
        <p14:creationId xmlns:p14="http://schemas.microsoft.com/office/powerpoint/2010/main" val="38282707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46125" y="2655888"/>
            <a:ext cx="8578850" cy="4194175"/>
            <a:chOff x="470" y="17"/>
            <a:chExt cx="5404" cy="2642"/>
          </a:xfrm>
        </p:grpSpPr>
        <p:sp useBgFill="1">
          <p:nvSpPr>
            <p:cNvPr id="4" name="Text Box 517"/>
            <p:cNvSpPr txBox="1">
              <a:spLocks noChangeArrowheads="1"/>
            </p:cNvSpPr>
            <p:nvPr/>
          </p:nvSpPr>
          <p:spPr bwMode="auto">
            <a:xfrm>
              <a:off x="3742" y="1049"/>
              <a:ext cx="2132" cy="80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altLang="pl-PL">
                  <a:solidFill>
                    <a:srgbClr val="003366"/>
                  </a:solidFill>
                  <a:latin typeface="Arial" charset="0"/>
                </a:rPr>
                <a:t>Rok akademicki 2007/2008</a:t>
              </a:r>
            </a:p>
            <a:p>
              <a:pPr>
                <a:spcBef>
                  <a:spcPct val="50000"/>
                </a:spcBef>
              </a:pPr>
              <a:r>
                <a:rPr lang="pl-PL" altLang="pl-PL" sz="2000">
                  <a:solidFill>
                    <a:srgbClr val="003366"/>
                  </a:solidFill>
                  <a:latin typeface="Arial" charset="0"/>
                </a:rPr>
                <a:t>25 poradni w 15 miastach</a:t>
              </a:r>
            </a:p>
          </p:txBody>
        </p:sp>
        <p:graphicFrame>
          <p:nvGraphicFramePr>
            <p:cNvPr id="5" name="Object 518"/>
            <p:cNvGraphicFramePr>
              <a:graphicFrameLocks noChangeAspect="1"/>
            </p:cNvGraphicFramePr>
            <p:nvPr/>
          </p:nvGraphicFramePr>
          <p:xfrm>
            <a:off x="518" y="17"/>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7"/>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9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2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640"/>
              <a:ext cx="145" cy="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2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 y="226"/>
              <a:ext cx="145" cy="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2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777"/>
              <a:ext cx="145" cy="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2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65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2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65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2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1557"/>
              <a:ext cx="144" cy="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2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2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2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1925"/>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2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172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3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1374"/>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3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1555"/>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3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1557"/>
              <a:ext cx="145" cy="2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3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1099"/>
              <a:ext cx="144" cy="2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34"/>
            <p:cNvSpPr txBox="1">
              <a:spLocks noChangeArrowheads="1"/>
            </p:cNvSpPr>
            <p:nvPr/>
          </p:nvSpPr>
          <p:spPr bwMode="auto">
            <a:xfrm>
              <a:off x="2582" y="835"/>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 y="416"/>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4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7" y="416"/>
              <a:ext cx="144" cy="216"/>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50"/>
            <p:cNvSpPr txBox="1">
              <a:spLocks noChangeArrowheads="1"/>
            </p:cNvSpPr>
            <p:nvPr/>
          </p:nvSpPr>
          <p:spPr bwMode="auto">
            <a:xfrm>
              <a:off x="2110" y="59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Olsztyn</a:t>
              </a:r>
            </a:p>
          </p:txBody>
        </p:sp>
        <p:pic>
          <p:nvPicPr>
            <p:cNvPr id="38" name="Picture 55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5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5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5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5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5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5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5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1061"/>
              <a:ext cx="144" cy="216"/>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67415837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UG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7">
            <a:extLst>
              <a:ext uri="{FF2B5EF4-FFF2-40B4-BE49-F238E27FC236}">
                <a16:creationId xmlns:a16="http://schemas.microsoft.com/office/drawing/2014/main" id="{E7A4D15D-650A-2A9F-DA79-4407C6B286E8}"/>
              </a:ext>
            </a:extLst>
          </p:cNvPr>
          <p:cNvGraphicFramePr>
            <a:graphicFrameLocks/>
          </p:cNvGraphicFramePr>
          <p:nvPr>
            <p:extLst>
              <p:ext uri="{D42A27DB-BD31-4B8C-83A1-F6EECF244321}">
                <p14:modId xmlns:p14="http://schemas.microsoft.com/office/powerpoint/2010/main" val="1670899662"/>
              </p:ext>
            </p:extLst>
          </p:nvPr>
        </p:nvGraphicFramePr>
        <p:xfrm>
          <a:off x="755576" y="25920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CC1E4398-B6A5-1EF0-CC25-F5E49525455E}"/>
              </a:ext>
            </a:extLst>
          </p:cNvPr>
          <p:cNvGraphicFramePr>
            <a:graphicFrameLocks/>
          </p:cNvGraphicFramePr>
          <p:nvPr>
            <p:extLst>
              <p:ext uri="{D42A27DB-BD31-4B8C-83A1-F6EECF244321}">
                <p14:modId xmlns:p14="http://schemas.microsoft.com/office/powerpoint/2010/main" val="3932454988"/>
              </p:ext>
            </p:extLst>
          </p:nvPr>
        </p:nvGraphicFramePr>
        <p:xfrm>
          <a:off x="4788024" y="2492896"/>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11">
            <a:extLst>
              <a:ext uri="{FF2B5EF4-FFF2-40B4-BE49-F238E27FC236}">
                <a16:creationId xmlns:a16="http://schemas.microsoft.com/office/drawing/2014/main" id="{3EFF1CA4-CFBF-CE20-27D8-94A531E95B2F}"/>
              </a:ext>
            </a:extLst>
          </p:cNvPr>
          <p:cNvSpPr txBox="1">
            <a:spLocks noChangeArrowheads="1"/>
          </p:cNvSpPr>
          <p:nvPr/>
        </p:nvSpPr>
        <p:spPr bwMode="auto">
          <a:xfrm>
            <a:off x="5458503" y="3154363"/>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D158E854-4FAB-6C67-3A03-1AA9A0508C15}"/>
              </a:ext>
            </a:extLst>
          </p:cNvPr>
          <p:cNvSpPr txBox="1">
            <a:spLocks noChangeArrowheads="1"/>
          </p:cNvSpPr>
          <p:nvPr/>
        </p:nvSpPr>
        <p:spPr bwMode="auto">
          <a:xfrm>
            <a:off x="6563827" y="425051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4AD71014-0B53-3FC5-8E4D-90E66EB736D3}"/>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8" name="Text Box 14">
            <a:extLst>
              <a:ext uri="{FF2B5EF4-FFF2-40B4-BE49-F238E27FC236}">
                <a16:creationId xmlns:a16="http://schemas.microsoft.com/office/drawing/2014/main" id="{F8D013B5-6AF3-DA39-1D95-1257E8D14ECB}"/>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420346499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8">
            <a:extLst>
              <a:ext uri="{FF2B5EF4-FFF2-40B4-BE49-F238E27FC236}">
                <a16:creationId xmlns:a16="http://schemas.microsoft.com/office/drawing/2014/main" id="{2170A74F-A6A4-F599-DCC0-409DC7ABBB50}"/>
              </a:ext>
            </a:extLst>
          </p:cNvPr>
          <p:cNvGraphicFramePr>
            <a:graphicFrameLocks noGrp="1" noChangeAspect="1"/>
          </p:cNvGraphicFramePr>
          <p:nvPr>
            <p:extLst>
              <p:ext uri="{D42A27DB-BD31-4B8C-83A1-F6EECF244321}">
                <p14:modId xmlns:p14="http://schemas.microsoft.com/office/powerpoint/2010/main" val="3327654584"/>
              </p:ext>
            </p:extLst>
          </p:nvPr>
        </p:nvGraphicFramePr>
        <p:xfrm>
          <a:off x="749300" y="2543175"/>
          <a:ext cx="8185150" cy="4003675"/>
        </p:xfrm>
        <a:graphic>
          <a:graphicData uri="http://schemas.openxmlformats.org/drawingml/2006/chart">
            <c:chart xmlns:c="http://schemas.openxmlformats.org/drawingml/2006/chart" xmlns:r="http://schemas.openxmlformats.org/officeDocument/2006/relationships" r:id="rId2"/>
          </a:graphicData>
        </a:graphic>
      </p:graphicFrame>
      <p:sp>
        <p:nvSpPr>
          <p:cNvPr id="29699" name="Rectangle 10"/>
          <p:cNvSpPr>
            <a:spLocks noGrp="1" noChangeArrowheads="1"/>
          </p:cNvSpPr>
          <p:nvPr>
            <p:ph type="title"/>
          </p:nvPr>
        </p:nvSpPr>
        <p:spPr>
          <a:xfrm>
            <a:off x="899592" y="692696"/>
            <a:ext cx="8066087" cy="1143000"/>
          </a:xfrm>
          <a:noFill/>
        </p:spPr>
        <p:txBody>
          <a:bodyPr/>
          <a:lstStyle/>
          <a:p>
            <a:pPr defTabSz="912813" eaLnBrk="1" hangingPunct="1"/>
            <a:r>
              <a:rPr lang="pl-PL" sz="2800" dirty="0"/>
              <a:t>Studencka Poradnia Prawna Uniwersytetu WSB </a:t>
            </a:r>
            <a:r>
              <a:rPr lang="pl-PL" sz="2800" dirty="0" err="1"/>
              <a:t>Merito</a:t>
            </a:r>
            <a:r>
              <a:rPr lang="pl-PL" sz="2800" dirty="0"/>
              <a:t> w Gdańsku</a:t>
            </a:r>
          </a:p>
        </p:txBody>
      </p:sp>
      <p:sp>
        <p:nvSpPr>
          <p:cNvPr id="3" name="Text Box 5">
            <a:extLst>
              <a:ext uri="{FF2B5EF4-FFF2-40B4-BE49-F238E27FC236}">
                <a16:creationId xmlns:a16="http://schemas.microsoft.com/office/drawing/2014/main" id="{F2C128F5-2C6E-86C2-C12F-EEBEDBC66FFE}"/>
              </a:ext>
            </a:extLst>
          </p:cNvPr>
          <p:cNvSpPr txBox="1">
            <a:spLocks noChangeArrowheads="1"/>
          </p:cNvSpPr>
          <p:nvPr/>
        </p:nvSpPr>
        <p:spPr bwMode="auto">
          <a:xfrm>
            <a:off x="6732240" y="2276872"/>
            <a:ext cx="236673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2">
                    <a:lumMod val="25000"/>
                  </a:schemeClr>
                </a:solidFill>
                <a:latin typeface="Arial" charset="0"/>
              </a:rPr>
              <a:t>Spraw łącznie: 77</a:t>
            </a:r>
          </a:p>
          <a:p>
            <a:pPr algn="r" defTabSz="912813">
              <a:spcBef>
                <a:spcPct val="50000"/>
              </a:spcBef>
            </a:pPr>
            <a:r>
              <a:rPr lang="pl-PL" sz="1600" b="1" dirty="0">
                <a:solidFill>
                  <a:schemeClr val="accent2">
                    <a:lumMod val="25000"/>
                  </a:schemeClr>
                </a:solidFill>
                <a:latin typeface="Arial" charset="0"/>
              </a:rPr>
              <a:t>          Studentów: 43</a:t>
            </a:r>
          </a:p>
          <a:p>
            <a:pPr algn="r" defTabSz="912813">
              <a:spcBef>
                <a:spcPct val="50000"/>
              </a:spcBef>
            </a:pPr>
            <a:r>
              <a:rPr lang="pl-PL" sz="1600" b="1" dirty="0">
                <a:solidFill>
                  <a:schemeClr val="accent2">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2">
                    <a:lumMod val="25000"/>
                  </a:schemeClr>
                </a:solidFill>
                <a:latin typeface="Arial" charset="0"/>
              </a:rPr>
              <a:t>: 1</a:t>
            </a:r>
          </a:p>
        </p:txBody>
      </p:sp>
      <p:sp>
        <p:nvSpPr>
          <p:cNvPr id="4" name="Text Box 10">
            <a:extLst>
              <a:ext uri="{FF2B5EF4-FFF2-40B4-BE49-F238E27FC236}">
                <a16:creationId xmlns:a16="http://schemas.microsoft.com/office/drawing/2014/main" id="{B7E656F9-0381-AE4A-C3EA-A65C516CACD3}"/>
              </a:ext>
            </a:extLst>
          </p:cNvPr>
          <p:cNvSpPr txBox="1">
            <a:spLocks noChangeArrowheads="1"/>
          </p:cNvSpPr>
          <p:nvPr/>
        </p:nvSpPr>
        <p:spPr bwMode="auto">
          <a:xfrm>
            <a:off x="2803037" y="3140968"/>
            <a:ext cx="5112568" cy="2092881"/>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Udział w prelekcjach prof. Marka Safjana oraz Lecha Wałęsy</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Warsztaty w </a:t>
            </a:r>
            <a:r>
              <a:rPr lang="pl-PL" sz="1300" dirty="0" err="1">
                <a:solidFill>
                  <a:schemeClr val="accent5">
                    <a:lumMod val="25000"/>
                  </a:schemeClr>
                </a:solidFill>
                <a:latin typeface="+mn-lt"/>
                <a:cs typeface="Times New Roman" pitchFamily="18" charset="0"/>
              </a:rPr>
              <a:t>KSSiP</a:t>
            </a:r>
            <a:r>
              <a:rPr lang="pl-PL" sz="1300" dirty="0">
                <a:solidFill>
                  <a:schemeClr val="accent5">
                    <a:lumMod val="25000"/>
                  </a:schemeClr>
                </a:solidFill>
                <a:latin typeface="+mn-lt"/>
                <a:cs typeface="Times New Roman" pitchFamily="18" charset="0"/>
              </a:rPr>
              <a:t> w Krakowie</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Kontynuacja współpracy z Aresztem Śledczym w Gdańsku oraz Zakładem Karnym w Wejherowie</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Organizacja i udział VIII Ogólnopolskiego Konkursu Wiedzy o Postępowaniu Cywilnym i </a:t>
            </a:r>
            <a:r>
              <a:rPr lang="pl-PL" sz="1300" dirty="0" err="1">
                <a:solidFill>
                  <a:schemeClr val="accent5">
                    <a:lumMod val="25000"/>
                  </a:schemeClr>
                </a:solidFill>
                <a:latin typeface="+mn-lt"/>
                <a:cs typeface="Times New Roman" pitchFamily="18" charset="0"/>
              </a:rPr>
              <a:t>I</a:t>
            </a:r>
            <a:r>
              <a:rPr lang="pl-PL" sz="1300" dirty="0">
                <a:solidFill>
                  <a:schemeClr val="accent5">
                    <a:lumMod val="25000"/>
                  </a:schemeClr>
                </a:solidFill>
                <a:latin typeface="+mn-lt"/>
                <a:cs typeface="Times New Roman" pitchFamily="18" charset="0"/>
              </a:rPr>
              <a:t> Ogólnopolskiego Konkursu Prawa Spadkowego i Prawa Rodzinnego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7">
            <a:extLst>
              <a:ext uri="{FF2B5EF4-FFF2-40B4-BE49-F238E27FC236}">
                <a16:creationId xmlns:a16="http://schemas.microsoft.com/office/drawing/2014/main" id="{2DC0538E-2DEC-5008-85AB-2A89185D2F15}"/>
              </a:ext>
            </a:extLst>
          </p:cNvPr>
          <p:cNvGraphicFramePr>
            <a:graphicFrameLocks/>
          </p:cNvGraphicFramePr>
          <p:nvPr>
            <p:extLst>
              <p:ext uri="{D42A27DB-BD31-4B8C-83A1-F6EECF244321}">
                <p14:modId xmlns:p14="http://schemas.microsoft.com/office/powerpoint/2010/main" val="1593565221"/>
              </p:ext>
            </p:extLst>
          </p:nvPr>
        </p:nvGraphicFramePr>
        <p:xfrm>
          <a:off x="755576" y="2582863"/>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8">
            <a:extLst>
              <a:ext uri="{FF2B5EF4-FFF2-40B4-BE49-F238E27FC236}">
                <a16:creationId xmlns:a16="http://schemas.microsoft.com/office/drawing/2014/main" id="{B80492A5-4259-559B-7199-E82D9B2E8B15}"/>
              </a:ext>
            </a:extLst>
          </p:cNvPr>
          <p:cNvGraphicFramePr>
            <a:graphicFrameLocks/>
          </p:cNvGraphicFramePr>
          <p:nvPr>
            <p:extLst>
              <p:ext uri="{D42A27DB-BD31-4B8C-83A1-F6EECF244321}">
                <p14:modId xmlns:p14="http://schemas.microsoft.com/office/powerpoint/2010/main" val="2427141239"/>
              </p:ext>
            </p:extLst>
          </p:nvPr>
        </p:nvGraphicFramePr>
        <p:xfrm>
          <a:off x="4833741" y="2748872"/>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11">
            <a:extLst>
              <a:ext uri="{FF2B5EF4-FFF2-40B4-BE49-F238E27FC236}">
                <a16:creationId xmlns:a16="http://schemas.microsoft.com/office/drawing/2014/main" id="{B2702B40-03F0-DF78-0626-FB75BBD9D81C}"/>
              </a:ext>
            </a:extLst>
          </p:cNvPr>
          <p:cNvSpPr txBox="1">
            <a:spLocks noChangeArrowheads="1"/>
          </p:cNvSpPr>
          <p:nvPr/>
        </p:nvSpPr>
        <p:spPr bwMode="auto">
          <a:xfrm>
            <a:off x="7427336" y="3291681"/>
            <a:ext cx="1150937" cy="274637"/>
          </a:xfrm>
          <a:prstGeom prst="rect">
            <a:avLst/>
          </a:prstGeom>
          <a:noFill/>
          <a:ln w="9525">
            <a:noFill/>
            <a:miter lim="800000"/>
            <a:headEnd/>
            <a:tailEnd/>
          </a:ln>
        </p:spPr>
        <p:txBody>
          <a:bodyPr>
            <a:spAutoFit/>
          </a:bodyPr>
          <a:lstStyle/>
          <a:p>
            <a:pPr algn="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B3CCB820-2FD6-C87C-0BC8-FBDF5BC3179E}"/>
              </a:ext>
            </a:extLst>
          </p:cNvPr>
          <p:cNvSpPr txBox="1">
            <a:spLocks noChangeArrowheads="1"/>
          </p:cNvSpPr>
          <p:nvPr/>
        </p:nvSpPr>
        <p:spPr bwMode="auto">
          <a:xfrm>
            <a:off x="5988805" y="4358944"/>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9" name="Text Box 13">
            <a:extLst>
              <a:ext uri="{FF2B5EF4-FFF2-40B4-BE49-F238E27FC236}">
                <a16:creationId xmlns:a16="http://schemas.microsoft.com/office/drawing/2014/main" id="{8D95DC99-C0BC-849A-83E2-629A36804DE8}"/>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2010-2025</a:t>
            </a:r>
          </a:p>
        </p:txBody>
      </p:sp>
      <p:sp>
        <p:nvSpPr>
          <p:cNvPr id="10" name="Text Box 14">
            <a:extLst>
              <a:ext uri="{FF2B5EF4-FFF2-40B4-BE49-F238E27FC236}">
                <a16:creationId xmlns:a16="http://schemas.microsoft.com/office/drawing/2014/main" id="{74F0AE7D-7E33-6FDE-E38E-E33A68F04E18}"/>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2010-2025</a:t>
            </a:r>
          </a:p>
        </p:txBody>
      </p:sp>
      <p:sp>
        <p:nvSpPr>
          <p:cNvPr id="13" name="Rectangle 10">
            <a:extLst>
              <a:ext uri="{FF2B5EF4-FFF2-40B4-BE49-F238E27FC236}">
                <a16:creationId xmlns:a16="http://schemas.microsoft.com/office/drawing/2014/main" id="{AAFB2A28-3783-D06D-9CC7-05791B9538BF}"/>
              </a:ext>
            </a:extLst>
          </p:cNvPr>
          <p:cNvSpPr>
            <a:spLocks noGrp="1" noChangeArrowheads="1"/>
          </p:cNvSpPr>
          <p:nvPr>
            <p:ph type="title"/>
          </p:nvPr>
        </p:nvSpPr>
        <p:spPr>
          <a:xfrm>
            <a:off x="899592" y="692696"/>
            <a:ext cx="8066087" cy="1143000"/>
          </a:xfrm>
          <a:noFill/>
        </p:spPr>
        <p:txBody>
          <a:bodyPr/>
          <a:lstStyle/>
          <a:p>
            <a:pPr defTabSz="912813" eaLnBrk="1" hangingPunct="1"/>
            <a:r>
              <a:rPr lang="pl-PL" sz="2800" dirty="0"/>
              <a:t>Studencka Poradnia Prawna Uniwersytetu WSB </a:t>
            </a:r>
            <a:r>
              <a:rPr lang="pl-PL" sz="2800" dirty="0" err="1"/>
              <a:t>Merito</a:t>
            </a:r>
            <a:r>
              <a:rPr lang="pl-PL" sz="2800" dirty="0"/>
              <a:t> w Gdańsku 2010-2025</a:t>
            </a:r>
          </a:p>
        </p:txBody>
      </p:sp>
    </p:spTree>
    <p:extLst>
      <p:ext uri="{BB962C8B-B14F-4D97-AF65-F5344CB8AC3E}">
        <p14:creationId xmlns:p14="http://schemas.microsoft.com/office/powerpoint/2010/main" val="277038191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
          <p:cNvSpPr>
            <a:spLocks noGrp="1" noChangeArrowheads="1"/>
          </p:cNvSpPr>
          <p:nvPr>
            <p:ph type="title"/>
          </p:nvPr>
        </p:nvSpPr>
        <p:spPr>
          <a:xfrm>
            <a:off x="899592" y="908720"/>
            <a:ext cx="8066087" cy="944628"/>
          </a:xfrm>
          <a:noFill/>
        </p:spPr>
        <p:txBody>
          <a:bodyPr/>
          <a:lstStyle/>
          <a:p>
            <a:pPr defTabSz="912813" eaLnBrk="1" hangingPunct="1"/>
            <a:r>
              <a:rPr lang="pl-PL" sz="2800" dirty="0"/>
              <a:t>Studencka Poradnia Prawna przy Wyższej Szkole Administracji i Biznesu w Gdyni </a:t>
            </a:r>
          </a:p>
        </p:txBody>
      </p:sp>
      <p:sp>
        <p:nvSpPr>
          <p:cNvPr id="4" name="Text Box 10">
            <a:extLst>
              <a:ext uri="{FF2B5EF4-FFF2-40B4-BE49-F238E27FC236}">
                <a16:creationId xmlns:a16="http://schemas.microsoft.com/office/drawing/2014/main" id="{CE041583-A374-A8D1-411D-636061D45806}"/>
              </a:ext>
            </a:extLst>
          </p:cNvPr>
          <p:cNvSpPr txBox="1">
            <a:spLocks noChangeArrowheads="1"/>
          </p:cNvSpPr>
          <p:nvPr/>
        </p:nvSpPr>
        <p:spPr bwMode="auto">
          <a:xfrm>
            <a:off x="3456471" y="3789040"/>
            <a:ext cx="2952328" cy="715581"/>
          </a:xfrm>
          <a:prstGeom prst="rect">
            <a:avLst/>
          </a:prstGeom>
          <a:noFill/>
          <a:ln w="9525">
            <a:noFill/>
            <a:miter lim="800000"/>
            <a:headEnd/>
            <a:tailEnd/>
          </a:ln>
        </p:spPr>
        <p:txBody>
          <a:bodyPr wrap="square">
            <a:spAutoFit/>
          </a:bodyPr>
          <a:lstStyle/>
          <a:p>
            <a:pPr algn="just" defTabSz="912813">
              <a:lnSpc>
                <a:spcPct val="150000"/>
              </a:lnSpc>
              <a:spcBef>
                <a:spcPct val="50000"/>
              </a:spcBef>
              <a:defRPr/>
            </a:pPr>
            <a:r>
              <a:rPr lang="pl-PL" sz="1300" b="1" dirty="0">
                <a:solidFill>
                  <a:schemeClr val="accent5">
                    <a:lumMod val="25000"/>
                  </a:schemeClr>
                </a:solidFill>
                <a:latin typeface="+mn-lt"/>
              </a:rPr>
              <a:t>Nie przedłożono sprawozdania</a:t>
            </a:r>
            <a:endParaRPr lang="pl-PL" sz="1300" dirty="0">
              <a:solidFill>
                <a:schemeClr val="accent5">
                  <a:lumMod val="25000"/>
                </a:schemeClr>
              </a:solidFill>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endParaRPr lang="pl-PL" sz="1400" b="1" dirty="0">
              <a:solidFill>
                <a:srgbClr val="003366"/>
              </a:solidFill>
              <a:latin typeface="+mn-lt"/>
              <a:cs typeface="Times New Roman" pitchFamily="18" charset="0"/>
            </a:endParaRPr>
          </a:p>
        </p:txBody>
      </p:sp>
    </p:spTree>
    <p:extLst>
      <p:ext uri="{BB962C8B-B14F-4D97-AF65-F5344CB8AC3E}">
        <p14:creationId xmlns:p14="http://schemas.microsoft.com/office/powerpoint/2010/main" val="338646237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a:extLst>
              <a:ext uri="{FF2B5EF4-FFF2-40B4-BE49-F238E27FC236}">
                <a16:creationId xmlns:a16="http://schemas.microsoft.com/office/drawing/2014/main" id="{C31AA1D8-A9AF-D16E-600F-C322E59D4DD2}"/>
              </a:ext>
            </a:extLst>
          </p:cNvPr>
          <p:cNvGraphicFramePr>
            <a:graphicFrameLocks noChangeAspect="1"/>
          </p:cNvGraphicFramePr>
          <p:nvPr>
            <p:extLst>
              <p:ext uri="{D42A27DB-BD31-4B8C-83A1-F6EECF244321}">
                <p14:modId xmlns:p14="http://schemas.microsoft.com/office/powerpoint/2010/main" val="3243111184"/>
              </p:ext>
            </p:extLst>
          </p:nvPr>
        </p:nvGraphicFramePr>
        <p:xfrm>
          <a:off x="763588" y="2501900"/>
          <a:ext cx="8343900"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Klinika Prawa - Studencka Poradnia Prawna </a:t>
            </a:r>
            <a:r>
              <a:rPr lang="pl-PL" sz="2800" dirty="0" err="1"/>
              <a:t>WPiA</a:t>
            </a:r>
            <a:r>
              <a:rPr lang="pl-PL" sz="2800" dirty="0"/>
              <a:t> Uniwersytetu Śląskiego</a:t>
            </a:r>
          </a:p>
        </p:txBody>
      </p:sp>
      <p:sp>
        <p:nvSpPr>
          <p:cNvPr id="23556" name="Text Box 4"/>
          <p:cNvSpPr txBox="1">
            <a:spLocks noChangeArrowheads="1"/>
          </p:cNvSpPr>
          <p:nvPr/>
        </p:nvSpPr>
        <p:spPr bwMode="auto">
          <a:xfrm>
            <a:off x="6588224" y="2276872"/>
            <a:ext cx="2520280" cy="1077218"/>
          </a:xfrm>
          <a:prstGeom prst="rect">
            <a:avLst/>
          </a:prstGeom>
          <a:noFill/>
          <a:ln w="9525">
            <a:noFill/>
            <a:miter lim="800000"/>
            <a:headEnd/>
            <a:tailEnd/>
          </a:ln>
        </p:spPr>
        <p:txBody>
          <a:bodyPr wrap="square">
            <a:spAutoFit/>
          </a:bodyPr>
          <a:lstStyle/>
          <a:p>
            <a:pPr algn="r" defTabSz="912813">
              <a:spcBef>
                <a:spcPct val="50000"/>
              </a:spcBef>
            </a:pPr>
            <a:r>
              <a:rPr lang="pl-PL" sz="1400" b="1" dirty="0">
                <a:solidFill>
                  <a:schemeClr val="tx2">
                    <a:lumMod val="50000"/>
                  </a:schemeClr>
                </a:solidFill>
                <a:latin typeface="Arial" charset="0"/>
              </a:rPr>
              <a:t>      </a:t>
            </a:r>
            <a:r>
              <a:rPr lang="pl-PL" sz="1600" b="1" dirty="0">
                <a:solidFill>
                  <a:schemeClr val="tx2">
                    <a:lumMod val="50000"/>
                  </a:schemeClr>
                </a:solidFill>
                <a:latin typeface="Arial" charset="0"/>
              </a:rPr>
              <a:t>Spraw łącznie: 89 </a:t>
            </a:r>
          </a:p>
          <a:p>
            <a:pPr algn="r" defTabSz="912813">
              <a:spcBef>
                <a:spcPct val="50000"/>
              </a:spcBef>
            </a:pPr>
            <a:r>
              <a:rPr lang="pl-PL" sz="1600" b="1" dirty="0">
                <a:solidFill>
                  <a:schemeClr val="tx2">
                    <a:lumMod val="50000"/>
                  </a:schemeClr>
                </a:solidFill>
                <a:latin typeface="Arial" charset="0"/>
              </a:rPr>
              <a:t>            Studentów: 47</a:t>
            </a:r>
          </a:p>
          <a:p>
            <a:pPr algn="r" defTabSz="912813">
              <a:spcBef>
                <a:spcPct val="50000"/>
              </a:spcBef>
            </a:pPr>
            <a:r>
              <a:rPr lang="pl-PL" sz="1600" b="1" dirty="0">
                <a:solidFill>
                  <a:schemeClr val="tx2">
                    <a:lumMod val="50000"/>
                  </a:schemeClr>
                </a:solidFill>
                <a:latin typeface="Arial" charset="0"/>
              </a:rPr>
              <a:t> Dydaktyków: 8 </a:t>
            </a:r>
          </a:p>
        </p:txBody>
      </p:sp>
      <p:graphicFrame>
        <p:nvGraphicFramePr>
          <p:cNvPr id="4" name="Symbol zastępczy wykresu 3">
            <a:extLst>
              <a:ext uri="{FF2B5EF4-FFF2-40B4-BE49-F238E27FC236}">
                <a16:creationId xmlns:a16="http://schemas.microsoft.com/office/drawing/2014/main" id="{46053608-D611-F3ED-8BF7-66D1D23A2AE1}"/>
              </a:ext>
            </a:extLst>
          </p:cNvPr>
          <p:cNvGraphicFramePr>
            <a:graphicFrameLocks noGrp="1"/>
          </p:cNvGraphicFramePr>
          <p:nvPr>
            <p:ph type="chart" idx="1"/>
          </p:nvPr>
        </p:nvGraphicFramePr>
        <p:xfrm flipH="1" flipV="1">
          <a:off x="8915399" y="6857999"/>
          <a:ext cx="45719" cy="45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89622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Klinika Prawa - Studencka Poradnia Prawna </a:t>
            </a:r>
            <a:r>
              <a:rPr lang="pl-PL" sz="2800" dirty="0" err="1"/>
              <a:t>WPiA</a:t>
            </a:r>
            <a:r>
              <a:rPr lang="pl-PL" sz="2800" dirty="0"/>
              <a:t> Uniwersytetu Śląskiego</a:t>
            </a:r>
          </a:p>
        </p:txBody>
      </p:sp>
      <p:sp>
        <p:nvSpPr>
          <p:cNvPr id="5" name="Text Box 10"/>
          <p:cNvSpPr txBox="1">
            <a:spLocks noChangeArrowheads="1"/>
          </p:cNvSpPr>
          <p:nvPr/>
        </p:nvSpPr>
        <p:spPr bwMode="auto">
          <a:xfrm>
            <a:off x="755576" y="2780928"/>
            <a:ext cx="8159824" cy="2985433"/>
          </a:xfrm>
          <a:prstGeom prst="rect">
            <a:avLst/>
          </a:prstGeom>
          <a:noFill/>
          <a:ln w="9525">
            <a:noFill/>
            <a:miter lim="800000"/>
            <a:headEnd/>
            <a:tailEnd/>
          </a:ln>
        </p:spPr>
        <p:txBody>
          <a:bodyPr wrap="square">
            <a:spAutoFit/>
          </a:bodyPr>
          <a:lstStyle/>
          <a:p>
            <a:pPr algn="just" defTabSz="912813">
              <a:spcBef>
                <a:spcPts val="6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Spotkanie członków poradni z adwokatami z ORA w Katowicach – przybliżenie pracy adwokatów</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Spotkanie z mec. Łukaszem Mrozem (profil Prawnik na Budowie w serwisach społecznościowych)</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Spotkanie z RODO organizowane we współpracy z Uniwersytetem Śląskim </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Nawiązanie współpracy z Fundacją Dobre Miejsce oraz Polskim Towarzystwem Harfowym </a:t>
            </a:r>
            <a:endParaRPr lang="pl-PL" sz="1300" dirty="0">
              <a:solidFill>
                <a:schemeClr val="accent5">
                  <a:lumMod val="25000"/>
                </a:schemeClr>
              </a:solidFill>
              <a:effectLst/>
              <a:latin typeface="+mn-lt"/>
              <a:ea typeface="Times New Roman" panose="02020603050405020304" pitchFamily="18" charset="0"/>
            </a:endParaRP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Wykład „O nieodpłatnym poradnictwie prawnym z perspektywy kliniki prawa” na Śląskim Festiwalu Nauki </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Wizyty studyjne w Sądzie Okręgowym w Katowicach (udział w rozprawie z zakresu własności intelektualnej), wizyta w Areszcie Śledczym w Mysłowicach</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Warsztaty dla Polskiego Towarzystwa Harfowego </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Warsztaty dla uczniów szkoły podstawowej z zakresu odpowiedzialności karnej i cywilnej nieletnich</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Powołanie w poradni zespołu ds. mediów społecznościowych</a:t>
            </a:r>
            <a:endParaRPr lang="pl-PL" sz="1400" b="1" dirty="0">
              <a:solidFill>
                <a:srgbClr val="003366"/>
              </a:solidFill>
              <a:latin typeface="+mn-lt"/>
              <a:cs typeface="Times New Roman" pitchFamily="18" charset="0"/>
            </a:endParaRPr>
          </a:p>
        </p:txBody>
      </p:sp>
      <p:graphicFrame>
        <p:nvGraphicFramePr>
          <p:cNvPr id="4" name="Symbol zastępczy wykresu 3">
            <a:extLst>
              <a:ext uri="{FF2B5EF4-FFF2-40B4-BE49-F238E27FC236}">
                <a16:creationId xmlns:a16="http://schemas.microsoft.com/office/drawing/2014/main" id="{46053608-D611-F3ED-8BF7-66D1D23A2AE1}"/>
              </a:ext>
            </a:extLst>
          </p:cNvPr>
          <p:cNvGraphicFramePr>
            <a:graphicFrameLocks noGrp="1"/>
          </p:cNvGraphicFramePr>
          <p:nvPr>
            <p:ph type="chart" idx="1"/>
          </p:nvPr>
        </p:nvGraphicFramePr>
        <p:xfrm flipH="1" flipV="1">
          <a:off x="8915399" y="6857999"/>
          <a:ext cx="45719" cy="45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405695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Klinika Prawa - Studencka Poradnia Prawna </a:t>
            </a:r>
            <a:r>
              <a:rPr lang="pl-PL" sz="2800" dirty="0" err="1"/>
              <a:t>WPiA</a:t>
            </a:r>
            <a:r>
              <a:rPr lang="pl-PL" sz="2800" dirty="0"/>
              <a:t> Uniwersytetu Śląskiego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7">
            <a:extLst>
              <a:ext uri="{FF2B5EF4-FFF2-40B4-BE49-F238E27FC236}">
                <a16:creationId xmlns:a16="http://schemas.microsoft.com/office/drawing/2014/main" id="{30D3C462-82DF-C08F-5F3F-842BB21804C8}"/>
              </a:ext>
            </a:extLst>
          </p:cNvPr>
          <p:cNvGraphicFramePr>
            <a:graphicFrameLocks/>
          </p:cNvGraphicFramePr>
          <p:nvPr>
            <p:extLst>
              <p:ext uri="{D42A27DB-BD31-4B8C-83A1-F6EECF244321}">
                <p14:modId xmlns:p14="http://schemas.microsoft.com/office/powerpoint/2010/main" val="509094604"/>
              </p:ext>
            </p:extLst>
          </p:nvPr>
        </p:nvGraphicFramePr>
        <p:xfrm>
          <a:off x="755576" y="2582863"/>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49086864-B98B-20E4-E1AE-0D06EBC8ADC9}"/>
              </a:ext>
            </a:extLst>
          </p:cNvPr>
          <p:cNvGraphicFramePr>
            <a:graphicFrameLocks/>
          </p:cNvGraphicFramePr>
          <p:nvPr>
            <p:extLst>
              <p:ext uri="{D42A27DB-BD31-4B8C-83A1-F6EECF244321}">
                <p14:modId xmlns:p14="http://schemas.microsoft.com/office/powerpoint/2010/main" val="1557783789"/>
              </p:ext>
            </p:extLst>
          </p:nvPr>
        </p:nvGraphicFramePr>
        <p:xfrm>
          <a:off x="486003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11">
            <a:extLst>
              <a:ext uri="{FF2B5EF4-FFF2-40B4-BE49-F238E27FC236}">
                <a16:creationId xmlns:a16="http://schemas.microsoft.com/office/drawing/2014/main" id="{2FF4EA07-6D4A-AC18-7C54-6ED943842806}"/>
              </a:ext>
            </a:extLst>
          </p:cNvPr>
          <p:cNvSpPr txBox="1">
            <a:spLocks noChangeArrowheads="1"/>
          </p:cNvSpPr>
          <p:nvPr/>
        </p:nvSpPr>
        <p:spPr bwMode="auto">
          <a:xfrm>
            <a:off x="5869095" y="335938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F067C02F-1510-C4A7-C6CE-46FCAA8AF912}"/>
              </a:ext>
            </a:extLst>
          </p:cNvPr>
          <p:cNvSpPr txBox="1">
            <a:spLocks noChangeArrowheads="1"/>
          </p:cNvSpPr>
          <p:nvPr/>
        </p:nvSpPr>
        <p:spPr bwMode="auto">
          <a:xfrm>
            <a:off x="6444563" y="423567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7653FFAD-1554-AA0D-4D09-D000AB5223D2}"/>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8" name="Text Box 14">
            <a:extLst>
              <a:ext uri="{FF2B5EF4-FFF2-40B4-BE49-F238E27FC236}">
                <a16:creationId xmlns:a16="http://schemas.microsoft.com/office/drawing/2014/main" id="{8AFAC20C-3CA1-0FF3-F243-7285B38AB551}"/>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60665632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CD18-4C34-3D41-4087-DED62FAFC3F5}"/>
            </a:ext>
          </a:extLst>
        </p:cNvPr>
        <p:cNvGrpSpPr/>
        <p:nvPr/>
      </p:nvGrpSpPr>
      <p:grpSpPr>
        <a:xfrm>
          <a:off x="0" y="0"/>
          <a:ext cx="0" cy="0"/>
          <a:chOff x="0" y="0"/>
          <a:chExt cx="0" cy="0"/>
        </a:xfrm>
      </p:grpSpPr>
      <p:sp>
        <p:nvSpPr>
          <p:cNvPr id="23555" name="Rectangle 2">
            <a:extLst>
              <a:ext uri="{FF2B5EF4-FFF2-40B4-BE49-F238E27FC236}">
                <a16:creationId xmlns:a16="http://schemas.microsoft.com/office/drawing/2014/main" id="{27D27E15-1CA2-A277-1D8E-08625DA5FC7B}"/>
              </a:ext>
            </a:extLst>
          </p:cNvPr>
          <p:cNvSpPr>
            <a:spLocks noGrp="1" noChangeArrowheads="1"/>
          </p:cNvSpPr>
          <p:nvPr>
            <p:ph type="title"/>
          </p:nvPr>
        </p:nvSpPr>
        <p:spPr>
          <a:xfrm>
            <a:off x="914400" y="845840"/>
            <a:ext cx="8001000" cy="1143000"/>
          </a:xfrm>
        </p:spPr>
        <p:txBody>
          <a:bodyPr/>
          <a:lstStyle/>
          <a:p>
            <a:pPr defTabSz="912813" eaLnBrk="1" hangingPunct="1"/>
            <a:r>
              <a:rPr lang="pl-PL" sz="2200" dirty="0"/>
              <a:t>Poradnia Prawna przy Studenckim Naukowym Kole Ekonomii Społecznej Wydziału Nauk Ekonomicznych i przy kole INKA Wydziału Humanistycznego Politechniki Koszalińskiej</a:t>
            </a:r>
          </a:p>
        </p:txBody>
      </p:sp>
      <p:graphicFrame>
        <p:nvGraphicFramePr>
          <p:cNvPr id="4" name="Symbol zastępczy wykresu 3">
            <a:extLst>
              <a:ext uri="{FF2B5EF4-FFF2-40B4-BE49-F238E27FC236}">
                <a16:creationId xmlns:a16="http://schemas.microsoft.com/office/drawing/2014/main" id="{BDC486EB-5462-6074-6D7C-6E4190FFFED7}"/>
              </a:ext>
            </a:extLst>
          </p:cNvPr>
          <p:cNvGraphicFramePr>
            <a:graphicFrameLocks noGrp="1"/>
          </p:cNvGraphicFramePr>
          <p:nvPr>
            <p:ph type="chart" idx="1"/>
          </p:nvPr>
        </p:nvGraphicFramePr>
        <p:xfrm flipH="1" flipV="1">
          <a:off x="8915399" y="6857999"/>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8">
            <a:extLst>
              <a:ext uri="{FF2B5EF4-FFF2-40B4-BE49-F238E27FC236}">
                <a16:creationId xmlns:a16="http://schemas.microsoft.com/office/drawing/2014/main" id="{9BF9BABE-8661-7725-597E-56BB093DEE2C}"/>
              </a:ext>
            </a:extLst>
          </p:cNvPr>
          <p:cNvGraphicFramePr>
            <a:graphicFrameLocks noChangeAspect="1"/>
          </p:cNvGraphicFramePr>
          <p:nvPr>
            <p:extLst>
              <p:ext uri="{D42A27DB-BD31-4B8C-83A1-F6EECF244321}">
                <p14:modId xmlns:p14="http://schemas.microsoft.com/office/powerpoint/2010/main" val="3478884924"/>
              </p:ext>
            </p:extLst>
          </p:nvPr>
        </p:nvGraphicFramePr>
        <p:xfrm>
          <a:off x="763588" y="2501900"/>
          <a:ext cx="8343900" cy="40814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54B9CA48-EE52-815D-8FA0-F594189D9B0F}"/>
              </a:ext>
            </a:extLst>
          </p:cNvPr>
          <p:cNvSpPr txBox="1">
            <a:spLocks noChangeArrowheads="1"/>
          </p:cNvSpPr>
          <p:nvPr/>
        </p:nvSpPr>
        <p:spPr bwMode="auto">
          <a:xfrm>
            <a:off x="6984776" y="2276872"/>
            <a:ext cx="2123728"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13 </a:t>
            </a:r>
          </a:p>
          <a:p>
            <a:pPr algn="r" defTabSz="912813">
              <a:spcBef>
                <a:spcPct val="50000"/>
              </a:spcBef>
            </a:pPr>
            <a:r>
              <a:rPr lang="pl-PL" sz="1600" b="1" dirty="0">
                <a:solidFill>
                  <a:schemeClr val="tx2">
                    <a:lumMod val="50000"/>
                  </a:schemeClr>
                </a:solidFill>
                <a:latin typeface="Arial" charset="0"/>
              </a:rPr>
              <a:t>Studentów:  8 </a:t>
            </a:r>
          </a:p>
          <a:p>
            <a:pPr algn="r" defTabSz="912813">
              <a:spcBef>
                <a:spcPct val="50000"/>
              </a:spcBef>
            </a:pPr>
            <a:r>
              <a:rPr lang="pl-PL" sz="1600" b="1" dirty="0">
                <a:solidFill>
                  <a:schemeClr val="tx2">
                    <a:lumMod val="50000"/>
                  </a:schemeClr>
                </a:solidFill>
                <a:latin typeface="Arial" charset="0"/>
              </a:rPr>
              <a:t>Dydaktyków:  2 </a:t>
            </a:r>
          </a:p>
        </p:txBody>
      </p:sp>
    </p:spTree>
    <p:extLst>
      <p:ext uri="{BB962C8B-B14F-4D97-AF65-F5344CB8AC3E}">
        <p14:creationId xmlns:p14="http://schemas.microsoft.com/office/powerpoint/2010/main" val="221209287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4FE07-CD77-7CE7-7C0B-A303B496462E}"/>
            </a:ext>
          </a:extLst>
        </p:cNvPr>
        <p:cNvGrpSpPr/>
        <p:nvPr/>
      </p:nvGrpSpPr>
      <p:grpSpPr>
        <a:xfrm>
          <a:off x="0" y="0"/>
          <a:ext cx="0" cy="0"/>
          <a:chOff x="0" y="0"/>
          <a:chExt cx="0" cy="0"/>
        </a:xfrm>
      </p:grpSpPr>
      <p:graphicFrame>
        <p:nvGraphicFramePr>
          <p:cNvPr id="4" name="Symbol zastępczy wykresu 3">
            <a:extLst>
              <a:ext uri="{FF2B5EF4-FFF2-40B4-BE49-F238E27FC236}">
                <a16:creationId xmlns:a16="http://schemas.microsoft.com/office/drawing/2014/main" id="{64413295-4534-83ED-F34B-EC9D8B9FDA6C}"/>
              </a:ext>
            </a:extLst>
          </p:cNvPr>
          <p:cNvGraphicFramePr>
            <a:graphicFrameLocks noGrp="1"/>
          </p:cNvGraphicFramePr>
          <p:nvPr>
            <p:ph type="chart" idx="1"/>
          </p:nvPr>
        </p:nvGraphicFramePr>
        <p:xfrm flipH="1" flipV="1">
          <a:off x="8915399" y="6857999"/>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0">
            <a:extLst>
              <a:ext uri="{FF2B5EF4-FFF2-40B4-BE49-F238E27FC236}">
                <a16:creationId xmlns:a16="http://schemas.microsoft.com/office/drawing/2014/main" id="{23DE3147-BC40-FBDC-F1AE-571DF9A03D63}"/>
              </a:ext>
            </a:extLst>
          </p:cNvPr>
          <p:cNvSpPr txBox="1">
            <a:spLocks noChangeArrowheads="1"/>
          </p:cNvSpPr>
          <p:nvPr/>
        </p:nvSpPr>
        <p:spPr bwMode="auto">
          <a:xfrm>
            <a:off x="914399" y="2276872"/>
            <a:ext cx="8000999" cy="4539704"/>
          </a:xfrm>
          <a:prstGeom prst="rect">
            <a:avLst/>
          </a:prstGeom>
          <a:noFill/>
          <a:ln w="9525">
            <a:noFill/>
            <a:miter lim="800000"/>
            <a:headEnd/>
            <a:tailEnd/>
          </a:ln>
        </p:spPr>
        <p:txBody>
          <a:bodyPr wrap="square">
            <a:spAutoFit/>
          </a:bodyPr>
          <a:lstStyle/>
          <a:p>
            <a:pPr algn="just" defTabSz="912813">
              <a:spcBef>
                <a:spcPts val="600"/>
              </a:spcBef>
              <a:defRPr/>
            </a:pPr>
            <a:r>
              <a:rPr lang="pl-PL" sz="1300" b="1" dirty="0">
                <a:solidFill>
                  <a:schemeClr val="accent5">
                    <a:lumMod val="25000"/>
                  </a:schemeClr>
                </a:solidFill>
                <a:latin typeface="+mn-lt"/>
                <a:cs typeface="Times New Roman" pitchFamily="18" charset="0"/>
              </a:rPr>
              <a:t>Najwa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Wyjazd dydaktyczny do </a:t>
            </a:r>
            <a:r>
              <a:rPr lang="pl-PL" sz="1300" dirty="0" err="1">
                <a:solidFill>
                  <a:schemeClr val="accent5">
                    <a:lumMod val="25000"/>
                  </a:schemeClr>
                </a:solidFill>
                <a:effectLst/>
                <a:latin typeface="+mn-lt"/>
                <a:ea typeface="Times New Roman" panose="02020603050405020304" pitchFamily="18" charset="0"/>
              </a:rPr>
              <a:t>Polytechnic</a:t>
            </a:r>
            <a:r>
              <a:rPr lang="pl-PL" sz="1300" dirty="0">
                <a:solidFill>
                  <a:schemeClr val="accent5">
                    <a:lumMod val="25000"/>
                  </a:schemeClr>
                </a:solidFill>
                <a:effectLst/>
                <a:latin typeface="+mn-lt"/>
                <a:ea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rPr>
              <a:t>Institute</a:t>
            </a:r>
            <a:r>
              <a:rPr lang="pl-PL" sz="1300" dirty="0">
                <a:solidFill>
                  <a:schemeClr val="accent5">
                    <a:lumMod val="25000"/>
                  </a:schemeClr>
                </a:solidFill>
                <a:effectLst/>
                <a:latin typeface="+mn-lt"/>
                <a:ea typeface="Times New Roman" panose="02020603050405020304" pitchFamily="18" charset="0"/>
              </a:rPr>
              <a:t> of </a:t>
            </a:r>
            <a:r>
              <a:rPr lang="pl-PL" sz="1300" dirty="0" err="1">
                <a:solidFill>
                  <a:schemeClr val="accent5">
                    <a:lumMod val="25000"/>
                  </a:schemeClr>
                </a:solidFill>
                <a:effectLst/>
                <a:latin typeface="+mn-lt"/>
                <a:ea typeface="Times New Roman" panose="02020603050405020304" pitchFamily="18" charset="0"/>
              </a:rPr>
              <a:t>Bragança</a:t>
            </a:r>
            <a:r>
              <a:rPr lang="pl-PL" sz="1300" dirty="0">
                <a:solidFill>
                  <a:schemeClr val="accent5">
                    <a:lumMod val="25000"/>
                  </a:schemeClr>
                </a:solidFill>
                <a:effectLst/>
                <a:latin typeface="+mn-lt"/>
                <a:ea typeface="Times New Roman" panose="02020603050405020304" pitchFamily="18" charset="0"/>
              </a:rPr>
              <a:t> w Portugalii w ramach Erasmus+</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Zorganizowanie 15 wykładów z przedsiębiorcami w ramach cyklu „Praktyczne prowadzenie biznesu”</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Uczestnictwo w warsztatach i konferencji na temat sprawiedliwości społecznej</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Wykład dotyczący budżetu obywatelskiego połączony z warsztatami na temat wypełniania wniosków</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Stała współpraca z SO w Koszalinie, kancelarią patentową, ROPS Szczecin oraz lokalnymi NGO: Stowarzyszeniem Absolwentów WNE, Pracownią Pozarządową, Koszalińską Izbą Przemysłowo-Handlową, Koszalińską Agencją Rozwoju Regionalnego, FISE Warszawa, Fundacją Pomocy Dzieciom MAGIA z Koszalina oraz Centrum Biznesu  w Koszalinie</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Uczestnictwo w symulacjach rozpraw sądowych w SO w Koszalinie</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Organizacja konkursu dla uczniów Zespołu Szkół nr 1 w Koszalinie na temat praw konsumentów </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Działania w ramach Street Law: wykłady z wiedzy konsumenckiej dla szkół w Koszalinie (I LO oraz ZS nr 1), Białogardzie (ZS), Słupsku (ZSE), Kołobrzegu (ZSE-H), Bobrowie (ZST)</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Szkolenia dla: Fundacji CZYN (dyskryminacja kobiet), Uniwersytetu III Wieku w Białogardzie (ochrona własności intelektualnej) </a:t>
            </a:r>
            <a:endParaRPr lang="pl-PL" sz="1300" dirty="0">
              <a:solidFill>
                <a:schemeClr val="accent5">
                  <a:lumMod val="25000"/>
                </a:schemeClr>
              </a:solidFill>
              <a:effectLst/>
              <a:latin typeface="+mn-lt"/>
              <a:ea typeface="Times New Roman" panose="02020603050405020304" pitchFamily="18" charset="0"/>
            </a:endParaRP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Wizyty studyjne w Muzeum Okręgowym w Koszalinie (prawa autorskie) i kancelarii rzecznika patentowego</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cs typeface="Times New Roman" pitchFamily="18" charset="0"/>
              </a:rPr>
              <a:t>Zorganizowanie debaty na temat przemocy w sieci, udział w debatach na temat AI</a:t>
            </a:r>
            <a:endParaRPr lang="pl-PL" sz="1400" dirty="0">
              <a:solidFill>
                <a:srgbClr val="003366"/>
              </a:solidFill>
              <a:latin typeface="+mn-lt"/>
              <a:cs typeface="Times New Roman" pitchFamily="18" charset="0"/>
            </a:endParaRPr>
          </a:p>
        </p:txBody>
      </p:sp>
      <p:sp>
        <p:nvSpPr>
          <p:cNvPr id="7" name="Rectangle 2">
            <a:extLst>
              <a:ext uri="{FF2B5EF4-FFF2-40B4-BE49-F238E27FC236}">
                <a16:creationId xmlns:a16="http://schemas.microsoft.com/office/drawing/2014/main" id="{10F8ACF6-8B4C-470A-29CB-0567DBA838F2}"/>
              </a:ext>
            </a:extLst>
          </p:cNvPr>
          <p:cNvSpPr>
            <a:spLocks noGrp="1" noChangeArrowheads="1"/>
          </p:cNvSpPr>
          <p:nvPr>
            <p:ph type="title"/>
          </p:nvPr>
        </p:nvSpPr>
        <p:spPr>
          <a:xfrm>
            <a:off x="914400" y="845840"/>
            <a:ext cx="8001000" cy="1143000"/>
          </a:xfrm>
        </p:spPr>
        <p:txBody>
          <a:bodyPr/>
          <a:lstStyle/>
          <a:p>
            <a:pPr defTabSz="912813" eaLnBrk="1" hangingPunct="1"/>
            <a:r>
              <a:rPr lang="pl-PL" sz="2200" dirty="0"/>
              <a:t>Poradnia Prawna przy Studenckim Naukowym Kole Ekonomii Społecznej Wydziału Nauk Ekonomicznych i przy kole INKA Wydziału Humanistycznego Politechniki Koszalińskiej</a:t>
            </a:r>
          </a:p>
        </p:txBody>
      </p:sp>
    </p:spTree>
    <p:extLst>
      <p:ext uri="{BB962C8B-B14F-4D97-AF65-F5344CB8AC3E}">
        <p14:creationId xmlns:p14="http://schemas.microsoft.com/office/powerpoint/2010/main" val="187115054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F56D-03EF-81C4-484B-572C3C3334E0}"/>
            </a:ext>
          </a:extLst>
        </p:cNvPr>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701FFAB3-29AB-0C8F-47A8-D20804853853}"/>
              </a:ext>
            </a:extLst>
          </p:cNvPr>
          <p:cNvGraphicFramePr>
            <a:graphicFrameLocks/>
          </p:cNvGraphicFramePr>
          <p:nvPr>
            <p:extLst>
              <p:ext uri="{D42A27DB-BD31-4B8C-83A1-F6EECF244321}">
                <p14:modId xmlns:p14="http://schemas.microsoft.com/office/powerpoint/2010/main" val="1793069129"/>
              </p:ext>
            </p:extLst>
          </p:nvPr>
        </p:nvGraphicFramePr>
        <p:xfrm>
          <a:off x="755576" y="2582863"/>
          <a:ext cx="4320000" cy="312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a:extLst>
              <a:ext uri="{FF2B5EF4-FFF2-40B4-BE49-F238E27FC236}">
                <a16:creationId xmlns:a16="http://schemas.microsoft.com/office/drawing/2014/main" id="{79227C1F-CC3F-B3C1-562A-38930176E82C}"/>
              </a:ext>
            </a:extLst>
          </p:cNvPr>
          <p:cNvGraphicFramePr>
            <a:graphicFrameLocks/>
          </p:cNvGraphicFramePr>
          <p:nvPr>
            <p:extLst>
              <p:ext uri="{D42A27DB-BD31-4B8C-83A1-F6EECF244321}">
                <p14:modId xmlns:p14="http://schemas.microsoft.com/office/powerpoint/2010/main" val="3655814548"/>
              </p:ext>
            </p:extLst>
          </p:nvPr>
        </p:nvGraphicFramePr>
        <p:xfrm>
          <a:off x="4788024" y="2555261"/>
          <a:ext cx="4320000" cy="3128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1">
            <a:extLst>
              <a:ext uri="{FF2B5EF4-FFF2-40B4-BE49-F238E27FC236}">
                <a16:creationId xmlns:a16="http://schemas.microsoft.com/office/drawing/2014/main" id="{2492FEE8-591E-F626-647D-D58C3E99B234}"/>
              </a:ext>
            </a:extLst>
          </p:cNvPr>
          <p:cNvSpPr txBox="1">
            <a:spLocks noChangeArrowheads="1"/>
          </p:cNvSpPr>
          <p:nvPr/>
        </p:nvSpPr>
        <p:spPr bwMode="auto">
          <a:xfrm>
            <a:off x="5724128" y="312083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6B6A1636-968F-6F66-B89F-28C9B72F2F10}"/>
              </a:ext>
            </a:extLst>
          </p:cNvPr>
          <p:cNvSpPr txBox="1">
            <a:spLocks noChangeArrowheads="1"/>
          </p:cNvSpPr>
          <p:nvPr/>
        </p:nvSpPr>
        <p:spPr bwMode="auto">
          <a:xfrm>
            <a:off x="5922205" y="4147063"/>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6" name="Text Box 13">
            <a:extLst>
              <a:ext uri="{FF2B5EF4-FFF2-40B4-BE49-F238E27FC236}">
                <a16:creationId xmlns:a16="http://schemas.microsoft.com/office/drawing/2014/main" id="{0CC081D7-5CF8-FB3B-41A6-F55E98CF897B}"/>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2022-2025</a:t>
            </a:r>
          </a:p>
        </p:txBody>
      </p:sp>
      <p:sp>
        <p:nvSpPr>
          <p:cNvPr id="7" name="Text Box 14">
            <a:extLst>
              <a:ext uri="{FF2B5EF4-FFF2-40B4-BE49-F238E27FC236}">
                <a16:creationId xmlns:a16="http://schemas.microsoft.com/office/drawing/2014/main" id="{B73EE968-1667-47D3-1524-2A1476B28259}"/>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2022-2025</a:t>
            </a:r>
          </a:p>
        </p:txBody>
      </p:sp>
      <p:sp>
        <p:nvSpPr>
          <p:cNvPr id="11" name="Rectangle 2">
            <a:extLst>
              <a:ext uri="{FF2B5EF4-FFF2-40B4-BE49-F238E27FC236}">
                <a16:creationId xmlns:a16="http://schemas.microsoft.com/office/drawing/2014/main" id="{83ACA134-D77D-C322-FB23-A1BFB51954AC}"/>
              </a:ext>
            </a:extLst>
          </p:cNvPr>
          <p:cNvSpPr>
            <a:spLocks noGrp="1" noChangeArrowheads="1"/>
          </p:cNvSpPr>
          <p:nvPr>
            <p:ph type="title"/>
          </p:nvPr>
        </p:nvSpPr>
        <p:spPr>
          <a:xfrm>
            <a:off x="914400" y="845840"/>
            <a:ext cx="8001000" cy="1143000"/>
          </a:xfrm>
        </p:spPr>
        <p:txBody>
          <a:bodyPr/>
          <a:lstStyle/>
          <a:p>
            <a:pPr defTabSz="912813" eaLnBrk="1" hangingPunct="1"/>
            <a:r>
              <a:rPr lang="pl-PL" sz="2200" dirty="0"/>
              <a:t>Poradnia Prawna przy Studenckim Naukowym Kole Ekonomii Społecznej Wydziału Nauk Ekonomicznych i przy kole INKA Wydziału Humanistycznego Politechniki Koszalińskiej</a:t>
            </a:r>
          </a:p>
        </p:txBody>
      </p:sp>
    </p:spTree>
    <p:extLst>
      <p:ext uri="{BB962C8B-B14F-4D97-AF65-F5344CB8AC3E}">
        <p14:creationId xmlns:p14="http://schemas.microsoft.com/office/powerpoint/2010/main" val="2707253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45678" y="2636912"/>
            <a:ext cx="8434388" cy="4194175"/>
            <a:chOff x="470" y="17"/>
            <a:chExt cx="5313" cy="2642"/>
          </a:xfrm>
        </p:grpSpPr>
        <p:sp useBgFill="1">
          <p:nvSpPr>
            <p:cNvPr id="4" name="Text Box 517"/>
            <p:cNvSpPr txBox="1">
              <a:spLocks noChangeArrowheads="1"/>
            </p:cNvSpPr>
            <p:nvPr/>
          </p:nvSpPr>
          <p:spPr bwMode="auto">
            <a:xfrm>
              <a:off x="3651" y="1049"/>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2008/2009</a:t>
              </a:r>
            </a:p>
            <a:p>
              <a:pPr defTabSz="912813">
                <a:spcBef>
                  <a:spcPct val="50000"/>
                </a:spcBef>
              </a:pPr>
              <a:r>
                <a:rPr lang="pl-PL" sz="2000" dirty="0">
                  <a:solidFill>
                    <a:srgbClr val="003366"/>
                  </a:solidFill>
                  <a:latin typeface="Arial" charset="0"/>
                </a:rPr>
                <a:t>25 poradni w 15 miastach</a:t>
              </a:r>
            </a:p>
          </p:txBody>
        </p:sp>
        <p:graphicFrame>
          <p:nvGraphicFramePr>
            <p:cNvPr id="5" name="Object 169"/>
            <p:cNvGraphicFramePr>
              <a:graphicFrameLocks noChangeAspect="1"/>
            </p:cNvGraphicFramePr>
            <p:nvPr/>
          </p:nvGraphicFramePr>
          <p:xfrm>
            <a:off x="518" y="17"/>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7"/>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srcRect/>
            <a:stretch>
              <a:fillRect/>
            </a:stretch>
          </p:blipFill>
          <p:spPr bwMode="auto">
            <a:xfrm>
              <a:off x="1168" y="961"/>
              <a:ext cx="144" cy="216"/>
            </a:xfrm>
            <a:prstGeom prst="rect">
              <a:avLst/>
            </a:prstGeom>
            <a:noFill/>
            <a:ln w="9525">
              <a:noFill/>
              <a:miter lim="800000"/>
              <a:headEnd/>
              <a:tailEnd/>
            </a:ln>
          </p:spPr>
        </p:pic>
        <p:pic>
          <p:nvPicPr>
            <p:cNvPr id="7" name="Picture 520" descr="logo-małe"/>
            <p:cNvPicPr>
              <a:picLocks noChangeAspect="1" noChangeArrowheads="1"/>
            </p:cNvPicPr>
            <p:nvPr/>
          </p:nvPicPr>
          <p:blipFill>
            <a:blip r:embed="rId4" cstate="print"/>
            <a:srcRect/>
            <a:stretch>
              <a:fillRect/>
            </a:stretch>
          </p:blipFill>
          <p:spPr bwMode="auto">
            <a:xfrm>
              <a:off x="606" y="640"/>
              <a:ext cx="145" cy="216"/>
            </a:xfrm>
            <a:prstGeom prst="rect">
              <a:avLst/>
            </a:prstGeom>
            <a:noFill/>
            <a:ln w="9525">
              <a:noFill/>
              <a:miter lim="800000"/>
              <a:headEnd/>
              <a:tailEnd/>
            </a:ln>
          </p:spPr>
        </p:pic>
        <p:pic>
          <p:nvPicPr>
            <p:cNvPr id="8" name="Picture 521" descr="logo-małe"/>
            <p:cNvPicPr>
              <a:picLocks noChangeAspect="1" noChangeArrowheads="1"/>
            </p:cNvPicPr>
            <p:nvPr/>
          </p:nvPicPr>
          <p:blipFill>
            <a:blip r:embed="rId4" cstate="print"/>
            <a:srcRect/>
            <a:stretch>
              <a:fillRect/>
            </a:stretch>
          </p:blipFill>
          <p:spPr bwMode="auto">
            <a:xfrm>
              <a:off x="1665" y="226"/>
              <a:ext cx="145" cy="217"/>
            </a:xfrm>
            <a:prstGeom prst="rect">
              <a:avLst/>
            </a:prstGeom>
            <a:noFill/>
            <a:ln w="9525">
              <a:noFill/>
              <a:miter lim="800000"/>
              <a:headEnd/>
              <a:tailEnd/>
            </a:ln>
          </p:spPr>
        </p:pic>
        <p:pic>
          <p:nvPicPr>
            <p:cNvPr id="9" name="Picture 522" descr="logo-małe"/>
            <p:cNvPicPr>
              <a:picLocks noChangeAspect="1" noChangeArrowheads="1"/>
            </p:cNvPicPr>
            <p:nvPr/>
          </p:nvPicPr>
          <p:blipFill>
            <a:blip r:embed="rId4" cstate="print"/>
            <a:srcRect/>
            <a:stretch>
              <a:fillRect/>
            </a:stretch>
          </p:blipFill>
          <p:spPr bwMode="auto">
            <a:xfrm>
              <a:off x="1709" y="777"/>
              <a:ext cx="145" cy="216"/>
            </a:xfrm>
            <a:prstGeom prst="rect">
              <a:avLst/>
            </a:prstGeom>
            <a:noFill/>
            <a:ln w="9525">
              <a:noFill/>
              <a:miter lim="800000"/>
              <a:headEnd/>
              <a:tailEnd/>
            </a:ln>
          </p:spPr>
        </p:pic>
        <p:pic>
          <p:nvPicPr>
            <p:cNvPr id="10" name="Picture 523" descr="logo-małe"/>
            <p:cNvPicPr>
              <a:picLocks noChangeAspect="1" noChangeArrowheads="1"/>
            </p:cNvPicPr>
            <p:nvPr/>
          </p:nvPicPr>
          <p:blipFill>
            <a:blip r:embed="rId4" cstate="print"/>
            <a:srcRect/>
            <a:stretch>
              <a:fillRect/>
            </a:stretch>
          </p:blipFill>
          <p:spPr bwMode="auto">
            <a:xfrm>
              <a:off x="2945" y="653"/>
              <a:ext cx="144" cy="216"/>
            </a:xfrm>
            <a:prstGeom prst="rect">
              <a:avLst/>
            </a:prstGeom>
            <a:noFill/>
            <a:ln w="9525">
              <a:noFill/>
              <a:miter lim="800000"/>
              <a:headEnd/>
              <a:tailEnd/>
            </a:ln>
          </p:spPr>
        </p:pic>
        <p:pic>
          <p:nvPicPr>
            <p:cNvPr id="11" name="Picture 524" descr="logo-małe"/>
            <p:cNvPicPr>
              <a:picLocks noChangeAspect="1" noChangeArrowheads="1"/>
            </p:cNvPicPr>
            <p:nvPr/>
          </p:nvPicPr>
          <p:blipFill>
            <a:blip r:embed="rId4" cstate="print"/>
            <a:srcRect/>
            <a:stretch>
              <a:fillRect/>
            </a:stretch>
          </p:blipFill>
          <p:spPr bwMode="auto">
            <a:xfrm>
              <a:off x="2769" y="653"/>
              <a:ext cx="144" cy="216"/>
            </a:xfrm>
            <a:prstGeom prst="rect">
              <a:avLst/>
            </a:prstGeom>
            <a:noFill/>
            <a:ln w="9525">
              <a:noFill/>
              <a:miter lim="800000"/>
              <a:headEnd/>
              <a:tailEnd/>
            </a:ln>
          </p:spPr>
        </p:pic>
        <p:pic>
          <p:nvPicPr>
            <p:cNvPr id="12" name="Picture 525" descr="logo-małe"/>
            <p:cNvPicPr>
              <a:picLocks noChangeAspect="1" noChangeArrowheads="1"/>
            </p:cNvPicPr>
            <p:nvPr/>
          </p:nvPicPr>
          <p:blipFill>
            <a:blip r:embed="rId4" cstate="print"/>
            <a:srcRect/>
            <a:stretch>
              <a:fillRect/>
            </a:stretch>
          </p:blipFill>
          <p:spPr bwMode="auto">
            <a:xfrm>
              <a:off x="2813" y="1557"/>
              <a:ext cx="144" cy="217"/>
            </a:xfrm>
            <a:prstGeom prst="rect">
              <a:avLst/>
            </a:prstGeom>
            <a:noFill/>
            <a:ln w="9525">
              <a:noFill/>
              <a:miter lim="800000"/>
              <a:headEnd/>
              <a:tailEnd/>
            </a:ln>
          </p:spPr>
        </p:pic>
        <p:pic>
          <p:nvPicPr>
            <p:cNvPr id="13" name="Picture 526" descr="logo-małe"/>
            <p:cNvPicPr>
              <a:picLocks noChangeAspect="1" noChangeArrowheads="1"/>
            </p:cNvPicPr>
            <p:nvPr/>
          </p:nvPicPr>
          <p:blipFill>
            <a:blip r:embed="rId4" cstate="print"/>
            <a:srcRect/>
            <a:stretch>
              <a:fillRect/>
            </a:stretch>
          </p:blipFill>
          <p:spPr bwMode="auto">
            <a:xfrm>
              <a:off x="2630" y="2083"/>
              <a:ext cx="144" cy="216"/>
            </a:xfrm>
            <a:prstGeom prst="rect">
              <a:avLst/>
            </a:prstGeom>
            <a:noFill/>
            <a:ln w="9525">
              <a:noFill/>
              <a:miter lim="800000"/>
              <a:headEnd/>
              <a:tailEnd/>
            </a:ln>
          </p:spPr>
        </p:pic>
        <p:pic>
          <p:nvPicPr>
            <p:cNvPr id="14" name="Picture 527" descr="logo-małe"/>
            <p:cNvPicPr>
              <a:picLocks noChangeAspect="1" noChangeArrowheads="1"/>
            </p:cNvPicPr>
            <p:nvPr/>
          </p:nvPicPr>
          <p:blipFill>
            <a:blip r:embed="rId4" cstate="print"/>
            <a:srcRect/>
            <a:stretch>
              <a:fillRect/>
            </a:stretch>
          </p:blipFill>
          <p:spPr bwMode="auto">
            <a:xfrm>
              <a:off x="2105" y="2083"/>
              <a:ext cx="144" cy="216"/>
            </a:xfrm>
            <a:prstGeom prst="rect">
              <a:avLst/>
            </a:prstGeom>
            <a:noFill/>
            <a:ln w="9525">
              <a:noFill/>
              <a:miter lim="800000"/>
              <a:headEnd/>
              <a:tailEnd/>
            </a:ln>
          </p:spPr>
        </p:pic>
        <p:pic>
          <p:nvPicPr>
            <p:cNvPr id="15" name="Picture 528" descr="logo-małe"/>
            <p:cNvPicPr>
              <a:picLocks noChangeAspect="1" noChangeArrowheads="1"/>
            </p:cNvPicPr>
            <p:nvPr/>
          </p:nvPicPr>
          <p:blipFill>
            <a:blip r:embed="rId4" cstate="print"/>
            <a:srcRect/>
            <a:stretch>
              <a:fillRect/>
            </a:stretch>
          </p:blipFill>
          <p:spPr bwMode="auto">
            <a:xfrm>
              <a:off x="1754" y="1925"/>
              <a:ext cx="144" cy="216"/>
            </a:xfrm>
            <a:prstGeom prst="rect">
              <a:avLst/>
            </a:prstGeom>
            <a:noFill/>
            <a:ln w="9525">
              <a:noFill/>
              <a:miter lim="800000"/>
              <a:headEnd/>
              <a:tailEnd/>
            </a:ln>
          </p:spPr>
        </p:pic>
        <p:pic>
          <p:nvPicPr>
            <p:cNvPr id="16" name="Picture 529" descr="logo-małe"/>
            <p:cNvPicPr>
              <a:picLocks noChangeAspect="1" noChangeArrowheads="1"/>
            </p:cNvPicPr>
            <p:nvPr/>
          </p:nvPicPr>
          <p:blipFill>
            <a:blip r:embed="rId4" cstate="print"/>
            <a:srcRect/>
            <a:stretch>
              <a:fillRect/>
            </a:stretch>
          </p:blipFill>
          <p:spPr bwMode="auto">
            <a:xfrm>
              <a:off x="1489" y="1723"/>
              <a:ext cx="144" cy="216"/>
            </a:xfrm>
            <a:prstGeom prst="rect">
              <a:avLst/>
            </a:prstGeom>
            <a:noFill/>
            <a:ln w="9525">
              <a:noFill/>
              <a:miter lim="800000"/>
              <a:headEnd/>
              <a:tailEnd/>
            </a:ln>
          </p:spPr>
        </p:pic>
        <p:pic>
          <p:nvPicPr>
            <p:cNvPr id="17" name="Picture 530" descr="logo-małe"/>
            <p:cNvPicPr>
              <a:picLocks noChangeAspect="1" noChangeArrowheads="1"/>
            </p:cNvPicPr>
            <p:nvPr/>
          </p:nvPicPr>
          <p:blipFill>
            <a:blip r:embed="rId4" cstate="print"/>
            <a:srcRect/>
            <a:stretch>
              <a:fillRect/>
            </a:stretch>
          </p:blipFill>
          <p:spPr bwMode="auto">
            <a:xfrm>
              <a:off x="1886" y="1374"/>
              <a:ext cx="144" cy="216"/>
            </a:xfrm>
            <a:prstGeom prst="rect">
              <a:avLst/>
            </a:prstGeom>
            <a:noFill/>
            <a:ln w="9525">
              <a:noFill/>
              <a:miter lim="800000"/>
              <a:headEnd/>
              <a:tailEnd/>
            </a:ln>
          </p:spPr>
        </p:pic>
        <p:pic>
          <p:nvPicPr>
            <p:cNvPr id="18" name="Picture 531" descr="logo-małe"/>
            <p:cNvPicPr>
              <a:picLocks noChangeAspect="1" noChangeArrowheads="1"/>
            </p:cNvPicPr>
            <p:nvPr/>
          </p:nvPicPr>
          <p:blipFill>
            <a:blip r:embed="rId4" cstate="print"/>
            <a:srcRect/>
            <a:stretch>
              <a:fillRect/>
            </a:stretch>
          </p:blipFill>
          <p:spPr bwMode="auto">
            <a:xfrm>
              <a:off x="1092" y="1555"/>
              <a:ext cx="144" cy="216"/>
            </a:xfrm>
            <a:prstGeom prst="rect">
              <a:avLst/>
            </a:prstGeom>
            <a:noFill/>
            <a:ln w="9525">
              <a:noFill/>
              <a:miter lim="800000"/>
              <a:headEnd/>
              <a:tailEnd/>
            </a:ln>
          </p:spPr>
        </p:pic>
        <p:pic>
          <p:nvPicPr>
            <p:cNvPr id="19" name="Picture 532" descr="logo-małe"/>
            <p:cNvPicPr>
              <a:picLocks noChangeAspect="1" noChangeArrowheads="1"/>
            </p:cNvPicPr>
            <p:nvPr/>
          </p:nvPicPr>
          <p:blipFill>
            <a:blip r:embed="rId4" cstate="print"/>
            <a:srcRect/>
            <a:stretch>
              <a:fillRect/>
            </a:stretch>
          </p:blipFill>
          <p:spPr bwMode="auto">
            <a:xfrm>
              <a:off x="2989" y="1557"/>
              <a:ext cx="145" cy="217"/>
            </a:xfrm>
            <a:prstGeom prst="rect">
              <a:avLst/>
            </a:prstGeom>
            <a:noFill/>
            <a:ln w="9525">
              <a:noFill/>
              <a:miter lim="800000"/>
              <a:headEnd/>
              <a:tailEnd/>
            </a:ln>
          </p:spPr>
        </p:pic>
        <p:pic>
          <p:nvPicPr>
            <p:cNvPr id="20" name="Picture 533" descr="logo-małe"/>
            <p:cNvPicPr>
              <a:picLocks noChangeAspect="1" noChangeArrowheads="1"/>
            </p:cNvPicPr>
            <p:nvPr/>
          </p:nvPicPr>
          <p:blipFill>
            <a:blip r:embed="rId4" cstate="print"/>
            <a:srcRect/>
            <a:stretch>
              <a:fillRect/>
            </a:stretch>
          </p:blipFill>
          <p:spPr bwMode="auto">
            <a:xfrm>
              <a:off x="695" y="1099"/>
              <a:ext cx="144" cy="216"/>
            </a:xfrm>
            <a:prstGeom prst="rect">
              <a:avLst/>
            </a:prstGeom>
            <a:noFill/>
            <a:ln w="9525">
              <a:noFill/>
              <a:miter lim="800000"/>
              <a:headEnd/>
              <a:tailEnd/>
            </a:ln>
          </p:spPr>
        </p:pic>
        <p:sp>
          <p:nvSpPr>
            <p:cNvPr id="21" name="Text Box 534"/>
            <p:cNvSpPr txBox="1">
              <a:spLocks noChangeArrowheads="1"/>
            </p:cNvSpPr>
            <p:nvPr/>
          </p:nvSpPr>
          <p:spPr bwMode="auto">
            <a:xfrm>
              <a:off x="2582" y="83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srcRect/>
            <a:stretch>
              <a:fillRect/>
            </a:stretch>
          </p:blipFill>
          <p:spPr bwMode="auto">
            <a:xfrm>
              <a:off x="2473" y="416"/>
              <a:ext cx="144" cy="216"/>
            </a:xfrm>
            <a:prstGeom prst="rect">
              <a:avLst/>
            </a:prstGeom>
            <a:noFill/>
            <a:ln w="9525">
              <a:noFill/>
              <a:miter lim="800000"/>
              <a:headEnd/>
              <a:tailEnd/>
            </a:ln>
          </p:spPr>
        </p:pic>
        <p:pic>
          <p:nvPicPr>
            <p:cNvPr id="36" name="Picture 549" descr="logo-małe"/>
            <p:cNvPicPr>
              <a:picLocks noChangeAspect="1" noChangeArrowheads="1"/>
            </p:cNvPicPr>
            <p:nvPr/>
          </p:nvPicPr>
          <p:blipFill>
            <a:blip r:embed="rId4" cstate="print"/>
            <a:srcRect/>
            <a:stretch>
              <a:fillRect/>
            </a:stretch>
          </p:blipFill>
          <p:spPr bwMode="auto">
            <a:xfrm>
              <a:off x="2297" y="416"/>
              <a:ext cx="144" cy="216"/>
            </a:xfrm>
            <a:prstGeom prst="rect">
              <a:avLst/>
            </a:prstGeom>
            <a:noFill/>
            <a:ln w="9525">
              <a:noFill/>
              <a:miter lim="800000"/>
              <a:headEnd/>
              <a:tailEnd/>
            </a:ln>
          </p:spPr>
        </p:pic>
        <p:sp>
          <p:nvSpPr>
            <p:cNvPr id="37" name="Text Box 550"/>
            <p:cNvSpPr txBox="1">
              <a:spLocks noChangeArrowheads="1"/>
            </p:cNvSpPr>
            <p:nvPr/>
          </p:nvSpPr>
          <p:spPr bwMode="auto">
            <a:xfrm>
              <a:off x="2110" y="59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551" descr="logo-małe"/>
            <p:cNvPicPr>
              <a:picLocks noChangeAspect="1" noChangeArrowheads="1"/>
            </p:cNvPicPr>
            <p:nvPr/>
          </p:nvPicPr>
          <p:blipFill>
            <a:blip r:embed="rId4" cstate="print"/>
            <a:srcRect/>
            <a:stretch>
              <a:fillRect/>
            </a:stretch>
          </p:blipFill>
          <p:spPr bwMode="auto">
            <a:xfrm>
              <a:off x="2275" y="2083"/>
              <a:ext cx="144" cy="216"/>
            </a:xfrm>
            <a:prstGeom prst="rect">
              <a:avLst/>
            </a:prstGeom>
            <a:noFill/>
            <a:ln w="9525">
              <a:noFill/>
              <a:miter lim="800000"/>
              <a:headEnd/>
              <a:tailEnd/>
            </a:ln>
          </p:spPr>
        </p:pic>
        <p:pic>
          <p:nvPicPr>
            <p:cNvPr id="39" name="Picture 552" descr="logo-małe"/>
            <p:cNvPicPr>
              <a:picLocks noChangeAspect="1" noChangeArrowheads="1"/>
            </p:cNvPicPr>
            <p:nvPr/>
          </p:nvPicPr>
          <p:blipFill>
            <a:blip r:embed="rId4" cstate="print"/>
            <a:srcRect/>
            <a:stretch>
              <a:fillRect/>
            </a:stretch>
          </p:blipFill>
          <p:spPr bwMode="auto">
            <a:xfrm>
              <a:off x="2600" y="1402"/>
              <a:ext cx="144" cy="216"/>
            </a:xfrm>
            <a:prstGeom prst="rect">
              <a:avLst/>
            </a:prstGeom>
            <a:noFill/>
            <a:ln w="9525">
              <a:noFill/>
              <a:miter lim="800000"/>
              <a:headEnd/>
              <a:tailEnd/>
            </a:ln>
          </p:spPr>
        </p:pic>
        <p:pic>
          <p:nvPicPr>
            <p:cNvPr id="40" name="Picture 553" descr="logo-małe"/>
            <p:cNvPicPr>
              <a:picLocks noChangeAspect="1" noChangeArrowheads="1"/>
            </p:cNvPicPr>
            <p:nvPr/>
          </p:nvPicPr>
          <p:blipFill>
            <a:blip r:embed="rId4" cstate="print"/>
            <a:srcRect/>
            <a:stretch>
              <a:fillRect/>
            </a:stretch>
          </p:blipFill>
          <p:spPr bwMode="auto">
            <a:xfrm>
              <a:off x="2427" y="1402"/>
              <a:ext cx="144" cy="216"/>
            </a:xfrm>
            <a:prstGeom prst="rect">
              <a:avLst/>
            </a:prstGeom>
            <a:noFill/>
            <a:ln w="9525">
              <a:noFill/>
              <a:miter lim="800000"/>
              <a:headEnd/>
              <a:tailEnd/>
            </a:ln>
          </p:spPr>
        </p:pic>
        <p:pic>
          <p:nvPicPr>
            <p:cNvPr id="41" name="Picture 554" descr="logo-małe"/>
            <p:cNvPicPr>
              <a:picLocks noChangeAspect="1" noChangeArrowheads="1"/>
            </p:cNvPicPr>
            <p:nvPr/>
          </p:nvPicPr>
          <p:blipFill>
            <a:blip r:embed="rId4" cstate="print"/>
            <a:srcRect/>
            <a:stretch>
              <a:fillRect/>
            </a:stretch>
          </p:blipFill>
          <p:spPr bwMode="auto">
            <a:xfrm>
              <a:off x="2245" y="1402"/>
              <a:ext cx="144" cy="216"/>
            </a:xfrm>
            <a:prstGeom prst="rect">
              <a:avLst/>
            </a:prstGeom>
            <a:noFill/>
            <a:ln w="9525">
              <a:noFill/>
              <a:miter lim="800000"/>
              <a:headEnd/>
              <a:tailEnd/>
            </a:ln>
          </p:spPr>
        </p:pic>
        <p:pic>
          <p:nvPicPr>
            <p:cNvPr id="42" name="Picture 555" descr="logo-małe"/>
            <p:cNvPicPr>
              <a:picLocks noChangeAspect="1" noChangeArrowheads="1"/>
            </p:cNvPicPr>
            <p:nvPr/>
          </p:nvPicPr>
          <p:blipFill>
            <a:blip r:embed="rId4" cstate="print"/>
            <a:srcRect/>
            <a:stretch>
              <a:fillRect/>
            </a:stretch>
          </p:blipFill>
          <p:spPr bwMode="auto">
            <a:xfrm>
              <a:off x="2154" y="1061"/>
              <a:ext cx="144" cy="216"/>
            </a:xfrm>
            <a:prstGeom prst="rect">
              <a:avLst/>
            </a:prstGeom>
            <a:noFill/>
            <a:ln w="9525">
              <a:noFill/>
              <a:miter lim="800000"/>
              <a:headEnd/>
              <a:tailEnd/>
            </a:ln>
          </p:spPr>
        </p:pic>
        <p:pic>
          <p:nvPicPr>
            <p:cNvPr id="43" name="Picture 556" descr="logo-małe"/>
            <p:cNvPicPr>
              <a:picLocks noChangeAspect="1" noChangeArrowheads="1"/>
            </p:cNvPicPr>
            <p:nvPr/>
          </p:nvPicPr>
          <p:blipFill>
            <a:blip r:embed="rId4" cstate="print"/>
            <a:srcRect/>
            <a:stretch>
              <a:fillRect/>
            </a:stretch>
          </p:blipFill>
          <p:spPr bwMode="auto">
            <a:xfrm>
              <a:off x="2328" y="1061"/>
              <a:ext cx="144" cy="216"/>
            </a:xfrm>
            <a:prstGeom prst="rect">
              <a:avLst/>
            </a:prstGeom>
            <a:noFill/>
            <a:ln w="9525">
              <a:noFill/>
              <a:miter lim="800000"/>
              <a:headEnd/>
              <a:tailEnd/>
            </a:ln>
          </p:spPr>
        </p:pic>
        <p:pic>
          <p:nvPicPr>
            <p:cNvPr id="44" name="Picture 557" descr="logo-małe"/>
            <p:cNvPicPr>
              <a:picLocks noChangeAspect="1" noChangeArrowheads="1"/>
            </p:cNvPicPr>
            <p:nvPr/>
          </p:nvPicPr>
          <p:blipFill>
            <a:blip r:embed="rId4" cstate="print"/>
            <a:srcRect/>
            <a:stretch>
              <a:fillRect/>
            </a:stretch>
          </p:blipFill>
          <p:spPr bwMode="auto">
            <a:xfrm>
              <a:off x="2509" y="1061"/>
              <a:ext cx="144" cy="216"/>
            </a:xfrm>
            <a:prstGeom prst="rect">
              <a:avLst/>
            </a:prstGeom>
            <a:noFill/>
            <a:ln w="9525">
              <a:noFill/>
              <a:miter lim="800000"/>
              <a:headEnd/>
              <a:tailEnd/>
            </a:ln>
          </p:spPr>
        </p:pic>
        <p:pic>
          <p:nvPicPr>
            <p:cNvPr id="45" name="Picture 558" descr="logo-małe"/>
            <p:cNvPicPr>
              <a:picLocks noChangeAspect="1" noChangeArrowheads="1"/>
            </p:cNvPicPr>
            <p:nvPr/>
          </p:nvPicPr>
          <p:blipFill>
            <a:blip r:embed="rId4" cstate="print"/>
            <a:srcRect/>
            <a:stretch>
              <a:fillRect/>
            </a:stretch>
          </p:blipFill>
          <p:spPr bwMode="auto">
            <a:xfrm>
              <a:off x="2691" y="1061"/>
              <a:ext cx="144" cy="216"/>
            </a:xfrm>
            <a:prstGeom prst="rect">
              <a:avLst/>
            </a:prstGeom>
            <a:noFill/>
            <a:ln w="9525">
              <a:noFill/>
              <a:miter lim="800000"/>
              <a:headEnd/>
              <a:tailEnd/>
            </a:ln>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3501448722"/>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Studencka Poradnia Prawna Uniwersytetu Andrzeja Frycza Modrzewskiego</a:t>
            </a:r>
          </a:p>
        </p:txBody>
      </p:sp>
      <p:graphicFrame>
        <p:nvGraphicFramePr>
          <p:cNvPr id="3" name="Object 11">
            <a:extLst>
              <a:ext uri="{FF2B5EF4-FFF2-40B4-BE49-F238E27FC236}">
                <a16:creationId xmlns:a16="http://schemas.microsoft.com/office/drawing/2014/main" id="{DE84D556-08B3-0110-16D3-A0CBFB86C4E1}"/>
              </a:ext>
            </a:extLst>
          </p:cNvPr>
          <p:cNvGraphicFramePr>
            <a:graphicFrameLocks noGrp="1" noChangeAspect="1"/>
          </p:cNvGraphicFramePr>
          <p:nvPr>
            <p:ph type="chart" idx="1"/>
            <p:extLst>
              <p:ext uri="{D42A27DB-BD31-4B8C-83A1-F6EECF244321}">
                <p14:modId xmlns:p14="http://schemas.microsoft.com/office/powerpoint/2010/main" val="2059710280"/>
              </p:ext>
            </p:extLst>
          </p:nvPr>
        </p:nvGraphicFramePr>
        <p:xfrm>
          <a:off x="836613" y="2620963"/>
          <a:ext cx="8154987" cy="4084637"/>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984776" y="2276872"/>
            <a:ext cx="2123728"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59 </a:t>
            </a:r>
          </a:p>
          <a:p>
            <a:pPr algn="r" defTabSz="912813">
              <a:spcBef>
                <a:spcPct val="50000"/>
              </a:spcBef>
            </a:pPr>
            <a:r>
              <a:rPr lang="pl-PL" sz="1600" b="1" dirty="0">
                <a:solidFill>
                  <a:schemeClr val="tx2">
                    <a:lumMod val="50000"/>
                  </a:schemeClr>
                </a:solidFill>
                <a:latin typeface="Arial" charset="0"/>
              </a:rPr>
              <a:t>Studentów: 39 </a:t>
            </a:r>
          </a:p>
          <a:p>
            <a:pPr algn="r" defTabSz="912813">
              <a:spcBef>
                <a:spcPct val="50000"/>
              </a:spcBef>
            </a:pPr>
            <a:r>
              <a:rPr lang="pl-PL" sz="1600" b="1" dirty="0">
                <a:solidFill>
                  <a:schemeClr val="tx2">
                    <a:lumMod val="50000"/>
                  </a:schemeClr>
                </a:solidFill>
                <a:latin typeface="Arial" charset="0"/>
              </a:rPr>
              <a:t>Dydaktyków: 8 </a:t>
            </a:r>
          </a:p>
        </p:txBody>
      </p:sp>
    </p:spTree>
    <p:extLst>
      <p:ext uri="{BB962C8B-B14F-4D97-AF65-F5344CB8AC3E}">
        <p14:creationId xmlns:p14="http://schemas.microsoft.com/office/powerpoint/2010/main" val="195068557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Studencka Poradnia Prawna Uniwersytetu Andrzeja Frycza Modrzewskiego</a:t>
            </a:r>
          </a:p>
        </p:txBody>
      </p:sp>
      <p:sp>
        <p:nvSpPr>
          <p:cNvPr id="5" name="Text Box 10"/>
          <p:cNvSpPr txBox="1">
            <a:spLocks noChangeArrowheads="1"/>
          </p:cNvSpPr>
          <p:nvPr/>
        </p:nvSpPr>
        <p:spPr bwMode="auto">
          <a:xfrm>
            <a:off x="755576" y="2319838"/>
            <a:ext cx="8388424" cy="4593565"/>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Organizacja „Dnia Prawa do Sądu” wspólnie z Court Watch Polska</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Pomoc studentów poradni w organizacji czterech konferencji naukowych z zakresu: sądownictwa gospodarczego, AI w egzekucji sądowej, prawa filmowego oraz zapobiegania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mobbingowi</a:t>
            </a:r>
            <a:endParaRPr lang="pl-PL" sz="1300" dirty="0">
              <a:solidFill>
                <a:schemeClr val="accent5">
                  <a:lumMod val="25000"/>
                </a:schemeClr>
              </a:solidFill>
              <a:latin typeface="+mn-lt"/>
              <a:ea typeface="Garamond" panose="02020404030301010803" pitchFamily="18" charset="0"/>
              <a:cs typeface="Garamond" panose="02020404030301010803" pitchFamily="18" charset="0"/>
            </a:endParaRP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Współorganizacja finału krajowego Konkursu International Client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Consultation</a:t>
            </a:r>
            <a:r>
              <a:rPr lang="pl-PL" sz="1300" dirty="0">
                <a:solidFill>
                  <a:schemeClr val="accent5">
                    <a:lumMod val="25000"/>
                  </a:schemeClr>
                </a:solidFill>
                <a:latin typeface="+mn-lt"/>
                <a:ea typeface="Garamond" panose="02020404030301010803" pitchFamily="18" charset="0"/>
                <a:cs typeface="Garamond" panose="02020404030301010803" pitchFamily="18" charset="0"/>
              </a:rPr>
              <a:t>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Competition</a:t>
            </a:r>
            <a:r>
              <a:rPr lang="pl-PL" sz="1300" dirty="0">
                <a:solidFill>
                  <a:schemeClr val="accent5">
                    <a:lumMod val="25000"/>
                  </a:schemeClr>
                </a:solidFill>
                <a:latin typeface="+mn-lt"/>
                <a:ea typeface="Garamond" panose="02020404030301010803" pitchFamily="18" charset="0"/>
                <a:cs typeface="Garamond" panose="02020404030301010803" pitchFamily="18" charset="0"/>
              </a:rPr>
              <a:t>; opiekun Poradni jurorem półfinałów oraz finału Brown-</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Mosten</a:t>
            </a:r>
            <a:r>
              <a:rPr lang="pl-PL" sz="1300" dirty="0">
                <a:solidFill>
                  <a:schemeClr val="accent5">
                    <a:lumMod val="25000"/>
                  </a:schemeClr>
                </a:solidFill>
                <a:latin typeface="+mn-lt"/>
                <a:ea typeface="Garamond" panose="02020404030301010803" pitchFamily="18" charset="0"/>
                <a:cs typeface="Garamond" panose="02020404030301010803" pitchFamily="18" charset="0"/>
              </a:rPr>
              <a:t>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National</a:t>
            </a:r>
            <a:r>
              <a:rPr lang="pl-PL" sz="1300" dirty="0">
                <a:solidFill>
                  <a:schemeClr val="accent5">
                    <a:lumMod val="25000"/>
                  </a:schemeClr>
                </a:solidFill>
                <a:latin typeface="+mn-lt"/>
                <a:ea typeface="Garamond" panose="02020404030301010803" pitchFamily="18" charset="0"/>
                <a:cs typeface="Garamond" panose="02020404030301010803" pitchFamily="18" charset="0"/>
              </a:rPr>
              <a:t> Client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Consultation</a:t>
            </a:r>
            <a:r>
              <a:rPr lang="pl-PL" sz="1300" dirty="0">
                <a:solidFill>
                  <a:schemeClr val="accent5">
                    <a:lumMod val="25000"/>
                  </a:schemeClr>
                </a:solidFill>
                <a:latin typeface="+mn-lt"/>
                <a:ea typeface="Garamond" panose="02020404030301010803" pitchFamily="18" charset="0"/>
                <a:cs typeface="Garamond" panose="02020404030301010803" pitchFamily="18" charset="0"/>
              </a:rPr>
              <a:t>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Competition</a:t>
            </a:r>
            <a:r>
              <a:rPr lang="pl-PL" sz="1300" dirty="0">
                <a:solidFill>
                  <a:schemeClr val="accent5">
                    <a:lumMod val="25000"/>
                  </a:schemeClr>
                </a:solidFill>
                <a:latin typeface="+mn-lt"/>
                <a:ea typeface="Garamond" panose="02020404030301010803" pitchFamily="18" charset="0"/>
                <a:cs typeface="Garamond" panose="02020404030301010803" pitchFamily="18" charset="0"/>
              </a:rPr>
              <a:t>, Ukraina</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Współpraca z Aresztem Śledczym na ul. Montelupich, Służbą Więzienną, MOPS, Stowarzyszeniem „Patchwork” – działającym na rzecz imigranckich rodzin osób z niepełnosprawnościami, Fundacją „Nieskończone Możliwości”, Stowarzyszeniem „Falochron” (osoby z uzależnieniami i ich bliscy), Stowarzyszeniem „Tam i z powrotem”, Fundacją Poradnictwa Pro Bono w Krakowie, gminą Mogilany</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Współorganizacja symulacji dwóch rozpraw karnych, organizacja VI Ogólnopolskiego Konkursu Symulacji Rozprawy Cywilnej</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Działania w ramach Street Law: warsztaty edukacyjne w Bochni (I LO), Krakowie (XXIV LO), Luborzycy (SP) z problematyki hejtu i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trollingu</a:t>
            </a:r>
            <a:r>
              <a:rPr lang="pl-PL" sz="1300" dirty="0">
                <a:solidFill>
                  <a:schemeClr val="accent5">
                    <a:lumMod val="25000"/>
                  </a:schemeClr>
                </a:solidFill>
                <a:latin typeface="+mn-lt"/>
                <a:ea typeface="Garamond" panose="02020404030301010803" pitchFamily="18" charset="0"/>
                <a:cs typeface="Garamond" panose="02020404030301010803" pitchFamily="18" charset="0"/>
              </a:rPr>
              <a:t>; akcje Street Law w szkołach ponadpodstawowych w: Będzinie (I LO), Chorzowie (I LO) Tarnowskich Górach (ZSB-A) i i Wojkowicach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ZSOiT</a:t>
            </a:r>
            <a:r>
              <a:rPr lang="pl-PL" sz="1300" dirty="0">
                <a:solidFill>
                  <a:schemeClr val="accent5">
                    <a:lumMod val="25000"/>
                  </a:schemeClr>
                </a:solidFill>
                <a:latin typeface="+mn-lt"/>
                <a:ea typeface="Garamond" panose="02020404030301010803" pitchFamily="18" charset="0"/>
                <a:cs typeface="Garamond" panose="02020404030301010803" pitchFamily="18" charset="0"/>
              </a:rPr>
              <a:t>) oraz szkół podstawowych w: Boruszowicach, Chorzowie, Mierzęcicach, Tworogu i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Wojsce</a:t>
            </a:r>
            <a:r>
              <a:rPr lang="pl-PL" sz="1300" dirty="0">
                <a:solidFill>
                  <a:schemeClr val="accent5">
                    <a:lumMod val="25000"/>
                  </a:schemeClr>
                </a:solidFill>
                <a:latin typeface="+mn-lt"/>
                <a:ea typeface="Garamond" panose="02020404030301010803" pitchFamily="18" charset="0"/>
                <a:cs typeface="Garamond" panose="02020404030301010803" pitchFamily="18" charset="0"/>
              </a:rPr>
              <a:t> oraz przedszkolu w Kaletach. Akcja Street Law w Bibliotece Publicznej w Mierzęcicach. Działania dla seniorów z: Chorzowa, Wojkowicach, a także przy okazji spotkań biegowych „Zabiegany Powiat” w: Rogoźniku i Wojkowicach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Wizyty w sądach i udział w rozprawach, wizyta w Areszcie Śledczym w Krakowie</a:t>
            </a:r>
          </a:p>
        </p:txBody>
      </p:sp>
    </p:spTree>
    <p:extLst>
      <p:ext uri="{BB962C8B-B14F-4D97-AF65-F5344CB8AC3E}">
        <p14:creationId xmlns:p14="http://schemas.microsoft.com/office/powerpoint/2010/main" val="39285455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095083DC-0978-B45E-CDEF-535FA1800C9D}"/>
              </a:ext>
            </a:extLst>
          </p:cNvPr>
          <p:cNvGraphicFramePr>
            <a:graphicFrameLocks/>
          </p:cNvGraphicFramePr>
          <p:nvPr>
            <p:extLst>
              <p:ext uri="{D42A27DB-BD31-4B8C-83A1-F6EECF244321}">
                <p14:modId xmlns:p14="http://schemas.microsoft.com/office/powerpoint/2010/main" val="616959204"/>
              </p:ext>
            </p:extLst>
          </p:nvPr>
        </p:nvGraphicFramePr>
        <p:xfrm>
          <a:off x="755576" y="2582863"/>
          <a:ext cx="4320000" cy="312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a:extLst>
              <a:ext uri="{FF2B5EF4-FFF2-40B4-BE49-F238E27FC236}">
                <a16:creationId xmlns:a16="http://schemas.microsoft.com/office/drawing/2014/main" id="{3C207FC9-21AC-8396-66ED-5908C01884AC}"/>
              </a:ext>
            </a:extLst>
          </p:cNvPr>
          <p:cNvGraphicFramePr>
            <a:graphicFrameLocks/>
          </p:cNvGraphicFramePr>
          <p:nvPr>
            <p:extLst>
              <p:ext uri="{D42A27DB-BD31-4B8C-83A1-F6EECF244321}">
                <p14:modId xmlns:p14="http://schemas.microsoft.com/office/powerpoint/2010/main" val="4193362368"/>
              </p:ext>
            </p:extLst>
          </p:nvPr>
        </p:nvGraphicFramePr>
        <p:xfrm>
          <a:off x="4788024" y="2555261"/>
          <a:ext cx="4320000" cy="3128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1">
            <a:extLst>
              <a:ext uri="{FF2B5EF4-FFF2-40B4-BE49-F238E27FC236}">
                <a16:creationId xmlns:a16="http://schemas.microsoft.com/office/drawing/2014/main" id="{465F1C52-21CB-4BD2-901E-78DB2A07D71E}"/>
              </a:ext>
            </a:extLst>
          </p:cNvPr>
          <p:cNvSpPr txBox="1">
            <a:spLocks noChangeArrowheads="1"/>
          </p:cNvSpPr>
          <p:nvPr/>
        </p:nvSpPr>
        <p:spPr bwMode="auto">
          <a:xfrm>
            <a:off x="6265068" y="342900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D32C9C09-43AF-6562-61DD-A82292620BD2}"/>
              </a:ext>
            </a:extLst>
          </p:cNvPr>
          <p:cNvSpPr txBox="1">
            <a:spLocks noChangeArrowheads="1"/>
          </p:cNvSpPr>
          <p:nvPr/>
        </p:nvSpPr>
        <p:spPr bwMode="auto">
          <a:xfrm>
            <a:off x="6444563" y="423567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6" name="Text Box 13">
            <a:extLst>
              <a:ext uri="{FF2B5EF4-FFF2-40B4-BE49-F238E27FC236}">
                <a16:creationId xmlns:a16="http://schemas.microsoft.com/office/drawing/2014/main" id="{AAF7CD2E-0C95-9BF5-FB9E-6F9C6A231320}"/>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2009-2025</a:t>
            </a:r>
          </a:p>
        </p:txBody>
      </p:sp>
      <p:sp>
        <p:nvSpPr>
          <p:cNvPr id="7" name="Text Box 14">
            <a:extLst>
              <a:ext uri="{FF2B5EF4-FFF2-40B4-BE49-F238E27FC236}">
                <a16:creationId xmlns:a16="http://schemas.microsoft.com/office/drawing/2014/main" id="{A9972D86-B862-ACED-4441-DF50FDAA4AAA}"/>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2009-2025</a:t>
            </a:r>
          </a:p>
        </p:txBody>
      </p:sp>
      <p:sp>
        <p:nvSpPr>
          <p:cNvPr id="10" name="Rectangle 2">
            <a:extLst>
              <a:ext uri="{FF2B5EF4-FFF2-40B4-BE49-F238E27FC236}">
                <a16:creationId xmlns:a16="http://schemas.microsoft.com/office/drawing/2014/main" id="{1E7127E2-8892-22F5-6B11-4D3CCC119F2B}"/>
              </a:ext>
            </a:extLst>
          </p:cNvPr>
          <p:cNvSpPr>
            <a:spLocks noGrp="1" noChangeArrowheads="1"/>
          </p:cNvSpPr>
          <p:nvPr>
            <p:ph type="title"/>
          </p:nvPr>
        </p:nvSpPr>
        <p:spPr>
          <a:xfrm>
            <a:off x="914400" y="773832"/>
            <a:ext cx="8229600" cy="1143000"/>
          </a:xfrm>
        </p:spPr>
        <p:txBody>
          <a:bodyPr/>
          <a:lstStyle/>
          <a:p>
            <a:pPr defTabSz="912813" eaLnBrk="1" hangingPunct="1"/>
            <a:r>
              <a:rPr lang="pl-PL" sz="2800" dirty="0"/>
              <a:t>Studencka Poradnia Prawna Uniwersytetu Andrzeja Frycza Modrzewskiego 2009-2025</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DC181EB0-5796-D729-5F12-12C9AC395182}"/>
              </a:ext>
            </a:extLst>
          </p:cNvPr>
          <p:cNvGraphicFramePr>
            <a:graphicFrameLocks noGrp="1" noChangeAspect="1"/>
          </p:cNvGraphicFramePr>
          <p:nvPr>
            <p:ph type="chart" idx="1"/>
            <p:extLst>
              <p:ext uri="{D42A27DB-BD31-4B8C-83A1-F6EECF244321}">
                <p14:modId xmlns:p14="http://schemas.microsoft.com/office/powerpoint/2010/main" val="732141000"/>
              </p:ext>
            </p:extLst>
          </p:nvPr>
        </p:nvGraphicFramePr>
        <p:xfrm>
          <a:off x="836613" y="2501900"/>
          <a:ext cx="8154987" cy="4084638"/>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Studencka Poradnia Prawna Uniwersytetu Jagiellońskiego </a:t>
            </a:r>
          </a:p>
        </p:txBody>
      </p:sp>
      <p:sp>
        <p:nvSpPr>
          <p:cNvPr id="23556" name="Text Box 4"/>
          <p:cNvSpPr txBox="1">
            <a:spLocks noChangeArrowheads="1"/>
          </p:cNvSpPr>
          <p:nvPr/>
        </p:nvSpPr>
        <p:spPr bwMode="auto">
          <a:xfrm>
            <a:off x="6948264" y="2276872"/>
            <a:ext cx="216024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192</a:t>
            </a:r>
          </a:p>
          <a:p>
            <a:pPr algn="r" defTabSz="912813">
              <a:spcBef>
                <a:spcPct val="50000"/>
              </a:spcBef>
            </a:pPr>
            <a:r>
              <a:rPr lang="pl-PL" sz="1600" b="1" dirty="0">
                <a:solidFill>
                  <a:schemeClr val="tx2">
                    <a:lumMod val="50000"/>
                  </a:schemeClr>
                </a:solidFill>
                <a:latin typeface="Arial" charset="0"/>
              </a:rPr>
              <a:t>          Studentów: 29</a:t>
            </a:r>
          </a:p>
          <a:p>
            <a:pPr algn="r" defTabSz="912813">
              <a:spcBef>
                <a:spcPct val="50000"/>
              </a:spcBef>
            </a:pPr>
            <a:r>
              <a:rPr lang="pl-PL" sz="1600" b="1" dirty="0">
                <a:solidFill>
                  <a:schemeClr val="tx2">
                    <a:lumMod val="50000"/>
                  </a:schemeClr>
                </a:solidFill>
                <a:latin typeface="Arial" charset="0"/>
              </a:rPr>
              <a:t> Dydaktyków: 18 </a:t>
            </a:r>
          </a:p>
        </p:txBody>
      </p:sp>
      <p:sp>
        <p:nvSpPr>
          <p:cNvPr id="5" name="Text Box 10"/>
          <p:cNvSpPr txBox="1">
            <a:spLocks noChangeArrowheads="1"/>
          </p:cNvSpPr>
          <p:nvPr/>
        </p:nvSpPr>
        <p:spPr bwMode="auto">
          <a:xfrm>
            <a:off x="2195736" y="2636912"/>
            <a:ext cx="5184576" cy="1892826"/>
          </a:xfrm>
          <a:prstGeom prst="rect">
            <a:avLst/>
          </a:prstGeom>
          <a:noFill/>
          <a:ln w="9525">
            <a:noFill/>
            <a:miter lim="800000"/>
            <a:headEnd/>
            <a:tailEnd/>
          </a:ln>
        </p:spPr>
        <p:txBody>
          <a:bodyPr wrap="square">
            <a:spAutoFit/>
          </a:bodyPr>
          <a:lstStyle/>
          <a:p>
            <a:pPr defTabSz="912813">
              <a:spcBef>
                <a:spcPct val="50000"/>
              </a:spcBef>
              <a:defRPr/>
            </a:pPr>
            <a:endParaRPr lang="pl-PL" sz="1300" b="1" dirty="0">
              <a:solidFill>
                <a:srgbClr val="003366"/>
              </a:solidFill>
              <a:latin typeface="+mn-lt"/>
            </a:endParaRPr>
          </a:p>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rPr>
              <a:t>Udział w praktykach sądowych pod kierunkiem sędziego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rPr>
              <a:t>Sukcesy drużyn złożonych z członków Poradni w Ogólnopolskim Konkursie z prawa i Procedury Cywilnej „</a:t>
            </a:r>
            <a:r>
              <a:rPr lang="pl-PL" sz="1300" dirty="0" err="1">
                <a:solidFill>
                  <a:schemeClr val="accent5">
                    <a:lumMod val="25000"/>
                  </a:schemeClr>
                </a:solidFill>
                <a:latin typeface="+mn-lt"/>
                <a:ea typeface="Times New Roman" panose="02020603050405020304" pitchFamily="18" charset="0"/>
              </a:rPr>
              <a:t>Civilis</a:t>
            </a:r>
            <a:r>
              <a:rPr lang="pl-PL" sz="1300" dirty="0">
                <a:solidFill>
                  <a:schemeClr val="accent5">
                    <a:lumMod val="25000"/>
                  </a:schemeClr>
                </a:solidFill>
                <a:latin typeface="+mn-lt"/>
                <a:ea typeface="Times New Roman" panose="02020603050405020304" pitchFamily="18" charset="0"/>
              </a:rPr>
              <a:t>” (zajęcia I i IV miejsca)</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285750" indent="-285750" defTabSz="912813">
              <a:spcBef>
                <a:spcPct val="50000"/>
              </a:spcBef>
              <a:buFont typeface="Wingdings" panose="05000000000000000000" pitchFamily="2" charset="2"/>
              <a:buChar char="§"/>
              <a:defRPr/>
            </a:pPr>
            <a:endParaRPr lang="pl-PL" sz="1300" dirty="0">
              <a:effectLst/>
              <a:latin typeface="+mn-lt"/>
              <a:ea typeface="Times New Roman" panose="02020603050405020304" pitchFamily="18" charset="0"/>
            </a:endParaRPr>
          </a:p>
        </p:txBody>
      </p:sp>
    </p:spTree>
    <p:extLst>
      <p:ext uri="{BB962C8B-B14F-4D97-AF65-F5344CB8AC3E}">
        <p14:creationId xmlns:p14="http://schemas.microsoft.com/office/powerpoint/2010/main" val="410020311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Studencka Poradnia Prawna Uniwersytetu Jagiellońskiego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a:extLst>
              <a:ext uri="{FF2B5EF4-FFF2-40B4-BE49-F238E27FC236}">
                <a16:creationId xmlns:a16="http://schemas.microsoft.com/office/drawing/2014/main" id="{A425F686-BF6F-88DD-43C0-CD95672D101D}"/>
              </a:ext>
            </a:extLst>
          </p:cNvPr>
          <p:cNvGraphicFramePr>
            <a:graphicFrameLocks/>
          </p:cNvGraphicFramePr>
          <p:nvPr>
            <p:extLst>
              <p:ext uri="{D42A27DB-BD31-4B8C-83A1-F6EECF244321}">
                <p14:modId xmlns:p14="http://schemas.microsoft.com/office/powerpoint/2010/main" val="3751639219"/>
              </p:ext>
            </p:extLst>
          </p:nvPr>
        </p:nvGraphicFramePr>
        <p:xfrm>
          <a:off x="4788024" y="2492896"/>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7">
            <a:extLst>
              <a:ext uri="{FF2B5EF4-FFF2-40B4-BE49-F238E27FC236}">
                <a16:creationId xmlns:a16="http://schemas.microsoft.com/office/drawing/2014/main" id="{E4036E70-7697-E12A-C4C4-30F43C5B3E72}"/>
              </a:ext>
            </a:extLst>
          </p:cNvPr>
          <p:cNvGraphicFramePr>
            <a:graphicFrameLocks/>
          </p:cNvGraphicFramePr>
          <p:nvPr>
            <p:extLst>
              <p:ext uri="{D42A27DB-BD31-4B8C-83A1-F6EECF244321}">
                <p14:modId xmlns:p14="http://schemas.microsoft.com/office/powerpoint/2010/main" val="1873362936"/>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0A9D8781-A844-CABF-17B5-2B1CC1C3550C}"/>
              </a:ext>
            </a:extLst>
          </p:cNvPr>
          <p:cNvSpPr txBox="1">
            <a:spLocks noChangeArrowheads="1"/>
          </p:cNvSpPr>
          <p:nvPr/>
        </p:nvSpPr>
        <p:spPr bwMode="auto">
          <a:xfrm>
            <a:off x="5692399" y="342900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4F955821-39F3-470E-B63D-C2B30AE1226D}"/>
              </a:ext>
            </a:extLst>
          </p:cNvPr>
          <p:cNvSpPr txBox="1">
            <a:spLocks noChangeArrowheads="1"/>
          </p:cNvSpPr>
          <p:nvPr/>
        </p:nvSpPr>
        <p:spPr bwMode="auto">
          <a:xfrm>
            <a:off x="6941108" y="458112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53874637-DEF5-0193-B66A-59A1618E8CD9}"/>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8" name="Text Box 14">
            <a:extLst>
              <a:ext uri="{FF2B5EF4-FFF2-40B4-BE49-F238E27FC236}">
                <a16:creationId xmlns:a16="http://schemas.microsoft.com/office/drawing/2014/main" id="{18A7CA38-8103-B105-72D5-D16FCAC011CF}"/>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236437653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Uniwersytecka Poradnia Prawna Katolickiego </a:t>
            </a:r>
            <a:br>
              <a:rPr lang="pl-PL" sz="2800" dirty="0"/>
            </a:br>
            <a:r>
              <a:rPr lang="pl-PL" sz="2800" dirty="0"/>
              <a:t>Uniwersytetu Lubelskiego Jana Pawła II</a:t>
            </a:r>
          </a:p>
        </p:txBody>
      </p:sp>
      <p:graphicFrame>
        <p:nvGraphicFramePr>
          <p:cNvPr id="2" name="Object 9">
            <a:extLst>
              <a:ext uri="{FF2B5EF4-FFF2-40B4-BE49-F238E27FC236}">
                <a16:creationId xmlns:a16="http://schemas.microsoft.com/office/drawing/2014/main" id="{52830B60-8620-7859-A1F1-0A4BCEB3569B}"/>
              </a:ext>
            </a:extLst>
          </p:cNvPr>
          <p:cNvGraphicFramePr>
            <a:graphicFrameLocks noGrp="1" noChangeAspect="1"/>
          </p:cNvGraphicFramePr>
          <p:nvPr>
            <p:ph type="chart" idx="1"/>
            <p:extLst>
              <p:ext uri="{D42A27DB-BD31-4B8C-83A1-F6EECF244321}">
                <p14:modId xmlns:p14="http://schemas.microsoft.com/office/powerpoint/2010/main" val="2607869924"/>
              </p:ext>
            </p:extLst>
          </p:nvPr>
        </p:nvGraphicFramePr>
        <p:xfrm>
          <a:off x="914400" y="2755850"/>
          <a:ext cx="8051800" cy="4102150"/>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732240" y="2276872"/>
            <a:ext cx="2376264"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 Spraw łącznie: 120</a:t>
            </a:r>
          </a:p>
          <a:p>
            <a:pPr algn="r" defTabSz="912813">
              <a:spcBef>
                <a:spcPct val="50000"/>
              </a:spcBef>
            </a:pPr>
            <a:r>
              <a:rPr lang="pl-PL" sz="1600" b="1" dirty="0">
                <a:solidFill>
                  <a:schemeClr val="tx2">
                    <a:lumMod val="50000"/>
                  </a:schemeClr>
                </a:solidFill>
                <a:latin typeface="Arial" charset="0"/>
              </a:rPr>
              <a:t>         Studentów: 61 </a:t>
            </a:r>
          </a:p>
          <a:p>
            <a:pPr algn="r" defTabSz="912813">
              <a:spcBef>
                <a:spcPct val="50000"/>
              </a:spcBef>
            </a:pPr>
            <a:r>
              <a:rPr lang="pl-PL" sz="1600" b="1" dirty="0">
                <a:solidFill>
                  <a:schemeClr val="tx2">
                    <a:lumMod val="50000"/>
                  </a:schemeClr>
                </a:solidFill>
                <a:latin typeface="Arial" charset="0"/>
              </a:rPr>
              <a:t> Dydaktyków: 17 </a:t>
            </a:r>
          </a:p>
        </p:txBody>
      </p:sp>
    </p:spTree>
    <p:extLst>
      <p:ext uri="{BB962C8B-B14F-4D97-AF65-F5344CB8AC3E}">
        <p14:creationId xmlns:p14="http://schemas.microsoft.com/office/powerpoint/2010/main" val="53456227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Uniwersytecka Poradnia Prawna Katolickiego </a:t>
            </a:r>
            <a:br>
              <a:rPr lang="pl-PL" sz="2800" dirty="0"/>
            </a:br>
            <a:r>
              <a:rPr lang="pl-PL" sz="2800" dirty="0"/>
              <a:t>Uniwersytetu Lubelskiego Jana Pawła II</a:t>
            </a:r>
          </a:p>
        </p:txBody>
      </p:sp>
      <p:sp>
        <p:nvSpPr>
          <p:cNvPr id="5" name="Text Box 10"/>
          <p:cNvSpPr txBox="1">
            <a:spLocks noChangeArrowheads="1"/>
          </p:cNvSpPr>
          <p:nvPr/>
        </p:nvSpPr>
        <p:spPr bwMode="auto">
          <a:xfrm>
            <a:off x="755576" y="2492896"/>
            <a:ext cx="8388424" cy="3993401"/>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itchFamily="18" charset="0"/>
              </a:rPr>
              <a:t>Organizacja ogólnopolskiej konferencji naukowej „Sztuczna Inteligencja – optymalizacja życia czy Puszka Pandory?”</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Współorganizacja </a:t>
            </a:r>
            <a:r>
              <a:rPr lang="pl-PL" sz="1300" dirty="0" err="1">
                <a:solidFill>
                  <a:schemeClr val="accent5">
                    <a:lumMod val="25000"/>
                  </a:schemeClr>
                </a:solidFill>
                <a:latin typeface="+mn-lt"/>
                <a:ea typeface="Times New Roman" panose="02020603050405020304" pitchFamily="18" charset="0"/>
                <a:cs typeface="Times New Roman" pitchFamily="18" charset="0"/>
              </a:rPr>
              <a:t>National</a:t>
            </a:r>
            <a:r>
              <a:rPr lang="pl-PL" sz="1300" dirty="0">
                <a:solidFill>
                  <a:schemeClr val="accent5">
                    <a:lumMod val="25000"/>
                  </a:schemeClr>
                </a:solidFill>
                <a:latin typeface="+mn-lt"/>
                <a:ea typeface="Times New Roman" panose="02020603050405020304" pitchFamily="18" charset="0"/>
                <a:cs typeface="Times New Roman" pitchFamily="18" charset="0"/>
              </a:rPr>
              <a:t> Client </a:t>
            </a:r>
            <a:r>
              <a:rPr lang="pl-PL" sz="1300" dirty="0" err="1">
                <a:solidFill>
                  <a:schemeClr val="accent5">
                    <a:lumMod val="25000"/>
                  </a:schemeClr>
                </a:solidFill>
                <a:latin typeface="+mn-lt"/>
                <a:ea typeface="Times New Roman" panose="02020603050405020304" pitchFamily="18" charset="0"/>
                <a:cs typeface="Times New Roman" pitchFamily="18" charset="0"/>
              </a:rPr>
              <a:t>Consultation</a:t>
            </a:r>
            <a:r>
              <a:rPr lang="pl-PL" sz="1300" dirty="0">
                <a:solidFill>
                  <a:schemeClr val="accent5">
                    <a:lumMod val="25000"/>
                  </a:schemeClr>
                </a:solidFill>
                <a:latin typeface="+mn-lt"/>
                <a:ea typeface="Times New Roman" panose="02020603050405020304" pitchFamily="18" charset="0"/>
                <a:cs typeface="Times New Roman" pitchFamily="18" charset="0"/>
              </a:rPr>
              <a:t> </a:t>
            </a:r>
            <a:r>
              <a:rPr lang="pl-PL" sz="1300" dirty="0" err="1">
                <a:solidFill>
                  <a:schemeClr val="accent5">
                    <a:lumMod val="25000"/>
                  </a:schemeClr>
                </a:solidFill>
                <a:latin typeface="+mn-lt"/>
                <a:ea typeface="Times New Roman" panose="02020603050405020304" pitchFamily="18" charset="0"/>
                <a:cs typeface="Times New Roman" pitchFamily="18" charset="0"/>
              </a:rPr>
              <a:t>Competition</a:t>
            </a:r>
            <a:r>
              <a:rPr lang="pl-PL" sz="1300" dirty="0">
                <a:solidFill>
                  <a:schemeClr val="accent5">
                    <a:lumMod val="25000"/>
                  </a:schemeClr>
                </a:solidFill>
                <a:latin typeface="+mn-lt"/>
                <a:ea typeface="Times New Roman" panose="02020603050405020304" pitchFamily="18" charset="0"/>
                <a:cs typeface="Times New Roman" pitchFamily="18" charset="0"/>
              </a:rPr>
              <a:t> (NCCC)</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Udział zespołów Poradni w konkursach Notariat </a:t>
            </a:r>
            <a:r>
              <a:rPr lang="pl-PL" sz="1300" dirty="0" err="1">
                <a:solidFill>
                  <a:schemeClr val="accent5">
                    <a:lumMod val="25000"/>
                  </a:schemeClr>
                </a:solidFill>
                <a:latin typeface="+mn-lt"/>
                <a:ea typeface="Times New Roman" panose="02020603050405020304" pitchFamily="18" charset="0"/>
                <a:cs typeface="Times New Roman" pitchFamily="18" charset="0"/>
              </a:rPr>
              <a:t>Moot</a:t>
            </a:r>
            <a:r>
              <a:rPr lang="pl-PL" sz="1300" dirty="0">
                <a:solidFill>
                  <a:schemeClr val="accent5">
                    <a:lumMod val="25000"/>
                  </a:schemeClr>
                </a:solidFill>
                <a:latin typeface="+mn-lt"/>
                <a:ea typeface="Times New Roman" panose="02020603050405020304" pitchFamily="18" charset="0"/>
                <a:cs typeface="Times New Roman" pitchFamily="18" charset="0"/>
              </a:rPr>
              <a:t> oraz NCCC</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Współpraca z </a:t>
            </a:r>
            <a:r>
              <a:rPr lang="pl-PL" sz="1300" dirty="0" err="1">
                <a:solidFill>
                  <a:schemeClr val="accent5">
                    <a:lumMod val="25000"/>
                  </a:schemeClr>
                </a:solidFill>
                <a:latin typeface="+mn-lt"/>
                <a:ea typeface="Times New Roman" panose="02020603050405020304" pitchFamily="18" charset="0"/>
                <a:cs typeface="Times New Roman" pitchFamily="18" charset="0"/>
              </a:rPr>
              <a:t>Sulkhan</a:t>
            </a:r>
            <a:r>
              <a:rPr lang="pl-PL" sz="1300" dirty="0">
                <a:solidFill>
                  <a:schemeClr val="accent5">
                    <a:lumMod val="25000"/>
                  </a:schemeClr>
                </a:solidFill>
                <a:latin typeface="+mn-lt"/>
                <a:ea typeface="Times New Roman" panose="02020603050405020304" pitchFamily="18" charset="0"/>
                <a:cs typeface="Times New Roman" pitchFamily="18" charset="0"/>
              </a:rPr>
              <a:t>-Saba </a:t>
            </a:r>
            <a:r>
              <a:rPr lang="pl-PL" sz="1300" dirty="0" err="1">
                <a:solidFill>
                  <a:schemeClr val="accent5">
                    <a:lumMod val="25000"/>
                  </a:schemeClr>
                </a:solidFill>
                <a:latin typeface="+mn-lt"/>
                <a:ea typeface="Times New Roman" panose="02020603050405020304" pitchFamily="18" charset="0"/>
                <a:cs typeface="Times New Roman" pitchFamily="18" charset="0"/>
              </a:rPr>
              <a:t>Orbeliani</a:t>
            </a:r>
            <a:r>
              <a:rPr lang="pl-PL" sz="1300" dirty="0">
                <a:solidFill>
                  <a:schemeClr val="accent5">
                    <a:lumMod val="25000"/>
                  </a:schemeClr>
                </a:solidFill>
                <a:latin typeface="+mn-lt"/>
                <a:ea typeface="Times New Roman" panose="02020603050405020304" pitchFamily="18" charset="0"/>
                <a:cs typeface="Times New Roman" pitchFamily="18" charset="0"/>
              </a:rPr>
              <a:t> University w Gruzji</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itchFamily="18" charset="0"/>
              </a:rPr>
              <a:t>Spotkanie szk</a:t>
            </a:r>
            <a:r>
              <a:rPr lang="pl-PL" sz="1300" dirty="0">
                <a:solidFill>
                  <a:schemeClr val="accent5">
                    <a:lumMod val="25000"/>
                  </a:schemeClr>
                </a:solidFill>
                <a:latin typeface="+mn-lt"/>
                <a:ea typeface="Times New Roman" panose="02020603050405020304" pitchFamily="18" charset="0"/>
                <a:cs typeface="Times New Roman" pitchFamily="18" charset="0"/>
              </a:rPr>
              <a:t>oleniowe z ekspertami UNHCR zakończone uzyskaniem przez Poradnię certyfikatu </a:t>
            </a:r>
            <a:r>
              <a:rPr lang="pl-PL" sz="1300" i="1" dirty="0" err="1">
                <a:solidFill>
                  <a:schemeClr val="accent5">
                    <a:lumMod val="25000"/>
                  </a:schemeClr>
                </a:solidFill>
                <a:latin typeface="+mn-lt"/>
                <a:ea typeface="Times New Roman" panose="02020603050405020304" pitchFamily="18" charset="0"/>
                <a:cs typeface="Times New Roman" pitchFamily="18" charset="0"/>
              </a:rPr>
              <a:t>Refugee</a:t>
            </a:r>
            <a:r>
              <a:rPr lang="pl-PL" sz="1300" i="1" dirty="0">
                <a:solidFill>
                  <a:schemeClr val="accent5">
                    <a:lumMod val="25000"/>
                  </a:schemeClr>
                </a:solidFill>
                <a:latin typeface="+mn-lt"/>
                <a:ea typeface="Times New Roman" panose="02020603050405020304" pitchFamily="18" charset="0"/>
                <a:cs typeface="Times New Roman" pitchFamily="18" charset="0"/>
              </a:rPr>
              <a:t> </a:t>
            </a:r>
            <a:r>
              <a:rPr lang="pl-PL" sz="1300" i="1" dirty="0" err="1">
                <a:solidFill>
                  <a:schemeClr val="accent5">
                    <a:lumMod val="25000"/>
                  </a:schemeClr>
                </a:solidFill>
                <a:latin typeface="+mn-lt"/>
                <a:ea typeface="Times New Roman" panose="02020603050405020304" pitchFamily="18" charset="0"/>
                <a:cs typeface="Times New Roman" pitchFamily="18" charset="0"/>
              </a:rPr>
              <a:t>Protection</a:t>
            </a:r>
            <a:r>
              <a:rPr lang="pl-PL" sz="1300" i="1" dirty="0">
                <a:solidFill>
                  <a:schemeClr val="accent5">
                    <a:lumMod val="25000"/>
                  </a:schemeClr>
                </a:solidFill>
                <a:latin typeface="+mn-lt"/>
                <a:ea typeface="Times New Roman" panose="02020603050405020304" pitchFamily="18" charset="0"/>
                <a:cs typeface="Times New Roman" pitchFamily="18" charset="0"/>
              </a:rPr>
              <a:t> &amp; </a:t>
            </a:r>
            <a:r>
              <a:rPr lang="pl-PL" sz="1300" i="1" dirty="0" err="1">
                <a:solidFill>
                  <a:schemeClr val="accent5">
                    <a:lumMod val="25000"/>
                  </a:schemeClr>
                </a:solidFill>
                <a:latin typeface="+mn-lt"/>
                <a:ea typeface="Times New Roman" panose="02020603050405020304" pitchFamily="18" charset="0"/>
                <a:cs typeface="Times New Roman" pitchFamily="18" charset="0"/>
              </a:rPr>
              <a:t>Humanitarian</a:t>
            </a:r>
            <a:r>
              <a:rPr lang="pl-PL" sz="1300" i="1" dirty="0">
                <a:solidFill>
                  <a:schemeClr val="accent5">
                    <a:lumMod val="25000"/>
                  </a:schemeClr>
                </a:solidFill>
                <a:latin typeface="+mn-lt"/>
                <a:ea typeface="Times New Roman" panose="02020603050405020304" pitchFamily="18" charset="0"/>
                <a:cs typeface="Times New Roman" pitchFamily="18" charset="0"/>
              </a:rPr>
              <a:t> Assistance</a:t>
            </a:r>
            <a:endParaRPr lang="pl-PL" sz="1300" i="1" dirty="0">
              <a:solidFill>
                <a:schemeClr val="accent5">
                  <a:lumMod val="25000"/>
                </a:schemeClr>
              </a:solidFill>
              <a:effectLst/>
              <a:latin typeface="+mn-lt"/>
              <a:ea typeface="Times New Roman" panose="02020603050405020304" pitchFamily="18" charset="0"/>
              <a:cs typeface="Times New Roman" pitchFamily="18" charset="0"/>
            </a:endParaRP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itchFamily="18" charset="0"/>
              </a:rPr>
              <a:t>Współpraca z Fundacją Homo Faber (rozliczanie zeznań podatkowych)</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itchFamily="18" charset="0"/>
              </a:rPr>
              <a:t>Współpraca z Aresztem Śledczym w Lublinie (cykliczne dyżury studentów)</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itchFamily="18" charset="0"/>
              </a:rPr>
              <a:t>Współpraca z instytucją Baobab i Fundacją na rzecz Państwa Prawa</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W trakcie „Nocy Sądów” w Lublinie i Świdniku zorganizowanie symulacji rozpraw karnej i cywilnej</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itchFamily="18" charset="0"/>
              </a:rPr>
              <a:t>Zajęcia Street Law z uczniami szkół po</a:t>
            </a:r>
            <a:r>
              <a:rPr lang="pl-PL" sz="1300" dirty="0">
                <a:solidFill>
                  <a:schemeClr val="accent5">
                    <a:lumMod val="25000"/>
                  </a:schemeClr>
                </a:solidFill>
                <a:latin typeface="+mn-lt"/>
                <a:ea typeface="Times New Roman" panose="02020603050405020304" pitchFamily="18" charset="0"/>
                <a:cs typeface="Times New Roman" pitchFamily="18" charset="0"/>
              </a:rPr>
              <a:t>dstawowych w Lublinie</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itchFamily="18" charset="0"/>
              </a:rPr>
              <a:t>Opraco</a:t>
            </a:r>
            <a:r>
              <a:rPr lang="pl-PL" sz="1300" dirty="0">
                <a:solidFill>
                  <a:schemeClr val="accent5">
                    <a:lumMod val="25000"/>
                  </a:schemeClr>
                </a:solidFill>
                <a:latin typeface="+mn-lt"/>
                <a:ea typeface="Times New Roman" panose="02020603050405020304" pitchFamily="18" charset="0"/>
                <a:cs typeface="Times New Roman" pitchFamily="18" charset="0"/>
              </a:rPr>
              <a:t>wanie ulotek i plakatów reklamujących poradni</a:t>
            </a:r>
            <a:endParaRPr lang="pl-PL" sz="1300" dirty="0">
              <a:solidFill>
                <a:schemeClr val="accent5">
                  <a:lumMod val="25000"/>
                </a:schemeClr>
              </a:solidFill>
              <a:effectLst/>
              <a:latin typeface="+mn-lt"/>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3400867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Uniwersytecka Poradnia Prawna Katolickiego </a:t>
            </a:r>
            <a:br>
              <a:rPr lang="pl-PL" sz="2800" dirty="0"/>
            </a:br>
            <a:r>
              <a:rPr lang="pl-PL" sz="2800" dirty="0"/>
              <a:t>Uniwersytetu Lubelskiego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flipH="1">
            <a:off x="3203848" y="2924944"/>
            <a:ext cx="72008" cy="7200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Object 7">
            <a:extLst>
              <a:ext uri="{FF2B5EF4-FFF2-40B4-BE49-F238E27FC236}">
                <a16:creationId xmlns:a16="http://schemas.microsoft.com/office/drawing/2014/main" id="{5AA6F56A-C0F2-48CE-3766-8B50481CF0A7}"/>
              </a:ext>
            </a:extLst>
          </p:cNvPr>
          <p:cNvGraphicFramePr>
            <a:graphicFrameLocks/>
          </p:cNvGraphicFramePr>
          <p:nvPr>
            <p:extLst>
              <p:ext uri="{D42A27DB-BD31-4B8C-83A1-F6EECF244321}">
                <p14:modId xmlns:p14="http://schemas.microsoft.com/office/powerpoint/2010/main" val="806343809"/>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5AD54DD3-4B8F-7FD6-73E1-3EC15F19B075}"/>
              </a:ext>
            </a:extLst>
          </p:cNvPr>
          <p:cNvGraphicFramePr>
            <a:graphicFrameLocks/>
          </p:cNvGraphicFramePr>
          <p:nvPr>
            <p:extLst>
              <p:ext uri="{D42A27DB-BD31-4B8C-83A1-F6EECF244321}">
                <p14:modId xmlns:p14="http://schemas.microsoft.com/office/powerpoint/2010/main" val="2099247111"/>
              </p:ext>
            </p:extLst>
          </p:nvPr>
        </p:nvGraphicFramePr>
        <p:xfrm>
          <a:off x="4788024"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F46170F9-5B5A-71F5-F32C-BC1D584A8F2B}"/>
              </a:ext>
            </a:extLst>
          </p:cNvPr>
          <p:cNvSpPr txBox="1">
            <a:spLocks noChangeArrowheads="1"/>
          </p:cNvSpPr>
          <p:nvPr/>
        </p:nvSpPr>
        <p:spPr bwMode="auto">
          <a:xfrm>
            <a:off x="5797087" y="382241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42E99135-CFA5-70CD-CD17-9E843ACAA1C8}"/>
              </a:ext>
            </a:extLst>
          </p:cNvPr>
          <p:cNvSpPr txBox="1">
            <a:spLocks noChangeArrowheads="1"/>
          </p:cNvSpPr>
          <p:nvPr/>
        </p:nvSpPr>
        <p:spPr bwMode="auto">
          <a:xfrm>
            <a:off x="7175747" y="429309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8A94F02C-C7F7-00A4-6A99-A74C6F32BEF2}"/>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9" name="Text Box 14">
            <a:extLst>
              <a:ext uri="{FF2B5EF4-FFF2-40B4-BE49-F238E27FC236}">
                <a16:creationId xmlns:a16="http://schemas.microsoft.com/office/drawing/2014/main" id="{1F5F5489-8D09-C072-1191-164D791F3C93}"/>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86095902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a:extLst>
              <a:ext uri="{FF2B5EF4-FFF2-40B4-BE49-F238E27FC236}">
                <a16:creationId xmlns:a16="http://schemas.microsoft.com/office/drawing/2014/main" id="{DF64F8EC-90D1-B3EE-9972-8A18EF6EAEE8}"/>
              </a:ext>
            </a:extLst>
          </p:cNvPr>
          <p:cNvGraphicFramePr>
            <a:graphicFrameLocks noGrp="1" noChangeAspect="1"/>
          </p:cNvGraphicFramePr>
          <p:nvPr>
            <p:ph type="chart" idx="1"/>
            <p:extLst>
              <p:ext uri="{D42A27DB-BD31-4B8C-83A1-F6EECF244321}">
                <p14:modId xmlns:p14="http://schemas.microsoft.com/office/powerpoint/2010/main" val="2933037741"/>
              </p:ext>
            </p:extLst>
          </p:nvPr>
        </p:nvGraphicFramePr>
        <p:xfrm>
          <a:off x="877888" y="2420889"/>
          <a:ext cx="8051800" cy="4102150"/>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Uniwersytecka Studencka Poradnia Prawna  Uniwersytetu Marii Curie-Skłodowskiej</a:t>
            </a:r>
          </a:p>
        </p:txBody>
      </p:sp>
      <p:sp>
        <p:nvSpPr>
          <p:cNvPr id="23556" name="Text Box 4"/>
          <p:cNvSpPr txBox="1">
            <a:spLocks noChangeArrowheads="1"/>
          </p:cNvSpPr>
          <p:nvPr/>
        </p:nvSpPr>
        <p:spPr bwMode="auto">
          <a:xfrm>
            <a:off x="6444208" y="2276872"/>
            <a:ext cx="2664296"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            Spraw łącznie: 15 </a:t>
            </a:r>
          </a:p>
          <a:p>
            <a:pPr algn="r" defTabSz="912813">
              <a:spcBef>
                <a:spcPct val="50000"/>
              </a:spcBef>
            </a:pPr>
            <a:r>
              <a:rPr lang="pl-PL" sz="1600" b="1" dirty="0">
                <a:solidFill>
                  <a:schemeClr val="tx2">
                    <a:lumMod val="50000"/>
                  </a:schemeClr>
                </a:solidFill>
                <a:latin typeface="Arial" charset="0"/>
              </a:rPr>
              <a:t>                  Studentów: 17</a:t>
            </a:r>
          </a:p>
          <a:p>
            <a:pPr algn="r" defTabSz="912813">
              <a:spcBef>
                <a:spcPct val="50000"/>
              </a:spcBef>
            </a:pPr>
            <a:r>
              <a:rPr lang="pl-PL" sz="1600" b="1" dirty="0">
                <a:solidFill>
                  <a:schemeClr val="tx2">
                    <a:lumMod val="50000"/>
                  </a:schemeClr>
                </a:solidFill>
                <a:latin typeface="Arial" charset="0"/>
              </a:rPr>
              <a:t> Dydaktyków:  8 </a:t>
            </a:r>
          </a:p>
        </p:txBody>
      </p:sp>
    </p:spTree>
    <p:extLst>
      <p:ext uri="{BB962C8B-B14F-4D97-AF65-F5344CB8AC3E}">
        <p14:creationId xmlns:p14="http://schemas.microsoft.com/office/powerpoint/2010/main" val="232510794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Uniwersytecka Studencka Poradnia Prawna Uniwersytetu Marii Curie-Skłodowskiej</a:t>
            </a:r>
          </a:p>
        </p:txBody>
      </p:sp>
      <p:sp>
        <p:nvSpPr>
          <p:cNvPr id="5" name="Text Box 10"/>
          <p:cNvSpPr txBox="1">
            <a:spLocks noChangeArrowheads="1"/>
          </p:cNvSpPr>
          <p:nvPr/>
        </p:nvSpPr>
        <p:spPr bwMode="auto">
          <a:xfrm>
            <a:off x="755576" y="2556043"/>
            <a:ext cx="8159824" cy="3356175"/>
          </a:xfrm>
          <a:prstGeom prst="rect">
            <a:avLst/>
          </a:prstGeom>
          <a:noFill/>
          <a:ln w="9525">
            <a:noFill/>
            <a:miter lim="800000"/>
            <a:headEnd/>
            <a:tailEnd/>
          </a:ln>
        </p:spPr>
        <p:txBody>
          <a:bodyPr wrap="square">
            <a:spAutoFit/>
          </a:bodyPr>
          <a:lstStyle/>
          <a:p>
            <a:pPr algn="just" defTabSz="912813">
              <a:lnSpc>
                <a:spcPct val="150000"/>
              </a:lnSpc>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algn="just">
              <a:lnSpc>
                <a:spcPct val="150000"/>
              </a:lnSpc>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Udział studentów Poradn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i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 pięciu konferencjach i sympozjach z zakresu: pozasądowego rozwiązywania sporów, ochrony praw człowieka, funkcjonowania organizacji pozarządowych, prawa spadkowego oraz mediacji</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Spotkania z komornikiem, aplikantem, </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„Nocy Sądów” w Lublinie</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Wizyta studyjna w Sądzie Najwyższym, udział w rozprawach i spotkanie ze składem orzekającym</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współpracy z Akademickim Centrum Mediacji i Biurem Rzecznika Praw Obywatelskich </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Symulacja postępowania mediacyjnego w sprawie rodzinnej dla studentów UMCS i młodzieży licealnej</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studenta Poradni i zajęcie I miejsca w VII Konkursie o wykonywaniu zawodu radcy prawnego</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Działania w ramach Street Law - warsztaty z zasad mediacji dla uczniów klas licealnych (ok. 100 osób)</a:t>
            </a:r>
          </a:p>
        </p:txBody>
      </p:sp>
    </p:spTree>
    <p:extLst>
      <p:ext uri="{BB962C8B-B14F-4D97-AF65-F5344CB8AC3E}">
        <p14:creationId xmlns:p14="http://schemas.microsoft.com/office/powerpoint/2010/main" val="36597415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3B19E-7965-8C97-B59E-4FB737072379}"/>
            </a:ext>
          </a:extLst>
        </p:cNvPr>
        <p:cNvGrpSpPr/>
        <p:nvPr/>
      </p:nvGrpSpPr>
      <p:grpSpPr>
        <a:xfrm>
          <a:off x="0" y="0"/>
          <a:ext cx="0" cy="0"/>
          <a:chOff x="0" y="0"/>
          <a:chExt cx="0" cy="0"/>
        </a:xfrm>
      </p:grpSpPr>
      <p:grpSp>
        <p:nvGrpSpPr>
          <p:cNvPr id="2" name="Group 515">
            <a:extLst>
              <a:ext uri="{FF2B5EF4-FFF2-40B4-BE49-F238E27FC236}">
                <a16:creationId xmlns:a16="http://schemas.microsoft.com/office/drawing/2014/main" id="{B08B0BBE-13D6-7FB9-C00B-5C1D44AEC198}"/>
              </a:ext>
            </a:extLst>
          </p:cNvPr>
          <p:cNvGrpSpPr>
            <a:grpSpLocks/>
          </p:cNvGrpSpPr>
          <p:nvPr/>
        </p:nvGrpSpPr>
        <p:grpSpPr bwMode="auto">
          <a:xfrm>
            <a:off x="745678" y="2636912"/>
            <a:ext cx="8434388" cy="4194175"/>
            <a:chOff x="470" y="17"/>
            <a:chExt cx="5313" cy="2642"/>
          </a:xfrm>
        </p:grpSpPr>
        <p:sp useBgFill="1">
          <p:nvSpPr>
            <p:cNvPr id="4" name="Text Box 517">
              <a:extLst>
                <a:ext uri="{FF2B5EF4-FFF2-40B4-BE49-F238E27FC236}">
                  <a16:creationId xmlns:a16="http://schemas.microsoft.com/office/drawing/2014/main" id="{80181DF9-39D5-E44D-BD7F-420D8AED03D0}"/>
                </a:ext>
              </a:extLst>
            </p:cNvPr>
            <p:cNvSpPr txBox="1">
              <a:spLocks noChangeArrowheads="1"/>
            </p:cNvSpPr>
            <p:nvPr/>
          </p:nvSpPr>
          <p:spPr bwMode="auto">
            <a:xfrm>
              <a:off x="3651" y="1049"/>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2009/2010</a:t>
              </a:r>
            </a:p>
            <a:p>
              <a:pPr defTabSz="912813">
                <a:spcBef>
                  <a:spcPct val="50000"/>
                </a:spcBef>
              </a:pPr>
              <a:r>
                <a:rPr lang="pl-PL" sz="2000" dirty="0">
                  <a:solidFill>
                    <a:srgbClr val="003366"/>
                  </a:solidFill>
                  <a:latin typeface="Arial" charset="0"/>
                </a:rPr>
                <a:t>25 poradni w 15 miastach</a:t>
              </a:r>
            </a:p>
          </p:txBody>
        </p:sp>
        <p:graphicFrame>
          <p:nvGraphicFramePr>
            <p:cNvPr id="5" name="Object 169">
              <a:extLst>
                <a:ext uri="{FF2B5EF4-FFF2-40B4-BE49-F238E27FC236}">
                  <a16:creationId xmlns:a16="http://schemas.microsoft.com/office/drawing/2014/main" id="{A01E642D-9400-B66D-5F48-2E923A7CF492}"/>
                </a:ext>
              </a:extLst>
            </p:cNvPr>
            <p:cNvGraphicFramePr>
              <a:graphicFrameLocks noChangeAspect="1"/>
            </p:cNvGraphicFramePr>
            <p:nvPr/>
          </p:nvGraphicFramePr>
          <p:xfrm>
            <a:off x="518" y="17"/>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169">
                          <a:extLst>
                            <a:ext uri="{FF2B5EF4-FFF2-40B4-BE49-F238E27FC236}">
                              <a16:creationId xmlns:a16="http://schemas.microsoft.com/office/drawing/2014/main" id="{A01E642D-9400-B66D-5F48-2E923A7CF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7"/>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a:extLst>
                <a:ext uri="{FF2B5EF4-FFF2-40B4-BE49-F238E27FC236}">
                  <a16:creationId xmlns:a16="http://schemas.microsoft.com/office/drawing/2014/main" id="{7C043DA9-B2BB-D7C3-EFE5-20F002BF6C65}"/>
                </a:ext>
              </a:extLst>
            </p:cNvPr>
            <p:cNvPicPr>
              <a:picLocks noChangeAspect="1" noChangeArrowheads="1"/>
            </p:cNvPicPr>
            <p:nvPr/>
          </p:nvPicPr>
          <p:blipFill>
            <a:blip r:embed="rId4" cstate="print"/>
            <a:srcRect/>
            <a:stretch>
              <a:fillRect/>
            </a:stretch>
          </p:blipFill>
          <p:spPr bwMode="auto">
            <a:xfrm>
              <a:off x="1168" y="961"/>
              <a:ext cx="144" cy="216"/>
            </a:xfrm>
            <a:prstGeom prst="rect">
              <a:avLst/>
            </a:prstGeom>
            <a:noFill/>
            <a:ln w="9525">
              <a:noFill/>
              <a:miter lim="800000"/>
              <a:headEnd/>
              <a:tailEnd/>
            </a:ln>
          </p:spPr>
        </p:pic>
        <p:pic>
          <p:nvPicPr>
            <p:cNvPr id="7" name="Picture 520" descr="logo-małe">
              <a:extLst>
                <a:ext uri="{FF2B5EF4-FFF2-40B4-BE49-F238E27FC236}">
                  <a16:creationId xmlns:a16="http://schemas.microsoft.com/office/drawing/2014/main" id="{A6D52C75-6148-1110-437F-FE682407ACBE}"/>
                </a:ext>
              </a:extLst>
            </p:cNvPr>
            <p:cNvPicPr>
              <a:picLocks noChangeAspect="1" noChangeArrowheads="1"/>
            </p:cNvPicPr>
            <p:nvPr/>
          </p:nvPicPr>
          <p:blipFill>
            <a:blip r:embed="rId4" cstate="print"/>
            <a:srcRect/>
            <a:stretch>
              <a:fillRect/>
            </a:stretch>
          </p:blipFill>
          <p:spPr bwMode="auto">
            <a:xfrm>
              <a:off x="606" y="640"/>
              <a:ext cx="145" cy="216"/>
            </a:xfrm>
            <a:prstGeom prst="rect">
              <a:avLst/>
            </a:prstGeom>
            <a:noFill/>
            <a:ln w="9525">
              <a:noFill/>
              <a:miter lim="800000"/>
              <a:headEnd/>
              <a:tailEnd/>
            </a:ln>
          </p:spPr>
        </p:pic>
        <p:pic>
          <p:nvPicPr>
            <p:cNvPr id="8" name="Picture 521" descr="logo-małe">
              <a:extLst>
                <a:ext uri="{FF2B5EF4-FFF2-40B4-BE49-F238E27FC236}">
                  <a16:creationId xmlns:a16="http://schemas.microsoft.com/office/drawing/2014/main" id="{C9E8A233-F8EC-0E15-2B74-9BB4B522D438}"/>
                </a:ext>
              </a:extLst>
            </p:cNvPr>
            <p:cNvPicPr>
              <a:picLocks noChangeAspect="1" noChangeArrowheads="1"/>
            </p:cNvPicPr>
            <p:nvPr/>
          </p:nvPicPr>
          <p:blipFill>
            <a:blip r:embed="rId4" cstate="print"/>
            <a:srcRect/>
            <a:stretch>
              <a:fillRect/>
            </a:stretch>
          </p:blipFill>
          <p:spPr bwMode="auto">
            <a:xfrm>
              <a:off x="1665" y="226"/>
              <a:ext cx="145" cy="217"/>
            </a:xfrm>
            <a:prstGeom prst="rect">
              <a:avLst/>
            </a:prstGeom>
            <a:noFill/>
            <a:ln w="9525">
              <a:noFill/>
              <a:miter lim="800000"/>
              <a:headEnd/>
              <a:tailEnd/>
            </a:ln>
          </p:spPr>
        </p:pic>
        <p:pic>
          <p:nvPicPr>
            <p:cNvPr id="9" name="Picture 522" descr="logo-małe">
              <a:extLst>
                <a:ext uri="{FF2B5EF4-FFF2-40B4-BE49-F238E27FC236}">
                  <a16:creationId xmlns:a16="http://schemas.microsoft.com/office/drawing/2014/main" id="{ED092E26-D14A-C534-0D17-DB78FADDE281}"/>
                </a:ext>
              </a:extLst>
            </p:cNvPr>
            <p:cNvPicPr>
              <a:picLocks noChangeAspect="1" noChangeArrowheads="1"/>
            </p:cNvPicPr>
            <p:nvPr/>
          </p:nvPicPr>
          <p:blipFill>
            <a:blip r:embed="rId4" cstate="print"/>
            <a:srcRect/>
            <a:stretch>
              <a:fillRect/>
            </a:stretch>
          </p:blipFill>
          <p:spPr bwMode="auto">
            <a:xfrm>
              <a:off x="1709" y="777"/>
              <a:ext cx="145" cy="216"/>
            </a:xfrm>
            <a:prstGeom prst="rect">
              <a:avLst/>
            </a:prstGeom>
            <a:noFill/>
            <a:ln w="9525">
              <a:noFill/>
              <a:miter lim="800000"/>
              <a:headEnd/>
              <a:tailEnd/>
            </a:ln>
          </p:spPr>
        </p:pic>
        <p:pic>
          <p:nvPicPr>
            <p:cNvPr id="10" name="Picture 523" descr="logo-małe">
              <a:extLst>
                <a:ext uri="{FF2B5EF4-FFF2-40B4-BE49-F238E27FC236}">
                  <a16:creationId xmlns:a16="http://schemas.microsoft.com/office/drawing/2014/main" id="{64838D6A-1F5D-D88D-7FFA-72F8C71A649B}"/>
                </a:ext>
              </a:extLst>
            </p:cNvPr>
            <p:cNvPicPr>
              <a:picLocks noChangeAspect="1" noChangeArrowheads="1"/>
            </p:cNvPicPr>
            <p:nvPr/>
          </p:nvPicPr>
          <p:blipFill>
            <a:blip r:embed="rId4" cstate="print"/>
            <a:srcRect/>
            <a:stretch>
              <a:fillRect/>
            </a:stretch>
          </p:blipFill>
          <p:spPr bwMode="auto">
            <a:xfrm>
              <a:off x="2945" y="653"/>
              <a:ext cx="144" cy="216"/>
            </a:xfrm>
            <a:prstGeom prst="rect">
              <a:avLst/>
            </a:prstGeom>
            <a:noFill/>
            <a:ln w="9525">
              <a:noFill/>
              <a:miter lim="800000"/>
              <a:headEnd/>
              <a:tailEnd/>
            </a:ln>
          </p:spPr>
        </p:pic>
        <p:pic>
          <p:nvPicPr>
            <p:cNvPr id="11" name="Picture 524" descr="logo-małe">
              <a:extLst>
                <a:ext uri="{FF2B5EF4-FFF2-40B4-BE49-F238E27FC236}">
                  <a16:creationId xmlns:a16="http://schemas.microsoft.com/office/drawing/2014/main" id="{1F98CA40-1286-C481-6C7F-7CADF16003EA}"/>
                </a:ext>
              </a:extLst>
            </p:cNvPr>
            <p:cNvPicPr>
              <a:picLocks noChangeAspect="1" noChangeArrowheads="1"/>
            </p:cNvPicPr>
            <p:nvPr/>
          </p:nvPicPr>
          <p:blipFill>
            <a:blip r:embed="rId4" cstate="print"/>
            <a:srcRect/>
            <a:stretch>
              <a:fillRect/>
            </a:stretch>
          </p:blipFill>
          <p:spPr bwMode="auto">
            <a:xfrm>
              <a:off x="2769" y="653"/>
              <a:ext cx="144" cy="216"/>
            </a:xfrm>
            <a:prstGeom prst="rect">
              <a:avLst/>
            </a:prstGeom>
            <a:noFill/>
            <a:ln w="9525">
              <a:noFill/>
              <a:miter lim="800000"/>
              <a:headEnd/>
              <a:tailEnd/>
            </a:ln>
          </p:spPr>
        </p:pic>
        <p:pic>
          <p:nvPicPr>
            <p:cNvPr id="12" name="Picture 525" descr="logo-małe">
              <a:extLst>
                <a:ext uri="{FF2B5EF4-FFF2-40B4-BE49-F238E27FC236}">
                  <a16:creationId xmlns:a16="http://schemas.microsoft.com/office/drawing/2014/main" id="{E83440FA-1D66-458A-BD36-240BE60C7E50}"/>
                </a:ext>
              </a:extLst>
            </p:cNvPr>
            <p:cNvPicPr>
              <a:picLocks noChangeAspect="1" noChangeArrowheads="1"/>
            </p:cNvPicPr>
            <p:nvPr/>
          </p:nvPicPr>
          <p:blipFill>
            <a:blip r:embed="rId4" cstate="print"/>
            <a:srcRect/>
            <a:stretch>
              <a:fillRect/>
            </a:stretch>
          </p:blipFill>
          <p:spPr bwMode="auto">
            <a:xfrm>
              <a:off x="2813" y="1557"/>
              <a:ext cx="144" cy="217"/>
            </a:xfrm>
            <a:prstGeom prst="rect">
              <a:avLst/>
            </a:prstGeom>
            <a:noFill/>
            <a:ln w="9525">
              <a:noFill/>
              <a:miter lim="800000"/>
              <a:headEnd/>
              <a:tailEnd/>
            </a:ln>
          </p:spPr>
        </p:pic>
        <p:pic>
          <p:nvPicPr>
            <p:cNvPr id="13" name="Picture 526" descr="logo-małe">
              <a:extLst>
                <a:ext uri="{FF2B5EF4-FFF2-40B4-BE49-F238E27FC236}">
                  <a16:creationId xmlns:a16="http://schemas.microsoft.com/office/drawing/2014/main" id="{0163EA00-0AF5-2F02-A470-15C4655141D5}"/>
                </a:ext>
              </a:extLst>
            </p:cNvPr>
            <p:cNvPicPr>
              <a:picLocks noChangeAspect="1" noChangeArrowheads="1"/>
            </p:cNvPicPr>
            <p:nvPr/>
          </p:nvPicPr>
          <p:blipFill>
            <a:blip r:embed="rId4" cstate="print"/>
            <a:srcRect/>
            <a:stretch>
              <a:fillRect/>
            </a:stretch>
          </p:blipFill>
          <p:spPr bwMode="auto">
            <a:xfrm>
              <a:off x="2630" y="2083"/>
              <a:ext cx="144" cy="216"/>
            </a:xfrm>
            <a:prstGeom prst="rect">
              <a:avLst/>
            </a:prstGeom>
            <a:noFill/>
            <a:ln w="9525">
              <a:noFill/>
              <a:miter lim="800000"/>
              <a:headEnd/>
              <a:tailEnd/>
            </a:ln>
          </p:spPr>
        </p:pic>
        <p:pic>
          <p:nvPicPr>
            <p:cNvPr id="14" name="Picture 527" descr="logo-małe">
              <a:extLst>
                <a:ext uri="{FF2B5EF4-FFF2-40B4-BE49-F238E27FC236}">
                  <a16:creationId xmlns:a16="http://schemas.microsoft.com/office/drawing/2014/main" id="{BE9E3C80-BAD0-1FF2-F563-4313F9A6C71C}"/>
                </a:ext>
              </a:extLst>
            </p:cNvPr>
            <p:cNvPicPr>
              <a:picLocks noChangeAspect="1" noChangeArrowheads="1"/>
            </p:cNvPicPr>
            <p:nvPr/>
          </p:nvPicPr>
          <p:blipFill>
            <a:blip r:embed="rId4" cstate="print"/>
            <a:srcRect/>
            <a:stretch>
              <a:fillRect/>
            </a:stretch>
          </p:blipFill>
          <p:spPr bwMode="auto">
            <a:xfrm>
              <a:off x="2105" y="2083"/>
              <a:ext cx="144" cy="216"/>
            </a:xfrm>
            <a:prstGeom prst="rect">
              <a:avLst/>
            </a:prstGeom>
            <a:noFill/>
            <a:ln w="9525">
              <a:noFill/>
              <a:miter lim="800000"/>
              <a:headEnd/>
              <a:tailEnd/>
            </a:ln>
          </p:spPr>
        </p:pic>
        <p:pic>
          <p:nvPicPr>
            <p:cNvPr id="15" name="Picture 528" descr="logo-małe">
              <a:extLst>
                <a:ext uri="{FF2B5EF4-FFF2-40B4-BE49-F238E27FC236}">
                  <a16:creationId xmlns:a16="http://schemas.microsoft.com/office/drawing/2014/main" id="{12B6295F-544C-DF1A-3E01-57B994648A27}"/>
                </a:ext>
              </a:extLst>
            </p:cNvPr>
            <p:cNvPicPr>
              <a:picLocks noChangeAspect="1" noChangeArrowheads="1"/>
            </p:cNvPicPr>
            <p:nvPr/>
          </p:nvPicPr>
          <p:blipFill>
            <a:blip r:embed="rId4" cstate="print"/>
            <a:srcRect/>
            <a:stretch>
              <a:fillRect/>
            </a:stretch>
          </p:blipFill>
          <p:spPr bwMode="auto">
            <a:xfrm>
              <a:off x="1754" y="1925"/>
              <a:ext cx="144" cy="216"/>
            </a:xfrm>
            <a:prstGeom prst="rect">
              <a:avLst/>
            </a:prstGeom>
            <a:noFill/>
            <a:ln w="9525">
              <a:noFill/>
              <a:miter lim="800000"/>
              <a:headEnd/>
              <a:tailEnd/>
            </a:ln>
          </p:spPr>
        </p:pic>
        <p:pic>
          <p:nvPicPr>
            <p:cNvPr id="16" name="Picture 529" descr="logo-małe">
              <a:extLst>
                <a:ext uri="{FF2B5EF4-FFF2-40B4-BE49-F238E27FC236}">
                  <a16:creationId xmlns:a16="http://schemas.microsoft.com/office/drawing/2014/main" id="{D85F3587-2D6A-EE3A-CE29-B183A19BE7EF}"/>
                </a:ext>
              </a:extLst>
            </p:cNvPr>
            <p:cNvPicPr>
              <a:picLocks noChangeAspect="1" noChangeArrowheads="1"/>
            </p:cNvPicPr>
            <p:nvPr/>
          </p:nvPicPr>
          <p:blipFill>
            <a:blip r:embed="rId4" cstate="print"/>
            <a:srcRect/>
            <a:stretch>
              <a:fillRect/>
            </a:stretch>
          </p:blipFill>
          <p:spPr bwMode="auto">
            <a:xfrm>
              <a:off x="1489" y="1723"/>
              <a:ext cx="144" cy="216"/>
            </a:xfrm>
            <a:prstGeom prst="rect">
              <a:avLst/>
            </a:prstGeom>
            <a:noFill/>
            <a:ln w="9525">
              <a:noFill/>
              <a:miter lim="800000"/>
              <a:headEnd/>
              <a:tailEnd/>
            </a:ln>
          </p:spPr>
        </p:pic>
        <p:pic>
          <p:nvPicPr>
            <p:cNvPr id="17" name="Picture 530" descr="logo-małe">
              <a:extLst>
                <a:ext uri="{FF2B5EF4-FFF2-40B4-BE49-F238E27FC236}">
                  <a16:creationId xmlns:a16="http://schemas.microsoft.com/office/drawing/2014/main" id="{C4145CAF-CB46-0AB5-1D31-74E493E39D0D}"/>
                </a:ext>
              </a:extLst>
            </p:cNvPr>
            <p:cNvPicPr>
              <a:picLocks noChangeAspect="1" noChangeArrowheads="1"/>
            </p:cNvPicPr>
            <p:nvPr/>
          </p:nvPicPr>
          <p:blipFill>
            <a:blip r:embed="rId4" cstate="print"/>
            <a:srcRect/>
            <a:stretch>
              <a:fillRect/>
            </a:stretch>
          </p:blipFill>
          <p:spPr bwMode="auto">
            <a:xfrm>
              <a:off x="1886" y="1374"/>
              <a:ext cx="144" cy="216"/>
            </a:xfrm>
            <a:prstGeom prst="rect">
              <a:avLst/>
            </a:prstGeom>
            <a:noFill/>
            <a:ln w="9525">
              <a:noFill/>
              <a:miter lim="800000"/>
              <a:headEnd/>
              <a:tailEnd/>
            </a:ln>
          </p:spPr>
        </p:pic>
        <p:pic>
          <p:nvPicPr>
            <p:cNvPr id="18" name="Picture 531" descr="logo-małe">
              <a:extLst>
                <a:ext uri="{FF2B5EF4-FFF2-40B4-BE49-F238E27FC236}">
                  <a16:creationId xmlns:a16="http://schemas.microsoft.com/office/drawing/2014/main" id="{0F5D66F0-75DE-02A7-A291-C97598C97751}"/>
                </a:ext>
              </a:extLst>
            </p:cNvPr>
            <p:cNvPicPr>
              <a:picLocks noChangeAspect="1" noChangeArrowheads="1"/>
            </p:cNvPicPr>
            <p:nvPr/>
          </p:nvPicPr>
          <p:blipFill>
            <a:blip r:embed="rId4" cstate="print"/>
            <a:srcRect/>
            <a:stretch>
              <a:fillRect/>
            </a:stretch>
          </p:blipFill>
          <p:spPr bwMode="auto">
            <a:xfrm>
              <a:off x="1092" y="1555"/>
              <a:ext cx="144" cy="216"/>
            </a:xfrm>
            <a:prstGeom prst="rect">
              <a:avLst/>
            </a:prstGeom>
            <a:noFill/>
            <a:ln w="9525">
              <a:noFill/>
              <a:miter lim="800000"/>
              <a:headEnd/>
              <a:tailEnd/>
            </a:ln>
          </p:spPr>
        </p:pic>
        <p:pic>
          <p:nvPicPr>
            <p:cNvPr id="19" name="Picture 532" descr="logo-małe">
              <a:extLst>
                <a:ext uri="{FF2B5EF4-FFF2-40B4-BE49-F238E27FC236}">
                  <a16:creationId xmlns:a16="http://schemas.microsoft.com/office/drawing/2014/main" id="{1F457537-6557-1068-9561-EE3F4C397156}"/>
                </a:ext>
              </a:extLst>
            </p:cNvPr>
            <p:cNvPicPr>
              <a:picLocks noChangeAspect="1" noChangeArrowheads="1"/>
            </p:cNvPicPr>
            <p:nvPr/>
          </p:nvPicPr>
          <p:blipFill>
            <a:blip r:embed="rId4" cstate="print"/>
            <a:srcRect/>
            <a:stretch>
              <a:fillRect/>
            </a:stretch>
          </p:blipFill>
          <p:spPr bwMode="auto">
            <a:xfrm>
              <a:off x="2989" y="1557"/>
              <a:ext cx="145" cy="217"/>
            </a:xfrm>
            <a:prstGeom prst="rect">
              <a:avLst/>
            </a:prstGeom>
            <a:noFill/>
            <a:ln w="9525">
              <a:noFill/>
              <a:miter lim="800000"/>
              <a:headEnd/>
              <a:tailEnd/>
            </a:ln>
          </p:spPr>
        </p:pic>
        <p:pic>
          <p:nvPicPr>
            <p:cNvPr id="20" name="Picture 533" descr="logo-małe">
              <a:extLst>
                <a:ext uri="{FF2B5EF4-FFF2-40B4-BE49-F238E27FC236}">
                  <a16:creationId xmlns:a16="http://schemas.microsoft.com/office/drawing/2014/main" id="{818415CF-99C4-B9D0-64A3-6A1C80DB7897}"/>
                </a:ext>
              </a:extLst>
            </p:cNvPr>
            <p:cNvPicPr>
              <a:picLocks noChangeAspect="1" noChangeArrowheads="1"/>
            </p:cNvPicPr>
            <p:nvPr/>
          </p:nvPicPr>
          <p:blipFill>
            <a:blip r:embed="rId4" cstate="print"/>
            <a:srcRect/>
            <a:stretch>
              <a:fillRect/>
            </a:stretch>
          </p:blipFill>
          <p:spPr bwMode="auto">
            <a:xfrm>
              <a:off x="695" y="1099"/>
              <a:ext cx="144" cy="216"/>
            </a:xfrm>
            <a:prstGeom prst="rect">
              <a:avLst/>
            </a:prstGeom>
            <a:noFill/>
            <a:ln w="9525">
              <a:noFill/>
              <a:miter lim="800000"/>
              <a:headEnd/>
              <a:tailEnd/>
            </a:ln>
          </p:spPr>
        </p:pic>
        <p:sp>
          <p:nvSpPr>
            <p:cNvPr id="21" name="Text Box 534">
              <a:extLst>
                <a:ext uri="{FF2B5EF4-FFF2-40B4-BE49-F238E27FC236}">
                  <a16:creationId xmlns:a16="http://schemas.microsoft.com/office/drawing/2014/main" id="{CFFB3576-2AAA-1842-B7A9-E4527E38F22F}"/>
                </a:ext>
              </a:extLst>
            </p:cNvPr>
            <p:cNvSpPr txBox="1">
              <a:spLocks noChangeArrowheads="1"/>
            </p:cNvSpPr>
            <p:nvPr/>
          </p:nvSpPr>
          <p:spPr bwMode="auto">
            <a:xfrm>
              <a:off x="2582" y="83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535">
              <a:extLst>
                <a:ext uri="{FF2B5EF4-FFF2-40B4-BE49-F238E27FC236}">
                  <a16:creationId xmlns:a16="http://schemas.microsoft.com/office/drawing/2014/main" id="{D7B92C76-2144-76E7-7493-41A0AA079C8E}"/>
                </a:ext>
              </a:extLst>
            </p:cNvPr>
            <p:cNvSpPr txBox="1">
              <a:spLocks noChangeArrowheads="1"/>
            </p:cNvSpPr>
            <p:nvPr/>
          </p:nvSpPr>
          <p:spPr bwMode="auto">
            <a:xfrm>
              <a:off x="2150" y="123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536">
              <a:extLst>
                <a:ext uri="{FF2B5EF4-FFF2-40B4-BE49-F238E27FC236}">
                  <a16:creationId xmlns:a16="http://schemas.microsoft.com/office/drawing/2014/main" id="{D60CD32C-0038-4F94-25C0-6EAABB42D8B5}"/>
                </a:ext>
              </a:extLst>
            </p:cNvPr>
            <p:cNvSpPr txBox="1">
              <a:spLocks noChangeArrowheads="1"/>
            </p:cNvSpPr>
            <p:nvPr/>
          </p:nvSpPr>
          <p:spPr bwMode="auto">
            <a:xfrm>
              <a:off x="2630" y="17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537">
              <a:extLst>
                <a:ext uri="{FF2B5EF4-FFF2-40B4-BE49-F238E27FC236}">
                  <a16:creationId xmlns:a16="http://schemas.microsoft.com/office/drawing/2014/main" id="{A2A66A69-A461-09D5-B45F-24F5B5C53D81}"/>
                </a:ext>
              </a:extLst>
            </p:cNvPr>
            <p:cNvSpPr txBox="1">
              <a:spLocks noChangeArrowheads="1"/>
            </p:cNvSpPr>
            <p:nvPr/>
          </p:nvSpPr>
          <p:spPr bwMode="auto">
            <a:xfrm>
              <a:off x="234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538">
              <a:extLst>
                <a:ext uri="{FF2B5EF4-FFF2-40B4-BE49-F238E27FC236}">
                  <a16:creationId xmlns:a16="http://schemas.microsoft.com/office/drawing/2014/main" id="{D410FA32-FADD-00E0-FD7F-26430569EBA2}"/>
                </a:ext>
              </a:extLst>
            </p:cNvPr>
            <p:cNvSpPr txBox="1">
              <a:spLocks noChangeArrowheads="1"/>
            </p:cNvSpPr>
            <p:nvPr/>
          </p:nvSpPr>
          <p:spPr bwMode="auto">
            <a:xfrm>
              <a:off x="186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539">
              <a:extLst>
                <a:ext uri="{FF2B5EF4-FFF2-40B4-BE49-F238E27FC236}">
                  <a16:creationId xmlns:a16="http://schemas.microsoft.com/office/drawing/2014/main" id="{EDBFA8CD-4ECB-7F3A-0F2B-C90ED1052EA6}"/>
                </a:ext>
              </a:extLst>
            </p:cNvPr>
            <p:cNvSpPr txBox="1">
              <a:spLocks noChangeArrowheads="1"/>
            </p:cNvSpPr>
            <p:nvPr/>
          </p:nvSpPr>
          <p:spPr bwMode="auto">
            <a:xfrm>
              <a:off x="1526" y="20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540">
              <a:extLst>
                <a:ext uri="{FF2B5EF4-FFF2-40B4-BE49-F238E27FC236}">
                  <a16:creationId xmlns:a16="http://schemas.microsoft.com/office/drawing/2014/main" id="{7718CEB0-D570-4F68-14A9-4077D3FF5526}"/>
                </a:ext>
              </a:extLst>
            </p:cNvPr>
            <p:cNvSpPr txBox="1">
              <a:spLocks noChangeArrowheads="1"/>
            </p:cNvSpPr>
            <p:nvPr/>
          </p:nvSpPr>
          <p:spPr bwMode="auto">
            <a:xfrm>
              <a:off x="1190" y="189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541">
              <a:extLst>
                <a:ext uri="{FF2B5EF4-FFF2-40B4-BE49-F238E27FC236}">
                  <a16:creationId xmlns:a16="http://schemas.microsoft.com/office/drawing/2014/main" id="{D726F180-D0C5-8451-A0C6-070404B3538C}"/>
                </a:ext>
              </a:extLst>
            </p:cNvPr>
            <p:cNvSpPr txBox="1">
              <a:spLocks noChangeArrowheads="1"/>
            </p:cNvSpPr>
            <p:nvPr/>
          </p:nvSpPr>
          <p:spPr bwMode="auto">
            <a:xfrm>
              <a:off x="854" y="171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542">
              <a:extLst>
                <a:ext uri="{FF2B5EF4-FFF2-40B4-BE49-F238E27FC236}">
                  <a16:creationId xmlns:a16="http://schemas.microsoft.com/office/drawing/2014/main" id="{D1ADACBD-1244-975A-192D-087DCA5C1653}"/>
                </a:ext>
              </a:extLst>
            </p:cNvPr>
            <p:cNvSpPr txBox="1">
              <a:spLocks noChangeArrowheads="1"/>
            </p:cNvSpPr>
            <p:nvPr/>
          </p:nvSpPr>
          <p:spPr bwMode="auto">
            <a:xfrm>
              <a:off x="1622" y="155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543">
              <a:extLst>
                <a:ext uri="{FF2B5EF4-FFF2-40B4-BE49-F238E27FC236}">
                  <a16:creationId xmlns:a16="http://schemas.microsoft.com/office/drawing/2014/main" id="{2A0DC586-F64C-87EE-51BC-99699A1FE560}"/>
                </a:ext>
              </a:extLst>
            </p:cNvPr>
            <p:cNvSpPr txBox="1">
              <a:spLocks noChangeArrowheads="1"/>
            </p:cNvSpPr>
            <p:nvPr/>
          </p:nvSpPr>
          <p:spPr bwMode="auto">
            <a:xfrm>
              <a:off x="902" y="112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544">
              <a:extLst>
                <a:ext uri="{FF2B5EF4-FFF2-40B4-BE49-F238E27FC236}">
                  <a16:creationId xmlns:a16="http://schemas.microsoft.com/office/drawing/2014/main" id="{F8CF0980-DDF0-DD70-D834-58F06D4B0604}"/>
                </a:ext>
              </a:extLst>
            </p:cNvPr>
            <p:cNvSpPr txBox="1">
              <a:spLocks noChangeArrowheads="1"/>
            </p:cNvSpPr>
            <p:nvPr/>
          </p:nvSpPr>
          <p:spPr bwMode="auto">
            <a:xfrm>
              <a:off x="1430" y="95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545">
              <a:extLst>
                <a:ext uri="{FF2B5EF4-FFF2-40B4-BE49-F238E27FC236}">
                  <a16:creationId xmlns:a16="http://schemas.microsoft.com/office/drawing/2014/main" id="{F9F59D40-8EA4-0345-3D00-2D49E9F5B28C}"/>
                </a:ext>
              </a:extLst>
            </p:cNvPr>
            <p:cNvSpPr txBox="1">
              <a:spLocks noChangeArrowheads="1"/>
            </p:cNvSpPr>
            <p:nvPr/>
          </p:nvSpPr>
          <p:spPr bwMode="auto">
            <a:xfrm>
              <a:off x="1430" y="4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546">
              <a:extLst>
                <a:ext uri="{FF2B5EF4-FFF2-40B4-BE49-F238E27FC236}">
                  <a16:creationId xmlns:a16="http://schemas.microsoft.com/office/drawing/2014/main" id="{8400BF7A-0AC2-8F51-5DA1-FA4CF309DEB9}"/>
                </a:ext>
              </a:extLst>
            </p:cNvPr>
            <p:cNvSpPr txBox="1">
              <a:spLocks noChangeArrowheads="1"/>
            </p:cNvSpPr>
            <p:nvPr/>
          </p:nvSpPr>
          <p:spPr bwMode="auto">
            <a:xfrm>
              <a:off x="470" y="80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547">
              <a:extLst>
                <a:ext uri="{FF2B5EF4-FFF2-40B4-BE49-F238E27FC236}">
                  <a16:creationId xmlns:a16="http://schemas.microsoft.com/office/drawing/2014/main" id="{6AA4EEA7-A294-D800-0ADC-7FBCEFC3C49E}"/>
                </a:ext>
              </a:extLst>
            </p:cNvPr>
            <p:cNvSpPr txBox="1">
              <a:spLocks noChangeArrowheads="1"/>
            </p:cNvSpPr>
            <p:nvPr/>
          </p:nvSpPr>
          <p:spPr bwMode="auto">
            <a:xfrm>
              <a:off x="566" y="128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5" name="Picture 548" descr="logo-małe">
              <a:extLst>
                <a:ext uri="{FF2B5EF4-FFF2-40B4-BE49-F238E27FC236}">
                  <a16:creationId xmlns:a16="http://schemas.microsoft.com/office/drawing/2014/main" id="{91C5073F-6D4C-27E9-5D21-9C42160EC3F0}"/>
                </a:ext>
              </a:extLst>
            </p:cNvPr>
            <p:cNvPicPr>
              <a:picLocks noChangeAspect="1" noChangeArrowheads="1"/>
            </p:cNvPicPr>
            <p:nvPr/>
          </p:nvPicPr>
          <p:blipFill>
            <a:blip r:embed="rId4" cstate="print"/>
            <a:srcRect/>
            <a:stretch>
              <a:fillRect/>
            </a:stretch>
          </p:blipFill>
          <p:spPr bwMode="auto">
            <a:xfrm>
              <a:off x="2473" y="416"/>
              <a:ext cx="144" cy="216"/>
            </a:xfrm>
            <a:prstGeom prst="rect">
              <a:avLst/>
            </a:prstGeom>
            <a:noFill/>
            <a:ln w="9525">
              <a:noFill/>
              <a:miter lim="800000"/>
              <a:headEnd/>
              <a:tailEnd/>
            </a:ln>
          </p:spPr>
        </p:pic>
        <p:pic>
          <p:nvPicPr>
            <p:cNvPr id="36" name="Picture 549" descr="logo-małe">
              <a:extLst>
                <a:ext uri="{FF2B5EF4-FFF2-40B4-BE49-F238E27FC236}">
                  <a16:creationId xmlns:a16="http://schemas.microsoft.com/office/drawing/2014/main" id="{C8BFC10C-6A0F-BB8D-C518-32F108F4DEAF}"/>
                </a:ext>
              </a:extLst>
            </p:cNvPr>
            <p:cNvPicPr>
              <a:picLocks noChangeAspect="1" noChangeArrowheads="1"/>
            </p:cNvPicPr>
            <p:nvPr/>
          </p:nvPicPr>
          <p:blipFill>
            <a:blip r:embed="rId4" cstate="print"/>
            <a:srcRect/>
            <a:stretch>
              <a:fillRect/>
            </a:stretch>
          </p:blipFill>
          <p:spPr bwMode="auto">
            <a:xfrm>
              <a:off x="2297" y="416"/>
              <a:ext cx="144" cy="216"/>
            </a:xfrm>
            <a:prstGeom prst="rect">
              <a:avLst/>
            </a:prstGeom>
            <a:noFill/>
            <a:ln w="9525">
              <a:noFill/>
              <a:miter lim="800000"/>
              <a:headEnd/>
              <a:tailEnd/>
            </a:ln>
          </p:spPr>
        </p:pic>
        <p:sp>
          <p:nvSpPr>
            <p:cNvPr id="37" name="Text Box 550">
              <a:extLst>
                <a:ext uri="{FF2B5EF4-FFF2-40B4-BE49-F238E27FC236}">
                  <a16:creationId xmlns:a16="http://schemas.microsoft.com/office/drawing/2014/main" id="{F88C3FA0-7549-36C9-F462-03B2264CD52C}"/>
                </a:ext>
              </a:extLst>
            </p:cNvPr>
            <p:cNvSpPr txBox="1">
              <a:spLocks noChangeArrowheads="1"/>
            </p:cNvSpPr>
            <p:nvPr/>
          </p:nvSpPr>
          <p:spPr bwMode="auto">
            <a:xfrm>
              <a:off x="2110" y="59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551" descr="logo-małe">
              <a:extLst>
                <a:ext uri="{FF2B5EF4-FFF2-40B4-BE49-F238E27FC236}">
                  <a16:creationId xmlns:a16="http://schemas.microsoft.com/office/drawing/2014/main" id="{9D8ECE0B-EF21-2686-345F-08441E01CE3F}"/>
                </a:ext>
              </a:extLst>
            </p:cNvPr>
            <p:cNvPicPr>
              <a:picLocks noChangeAspect="1" noChangeArrowheads="1"/>
            </p:cNvPicPr>
            <p:nvPr/>
          </p:nvPicPr>
          <p:blipFill>
            <a:blip r:embed="rId4" cstate="print"/>
            <a:srcRect/>
            <a:stretch>
              <a:fillRect/>
            </a:stretch>
          </p:blipFill>
          <p:spPr bwMode="auto">
            <a:xfrm>
              <a:off x="2275" y="2083"/>
              <a:ext cx="144" cy="216"/>
            </a:xfrm>
            <a:prstGeom prst="rect">
              <a:avLst/>
            </a:prstGeom>
            <a:noFill/>
            <a:ln w="9525">
              <a:noFill/>
              <a:miter lim="800000"/>
              <a:headEnd/>
              <a:tailEnd/>
            </a:ln>
          </p:spPr>
        </p:pic>
        <p:pic>
          <p:nvPicPr>
            <p:cNvPr id="39" name="Picture 552" descr="logo-małe">
              <a:extLst>
                <a:ext uri="{FF2B5EF4-FFF2-40B4-BE49-F238E27FC236}">
                  <a16:creationId xmlns:a16="http://schemas.microsoft.com/office/drawing/2014/main" id="{468A6347-9B62-16AD-E392-DE3D284EE06D}"/>
                </a:ext>
              </a:extLst>
            </p:cNvPr>
            <p:cNvPicPr>
              <a:picLocks noChangeAspect="1" noChangeArrowheads="1"/>
            </p:cNvPicPr>
            <p:nvPr/>
          </p:nvPicPr>
          <p:blipFill>
            <a:blip r:embed="rId4" cstate="print"/>
            <a:srcRect/>
            <a:stretch>
              <a:fillRect/>
            </a:stretch>
          </p:blipFill>
          <p:spPr bwMode="auto">
            <a:xfrm>
              <a:off x="2600" y="1402"/>
              <a:ext cx="144" cy="216"/>
            </a:xfrm>
            <a:prstGeom prst="rect">
              <a:avLst/>
            </a:prstGeom>
            <a:noFill/>
            <a:ln w="9525">
              <a:noFill/>
              <a:miter lim="800000"/>
              <a:headEnd/>
              <a:tailEnd/>
            </a:ln>
          </p:spPr>
        </p:pic>
        <p:pic>
          <p:nvPicPr>
            <p:cNvPr id="40" name="Picture 553" descr="logo-małe">
              <a:extLst>
                <a:ext uri="{FF2B5EF4-FFF2-40B4-BE49-F238E27FC236}">
                  <a16:creationId xmlns:a16="http://schemas.microsoft.com/office/drawing/2014/main" id="{3284A406-90FF-B926-1343-80DCF3C4ADF5}"/>
                </a:ext>
              </a:extLst>
            </p:cNvPr>
            <p:cNvPicPr>
              <a:picLocks noChangeAspect="1" noChangeArrowheads="1"/>
            </p:cNvPicPr>
            <p:nvPr/>
          </p:nvPicPr>
          <p:blipFill>
            <a:blip r:embed="rId4" cstate="print"/>
            <a:srcRect/>
            <a:stretch>
              <a:fillRect/>
            </a:stretch>
          </p:blipFill>
          <p:spPr bwMode="auto">
            <a:xfrm>
              <a:off x="2427" y="1402"/>
              <a:ext cx="144" cy="216"/>
            </a:xfrm>
            <a:prstGeom prst="rect">
              <a:avLst/>
            </a:prstGeom>
            <a:noFill/>
            <a:ln w="9525">
              <a:noFill/>
              <a:miter lim="800000"/>
              <a:headEnd/>
              <a:tailEnd/>
            </a:ln>
          </p:spPr>
        </p:pic>
        <p:pic>
          <p:nvPicPr>
            <p:cNvPr id="41" name="Picture 554" descr="logo-małe">
              <a:extLst>
                <a:ext uri="{FF2B5EF4-FFF2-40B4-BE49-F238E27FC236}">
                  <a16:creationId xmlns:a16="http://schemas.microsoft.com/office/drawing/2014/main" id="{3911692C-06CF-95BA-3B1D-C4CAED2940DD}"/>
                </a:ext>
              </a:extLst>
            </p:cNvPr>
            <p:cNvPicPr>
              <a:picLocks noChangeAspect="1" noChangeArrowheads="1"/>
            </p:cNvPicPr>
            <p:nvPr/>
          </p:nvPicPr>
          <p:blipFill>
            <a:blip r:embed="rId4" cstate="print"/>
            <a:srcRect/>
            <a:stretch>
              <a:fillRect/>
            </a:stretch>
          </p:blipFill>
          <p:spPr bwMode="auto">
            <a:xfrm>
              <a:off x="2245" y="1402"/>
              <a:ext cx="144" cy="216"/>
            </a:xfrm>
            <a:prstGeom prst="rect">
              <a:avLst/>
            </a:prstGeom>
            <a:noFill/>
            <a:ln w="9525">
              <a:noFill/>
              <a:miter lim="800000"/>
              <a:headEnd/>
              <a:tailEnd/>
            </a:ln>
          </p:spPr>
        </p:pic>
        <p:pic>
          <p:nvPicPr>
            <p:cNvPr id="42" name="Picture 555" descr="logo-małe">
              <a:extLst>
                <a:ext uri="{FF2B5EF4-FFF2-40B4-BE49-F238E27FC236}">
                  <a16:creationId xmlns:a16="http://schemas.microsoft.com/office/drawing/2014/main" id="{8C0EDDFB-F61A-B7B2-E17F-860BF9B43FDE}"/>
                </a:ext>
              </a:extLst>
            </p:cNvPr>
            <p:cNvPicPr>
              <a:picLocks noChangeAspect="1" noChangeArrowheads="1"/>
            </p:cNvPicPr>
            <p:nvPr/>
          </p:nvPicPr>
          <p:blipFill>
            <a:blip r:embed="rId4" cstate="print"/>
            <a:srcRect/>
            <a:stretch>
              <a:fillRect/>
            </a:stretch>
          </p:blipFill>
          <p:spPr bwMode="auto">
            <a:xfrm>
              <a:off x="2154" y="1061"/>
              <a:ext cx="144" cy="216"/>
            </a:xfrm>
            <a:prstGeom prst="rect">
              <a:avLst/>
            </a:prstGeom>
            <a:noFill/>
            <a:ln w="9525">
              <a:noFill/>
              <a:miter lim="800000"/>
              <a:headEnd/>
              <a:tailEnd/>
            </a:ln>
          </p:spPr>
        </p:pic>
        <p:pic>
          <p:nvPicPr>
            <p:cNvPr id="43" name="Picture 556" descr="logo-małe">
              <a:extLst>
                <a:ext uri="{FF2B5EF4-FFF2-40B4-BE49-F238E27FC236}">
                  <a16:creationId xmlns:a16="http://schemas.microsoft.com/office/drawing/2014/main" id="{3BFFF670-54CF-3E99-B878-04F5E48D294E}"/>
                </a:ext>
              </a:extLst>
            </p:cNvPr>
            <p:cNvPicPr>
              <a:picLocks noChangeAspect="1" noChangeArrowheads="1"/>
            </p:cNvPicPr>
            <p:nvPr/>
          </p:nvPicPr>
          <p:blipFill>
            <a:blip r:embed="rId4" cstate="print"/>
            <a:srcRect/>
            <a:stretch>
              <a:fillRect/>
            </a:stretch>
          </p:blipFill>
          <p:spPr bwMode="auto">
            <a:xfrm>
              <a:off x="2328" y="1061"/>
              <a:ext cx="144" cy="216"/>
            </a:xfrm>
            <a:prstGeom prst="rect">
              <a:avLst/>
            </a:prstGeom>
            <a:noFill/>
            <a:ln w="9525">
              <a:noFill/>
              <a:miter lim="800000"/>
              <a:headEnd/>
              <a:tailEnd/>
            </a:ln>
          </p:spPr>
        </p:pic>
        <p:pic>
          <p:nvPicPr>
            <p:cNvPr id="44" name="Picture 557" descr="logo-małe">
              <a:extLst>
                <a:ext uri="{FF2B5EF4-FFF2-40B4-BE49-F238E27FC236}">
                  <a16:creationId xmlns:a16="http://schemas.microsoft.com/office/drawing/2014/main" id="{4971809D-80EF-C253-232E-706CC832C041}"/>
                </a:ext>
              </a:extLst>
            </p:cNvPr>
            <p:cNvPicPr>
              <a:picLocks noChangeAspect="1" noChangeArrowheads="1"/>
            </p:cNvPicPr>
            <p:nvPr/>
          </p:nvPicPr>
          <p:blipFill>
            <a:blip r:embed="rId4" cstate="print"/>
            <a:srcRect/>
            <a:stretch>
              <a:fillRect/>
            </a:stretch>
          </p:blipFill>
          <p:spPr bwMode="auto">
            <a:xfrm>
              <a:off x="2509" y="1061"/>
              <a:ext cx="144" cy="216"/>
            </a:xfrm>
            <a:prstGeom prst="rect">
              <a:avLst/>
            </a:prstGeom>
            <a:noFill/>
            <a:ln w="9525">
              <a:noFill/>
              <a:miter lim="800000"/>
              <a:headEnd/>
              <a:tailEnd/>
            </a:ln>
          </p:spPr>
        </p:pic>
        <p:pic>
          <p:nvPicPr>
            <p:cNvPr id="45" name="Picture 558" descr="logo-małe">
              <a:extLst>
                <a:ext uri="{FF2B5EF4-FFF2-40B4-BE49-F238E27FC236}">
                  <a16:creationId xmlns:a16="http://schemas.microsoft.com/office/drawing/2014/main" id="{0B8BDAC4-62DF-5231-0112-E2B281A2505C}"/>
                </a:ext>
              </a:extLst>
            </p:cNvPr>
            <p:cNvPicPr>
              <a:picLocks noChangeAspect="1" noChangeArrowheads="1"/>
            </p:cNvPicPr>
            <p:nvPr/>
          </p:nvPicPr>
          <p:blipFill>
            <a:blip r:embed="rId4" cstate="print"/>
            <a:srcRect/>
            <a:stretch>
              <a:fillRect/>
            </a:stretch>
          </p:blipFill>
          <p:spPr bwMode="auto">
            <a:xfrm>
              <a:off x="2691" y="1061"/>
              <a:ext cx="144" cy="216"/>
            </a:xfrm>
            <a:prstGeom prst="rect">
              <a:avLst/>
            </a:prstGeom>
            <a:noFill/>
            <a:ln w="9525">
              <a:noFill/>
              <a:miter lim="800000"/>
              <a:headEnd/>
              <a:tailEnd/>
            </a:ln>
          </p:spPr>
        </p:pic>
      </p:grpSp>
      <p:sp>
        <p:nvSpPr>
          <p:cNvPr id="46" name="Rectangle 560">
            <a:extLst>
              <a:ext uri="{FF2B5EF4-FFF2-40B4-BE49-F238E27FC236}">
                <a16:creationId xmlns:a16="http://schemas.microsoft.com/office/drawing/2014/main" id="{4332AFC4-1A29-EAD4-B805-70E3D5F57D96}"/>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116319703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Uniwersytecka Studencka Poradnia Prawna  UMCS 2003-2025 </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572000" y="6187436"/>
            <a:ext cx="386328" cy="3519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7">
            <a:extLst>
              <a:ext uri="{FF2B5EF4-FFF2-40B4-BE49-F238E27FC236}">
                <a16:creationId xmlns:a16="http://schemas.microsoft.com/office/drawing/2014/main" id="{C348CD0A-2C1C-2E87-99CA-932F4A8A5ECD}"/>
              </a:ext>
            </a:extLst>
          </p:cNvPr>
          <p:cNvGraphicFramePr>
            <a:graphicFrameLocks/>
          </p:cNvGraphicFramePr>
          <p:nvPr>
            <p:extLst>
              <p:ext uri="{D42A27DB-BD31-4B8C-83A1-F6EECF244321}">
                <p14:modId xmlns:p14="http://schemas.microsoft.com/office/powerpoint/2010/main" val="605220910"/>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DA138F2C-26FD-27C1-3306-AC7D14140957}"/>
              </a:ext>
            </a:extLst>
          </p:cNvPr>
          <p:cNvGraphicFramePr>
            <a:graphicFrameLocks/>
          </p:cNvGraphicFramePr>
          <p:nvPr>
            <p:extLst>
              <p:ext uri="{D42A27DB-BD31-4B8C-83A1-F6EECF244321}">
                <p14:modId xmlns:p14="http://schemas.microsoft.com/office/powerpoint/2010/main" val="1729450005"/>
              </p:ext>
            </p:extLst>
          </p:nvPr>
        </p:nvGraphicFramePr>
        <p:xfrm>
          <a:off x="486051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1">
            <a:extLst>
              <a:ext uri="{FF2B5EF4-FFF2-40B4-BE49-F238E27FC236}">
                <a16:creationId xmlns:a16="http://schemas.microsoft.com/office/drawing/2014/main" id="{F49756B8-EE55-B3A3-9B41-1B82AC21D230}"/>
              </a:ext>
            </a:extLst>
          </p:cNvPr>
          <p:cNvSpPr txBox="1">
            <a:spLocks noChangeArrowheads="1"/>
          </p:cNvSpPr>
          <p:nvPr/>
        </p:nvSpPr>
        <p:spPr bwMode="auto">
          <a:xfrm>
            <a:off x="5293626" y="349300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991EE9EE-F430-5140-30BA-75DB1A998F36}"/>
              </a:ext>
            </a:extLst>
          </p:cNvPr>
          <p:cNvSpPr txBox="1">
            <a:spLocks noChangeArrowheads="1"/>
          </p:cNvSpPr>
          <p:nvPr/>
        </p:nvSpPr>
        <p:spPr bwMode="auto">
          <a:xfrm>
            <a:off x="5869095" y="4100097"/>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0" name="Text Box 13">
            <a:extLst>
              <a:ext uri="{FF2B5EF4-FFF2-40B4-BE49-F238E27FC236}">
                <a16:creationId xmlns:a16="http://schemas.microsoft.com/office/drawing/2014/main" id="{7372B8A5-DFD7-8431-27FC-5AA7A5361249}"/>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11" name="Text Box 14">
            <a:extLst>
              <a:ext uri="{FF2B5EF4-FFF2-40B4-BE49-F238E27FC236}">
                <a16:creationId xmlns:a16="http://schemas.microsoft.com/office/drawing/2014/main" id="{86A1FF3F-EF19-77CE-C099-873C4784703B}"/>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282910485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8">
            <a:extLst>
              <a:ext uri="{FF2B5EF4-FFF2-40B4-BE49-F238E27FC236}">
                <a16:creationId xmlns:a16="http://schemas.microsoft.com/office/drawing/2014/main" id="{389B14BC-8CFC-D1D1-08BB-637F0DEFA3F4}"/>
              </a:ext>
            </a:extLst>
          </p:cNvPr>
          <p:cNvGraphicFramePr>
            <a:graphicFrameLocks noGrp="1" noChangeAspect="1"/>
          </p:cNvGraphicFramePr>
          <p:nvPr>
            <p:ph type="chart" idx="1"/>
            <p:extLst>
              <p:ext uri="{D42A27DB-BD31-4B8C-83A1-F6EECF244321}">
                <p14:modId xmlns:p14="http://schemas.microsoft.com/office/powerpoint/2010/main" val="159316617"/>
              </p:ext>
            </p:extLst>
          </p:nvPr>
        </p:nvGraphicFramePr>
        <p:xfrm>
          <a:off x="889000" y="26749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732240" y="2276872"/>
            <a:ext cx="2376264"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     Spraw łącznie: 127 </a:t>
            </a:r>
          </a:p>
          <a:p>
            <a:pPr algn="r" defTabSz="912813">
              <a:spcBef>
                <a:spcPct val="50000"/>
              </a:spcBef>
            </a:pPr>
            <a:r>
              <a:rPr lang="pl-PL" sz="1600" b="1" dirty="0">
                <a:solidFill>
                  <a:schemeClr val="tx2">
                    <a:lumMod val="50000"/>
                  </a:schemeClr>
                </a:solidFill>
                <a:latin typeface="Arial" charset="0"/>
              </a:rPr>
              <a:t>          Studentów: 56  </a:t>
            </a:r>
          </a:p>
          <a:p>
            <a:pPr algn="r" defTabSz="912813">
              <a:spcBef>
                <a:spcPct val="50000"/>
              </a:spcBef>
            </a:pPr>
            <a:r>
              <a:rPr lang="pl-PL" sz="1600" b="1" dirty="0">
                <a:solidFill>
                  <a:schemeClr val="tx2">
                    <a:lumMod val="50000"/>
                  </a:schemeClr>
                </a:solidFill>
                <a:latin typeface="Arial" charset="0"/>
              </a:rPr>
              <a:t> Dydaktyków: 12 </a:t>
            </a:r>
          </a:p>
        </p:txBody>
      </p:sp>
      <p:sp>
        <p:nvSpPr>
          <p:cNvPr id="5" name="Rectangle 2">
            <a:extLst>
              <a:ext uri="{FF2B5EF4-FFF2-40B4-BE49-F238E27FC236}">
                <a16:creationId xmlns:a16="http://schemas.microsoft.com/office/drawing/2014/main" id="{43416FC7-3E14-5609-F5FA-1F72DEF1DB7D}"/>
              </a:ext>
            </a:extLst>
          </p:cNvPr>
          <p:cNvSpPr>
            <a:spLocks noGrp="1" noChangeArrowheads="1"/>
          </p:cNvSpPr>
          <p:nvPr>
            <p:ph type="title"/>
          </p:nvPr>
        </p:nvSpPr>
        <p:spPr>
          <a:xfrm>
            <a:off x="801295" y="764704"/>
            <a:ext cx="8114105" cy="1140296"/>
          </a:xfrm>
        </p:spPr>
        <p:txBody>
          <a:bodyPr/>
          <a:lstStyle/>
          <a:p>
            <a:pPr defTabSz="912813" eaLnBrk="1" hangingPunct="1"/>
            <a:r>
              <a:rPr lang="pl-PL" sz="2500" dirty="0"/>
              <a:t>Studencki Punkt Informacji Prawnej – „Klinika Prawa” </a:t>
            </a:r>
            <a:r>
              <a:rPr lang="pl-PL" sz="2500" dirty="0" err="1"/>
              <a:t>WPiA</a:t>
            </a:r>
            <a:r>
              <a:rPr lang="pl-PL" sz="2500" dirty="0"/>
              <a:t> Uniwersytetu Łódzkiego</a:t>
            </a:r>
          </a:p>
        </p:txBody>
      </p:sp>
    </p:spTree>
    <p:extLst>
      <p:ext uri="{BB962C8B-B14F-4D97-AF65-F5344CB8AC3E}">
        <p14:creationId xmlns:p14="http://schemas.microsoft.com/office/powerpoint/2010/main" val="58561106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755576" y="2564904"/>
            <a:ext cx="8159824" cy="3693319"/>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Wyjazdy studyjne personelu dydaktycznego do poradni w Brescii i Zagrzebiu – przeprowadzenie szkoleń i wymiana doświadczeń</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Nawiązanie współpracy z: Fundacją Środowisko i Zdrowie.pl, Stowarzyszeniem Mediatorów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Pactus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(podpisanie porozumienia) oraz Szkołą Podstawowa Specjalną nr 168 w Łodzi (wykład dla rodziców dzieci z niepełnosprawnościami na temat ubezwłasnowolnienia) </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Kontynuacja współpracy z: Sądem Rejonowym w Brzezinach, Instytutem Mediacji-Fundacją Rozwoju Edukacji Społecznej i Miejskim Rzecznikiem Konsumentów w Łodzi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Współorganizacja seminarium „Konsument w świecie cyfrowym” we współpracy z Miejskim Rzecznikiem Konsumentów w Łodzi (wydarzenie z udziałem m.in. uczniów czterech łódzkich szkół ponadpodstawowych)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Dwie symulacje: rozprawa na motywach dramatu „Zemsta” Aleksandra Fredry (we współpracy ze szkołami ponadpodstawowymi w Brzezinach) oraz symulacja mediacji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Kontynuacja programu „Znam swoje prawa” (Street Law): lekcje na temat prawa autorskiego, praw osób zatrzymanych przez policję i praw zwierząt w 15 łódzkich liceach</a:t>
            </a:r>
          </a:p>
        </p:txBody>
      </p:sp>
      <p:sp>
        <p:nvSpPr>
          <p:cNvPr id="4" name="Rectangle 2">
            <a:extLst>
              <a:ext uri="{FF2B5EF4-FFF2-40B4-BE49-F238E27FC236}">
                <a16:creationId xmlns:a16="http://schemas.microsoft.com/office/drawing/2014/main" id="{2CFA39E4-367E-D068-A281-FEDC53C910D3}"/>
              </a:ext>
            </a:extLst>
          </p:cNvPr>
          <p:cNvSpPr>
            <a:spLocks noGrp="1" noChangeArrowheads="1"/>
          </p:cNvSpPr>
          <p:nvPr>
            <p:ph type="title"/>
          </p:nvPr>
        </p:nvSpPr>
        <p:spPr>
          <a:xfrm>
            <a:off x="801295" y="764704"/>
            <a:ext cx="8114105" cy="1140296"/>
          </a:xfrm>
        </p:spPr>
        <p:txBody>
          <a:bodyPr/>
          <a:lstStyle/>
          <a:p>
            <a:pPr defTabSz="912813" eaLnBrk="1" hangingPunct="1"/>
            <a:r>
              <a:rPr lang="pl-PL" sz="2500" dirty="0"/>
              <a:t>Studencki Punkt Informacji Prawnej – „Klinika Prawa” </a:t>
            </a:r>
            <a:r>
              <a:rPr lang="pl-PL" sz="2500" dirty="0" err="1"/>
              <a:t>WPiA</a:t>
            </a:r>
            <a:r>
              <a:rPr lang="pl-PL" sz="2500" dirty="0"/>
              <a:t> Uniwersytetu Łódzkiego</a:t>
            </a:r>
          </a:p>
        </p:txBody>
      </p:sp>
    </p:spTree>
    <p:extLst>
      <p:ext uri="{BB962C8B-B14F-4D97-AF65-F5344CB8AC3E}">
        <p14:creationId xmlns:p14="http://schemas.microsoft.com/office/powerpoint/2010/main" val="358176492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01295" y="764704"/>
            <a:ext cx="8114105" cy="1140296"/>
          </a:xfrm>
        </p:spPr>
        <p:txBody>
          <a:bodyPr/>
          <a:lstStyle/>
          <a:p>
            <a:pPr defTabSz="912813" eaLnBrk="1" hangingPunct="1"/>
            <a:r>
              <a:rPr lang="pl-PL" sz="2500" dirty="0"/>
              <a:t>Studencki Punkt Informacji Prawnej – „Klinika Prawa” </a:t>
            </a:r>
            <a:r>
              <a:rPr lang="pl-PL" sz="2500" dirty="0" err="1"/>
              <a:t>WPiA</a:t>
            </a:r>
            <a:r>
              <a:rPr lang="pl-PL" sz="2500" dirty="0"/>
              <a:t> Uniwersytetu Łódzkiego 2003-2025</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7">
            <a:extLst>
              <a:ext uri="{FF2B5EF4-FFF2-40B4-BE49-F238E27FC236}">
                <a16:creationId xmlns:a16="http://schemas.microsoft.com/office/drawing/2014/main" id="{4C40DF47-B969-B7BF-5F46-9411CF11E3E8}"/>
              </a:ext>
            </a:extLst>
          </p:cNvPr>
          <p:cNvGraphicFramePr>
            <a:graphicFrameLocks/>
          </p:cNvGraphicFramePr>
          <p:nvPr>
            <p:extLst>
              <p:ext uri="{D42A27DB-BD31-4B8C-83A1-F6EECF244321}">
                <p14:modId xmlns:p14="http://schemas.microsoft.com/office/powerpoint/2010/main" val="865064400"/>
              </p:ext>
            </p:extLst>
          </p:nvPr>
        </p:nvGraphicFramePr>
        <p:xfrm>
          <a:off x="755576" y="2584800"/>
          <a:ext cx="4320000" cy="3330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33D46DA6-36D8-078F-512E-AD8923FD507A}"/>
              </a:ext>
            </a:extLst>
          </p:cNvPr>
          <p:cNvGraphicFramePr>
            <a:graphicFrameLocks/>
          </p:cNvGraphicFramePr>
          <p:nvPr>
            <p:extLst>
              <p:ext uri="{D42A27DB-BD31-4B8C-83A1-F6EECF244321}">
                <p14:modId xmlns:p14="http://schemas.microsoft.com/office/powerpoint/2010/main" val="4032587795"/>
              </p:ext>
            </p:extLst>
          </p:nvPr>
        </p:nvGraphicFramePr>
        <p:xfrm>
          <a:off x="4860512" y="2820880"/>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6F471BF5-6F40-BD00-E7F3-AEB16C369FCB}"/>
              </a:ext>
            </a:extLst>
          </p:cNvPr>
          <p:cNvSpPr txBox="1">
            <a:spLocks noChangeArrowheads="1"/>
          </p:cNvSpPr>
          <p:nvPr/>
        </p:nvSpPr>
        <p:spPr bwMode="auto">
          <a:xfrm>
            <a:off x="5580112" y="319866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63AB6DEA-1388-10AF-A7D0-1B962EE77C0F}"/>
              </a:ext>
            </a:extLst>
          </p:cNvPr>
          <p:cNvSpPr txBox="1">
            <a:spLocks noChangeArrowheads="1"/>
          </p:cNvSpPr>
          <p:nvPr/>
        </p:nvSpPr>
        <p:spPr bwMode="auto">
          <a:xfrm>
            <a:off x="6444208" y="4437112"/>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6" name="Text Box 13">
            <a:extLst>
              <a:ext uri="{FF2B5EF4-FFF2-40B4-BE49-F238E27FC236}">
                <a16:creationId xmlns:a16="http://schemas.microsoft.com/office/drawing/2014/main" id="{E7AD32D6-BB39-0E1E-3533-AB4F760E95E4}"/>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8" name="Text Box 14">
            <a:extLst>
              <a:ext uri="{FF2B5EF4-FFF2-40B4-BE49-F238E27FC236}">
                <a16:creationId xmlns:a16="http://schemas.microsoft.com/office/drawing/2014/main" id="{88FA2099-D0EC-9333-2789-60E94F8D5154}"/>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85231278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38B88B3D-95D9-6D02-7F5D-1F3CBE7CBADC}"/>
              </a:ext>
            </a:extLst>
          </p:cNvPr>
          <p:cNvGraphicFramePr>
            <a:graphicFrameLocks noGrp="1" noChangeAspect="1"/>
          </p:cNvGraphicFramePr>
          <p:nvPr>
            <p:ph type="chart" idx="1"/>
            <p:extLst>
              <p:ext uri="{D42A27DB-BD31-4B8C-83A1-F6EECF244321}">
                <p14:modId xmlns:p14="http://schemas.microsoft.com/office/powerpoint/2010/main" val="25130315"/>
              </p:ext>
            </p:extLst>
          </p:nvPr>
        </p:nvGraphicFramePr>
        <p:xfrm>
          <a:off x="990600" y="25225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CADB6B4E-2636-3F12-CE9D-E3F38DE3B34F}"/>
              </a:ext>
            </a:extLst>
          </p:cNvPr>
          <p:cNvSpPr txBox="1">
            <a:spLocks noChangeArrowheads="1"/>
          </p:cNvSpPr>
          <p:nvPr/>
        </p:nvSpPr>
        <p:spPr bwMode="auto">
          <a:xfrm>
            <a:off x="6997352" y="2279774"/>
            <a:ext cx="211115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 Spraw łącznie:  13</a:t>
            </a:r>
          </a:p>
          <a:p>
            <a:pPr algn="r" defTabSz="912813">
              <a:spcBef>
                <a:spcPct val="50000"/>
              </a:spcBef>
            </a:pPr>
            <a:r>
              <a:rPr lang="pl-PL" sz="1600" b="1" dirty="0">
                <a:solidFill>
                  <a:schemeClr val="tx2">
                    <a:lumMod val="50000"/>
                  </a:schemeClr>
                </a:solidFill>
                <a:latin typeface="Arial" charset="0"/>
              </a:rPr>
              <a:t>        Studentów:  67 </a:t>
            </a:r>
          </a:p>
          <a:p>
            <a:pPr algn="r" defTabSz="912813">
              <a:spcBef>
                <a:spcPct val="50000"/>
              </a:spcBef>
            </a:pPr>
            <a:r>
              <a:rPr lang="pl-PL" sz="1600" b="1" dirty="0">
                <a:solidFill>
                  <a:schemeClr val="tx2">
                    <a:lumMod val="50000"/>
                  </a:schemeClr>
                </a:solidFill>
                <a:latin typeface="Arial" charset="0"/>
              </a:rPr>
              <a:t> Dydaktyków:  1 </a:t>
            </a:r>
          </a:p>
        </p:txBody>
      </p:sp>
      <p:sp>
        <p:nvSpPr>
          <p:cNvPr id="8" name="Rectangle 2">
            <a:extLst>
              <a:ext uri="{FF2B5EF4-FFF2-40B4-BE49-F238E27FC236}">
                <a16:creationId xmlns:a16="http://schemas.microsoft.com/office/drawing/2014/main" id="{90A119E5-3B6F-C0EB-6FD8-BCE4AA705692}"/>
              </a:ext>
            </a:extLst>
          </p:cNvPr>
          <p:cNvSpPr>
            <a:spLocks noGrp="1" noChangeArrowheads="1"/>
          </p:cNvSpPr>
          <p:nvPr>
            <p:ph type="title"/>
          </p:nvPr>
        </p:nvSpPr>
        <p:spPr>
          <a:xfrm>
            <a:off x="801295" y="764704"/>
            <a:ext cx="8114105" cy="1140296"/>
          </a:xfrm>
        </p:spPr>
        <p:txBody>
          <a:bodyPr/>
          <a:lstStyle/>
          <a:p>
            <a:pPr defTabSz="912813" eaLnBrk="1" hangingPunct="1"/>
            <a:r>
              <a:rPr lang="pl-PL" sz="2500" dirty="0"/>
              <a:t>Studencka </a:t>
            </a:r>
            <a:r>
              <a:rPr lang="pl-PL" sz="2400" dirty="0">
                <a:cs typeface="Times New Roman" pitchFamily="18" charset="0"/>
              </a:rPr>
              <a:t>Poradnia Prawna Uniwersytetu Warmińsko-Mazurskiego Olsztynie</a:t>
            </a:r>
            <a:r>
              <a:rPr lang="pl-PL" sz="2500" dirty="0"/>
              <a:t> </a:t>
            </a:r>
          </a:p>
        </p:txBody>
      </p:sp>
      <p:sp>
        <p:nvSpPr>
          <p:cNvPr id="9" name="Text Box 10">
            <a:extLst>
              <a:ext uri="{FF2B5EF4-FFF2-40B4-BE49-F238E27FC236}">
                <a16:creationId xmlns:a16="http://schemas.microsoft.com/office/drawing/2014/main" id="{57062DB5-705B-1462-683D-778D7416BD7A}"/>
              </a:ext>
            </a:extLst>
          </p:cNvPr>
          <p:cNvSpPr txBox="1">
            <a:spLocks noChangeArrowheads="1"/>
          </p:cNvSpPr>
          <p:nvPr/>
        </p:nvSpPr>
        <p:spPr bwMode="auto">
          <a:xfrm>
            <a:off x="2424212" y="2636760"/>
            <a:ext cx="5184576" cy="2292935"/>
          </a:xfrm>
          <a:prstGeom prst="rect">
            <a:avLst/>
          </a:prstGeom>
          <a:noFill/>
          <a:ln w="9525">
            <a:noFill/>
            <a:miter lim="800000"/>
            <a:headEnd/>
            <a:tailEnd/>
          </a:ln>
        </p:spPr>
        <p:txBody>
          <a:bodyPr wrap="square">
            <a:spAutoFit/>
          </a:bodyPr>
          <a:lstStyle/>
          <a:p>
            <a:pPr defTabSz="912813">
              <a:spcBef>
                <a:spcPct val="50000"/>
              </a:spcBef>
              <a:defRPr/>
            </a:pPr>
            <a:endParaRPr lang="pl-PL" sz="1300" b="1" dirty="0">
              <a:solidFill>
                <a:srgbClr val="003366"/>
              </a:solidFill>
              <a:latin typeface="+mn-lt"/>
            </a:endParaRPr>
          </a:p>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rPr>
              <a:t>Udział w przygotowaniu Dni Otwartych Uniwersytetu Warmińsko-Mazurskiego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rPr>
              <a:t>Współpraca ze Szkołą Publiczną w Olsztynie</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rPr>
              <a:t>Udział w symulacji rozpraw w ramach Laboratorium Sądowego </a:t>
            </a:r>
          </a:p>
          <a:p>
            <a:pPr marL="285750" indent="-285750" defTabSz="912813">
              <a:spcBef>
                <a:spcPct val="50000"/>
              </a:spcBef>
              <a:buFont typeface="Wingdings" panose="05000000000000000000" pitchFamily="2" charset="2"/>
              <a:buChar char="§"/>
              <a:defRPr/>
            </a:pP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285750" indent="-285750" defTabSz="912813">
              <a:spcBef>
                <a:spcPct val="50000"/>
              </a:spcBef>
              <a:buFont typeface="Wingdings" panose="05000000000000000000" pitchFamily="2" charset="2"/>
              <a:buChar char="§"/>
              <a:defRPr/>
            </a:pPr>
            <a:endParaRPr lang="pl-PL" sz="1300" dirty="0">
              <a:effectLst/>
              <a:latin typeface="+mn-lt"/>
              <a:ea typeface="Times New Roman" panose="02020603050405020304" pitchFamily="18" charset="0"/>
            </a:endParaRPr>
          </a:p>
        </p:txBody>
      </p:sp>
    </p:spTree>
    <p:extLst>
      <p:ext uri="{BB962C8B-B14F-4D97-AF65-F5344CB8AC3E}">
        <p14:creationId xmlns:p14="http://schemas.microsoft.com/office/powerpoint/2010/main" val="214810328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05AEA-3DDB-D141-E12E-206574436924}"/>
            </a:ext>
          </a:extLst>
        </p:cNvPr>
        <p:cNvGrpSpPr/>
        <p:nvPr/>
      </p:nvGrpSpPr>
      <p:grpSpPr>
        <a:xfrm>
          <a:off x="0" y="0"/>
          <a:ext cx="0" cy="0"/>
          <a:chOff x="0" y="0"/>
          <a:chExt cx="0" cy="0"/>
        </a:xfrm>
      </p:grpSpPr>
      <p:graphicFrame>
        <p:nvGraphicFramePr>
          <p:cNvPr id="9" name="Wykres 8">
            <a:extLst>
              <a:ext uri="{FF2B5EF4-FFF2-40B4-BE49-F238E27FC236}">
                <a16:creationId xmlns:a16="http://schemas.microsoft.com/office/drawing/2014/main" id="{A4052929-50D9-FB37-640F-D89ADB309FAE}"/>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3">
            <a:extLst>
              <a:ext uri="{FF2B5EF4-FFF2-40B4-BE49-F238E27FC236}">
                <a16:creationId xmlns:a16="http://schemas.microsoft.com/office/drawing/2014/main" id="{4501E531-0415-15F0-E02E-7220A118D27A}"/>
              </a:ext>
            </a:extLst>
          </p:cNvPr>
          <p:cNvGraphicFramePr>
            <a:graphicFrameLocks/>
          </p:cNvGraphicFramePr>
          <p:nvPr>
            <p:extLst>
              <p:ext uri="{D42A27DB-BD31-4B8C-83A1-F6EECF244321}">
                <p14:modId xmlns:p14="http://schemas.microsoft.com/office/powerpoint/2010/main" val="1511191557"/>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4">
            <a:extLst>
              <a:ext uri="{FF2B5EF4-FFF2-40B4-BE49-F238E27FC236}">
                <a16:creationId xmlns:a16="http://schemas.microsoft.com/office/drawing/2014/main" id="{029D33C1-16CE-7CBD-7765-13FDF7681370}"/>
              </a:ext>
            </a:extLst>
          </p:cNvPr>
          <p:cNvGraphicFramePr>
            <a:graphicFrameLocks/>
          </p:cNvGraphicFramePr>
          <p:nvPr>
            <p:extLst>
              <p:ext uri="{D42A27DB-BD31-4B8C-83A1-F6EECF244321}">
                <p14:modId xmlns:p14="http://schemas.microsoft.com/office/powerpoint/2010/main" val="334919510"/>
              </p:ext>
            </p:extLst>
          </p:nvPr>
        </p:nvGraphicFramePr>
        <p:xfrm>
          <a:off x="4788024" y="2492896"/>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11">
            <a:extLst>
              <a:ext uri="{FF2B5EF4-FFF2-40B4-BE49-F238E27FC236}">
                <a16:creationId xmlns:a16="http://schemas.microsoft.com/office/drawing/2014/main" id="{D82CDC5A-98AE-045B-2318-E7F096EC8949}"/>
              </a:ext>
            </a:extLst>
          </p:cNvPr>
          <p:cNvSpPr txBox="1">
            <a:spLocks noChangeArrowheads="1"/>
          </p:cNvSpPr>
          <p:nvPr/>
        </p:nvSpPr>
        <p:spPr bwMode="auto">
          <a:xfrm>
            <a:off x="5653128" y="3460669"/>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13" name="Text Box 12">
            <a:extLst>
              <a:ext uri="{FF2B5EF4-FFF2-40B4-BE49-F238E27FC236}">
                <a16:creationId xmlns:a16="http://schemas.microsoft.com/office/drawing/2014/main" id="{2E2CF606-3A09-B9A6-4058-E0B8E0DF5F60}"/>
              </a:ext>
            </a:extLst>
          </p:cNvPr>
          <p:cNvSpPr txBox="1">
            <a:spLocks noChangeArrowheads="1"/>
          </p:cNvSpPr>
          <p:nvPr/>
        </p:nvSpPr>
        <p:spPr bwMode="auto">
          <a:xfrm>
            <a:off x="6804065" y="4323202"/>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4" name="Text Box 13">
            <a:extLst>
              <a:ext uri="{FF2B5EF4-FFF2-40B4-BE49-F238E27FC236}">
                <a16:creationId xmlns:a16="http://schemas.microsoft.com/office/drawing/2014/main" id="{7A8C273F-AA40-D2FA-1587-E13001F11214}"/>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2004-2025</a:t>
            </a:r>
          </a:p>
        </p:txBody>
      </p:sp>
      <p:sp>
        <p:nvSpPr>
          <p:cNvPr id="15" name="Text Box 14">
            <a:extLst>
              <a:ext uri="{FF2B5EF4-FFF2-40B4-BE49-F238E27FC236}">
                <a16:creationId xmlns:a16="http://schemas.microsoft.com/office/drawing/2014/main" id="{135A86EA-78CA-7B72-BDD0-76E4D43BAF46}"/>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2004-2025</a:t>
            </a:r>
          </a:p>
        </p:txBody>
      </p:sp>
      <p:sp>
        <p:nvSpPr>
          <p:cNvPr id="16" name="Rectangle 2">
            <a:extLst>
              <a:ext uri="{FF2B5EF4-FFF2-40B4-BE49-F238E27FC236}">
                <a16:creationId xmlns:a16="http://schemas.microsoft.com/office/drawing/2014/main" id="{F4BEE432-6CA8-2179-0E07-94C033C401EC}"/>
              </a:ext>
            </a:extLst>
          </p:cNvPr>
          <p:cNvSpPr>
            <a:spLocks noGrp="1" noChangeArrowheads="1"/>
          </p:cNvSpPr>
          <p:nvPr>
            <p:ph type="title"/>
          </p:nvPr>
        </p:nvSpPr>
        <p:spPr>
          <a:xfrm>
            <a:off x="801295" y="764704"/>
            <a:ext cx="8114105" cy="1140296"/>
          </a:xfrm>
        </p:spPr>
        <p:txBody>
          <a:bodyPr/>
          <a:lstStyle/>
          <a:p>
            <a:pPr defTabSz="912813" eaLnBrk="1" hangingPunct="1"/>
            <a:r>
              <a:rPr lang="pl-PL" sz="2500" dirty="0"/>
              <a:t>Studencka </a:t>
            </a:r>
            <a:r>
              <a:rPr lang="pl-PL" sz="2400" dirty="0">
                <a:cs typeface="Times New Roman" pitchFamily="18" charset="0"/>
              </a:rPr>
              <a:t>Poradnia Prawna Uniwersytetu Warmińsko-Mazurskiego Olsztynie</a:t>
            </a:r>
            <a:r>
              <a:rPr lang="pl-PL" sz="2500" dirty="0"/>
              <a:t> 2004-2025</a:t>
            </a:r>
          </a:p>
        </p:txBody>
      </p:sp>
      <p:sp>
        <p:nvSpPr>
          <p:cNvPr id="20" name="pole tekstowe 19">
            <a:extLst>
              <a:ext uri="{FF2B5EF4-FFF2-40B4-BE49-F238E27FC236}">
                <a16:creationId xmlns:a16="http://schemas.microsoft.com/office/drawing/2014/main" id="{B8CE0375-B9DE-D2CE-2F86-A27ADFFD6534}"/>
              </a:ext>
            </a:extLst>
          </p:cNvPr>
          <p:cNvSpPr txBox="1"/>
          <p:nvPr/>
        </p:nvSpPr>
        <p:spPr>
          <a:xfrm>
            <a:off x="8604928" y="4567858"/>
            <a:ext cx="431568" cy="229294"/>
          </a:xfrm>
          <a:prstGeom prst="rect">
            <a:avLst/>
          </a:prstGeom>
          <a:noFill/>
        </p:spPr>
        <p:txBody>
          <a:bodyPr wrap="square" rtlCol="0">
            <a:spAutoFit/>
          </a:bodyPr>
          <a:lstStyle/>
          <a:p>
            <a:r>
              <a:rPr lang="pl-PL" sz="890" b="1" dirty="0">
                <a:latin typeface="+mn-lt"/>
              </a:rPr>
              <a:t>b.d.</a:t>
            </a:r>
            <a:endParaRPr lang="en-GB" sz="890" b="1" dirty="0">
              <a:latin typeface="+mn-lt"/>
            </a:endParaRPr>
          </a:p>
        </p:txBody>
      </p:sp>
    </p:spTree>
    <p:extLst>
      <p:ext uri="{BB962C8B-B14F-4D97-AF65-F5344CB8AC3E}">
        <p14:creationId xmlns:p14="http://schemas.microsoft.com/office/powerpoint/2010/main" val="89566830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45E49D94-8047-6C7A-EC28-68860C7C3A0C}"/>
              </a:ext>
            </a:extLst>
          </p:cNvPr>
          <p:cNvGraphicFramePr>
            <a:graphicFrameLocks noChangeAspect="1"/>
          </p:cNvGraphicFramePr>
          <p:nvPr>
            <p:extLst>
              <p:ext uri="{D42A27DB-BD31-4B8C-83A1-F6EECF244321}">
                <p14:modId xmlns:p14="http://schemas.microsoft.com/office/powerpoint/2010/main" val="4197377817"/>
              </p:ext>
            </p:extLst>
          </p:nvPr>
        </p:nvGraphicFramePr>
        <p:xfrm>
          <a:off x="827584" y="2400300"/>
          <a:ext cx="8265616"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7092280" y="2276872"/>
            <a:ext cx="205172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208</a:t>
            </a:r>
          </a:p>
          <a:p>
            <a:pPr algn="r" defTabSz="912813">
              <a:spcBef>
                <a:spcPct val="50000"/>
              </a:spcBef>
            </a:pPr>
            <a:r>
              <a:rPr lang="pl-PL" sz="1600" b="1" dirty="0">
                <a:solidFill>
                  <a:schemeClr val="accent5">
                    <a:lumMod val="25000"/>
                  </a:schemeClr>
                </a:solidFill>
                <a:latin typeface="Arial" charset="0"/>
              </a:rPr>
              <a:t>Studentów: 200 </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78 </a:t>
            </a:r>
          </a:p>
        </p:txBody>
      </p:sp>
      <p:graphicFrame>
        <p:nvGraphicFramePr>
          <p:cNvPr id="4" name="Symbol zastępczy wykresu 3">
            <a:extLst>
              <a:ext uri="{FF2B5EF4-FFF2-40B4-BE49-F238E27FC236}">
                <a16:creationId xmlns:a16="http://schemas.microsoft.com/office/drawing/2014/main" id="{46053608-D611-F3ED-8BF7-66D1D23A2AE1}"/>
              </a:ext>
            </a:extLst>
          </p:cNvPr>
          <p:cNvGraphicFramePr>
            <a:graphicFrameLocks noGrp="1"/>
          </p:cNvGraphicFramePr>
          <p:nvPr>
            <p:ph type="chart" idx="1"/>
          </p:nvPr>
        </p:nvGraphicFramePr>
        <p:xfrm flipH="1">
          <a:off x="8915399" y="6021288"/>
          <a:ext cx="45719" cy="14401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a:extLst>
              <a:ext uri="{FF2B5EF4-FFF2-40B4-BE49-F238E27FC236}">
                <a16:creationId xmlns:a16="http://schemas.microsoft.com/office/drawing/2014/main" id="{17D5FD09-C2AD-6D61-DAD8-A10051D6DFA3}"/>
              </a:ext>
            </a:extLst>
          </p:cNvPr>
          <p:cNvSpPr>
            <a:spLocks noGrp="1" noChangeArrowheads="1"/>
          </p:cNvSpPr>
          <p:nvPr>
            <p:ph type="title"/>
          </p:nvPr>
        </p:nvSpPr>
        <p:spPr>
          <a:xfrm>
            <a:off x="801295" y="764704"/>
            <a:ext cx="8114105" cy="1140296"/>
          </a:xfrm>
        </p:spPr>
        <p:txBody>
          <a:bodyPr/>
          <a:lstStyle/>
          <a:p>
            <a:pPr defTabSz="912813" eaLnBrk="1" hangingPunct="1"/>
            <a:r>
              <a:rPr lang="pl-PL" sz="2400" dirty="0"/>
              <a:t>Uniwersytecka Studencka Poradnia Prawna „Klinika Prawa” </a:t>
            </a:r>
            <a:r>
              <a:rPr lang="pl-PL" sz="2400" dirty="0" err="1"/>
              <a:t>WPiA</a:t>
            </a:r>
            <a:r>
              <a:rPr lang="pl-PL" sz="2400" dirty="0"/>
              <a:t> Uniwersytetu Opolskiego</a:t>
            </a:r>
            <a:endParaRPr lang="pl-PL" sz="2500" dirty="0"/>
          </a:p>
        </p:txBody>
      </p:sp>
    </p:spTree>
    <p:extLst>
      <p:ext uri="{BB962C8B-B14F-4D97-AF65-F5344CB8AC3E}">
        <p14:creationId xmlns:p14="http://schemas.microsoft.com/office/powerpoint/2010/main" val="44303430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0FF1A-6968-8E63-10A5-4E8133728145}"/>
            </a:ext>
          </a:extLst>
        </p:cNvPr>
        <p:cNvGrpSpPr/>
        <p:nvPr/>
      </p:nvGrpSpPr>
      <p:grpSpPr>
        <a:xfrm>
          <a:off x="0" y="0"/>
          <a:ext cx="0" cy="0"/>
          <a:chOff x="0" y="0"/>
          <a:chExt cx="0" cy="0"/>
        </a:xfrm>
      </p:grpSpPr>
      <p:sp>
        <p:nvSpPr>
          <p:cNvPr id="5" name="Text Box 10">
            <a:extLst>
              <a:ext uri="{FF2B5EF4-FFF2-40B4-BE49-F238E27FC236}">
                <a16:creationId xmlns:a16="http://schemas.microsoft.com/office/drawing/2014/main" id="{AD64B988-87F4-09D8-5B7F-CE349DD181FA}"/>
              </a:ext>
            </a:extLst>
          </p:cNvPr>
          <p:cNvSpPr txBox="1">
            <a:spLocks noChangeArrowheads="1"/>
          </p:cNvSpPr>
          <p:nvPr/>
        </p:nvSpPr>
        <p:spPr bwMode="auto">
          <a:xfrm>
            <a:off x="755576" y="2348880"/>
            <a:ext cx="8388424" cy="4185761"/>
          </a:xfrm>
          <a:prstGeom prst="rect">
            <a:avLst/>
          </a:prstGeom>
          <a:noFill/>
          <a:ln w="9525">
            <a:noFill/>
            <a:miter lim="800000"/>
            <a:headEnd/>
            <a:tailEnd/>
          </a:ln>
        </p:spPr>
        <p:txBody>
          <a:bodyPr wrap="square">
            <a:spAutoFit/>
          </a:bodyPr>
          <a:lstStyle/>
          <a:p>
            <a:pPr defTabSz="912813">
              <a:spcBef>
                <a:spcPts val="6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Organizacja VIII Ogólnopolskiej Konferencji Naukowej „Szanse i zagrożenia współczesnych rodzin. Perspektywy społeczno-psychologiczne, medyczne i prawne” – udział 100 osób </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konferencji </a:t>
            </a:r>
            <a:r>
              <a:rPr lang="en-GB"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"Drawing the line between MiFID and </a:t>
            </a:r>
            <a:r>
              <a:rPr lang="en-GB"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MiCAR</a:t>
            </a:r>
            <a:r>
              <a:rPr lang="en-GB"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 concepts of financial instruments and crypto-assets" </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Wykład opiekuna sekcji prawa i postępowania cywilnego na temat zabezpieczenia wierzytelności w czasie pobytu na Uniwersytecie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Airlangga</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(Indonezja)</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Maratonu Pisania Listów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Amnesty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International </a:t>
            </a:r>
          </a:p>
          <a:p>
            <a:pPr marL="171450" indent="-1714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Spotkania: z kuratorem sądowym, w jednostce penitencjarnej w Lublińcu oraz Areszcie Śledczym w Opolu</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Podjęcie współpracy z Zakładem Karnym w Herbach</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Dniu Otwartym Sądu Okręgowego w Opolu</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współpracy z opolskimi instytucjami i organizacjami: Powiatowym Urzędem Pracy, MOPR, Aresztem Śledczym, Centrum Seniora, Powiatowym Centrum Pomocy Rodzinie, Stowarzyszeniem Rodzin Zastępczych „Jestem”, Stowarzyszeniem Twoja Fabryka Marzeń i Centrum Re-Start. Nadto współpraca z jednostkami uniwersyteckimi: Pełnomocnikiem ds. równego traktowania i Centrum Wsparcia Psychologiczno-Terapeutycznego</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Opracowanie ulotki dla osób osadzonych w jednostkach penitencjarnych</a:t>
            </a:r>
          </a:p>
        </p:txBody>
      </p:sp>
      <p:graphicFrame>
        <p:nvGraphicFramePr>
          <p:cNvPr id="4" name="Symbol zastępczy wykresu 3">
            <a:extLst>
              <a:ext uri="{FF2B5EF4-FFF2-40B4-BE49-F238E27FC236}">
                <a16:creationId xmlns:a16="http://schemas.microsoft.com/office/drawing/2014/main" id="{26E76673-9FD5-60AB-5324-753A950BF003}"/>
              </a:ext>
            </a:extLst>
          </p:cNvPr>
          <p:cNvGraphicFramePr>
            <a:graphicFrameLocks noGrp="1"/>
          </p:cNvGraphicFramePr>
          <p:nvPr>
            <p:ph type="chart" idx="1"/>
          </p:nvPr>
        </p:nvGraphicFramePr>
        <p:xfrm flipH="1">
          <a:off x="8915399" y="6021288"/>
          <a:ext cx="45719" cy="14401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a:extLst>
              <a:ext uri="{FF2B5EF4-FFF2-40B4-BE49-F238E27FC236}">
                <a16:creationId xmlns:a16="http://schemas.microsoft.com/office/drawing/2014/main" id="{51D1CF64-5531-9E42-5DC1-ED8A7B8A8818}"/>
              </a:ext>
            </a:extLst>
          </p:cNvPr>
          <p:cNvSpPr>
            <a:spLocks noGrp="1" noChangeArrowheads="1"/>
          </p:cNvSpPr>
          <p:nvPr>
            <p:ph type="title"/>
          </p:nvPr>
        </p:nvSpPr>
        <p:spPr>
          <a:xfrm>
            <a:off x="801295" y="764704"/>
            <a:ext cx="8114105" cy="1140296"/>
          </a:xfrm>
        </p:spPr>
        <p:txBody>
          <a:bodyPr/>
          <a:lstStyle/>
          <a:p>
            <a:pPr defTabSz="912813" eaLnBrk="1" hangingPunct="1"/>
            <a:r>
              <a:rPr lang="pl-PL" sz="2400" dirty="0"/>
              <a:t>Uniwersytecka Studencka Poradnia Prawna „Klinika Prawa” </a:t>
            </a:r>
            <a:r>
              <a:rPr lang="pl-PL" sz="2400" dirty="0" err="1"/>
              <a:t>WPiA</a:t>
            </a:r>
            <a:r>
              <a:rPr lang="pl-PL" sz="2400" dirty="0"/>
              <a:t> Uniwersytetu Opolskiego</a:t>
            </a:r>
            <a:endParaRPr lang="pl-PL" sz="2500" dirty="0"/>
          </a:p>
        </p:txBody>
      </p:sp>
    </p:spTree>
    <p:extLst>
      <p:ext uri="{BB962C8B-B14F-4D97-AF65-F5344CB8AC3E}">
        <p14:creationId xmlns:p14="http://schemas.microsoft.com/office/powerpoint/2010/main" val="267035964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755576" y="2299513"/>
            <a:ext cx="8388424" cy="4108817"/>
          </a:xfrm>
          <a:prstGeom prst="rect">
            <a:avLst/>
          </a:prstGeom>
          <a:noFill/>
          <a:ln w="9525">
            <a:noFill/>
            <a:miter lim="800000"/>
            <a:headEnd/>
            <a:tailEnd/>
          </a:ln>
        </p:spPr>
        <p:txBody>
          <a:bodyPr wrap="square">
            <a:spAutoFit/>
          </a:bodyPr>
          <a:lstStyle/>
          <a:p>
            <a:pPr algn="just">
              <a:spcBef>
                <a:spcPts val="600"/>
              </a:spcBef>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c.d.:</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Nagroda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Quality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dla Kierownika Kliniki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za działalność na rzecz podnoszenia jakości kształcenia </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Nominacja Kolegium Redakcyjnego Nowej Trybuny Opolskiej dla Kierownika Poradni do tytułu Osobowości Roku 2024 w kategorii Nauka</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Nagroda III stopnia dla studentki Poradni w konkursie na najlepszą glosę, który odbył się na Uniwersytecie Łódzkim</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Poradni w konkursie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Regranting</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dla Organizacji Poradniczych”, uzyskanie dofinansowania w wysokości 8 tys. zł w ramach konkursu „Silne NGO – Dostępność Plus” organizowanego przez Opolskie Centrum Wspierania Inicjatyw Pozarządowych</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Działania w ramach Street Law: organizacja Międzynarodowego Dnia Praw Człowieka, w ramach którego odbyła się m.in. debata oksfordzka i szereg prelekcji. W wydarzeniu udział wzięło 150 uczniów szkół ponadpodstawowych </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Inną z aktywności Street Law było spotkanie i współpraca z Centrum Re-Start, w którym osoby korzystające z pomocy społecznej oraz długotrwale bezrobotne otrzymują szansę na nowy start w życiu</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Nocy Nauki i Pikniku Naukowym w ramach 22. Opolskiego Festiwalu Nauki</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Działania promocyjne: odwiedziny w MOPR DDP „Złota Jesień” w Opolu – promowanie Poradni wśród osób starszych</a:t>
            </a:r>
          </a:p>
        </p:txBody>
      </p:sp>
      <p:graphicFrame>
        <p:nvGraphicFramePr>
          <p:cNvPr id="4" name="Symbol zastępczy wykresu 3">
            <a:extLst>
              <a:ext uri="{FF2B5EF4-FFF2-40B4-BE49-F238E27FC236}">
                <a16:creationId xmlns:a16="http://schemas.microsoft.com/office/drawing/2014/main" id="{46053608-D611-F3ED-8BF7-66D1D23A2AE1}"/>
              </a:ext>
            </a:extLst>
          </p:cNvPr>
          <p:cNvGraphicFramePr>
            <a:graphicFrameLocks noGrp="1"/>
          </p:cNvGraphicFramePr>
          <p:nvPr>
            <p:ph type="chart" idx="1"/>
          </p:nvPr>
        </p:nvGraphicFramePr>
        <p:xfrm flipH="1">
          <a:off x="8915399" y="6021288"/>
          <a:ext cx="45719" cy="14401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a:extLst>
              <a:ext uri="{FF2B5EF4-FFF2-40B4-BE49-F238E27FC236}">
                <a16:creationId xmlns:a16="http://schemas.microsoft.com/office/drawing/2014/main" id="{4A31AC37-2A4B-E19E-F3AB-71E86E79DE1C}"/>
              </a:ext>
            </a:extLst>
          </p:cNvPr>
          <p:cNvSpPr>
            <a:spLocks noGrp="1" noChangeArrowheads="1"/>
          </p:cNvSpPr>
          <p:nvPr>
            <p:ph type="title"/>
          </p:nvPr>
        </p:nvSpPr>
        <p:spPr>
          <a:xfrm>
            <a:off x="801295" y="764704"/>
            <a:ext cx="8114105" cy="1140296"/>
          </a:xfrm>
        </p:spPr>
        <p:txBody>
          <a:bodyPr/>
          <a:lstStyle/>
          <a:p>
            <a:pPr defTabSz="912813" eaLnBrk="1" hangingPunct="1"/>
            <a:r>
              <a:rPr lang="pl-PL" sz="2400" dirty="0"/>
              <a:t>Uniwersytecka Studencka Poradnia Prawna „Klinika Prawa” </a:t>
            </a:r>
            <a:r>
              <a:rPr lang="pl-PL" sz="2400" dirty="0" err="1"/>
              <a:t>WPiA</a:t>
            </a:r>
            <a:r>
              <a:rPr lang="pl-PL" sz="2400" dirty="0"/>
              <a:t> Uniwersytetu Opolskiego</a:t>
            </a:r>
            <a:endParaRPr lang="pl-PL" sz="2500" dirty="0"/>
          </a:p>
        </p:txBody>
      </p:sp>
    </p:spTree>
    <p:extLst>
      <p:ext uri="{BB962C8B-B14F-4D97-AF65-F5344CB8AC3E}">
        <p14:creationId xmlns:p14="http://schemas.microsoft.com/office/powerpoint/2010/main" val="5104588"/>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Object 7">
            <a:extLst>
              <a:ext uri="{FF2B5EF4-FFF2-40B4-BE49-F238E27FC236}">
                <a16:creationId xmlns:a16="http://schemas.microsoft.com/office/drawing/2014/main" id="{71F8A6B1-EB8F-5E9C-CEA8-E90AEF3F4B35}"/>
              </a:ext>
            </a:extLst>
          </p:cNvPr>
          <p:cNvGraphicFramePr>
            <a:graphicFrameLocks/>
          </p:cNvGraphicFramePr>
          <p:nvPr>
            <p:extLst>
              <p:ext uri="{D42A27DB-BD31-4B8C-83A1-F6EECF244321}">
                <p14:modId xmlns:p14="http://schemas.microsoft.com/office/powerpoint/2010/main" val="3553075145"/>
              </p:ext>
            </p:extLst>
          </p:nvPr>
        </p:nvGraphicFramePr>
        <p:xfrm>
          <a:off x="75605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541B4C41-6834-3ED7-819E-C82FE89EDA8B}"/>
              </a:ext>
            </a:extLst>
          </p:cNvPr>
          <p:cNvGraphicFramePr>
            <a:graphicFrameLocks/>
          </p:cNvGraphicFramePr>
          <p:nvPr>
            <p:extLst>
              <p:ext uri="{D42A27DB-BD31-4B8C-83A1-F6EECF244321}">
                <p14:modId xmlns:p14="http://schemas.microsoft.com/office/powerpoint/2010/main" val="1272940823"/>
              </p:ext>
            </p:extLst>
          </p:nvPr>
        </p:nvGraphicFramePr>
        <p:xfrm>
          <a:off x="4860512" y="2564904"/>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2BEC8B42-08C2-D554-5BEC-24D8CD410C16}"/>
              </a:ext>
            </a:extLst>
          </p:cNvPr>
          <p:cNvSpPr txBox="1">
            <a:spLocks noChangeArrowheads="1"/>
          </p:cNvSpPr>
          <p:nvPr/>
        </p:nvSpPr>
        <p:spPr bwMode="auto">
          <a:xfrm>
            <a:off x="5376746" y="3829295"/>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B5C308F9-01B8-3ED0-3DBE-05A974F3D5C2}"/>
              </a:ext>
            </a:extLst>
          </p:cNvPr>
          <p:cNvSpPr txBox="1">
            <a:spLocks noChangeArrowheads="1"/>
          </p:cNvSpPr>
          <p:nvPr/>
        </p:nvSpPr>
        <p:spPr bwMode="auto">
          <a:xfrm>
            <a:off x="6588224" y="4437112"/>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6D7738C0-F466-E7DD-096D-D4B7A03AB450}"/>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9" name="Text Box 14">
            <a:extLst>
              <a:ext uri="{FF2B5EF4-FFF2-40B4-BE49-F238E27FC236}">
                <a16:creationId xmlns:a16="http://schemas.microsoft.com/office/drawing/2014/main" id="{2403906F-7816-DCC2-A61A-B745C4FDABB3}"/>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
        <p:nvSpPr>
          <p:cNvPr id="12" name="Rectangle 2">
            <a:extLst>
              <a:ext uri="{FF2B5EF4-FFF2-40B4-BE49-F238E27FC236}">
                <a16:creationId xmlns:a16="http://schemas.microsoft.com/office/drawing/2014/main" id="{303CE43C-8693-09B3-CA7B-D86BACE3233C}"/>
              </a:ext>
            </a:extLst>
          </p:cNvPr>
          <p:cNvSpPr>
            <a:spLocks noGrp="1" noChangeArrowheads="1"/>
          </p:cNvSpPr>
          <p:nvPr>
            <p:ph type="title"/>
          </p:nvPr>
        </p:nvSpPr>
        <p:spPr>
          <a:xfrm>
            <a:off x="801295" y="764704"/>
            <a:ext cx="8114105" cy="1140296"/>
          </a:xfrm>
        </p:spPr>
        <p:txBody>
          <a:bodyPr/>
          <a:lstStyle/>
          <a:p>
            <a:pPr defTabSz="912813" eaLnBrk="1" hangingPunct="1"/>
            <a:r>
              <a:rPr lang="pl-PL" sz="2400" dirty="0"/>
              <a:t>Uniwersytecka Studencka Poradnia Prawna „Klinika Prawa” </a:t>
            </a:r>
            <a:r>
              <a:rPr lang="pl-PL" sz="2400" dirty="0" err="1"/>
              <a:t>WPiA</a:t>
            </a:r>
            <a:r>
              <a:rPr lang="pl-PL" sz="2400" dirty="0"/>
              <a:t> Uniwersytetu Opolskiego 2003-2025</a:t>
            </a:r>
            <a:endParaRPr lang="pl-PL" sz="2500" dirty="0"/>
          </a:p>
        </p:txBody>
      </p:sp>
    </p:spTree>
    <p:extLst>
      <p:ext uri="{BB962C8B-B14F-4D97-AF65-F5344CB8AC3E}">
        <p14:creationId xmlns:p14="http://schemas.microsoft.com/office/powerpoint/2010/main" val="34830232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55650" y="2687639"/>
            <a:ext cx="8569325" cy="4129088"/>
            <a:chOff x="470" y="37"/>
            <a:chExt cx="5404" cy="2601"/>
          </a:xfrm>
        </p:grpSpPr>
        <p:sp useBgFill="1">
          <p:nvSpPr>
            <p:cNvPr id="4" name="Text Box 517"/>
            <p:cNvSpPr txBox="1">
              <a:spLocks noChangeArrowheads="1"/>
            </p:cNvSpPr>
            <p:nvPr/>
          </p:nvSpPr>
          <p:spPr bwMode="auto">
            <a:xfrm>
              <a:off x="3742" y="1049"/>
              <a:ext cx="2132" cy="80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a:solidFill>
                    <a:srgbClr val="003366"/>
                  </a:solidFill>
                  <a:latin typeface="Arial" charset="0"/>
                </a:rPr>
                <a:t>Rok akademicki 2010/2011</a:t>
              </a:r>
            </a:p>
            <a:p>
              <a:pPr eaLnBrk="1" hangingPunct="1">
                <a:spcBef>
                  <a:spcPct val="50000"/>
                </a:spcBef>
              </a:pPr>
              <a:r>
                <a:rPr lang="pl-PL" altLang="pl-PL" sz="2000">
                  <a:solidFill>
                    <a:srgbClr val="003366"/>
                  </a:solidFill>
                  <a:latin typeface="Arial" charset="0"/>
                </a:rPr>
                <a:t>25 poradni w 15 miastach</a:t>
              </a:r>
            </a:p>
          </p:txBody>
        </p:sp>
        <p:graphicFrame>
          <p:nvGraphicFramePr>
            <p:cNvPr id="5" name="Object 518"/>
            <p:cNvGraphicFramePr>
              <a:graphicFrameLocks noChangeAspect="1"/>
            </p:cNvGraphicFramePr>
            <p:nvPr/>
          </p:nvGraphicFramePr>
          <p:xfrm>
            <a:off x="538" y="37"/>
            <a:ext cx="2695" cy="2601"/>
          </p:xfrm>
          <a:graphic>
            <a:graphicData uri="http://schemas.openxmlformats.org/presentationml/2006/ole">
              <mc:AlternateContent xmlns:mc="http://schemas.openxmlformats.org/markup-compatibility/2006">
                <mc:Choice xmlns:v="urn:schemas-microsoft-com:vml" Requires="v">
                  <p:oleObj name="Bitmap Image" r:id="rId2" imgW="4352381" imgH="4200000" progId="PBrush">
                    <p:embed/>
                  </p:oleObj>
                </mc:Choice>
                <mc:Fallback>
                  <p:oleObj name="Bitmap Image" r:id="rId2" imgW="4352381" imgH="4200000"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37"/>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9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640"/>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 y="242"/>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777"/>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65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65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1557"/>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208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208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192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172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137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155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1557"/>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109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p:cNvSpPr txBox="1">
              <a:spLocks noChangeArrowheads="1"/>
            </p:cNvSpPr>
            <p:nvPr/>
          </p:nvSpPr>
          <p:spPr bwMode="auto">
            <a:xfrm>
              <a:off x="2582" y="835"/>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 y="36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p:cNvSpPr txBox="1">
              <a:spLocks noChangeArrowheads="1"/>
            </p:cNvSpPr>
            <p:nvPr/>
          </p:nvSpPr>
          <p:spPr bwMode="auto">
            <a:xfrm>
              <a:off x="2110" y="59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 y="24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2003-2025</a:t>
            </a:r>
          </a:p>
        </p:txBody>
      </p:sp>
    </p:spTree>
    <p:extLst>
      <p:ext uri="{BB962C8B-B14F-4D97-AF65-F5344CB8AC3E}">
        <p14:creationId xmlns:p14="http://schemas.microsoft.com/office/powerpoint/2010/main" val="27507760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B7BF3D3A-42B4-AF7F-2755-A9F96DE51EC6}"/>
              </a:ext>
            </a:extLst>
          </p:cNvPr>
          <p:cNvGraphicFramePr>
            <a:graphicFrameLocks noGrp="1" noChangeAspect="1"/>
          </p:cNvGraphicFramePr>
          <p:nvPr>
            <p:ph type="chart" idx="1"/>
            <p:extLst>
              <p:ext uri="{D42A27DB-BD31-4B8C-83A1-F6EECF244321}">
                <p14:modId xmlns:p14="http://schemas.microsoft.com/office/powerpoint/2010/main" val="721365880"/>
              </p:ext>
            </p:extLst>
          </p:nvPr>
        </p:nvGraphicFramePr>
        <p:xfrm>
          <a:off x="735013" y="24717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Klinika Prawa </a:t>
            </a:r>
            <a:r>
              <a:rPr lang="pl-PL" sz="2800" dirty="0" err="1"/>
              <a:t>WPiA</a:t>
            </a:r>
            <a:r>
              <a:rPr lang="pl-PL" sz="2800" dirty="0"/>
              <a:t> </a:t>
            </a:r>
            <a:br>
              <a:rPr lang="pl-PL" sz="2800" dirty="0"/>
            </a:br>
            <a:r>
              <a:rPr lang="pl-PL" sz="2800" dirty="0"/>
              <a:t>Uniwersytetu im. Adama Mickiewicza</a:t>
            </a:r>
          </a:p>
        </p:txBody>
      </p:sp>
      <p:sp>
        <p:nvSpPr>
          <p:cNvPr id="23556" name="Text Box 4"/>
          <p:cNvSpPr txBox="1">
            <a:spLocks noChangeArrowheads="1"/>
          </p:cNvSpPr>
          <p:nvPr/>
        </p:nvSpPr>
        <p:spPr bwMode="auto">
          <a:xfrm>
            <a:off x="6997352" y="2276872"/>
            <a:ext cx="211115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17</a:t>
            </a:r>
          </a:p>
          <a:p>
            <a:pPr algn="r" defTabSz="912813">
              <a:spcBef>
                <a:spcPct val="50000"/>
              </a:spcBef>
            </a:pPr>
            <a:r>
              <a:rPr lang="pl-PL" sz="1600" b="1" dirty="0">
                <a:solidFill>
                  <a:schemeClr val="tx2">
                    <a:lumMod val="50000"/>
                  </a:schemeClr>
                </a:solidFill>
                <a:latin typeface="Arial" charset="0"/>
              </a:rPr>
              <a:t>Studentów: 80 </a:t>
            </a:r>
          </a:p>
          <a:p>
            <a:pPr algn="r" defTabSz="912813">
              <a:spcBef>
                <a:spcPct val="50000"/>
              </a:spcBef>
            </a:pPr>
            <a:r>
              <a:rPr lang="pl-PL" sz="1600" b="1" dirty="0">
                <a:solidFill>
                  <a:schemeClr val="tx2">
                    <a:lumMod val="50000"/>
                  </a:schemeClr>
                </a:solidFill>
                <a:latin typeface="Arial" charset="0"/>
              </a:rPr>
              <a:t>Dydaktyków: 7 </a:t>
            </a:r>
          </a:p>
        </p:txBody>
      </p:sp>
    </p:spTree>
    <p:extLst>
      <p:ext uri="{BB962C8B-B14F-4D97-AF65-F5344CB8AC3E}">
        <p14:creationId xmlns:p14="http://schemas.microsoft.com/office/powerpoint/2010/main" val="1272553832"/>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755576" y="2283688"/>
            <a:ext cx="8388424" cy="4493538"/>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XXXVI Międzynarodowej Konferencja Klinik Prawa „Nowe Technologie – Interdyscyplinarność – Ewaluacja w Edukacji Klinicznej”, w konferencji wzięło udział 15 ośrodków akademickich z: Polski, Słowacji, Litwy, Szwecji, Hiszpanii, Mołdawii, Macedonii Północnej, Kosowa, Gruzji i Indonezji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Czynny udział w Międzynarodowym Seminarium Naukowym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Are</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Europe and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America</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the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world</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leaders</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for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human</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right</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protection</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and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sustainability</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Contributions</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of the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Internationals</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Regions to Human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Rights</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and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Sustainable</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Development”, Madryt</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m</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iędzynarodowy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m</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projek</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cie</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“Effective Justice International and Comparative Approaches”</a:t>
            </a:r>
            <a:endParaRPr lang="pl-PL" sz="1300" dirty="0">
              <a:solidFill>
                <a:schemeClr val="accent5">
                  <a:lumMod val="25000"/>
                </a:schemeClr>
              </a:solidFill>
              <a:latin typeface="+mn-lt"/>
              <a:ea typeface="Times New Roman" panose="02020603050405020304" pitchFamily="18" charset="0"/>
              <a:cs typeface="Times New Roman" panose="02020603050405020304" pitchFamily="18" charset="0"/>
            </a:endParaRP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Współpraca z sędziami Sądu Okręgowego w Poznaniu, Centralnym Biurem Zwalczania Przestępczości (m.in. 4-tygodniowe warsztaty „Digital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Traces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Fundacją “Dziecko w Centrum” (udział w kampanii „Dzieciństwo bez przemocy”)</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Opieka nad realizacją trzech projektów badawczych finansowanych w ramach programu Inicjatywa Doskonałości-Uczelnia Badawcza (ID-UB). Realizacja projektu „Prawo do ochrony zdrowia jako prawo socjalne oraz prawo do prywatności: analiza orzecznictwa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ETPCz</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w kontekście stosowania niekonwencjonalnych środków terapeutycznych w świetle art. 8 Konwencji” finansowego ze środków ID-UB</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Nagroda za najlepiej sporządzone pisma w Central and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Eastern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European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Moot</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Competition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2025</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Działania w ramach Street Law: warsztaty dla 60 uczniów I ALO w Kaliszu</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Prowadzenie bloga Kliniki </a:t>
            </a:r>
          </a:p>
        </p:txBody>
      </p:sp>
      <p:sp>
        <p:nvSpPr>
          <p:cNvPr id="7" name="Rectangle 2">
            <a:extLst>
              <a:ext uri="{FF2B5EF4-FFF2-40B4-BE49-F238E27FC236}">
                <a16:creationId xmlns:a16="http://schemas.microsoft.com/office/drawing/2014/main" id="{20D10899-A2CD-0DC8-0D73-6CA48EF847C4}"/>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a:t>
            </a:r>
            <a:r>
              <a:rPr lang="pl-PL" sz="2800" dirty="0" err="1"/>
              <a:t>WPiA</a:t>
            </a:r>
            <a:r>
              <a:rPr lang="pl-PL" sz="2800" dirty="0"/>
              <a:t> </a:t>
            </a:r>
            <a:br>
              <a:rPr lang="pl-PL" sz="2800" dirty="0"/>
            </a:br>
            <a:r>
              <a:rPr lang="pl-PL" sz="2800" dirty="0"/>
              <a:t>Uniwersytetu im. Adama Mickiewicza</a:t>
            </a:r>
            <a:endParaRPr lang="pl-PL" sz="2800" b="0" dirty="0"/>
          </a:p>
        </p:txBody>
      </p:sp>
    </p:spTree>
    <p:extLst>
      <p:ext uri="{BB962C8B-B14F-4D97-AF65-F5344CB8AC3E}">
        <p14:creationId xmlns:p14="http://schemas.microsoft.com/office/powerpoint/2010/main" val="350074137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a:extLst>
              <a:ext uri="{FF2B5EF4-FFF2-40B4-BE49-F238E27FC236}">
                <a16:creationId xmlns:a16="http://schemas.microsoft.com/office/drawing/2014/main" id="{20192487-27D1-DFDE-C84C-2D00860EB810}"/>
              </a:ext>
            </a:extLst>
          </p:cNvPr>
          <p:cNvGraphicFramePr>
            <a:graphicFrameLocks/>
          </p:cNvGraphicFramePr>
          <p:nvPr>
            <p:extLst>
              <p:ext uri="{D42A27DB-BD31-4B8C-83A1-F6EECF244321}">
                <p14:modId xmlns:p14="http://schemas.microsoft.com/office/powerpoint/2010/main" val="1095216356"/>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8">
            <a:extLst>
              <a:ext uri="{FF2B5EF4-FFF2-40B4-BE49-F238E27FC236}">
                <a16:creationId xmlns:a16="http://schemas.microsoft.com/office/drawing/2014/main" id="{0BF73057-487B-DB6D-7511-82355A5F4CDC}"/>
              </a:ext>
            </a:extLst>
          </p:cNvPr>
          <p:cNvGraphicFramePr>
            <a:graphicFrameLocks noChangeAspect="1"/>
          </p:cNvGraphicFramePr>
          <p:nvPr>
            <p:extLst>
              <p:ext uri="{D42A27DB-BD31-4B8C-83A1-F6EECF244321}">
                <p14:modId xmlns:p14="http://schemas.microsoft.com/office/powerpoint/2010/main" val="1103911867"/>
              </p:ext>
            </p:extLst>
          </p:nvPr>
        </p:nvGraphicFramePr>
        <p:xfrm>
          <a:off x="4788024" y="1873200"/>
          <a:ext cx="4320000" cy="40040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1">
            <a:extLst>
              <a:ext uri="{FF2B5EF4-FFF2-40B4-BE49-F238E27FC236}">
                <a16:creationId xmlns:a16="http://schemas.microsoft.com/office/drawing/2014/main" id="{EA1C444D-CB34-C386-562F-513748CAF537}"/>
              </a:ext>
            </a:extLst>
          </p:cNvPr>
          <p:cNvSpPr txBox="1">
            <a:spLocks noChangeArrowheads="1"/>
          </p:cNvSpPr>
          <p:nvPr/>
        </p:nvSpPr>
        <p:spPr bwMode="auto">
          <a:xfrm>
            <a:off x="6084168" y="306896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9" name="Text Box 12">
            <a:extLst>
              <a:ext uri="{FF2B5EF4-FFF2-40B4-BE49-F238E27FC236}">
                <a16:creationId xmlns:a16="http://schemas.microsoft.com/office/drawing/2014/main" id="{1B096136-9BBC-8334-8FD0-8EBD4E6BA40B}"/>
              </a:ext>
            </a:extLst>
          </p:cNvPr>
          <p:cNvSpPr txBox="1">
            <a:spLocks noChangeArrowheads="1"/>
          </p:cNvSpPr>
          <p:nvPr/>
        </p:nvSpPr>
        <p:spPr bwMode="auto">
          <a:xfrm>
            <a:off x="6084168" y="4161894"/>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2" name="Rectangle 2">
            <a:extLst>
              <a:ext uri="{FF2B5EF4-FFF2-40B4-BE49-F238E27FC236}">
                <a16:creationId xmlns:a16="http://schemas.microsoft.com/office/drawing/2014/main" id="{4712A85F-8E05-1952-FCDF-EB84EFF5FD87}"/>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a:t>
            </a:r>
            <a:r>
              <a:rPr lang="pl-PL" sz="2800" dirty="0" err="1"/>
              <a:t>WPiA</a:t>
            </a:r>
            <a:r>
              <a:rPr lang="pl-PL" sz="2800" dirty="0"/>
              <a:t> Uniwersytetu </a:t>
            </a:r>
            <a:br>
              <a:rPr lang="pl-PL" sz="2800" dirty="0"/>
            </a:br>
            <a:r>
              <a:rPr lang="pl-PL" sz="2800" dirty="0"/>
              <a:t>im. Adama Mickiewicza 2003-2025</a:t>
            </a:r>
          </a:p>
        </p:txBody>
      </p:sp>
      <p:sp>
        <p:nvSpPr>
          <p:cNvPr id="13" name="Text Box 13">
            <a:extLst>
              <a:ext uri="{FF2B5EF4-FFF2-40B4-BE49-F238E27FC236}">
                <a16:creationId xmlns:a16="http://schemas.microsoft.com/office/drawing/2014/main" id="{84C79875-1757-0F44-CC47-26DFB13985B0}"/>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2003-2025</a:t>
            </a:r>
          </a:p>
        </p:txBody>
      </p:sp>
      <p:sp>
        <p:nvSpPr>
          <p:cNvPr id="14" name="Text Box 14">
            <a:extLst>
              <a:ext uri="{FF2B5EF4-FFF2-40B4-BE49-F238E27FC236}">
                <a16:creationId xmlns:a16="http://schemas.microsoft.com/office/drawing/2014/main" id="{D6C7D048-97AF-5096-3473-9B523745DBDC}"/>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97407172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B9381-9300-7356-14EB-9479EDC56B31}"/>
            </a:ext>
          </a:extLst>
        </p:cNvPr>
        <p:cNvGrpSpPr/>
        <p:nvPr/>
      </p:nvGrpSpPr>
      <p:grpSpPr>
        <a:xfrm>
          <a:off x="0" y="0"/>
          <a:ext cx="0" cy="0"/>
          <a:chOff x="0" y="0"/>
          <a:chExt cx="0" cy="0"/>
        </a:xfrm>
      </p:grpSpPr>
      <p:graphicFrame>
        <p:nvGraphicFramePr>
          <p:cNvPr id="5" name="Object 2">
            <a:extLst>
              <a:ext uri="{FF2B5EF4-FFF2-40B4-BE49-F238E27FC236}">
                <a16:creationId xmlns:a16="http://schemas.microsoft.com/office/drawing/2014/main" id="{E772A9BF-9C6C-B230-766F-BC87AB01FEA1}"/>
              </a:ext>
            </a:extLst>
          </p:cNvPr>
          <p:cNvGraphicFramePr>
            <a:graphicFrameLocks noGrp="1" noChangeAspect="1"/>
          </p:cNvGraphicFramePr>
          <p:nvPr>
            <p:ph type="chart" idx="1"/>
            <p:extLst>
              <p:ext uri="{D42A27DB-BD31-4B8C-83A1-F6EECF244321}">
                <p14:modId xmlns:p14="http://schemas.microsoft.com/office/powerpoint/2010/main" val="3136434100"/>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a:extLst>
              <a:ext uri="{FF2B5EF4-FFF2-40B4-BE49-F238E27FC236}">
                <a16:creationId xmlns:a16="http://schemas.microsoft.com/office/drawing/2014/main" id="{16491E3F-E939-D1FA-038B-43AC30E0D76A}"/>
              </a:ext>
            </a:extLst>
          </p:cNvPr>
          <p:cNvSpPr>
            <a:spLocks noGrp="1" noChangeArrowheads="1"/>
          </p:cNvSpPr>
          <p:nvPr>
            <p:ph type="title"/>
          </p:nvPr>
        </p:nvSpPr>
        <p:spPr>
          <a:xfrm>
            <a:off x="827584" y="764704"/>
            <a:ext cx="8001000" cy="1143000"/>
          </a:xfrm>
        </p:spPr>
        <p:txBody>
          <a:bodyPr/>
          <a:lstStyle/>
          <a:p>
            <a:pPr defTabSz="912813" eaLnBrk="1" hangingPunct="1"/>
            <a:r>
              <a:rPr lang="pl-PL" sz="2800" dirty="0"/>
              <a:t>Klinika Prawa Uniwersytetu Radomskiego </a:t>
            </a:r>
            <a:br>
              <a:rPr lang="pl-PL" sz="2800" dirty="0"/>
            </a:br>
            <a:r>
              <a:rPr lang="pl-PL" sz="2800" dirty="0"/>
              <a:t>im. Kazimierza Pułaskiego</a:t>
            </a:r>
          </a:p>
        </p:txBody>
      </p:sp>
      <p:sp>
        <p:nvSpPr>
          <p:cNvPr id="23556" name="Text Box 4">
            <a:extLst>
              <a:ext uri="{FF2B5EF4-FFF2-40B4-BE49-F238E27FC236}">
                <a16:creationId xmlns:a16="http://schemas.microsoft.com/office/drawing/2014/main" id="{54BECF6F-C1EB-3D93-BD5B-7B7B8C0B4287}"/>
              </a:ext>
            </a:extLst>
          </p:cNvPr>
          <p:cNvSpPr txBox="1">
            <a:spLocks noChangeArrowheads="1"/>
          </p:cNvSpPr>
          <p:nvPr/>
        </p:nvSpPr>
        <p:spPr bwMode="auto">
          <a:xfrm>
            <a:off x="6948264" y="2276872"/>
            <a:ext cx="216024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102 </a:t>
            </a:r>
          </a:p>
          <a:p>
            <a:pPr algn="r" defTabSz="912813">
              <a:spcBef>
                <a:spcPct val="50000"/>
              </a:spcBef>
            </a:pPr>
            <a:r>
              <a:rPr lang="pl-PL" sz="1600" b="1" dirty="0">
                <a:solidFill>
                  <a:schemeClr val="tx2">
                    <a:lumMod val="50000"/>
                  </a:schemeClr>
                </a:solidFill>
                <a:latin typeface="Arial" charset="0"/>
              </a:rPr>
              <a:t>         Studentów: 16 </a:t>
            </a:r>
          </a:p>
          <a:p>
            <a:pPr algn="r" defTabSz="912813">
              <a:spcBef>
                <a:spcPct val="50000"/>
              </a:spcBef>
            </a:pPr>
            <a:r>
              <a:rPr lang="pl-PL" sz="1600" b="1" dirty="0">
                <a:solidFill>
                  <a:schemeClr val="tx2">
                    <a:lumMod val="50000"/>
                  </a:schemeClr>
                </a:solidFill>
                <a:latin typeface="Arial" charset="0"/>
              </a:rPr>
              <a:t> Dydaktyków: 16 </a:t>
            </a:r>
          </a:p>
        </p:txBody>
      </p:sp>
    </p:spTree>
    <p:extLst>
      <p:ext uri="{BB962C8B-B14F-4D97-AF65-F5344CB8AC3E}">
        <p14:creationId xmlns:p14="http://schemas.microsoft.com/office/powerpoint/2010/main" val="64948434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BA438-E535-25A2-DCEB-80149F339C77}"/>
            </a:ext>
          </a:extLst>
        </p:cNvPr>
        <p:cNvGrpSpPr/>
        <p:nvPr/>
      </p:nvGrpSpPr>
      <p:grpSpPr>
        <a:xfrm>
          <a:off x="0" y="0"/>
          <a:ext cx="0" cy="0"/>
          <a:chOff x="0" y="0"/>
          <a:chExt cx="0" cy="0"/>
        </a:xfrm>
      </p:grpSpPr>
      <p:sp>
        <p:nvSpPr>
          <p:cNvPr id="5" name="Text Box 10">
            <a:extLst>
              <a:ext uri="{FF2B5EF4-FFF2-40B4-BE49-F238E27FC236}">
                <a16:creationId xmlns:a16="http://schemas.microsoft.com/office/drawing/2014/main" id="{02467228-9E8B-DD70-C671-D35ACC6A11E3}"/>
              </a:ext>
            </a:extLst>
          </p:cNvPr>
          <p:cNvSpPr txBox="1">
            <a:spLocks noChangeArrowheads="1"/>
          </p:cNvSpPr>
          <p:nvPr/>
        </p:nvSpPr>
        <p:spPr bwMode="auto">
          <a:xfrm>
            <a:off x="1176861" y="2768148"/>
            <a:ext cx="7727776" cy="3093154"/>
          </a:xfrm>
          <a:prstGeom prst="rect">
            <a:avLst/>
          </a:prstGeom>
          <a:noFill/>
          <a:ln w="9525">
            <a:noFill/>
            <a:miter lim="800000"/>
            <a:headEnd/>
            <a:tailEnd/>
          </a:ln>
        </p:spPr>
        <p:txBody>
          <a:bodyPr wrap="square">
            <a:spAutoFit/>
          </a:bodyPr>
          <a:lstStyle/>
          <a:p>
            <a:pPr algn="just"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Pomoc w organizacji V Radomskich Spotkań Prawników „Dostęp do zawodów prawniczych”, Ogólnopolskiej Konferencji Naukowej „15 lat transformacji administracji publicznej; sukcesy, wyzwani, przyszłość”</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członków Kliniki w konferencji Pro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Legal</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2025 w Uniwersytecie Mateja Bela w Bańskiej Bystrzycy (Słowacja) oraz w projekcie międzynarodowym z University of Life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Sciences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and Technologies w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Jelgavie</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(Łotwa)</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II Wydziałowy Konkurs Krasomówczy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Potestas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Verborum</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wydziałowego konkursu na symulację rozprawy karnej</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Warsztaty z analizy orzecznictwa sądowego, spotkanie „Karne przy kawie”</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współpracy z NRA, SO w Radomiu, Aresztem Śledczym w Radomiu i Wojewódzką Komendą Policji w Radomiu (trzy wizyty studyjne)</a:t>
            </a:r>
          </a:p>
        </p:txBody>
      </p:sp>
      <p:sp>
        <p:nvSpPr>
          <p:cNvPr id="4" name="Rectangle 2">
            <a:extLst>
              <a:ext uri="{FF2B5EF4-FFF2-40B4-BE49-F238E27FC236}">
                <a16:creationId xmlns:a16="http://schemas.microsoft.com/office/drawing/2014/main" id="{E93C9DDB-98AC-6C39-304A-ECA5D387CF80}"/>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Uniwersytetu Radomskiego </a:t>
            </a:r>
            <a:br>
              <a:rPr lang="pl-PL" sz="2800" dirty="0"/>
            </a:br>
            <a:r>
              <a:rPr lang="pl-PL" sz="2800" dirty="0"/>
              <a:t>im. Kazimierza Pułaskiego</a:t>
            </a:r>
          </a:p>
        </p:txBody>
      </p:sp>
    </p:spTree>
    <p:extLst>
      <p:ext uri="{BB962C8B-B14F-4D97-AF65-F5344CB8AC3E}">
        <p14:creationId xmlns:p14="http://schemas.microsoft.com/office/powerpoint/2010/main" val="300534468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05AE5-95F2-029C-D821-271895E8DCB0}"/>
            </a:ext>
          </a:extLst>
        </p:cNvPr>
        <p:cNvGrpSpPr/>
        <p:nvPr/>
      </p:nvGrpSpPr>
      <p:grpSpPr>
        <a:xfrm>
          <a:off x="0" y="0"/>
          <a:ext cx="0" cy="0"/>
          <a:chOff x="0" y="0"/>
          <a:chExt cx="0" cy="0"/>
        </a:xfrm>
      </p:grpSpPr>
      <p:graphicFrame>
        <p:nvGraphicFramePr>
          <p:cNvPr id="6" name="Object 7">
            <a:extLst>
              <a:ext uri="{FF2B5EF4-FFF2-40B4-BE49-F238E27FC236}">
                <a16:creationId xmlns:a16="http://schemas.microsoft.com/office/drawing/2014/main" id="{16C90885-BF09-DBAB-E739-53D5CFA81D9F}"/>
              </a:ext>
            </a:extLst>
          </p:cNvPr>
          <p:cNvGraphicFramePr>
            <a:graphicFrameLocks/>
          </p:cNvGraphicFramePr>
          <p:nvPr>
            <p:extLst>
              <p:ext uri="{D42A27DB-BD31-4B8C-83A1-F6EECF244321}">
                <p14:modId xmlns:p14="http://schemas.microsoft.com/office/powerpoint/2010/main" val="2877893492"/>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8">
            <a:extLst>
              <a:ext uri="{FF2B5EF4-FFF2-40B4-BE49-F238E27FC236}">
                <a16:creationId xmlns:a16="http://schemas.microsoft.com/office/drawing/2014/main" id="{5651852C-9D67-6D2E-3776-C2FB2259E749}"/>
              </a:ext>
            </a:extLst>
          </p:cNvPr>
          <p:cNvGraphicFramePr>
            <a:graphicFrameLocks noChangeAspect="1"/>
          </p:cNvGraphicFramePr>
          <p:nvPr>
            <p:extLst>
              <p:ext uri="{D42A27DB-BD31-4B8C-83A1-F6EECF244321}">
                <p14:modId xmlns:p14="http://schemas.microsoft.com/office/powerpoint/2010/main" val="3584384936"/>
              </p:ext>
            </p:extLst>
          </p:nvPr>
        </p:nvGraphicFramePr>
        <p:xfrm>
          <a:off x="4788024" y="1873200"/>
          <a:ext cx="4320000" cy="40040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1">
            <a:extLst>
              <a:ext uri="{FF2B5EF4-FFF2-40B4-BE49-F238E27FC236}">
                <a16:creationId xmlns:a16="http://schemas.microsoft.com/office/drawing/2014/main" id="{D5CB3A3C-8EC9-6DB3-6E87-EBFF3C44BE77}"/>
              </a:ext>
            </a:extLst>
          </p:cNvPr>
          <p:cNvSpPr txBox="1">
            <a:spLocks noChangeArrowheads="1"/>
          </p:cNvSpPr>
          <p:nvPr/>
        </p:nvSpPr>
        <p:spPr bwMode="auto">
          <a:xfrm>
            <a:off x="6660232" y="3622414"/>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9" name="Text Box 12">
            <a:extLst>
              <a:ext uri="{FF2B5EF4-FFF2-40B4-BE49-F238E27FC236}">
                <a16:creationId xmlns:a16="http://schemas.microsoft.com/office/drawing/2014/main" id="{8246DF5A-7216-F076-0BAD-B9E073AEA4B3}"/>
              </a:ext>
            </a:extLst>
          </p:cNvPr>
          <p:cNvSpPr txBox="1">
            <a:spLocks noChangeArrowheads="1"/>
          </p:cNvSpPr>
          <p:nvPr/>
        </p:nvSpPr>
        <p:spPr bwMode="auto">
          <a:xfrm>
            <a:off x="5724128" y="2878881"/>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2" name="Rectangle 2">
            <a:extLst>
              <a:ext uri="{FF2B5EF4-FFF2-40B4-BE49-F238E27FC236}">
                <a16:creationId xmlns:a16="http://schemas.microsoft.com/office/drawing/2014/main" id="{608E9356-8EF8-7D81-E023-5F22D00F6822}"/>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Uniwersytetu Radomskiego </a:t>
            </a:r>
            <a:br>
              <a:rPr lang="pl-PL" sz="2800" dirty="0"/>
            </a:br>
            <a:r>
              <a:rPr lang="pl-PL" sz="2800" dirty="0"/>
              <a:t>im. Kazimierza Pułaskiego 2022-2025</a:t>
            </a:r>
          </a:p>
        </p:txBody>
      </p:sp>
      <p:sp>
        <p:nvSpPr>
          <p:cNvPr id="13" name="Text Box 13">
            <a:extLst>
              <a:ext uri="{FF2B5EF4-FFF2-40B4-BE49-F238E27FC236}">
                <a16:creationId xmlns:a16="http://schemas.microsoft.com/office/drawing/2014/main" id="{636DBFF3-2707-36A1-5E08-EFF2638101BA}"/>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2022-2025</a:t>
            </a:r>
          </a:p>
        </p:txBody>
      </p:sp>
      <p:sp>
        <p:nvSpPr>
          <p:cNvPr id="14" name="Text Box 14">
            <a:extLst>
              <a:ext uri="{FF2B5EF4-FFF2-40B4-BE49-F238E27FC236}">
                <a16:creationId xmlns:a16="http://schemas.microsoft.com/office/drawing/2014/main" id="{6A449FEC-3815-299F-CA03-E7C1623D2C69}"/>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2003-2025</a:t>
            </a:r>
          </a:p>
        </p:txBody>
      </p:sp>
    </p:spTree>
    <p:extLst>
      <p:ext uri="{BB962C8B-B14F-4D97-AF65-F5344CB8AC3E}">
        <p14:creationId xmlns:p14="http://schemas.microsoft.com/office/powerpoint/2010/main" val="4067614510"/>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a:extLst>
              <a:ext uri="{FF2B5EF4-FFF2-40B4-BE49-F238E27FC236}">
                <a16:creationId xmlns:a16="http://schemas.microsoft.com/office/drawing/2014/main" id="{2A5CC881-C35B-2193-68C5-060C33F8C667}"/>
              </a:ext>
            </a:extLst>
          </p:cNvPr>
          <p:cNvGraphicFramePr>
            <a:graphicFrameLocks noGrp="1" noChangeAspect="1"/>
          </p:cNvGraphicFramePr>
          <p:nvPr>
            <p:ph type="chart" idx="1"/>
            <p:extLst>
              <p:ext uri="{D42A27DB-BD31-4B8C-83A1-F6EECF244321}">
                <p14:modId xmlns:p14="http://schemas.microsoft.com/office/powerpoint/2010/main" val="1517013216"/>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19472" y="764704"/>
            <a:ext cx="8001000" cy="1143000"/>
          </a:xfrm>
        </p:spPr>
        <p:txBody>
          <a:bodyPr/>
          <a:lstStyle/>
          <a:p>
            <a:pPr defTabSz="912813" eaLnBrk="1" hangingPunct="1"/>
            <a:r>
              <a:rPr lang="pl-PL" sz="2800" dirty="0"/>
              <a:t>Studenckie Biuro Porad Prawnych „Klinika Prawa” </a:t>
            </a:r>
            <a:r>
              <a:rPr lang="pl-PL" sz="2800" dirty="0" err="1"/>
              <a:t>WSPiA</a:t>
            </a:r>
            <a:r>
              <a:rPr lang="pl-PL" sz="2800" dirty="0"/>
              <a:t> Rzeszowska Szkoła Wyższa</a:t>
            </a:r>
          </a:p>
        </p:txBody>
      </p:sp>
      <p:sp>
        <p:nvSpPr>
          <p:cNvPr id="23556" name="Text Box 4"/>
          <p:cNvSpPr txBox="1">
            <a:spLocks noChangeArrowheads="1"/>
          </p:cNvSpPr>
          <p:nvPr/>
        </p:nvSpPr>
        <p:spPr bwMode="auto">
          <a:xfrm>
            <a:off x="6984776" y="2276872"/>
            <a:ext cx="2123728"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11</a:t>
            </a:r>
          </a:p>
          <a:p>
            <a:pPr algn="r" defTabSz="912813">
              <a:spcBef>
                <a:spcPct val="50000"/>
              </a:spcBef>
            </a:pPr>
            <a:r>
              <a:rPr lang="pl-PL" sz="1600" b="1" dirty="0">
                <a:solidFill>
                  <a:schemeClr val="tx2">
                    <a:lumMod val="50000"/>
                  </a:schemeClr>
                </a:solidFill>
                <a:latin typeface="Arial" charset="0"/>
              </a:rPr>
              <a:t>        Studentów:  27</a:t>
            </a:r>
          </a:p>
          <a:p>
            <a:pPr algn="r" defTabSz="912813">
              <a:spcBef>
                <a:spcPct val="50000"/>
              </a:spcBef>
            </a:pPr>
            <a:r>
              <a:rPr lang="pl-PL" sz="1600" b="1" dirty="0">
                <a:solidFill>
                  <a:schemeClr val="tx2">
                    <a:lumMod val="50000"/>
                  </a:schemeClr>
                </a:solidFill>
                <a:latin typeface="Arial" charset="0"/>
              </a:rPr>
              <a:t> Dydaktyków:  11 </a:t>
            </a:r>
          </a:p>
        </p:txBody>
      </p:sp>
    </p:spTree>
    <p:extLst>
      <p:ext uri="{BB962C8B-B14F-4D97-AF65-F5344CB8AC3E}">
        <p14:creationId xmlns:p14="http://schemas.microsoft.com/office/powerpoint/2010/main" val="3443842761"/>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755576" y="2515974"/>
            <a:ext cx="8388424" cy="4093428"/>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Dziewięć studenckich konferencji i trzy seminaria naukowe o problematyce: prawa do nauki, prawa cywilnego, prawa ochrony konsumentów, przemocy wobec kobiet, prawa karnego, prawa administracyjnego, zasad postępowania dowodowego, prawa własności, prawa handlowego, prawa pracy oraz zagadnień systemowych</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Współpraca w ramach Podkarpackiego Centrum Wsparcia, w skład której wchodzi Poradnia oraz m.in.: Okręgowa Izba Radców Prawnych w Rzeszowie, Okręgowa Rada Adwokacka w Rzeszowie, Izba Przemysłowo-Handlowa w Rzeszowie i Urząd Pracy w Rzeszowie</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Wyjście studyjne na Kongres NETWORKPOWER</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Konkurs wiedzy o prawie cywilnym</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Konkurs Klinik Dydaktycznych – nowatorskiej formy dydaktycznej angażującej studentów i praktyków</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Symulowane rozprawy dla uczniów szkół ponadpodstawowych dotyczące: dopalaczy, alimentacji, zniesławienia oraz kradzieży z włamaniem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Inicjatywy naukowe dla uczniów szkół ponadpodstawowych: w tym udział w XI Podkarpackim Młodzieżowym Święcie Bezpieczeństwa – członkowie poradni zorganizowali konferencję naukową na temat hejtu</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Dyżury członków poradni w TVP Rzeszów oraz Radiu Rzeszów</a:t>
            </a:r>
          </a:p>
        </p:txBody>
      </p:sp>
      <p:sp>
        <p:nvSpPr>
          <p:cNvPr id="4" name="Rectangle 2">
            <a:extLst>
              <a:ext uri="{FF2B5EF4-FFF2-40B4-BE49-F238E27FC236}">
                <a16:creationId xmlns:a16="http://schemas.microsoft.com/office/drawing/2014/main" id="{6A63DC4F-5B5E-0933-EC22-11DFCD4C9D48}"/>
              </a:ext>
            </a:extLst>
          </p:cNvPr>
          <p:cNvSpPr>
            <a:spLocks noGrp="1" noChangeArrowheads="1"/>
          </p:cNvSpPr>
          <p:nvPr>
            <p:ph type="title"/>
          </p:nvPr>
        </p:nvSpPr>
        <p:spPr>
          <a:xfrm>
            <a:off x="819472" y="764704"/>
            <a:ext cx="8001000" cy="1143000"/>
          </a:xfrm>
        </p:spPr>
        <p:txBody>
          <a:bodyPr/>
          <a:lstStyle/>
          <a:p>
            <a:pPr defTabSz="912813" eaLnBrk="1" hangingPunct="1"/>
            <a:r>
              <a:rPr lang="pl-PL" sz="2800" dirty="0"/>
              <a:t>Studenckie Biuro Porad Prawnych „Klinika Prawa” </a:t>
            </a:r>
            <a:r>
              <a:rPr lang="pl-PL" sz="2800" dirty="0" err="1"/>
              <a:t>WSPiA</a:t>
            </a:r>
            <a:r>
              <a:rPr lang="pl-PL" sz="2800" dirty="0"/>
              <a:t> Rzeszowska Szkoła Wyższa</a:t>
            </a:r>
          </a:p>
        </p:txBody>
      </p:sp>
    </p:spTree>
    <p:extLst>
      <p:ext uri="{BB962C8B-B14F-4D97-AF65-F5344CB8AC3E}">
        <p14:creationId xmlns:p14="http://schemas.microsoft.com/office/powerpoint/2010/main" val="515310379"/>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Object 7">
            <a:extLst>
              <a:ext uri="{FF2B5EF4-FFF2-40B4-BE49-F238E27FC236}">
                <a16:creationId xmlns:a16="http://schemas.microsoft.com/office/drawing/2014/main" id="{C7643C42-0517-BBEE-36BF-BCCD58D55681}"/>
              </a:ext>
            </a:extLst>
          </p:cNvPr>
          <p:cNvGraphicFramePr>
            <a:graphicFrameLocks noChangeAspect="1"/>
          </p:cNvGraphicFramePr>
          <p:nvPr>
            <p:extLst>
              <p:ext uri="{D42A27DB-BD31-4B8C-83A1-F6EECF244321}">
                <p14:modId xmlns:p14="http://schemas.microsoft.com/office/powerpoint/2010/main" val="3070807165"/>
              </p:ext>
            </p:extLst>
          </p:nvPr>
        </p:nvGraphicFramePr>
        <p:xfrm>
          <a:off x="874713" y="2584800"/>
          <a:ext cx="3625279" cy="3121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A524EEE3-A542-C5AB-4D86-F99F076440F0}"/>
              </a:ext>
            </a:extLst>
          </p:cNvPr>
          <p:cNvGraphicFramePr>
            <a:graphicFrameLocks noChangeAspect="1"/>
          </p:cNvGraphicFramePr>
          <p:nvPr>
            <p:extLst>
              <p:ext uri="{D42A27DB-BD31-4B8C-83A1-F6EECF244321}">
                <p14:modId xmlns:p14="http://schemas.microsoft.com/office/powerpoint/2010/main" val="1829382978"/>
              </p:ext>
            </p:extLst>
          </p:nvPr>
        </p:nvGraphicFramePr>
        <p:xfrm>
          <a:off x="5004048" y="2801268"/>
          <a:ext cx="3854625" cy="314801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C8BFB6CC-FB9E-C5BD-F24B-01021CD642C2}"/>
              </a:ext>
            </a:extLst>
          </p:cNvPr>
          <p:cNvSpPr txBox="1">
            <a:spLocks noChangeArrowheads="1"/>
          </p:cNvSpPr>
          <p:nvPr/>
        </p:nvSpPr>
        <p:spPr bwMode="auto">
          <a:xfrm>
            <a:off x="5580112" y="3516189"/>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CC2AA3F1-B518-1861-F37D-282A4C648C2C}"/>
              </a:ext>
            </a:extLst>
          </p:cNvPr>
          <p:cNvSpPr txBox="1">
            <a:spLocks noChangeArrowheads="1"/>
          </p:cNvSpPr>
          <p:nvPr/>
        </p:nvSpPr>
        <p:spPr bwMode="auto">
          <a:xfrm>
            <a:off x="6084168" y="4323093"/>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E25B2F1B-9AA5-FDC7-6606-9EE9176F5290}"/>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2013-2025</a:t>
            </a:r>
          </a:p>
        </p:txBody>
      </p:sp>
      <p:sp>
        <p:nvSpPr>
          <p:cNvPr id="9" name="Text Box 14">
            <a:extLst>
              <a:ext uri="{FF2B5EF4-FFF2-40B4-BE49-F238E27FC236}">
                <a16:creationId xmlns:a16="http://schemas.microsoft.com/office/drawing/2014/main" id="{E4825F0F-DB00-CC06-4D49-715A40AD954D}"/>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2013-2025</a:t>
            </a:r>
          </a:p>
        </p:txBody>
      </p:sp>
      <p:sp>
        <p:nvSpPr>
          <p:cNvPr id="12" name="Rectangle 2">
            <a:extLst>
              <a:ext uri="{FF2B5EF4-FFF2-40B4-BE49-F238E27FC236}">
                <a16:creationId xmlns:a16="http://schemas.microsoft.com/office/drawing/2014/main" id="{008834F6-D1F9-C518-0FF8-631CFBC9F2F8}"/>
              </a:ext>
            </a:extLst>
          </p:cNvPr>
          <p:cNvSpPr>
            <a:spLocks noGrp="1" noChangeArrowheads="1"/>
          </p:cNvSpPr>
          <p:nvPr>
            <p:ph type="title"/>
          </p:nvPr>
        </p:nvSpPr>
        <p:spPr>
          <a:xfrm>
            <a:off x="819472" y="764704"/>
            <a:ext cx="8001000" cy="1143000"/>
          </a:xfrm>
        </p:spPr>
        <p:txBody>
          <a:bodyPr/>
          <a:lstStyle/>
          <a:p>
            <a:pPr defTabSz="912813" eaLnBrk="1" hangingPunct="1"/>
            <a:r>
              <a:rPr lang="pl-PL" sz="2500" dirty="0"/>
              <a:t>Studenckie Biuro Porad Prawnych „Klinika Prawa” </a:t>
            </a:r>
            <a:r>
              <a:rPr lang="pl-PL" sz="2500" dirty="0" err="1"/>
              <a:t>WSPiA</a:t>
            </a:r>
            <a:r>
              <a:rPr lang="pl-PL" sz="2500" dirty="0"/>
              <a:t> Rzeszowska Szkoła Wyższa 2013-2025</a:t>
            </a:r>
          </a:p>
        </p:txBody>
      </p:sp>
    </p:spTree>
    <p:extLst>
      <p:ext uri="{BB962C8B-B14F-4D97-AF65-F5344CB8AC3E}">
        <p14:creationId xmlns:p14="http://schemas.microsoft.com/office/powerpoint/2010/main" val="31459699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extLst>
              <a:ext uri="{FF2B5EF4-FFF2-40B4-BE49-F238E27FC236}">
                <a16:creationId xmlns:a16="http://schemas.microsoft.com/office/drawing/2014/main" id="{0B12778E-2D16-21A0-7455-F240525666D7}"/>
              </a:ext>
            </a:extLst>
          </p:cNvPr>
          <p:cNvGraphicFramePr>
            <a:graphicFrameLocks noGrp="1" noChangeAspect="1"/>
          </p:cNvGraphicFramePr>
          <p:nvPr>
            <p:ph type="chart" idx="1"/>
            <p:extLst>
              <p:ext uri="{D42A27DB-BD31-4B8C-83A1-F6EECF244321}">
                <p14:modId xmlns:p14="http://schemas.microsoft.com/office/powerpoint/2010/main" val="1487095008"/>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Uniwersytecka Poradnia Prawna </a:t>
            </a:r>
            <a:br>
              <a:rPr lang="pl-PL" sz="2800" dirty="0"/>
            </a:br>
            <a:r>
              <a:rPr lang="pl-PL" sz="2800" dirty="0"/>
              <a:t>Uniwersytetu Rzeszowskiego</a:t>
            </a:r>
          </a:p>
        </p:txBody>
      </p:sp>
      <p:sp>
        <p:nvSpPr>
          <p:cNvPr id="23556" name="Text Box 4"/>
          <p:cNvSpPr txBox="1">
            <a:spLocks noChangeArrowheads="1"/>
          </p:cNvSpPr>
          <p:nvPr/>
        </p:nvSpPr>
        <p:spPr bwMode="auto">
          <a:xfrm>
            <a:off x="6948264" y="2276872"/>
            <a:ext cx="216024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12 </a:t>
            </a:r>
          </a:p>
          <a:p>
            <a:pPr algn="r" defTabSz="912813">
              <a:spcBef>
                <a:spcPct val="50000"/>
              </a:spcBef>
            </a:pPr>
            <a:r>
              <a:rPr lang="pl-PL" sz="1600" b="1" dirty="0">
                <a:solidFill>
                  <a:schemeClr val="tx2">
                    <a:lumMod val="50000"/>
                  </a:schemeClr>
                </a:solidFill>
                <a:latin typeface="Arial" charset="0"/>
              </a:rPr>
              <a:t>         Studentów: 42 </a:t>
            </a:r>
          </a:p>
          <a:p>
            <a:pPr algn="r" defTabSz="912813">
              <a:spcBef>
                <a:spcPct val="50000"/>
              </a:spcBef>
            </a:pPr>
            <a:r>
              <a:rPr lang="pl-PL" sz="1600" b="1" dirty="0">
                <a:solidFill>
                  <a:schemeClr val="tx2">
                    <a:lumMod val="50000"/>
                  </a:schemeClr>
                </a:solidFill>
                <a:latin typeface="Arial" charset="0"/>
              </a:rPr>
              <a:t> Dydaktyków: 7 </a:t>
            </a:r>
          </a:p>
        </p:txBody>
      </p:sp>
    </p:spTree>
    <p:extLst>
      <p:ext uri="{BB962C8B-B14F-4D97-AF65-F5344CB8AC3E}">
        <p14:creationId xmlns:p14="http://schemas.microsoft.com/office/powerpoint/2010/main" val="3991386753"/>
      </p:ext>
    </p:extLst>
  </p:cSld>
  <p:clrMapOvr>
    <a:masterClrMapping/>
  </p:clrMapOvr>
  <p:transition/>
</p:sld>
</file>

<file path=ppt/theme/theme1.xml><?xml version="1.0" encoding="utf-8"?>
<a:theme xmlns:a="http://schemas.openxmlformats.org/drawingml/2006/main" name="Kapsułki">
  <a:themeElements>
    <a:clrScheme name="">
      <a:dk1>
        <a:srgbClr val="003366"/>
      </a:dk1>
      <a:lt1>
        <a:srgbClr val="FFFFFF"/>
      </a:lt1>
      <a:dk2>
        <a:srgbClr val="3366CC"/>
      </a:dk2>
      <a:lt2>
        <a:srgbClr val="003366"/>
      </a:lt2>
      <a:accent1>
        <a:srgbClr val="6699FF"/>
      </a:accent1>
      <a:accent2>
        <a:srgbClr val="99CCFF"/>
      </a:accent2>
      <a:accent3>
        <a:srgbClr val="FFFFFF"/>
      </a:accent3>
      <a:accent4>
        <a:srgbClr val="002A56"/>
      </a:accent4>
      <a:accent5>
        <a:srgbClr val="B8CAFF"/>
      </a:accent5>
      <a:accent6>
        <a:srgbClr val="8AB9E7"/>
      </a:accent6>
      <a:hlink>
        <a:srgbClr val="0000FF"/>
      </a:hlink>
      <a:folHlink>
        <a:srgbClr val="99CCFF"/>
      </a:folHlink>
    </a:clrScheme>
    <a:fontScheme name="Kapsułki">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apsułki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ułki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Kapsułki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Kapsułki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87810</TotalTime>
  <Words>9995</Words>
  <Application>Microsoft Office PowerPoint</Application>
  <PresentationFormat>Pokaz na ekranie (4:3)</PresentationFormat>
  <Paragraphs>1426</Paragraphs>
  <Slides>142</Slides>
  <Notes>4</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2</vt:i4>
      </vt:variant>
      <vt:variant>
        <vt:lpstr>Tytuły slajdów</vt:lpstr>
      </vt:variant>
      <vt:variant>
        <vt:i4>142</vt:i4>
      </vt:variant>
    </vt:vector>
  </HeadingPairs>
  <TitlesOfParts>
    <vt:vector size="149" baseType="lpstr">
      <vt:lpstr>Arial</vt:lpstr>
      <vt:lpstr>Calibri</vt:lpstr>
      <vt:lpstr>Times New Roman</vt:lpstr>
      <vt:lpstr>Wingdings</vt:lpstr>
      <vt:lpstr>Kapsułki</vt:lpstr>
      <vt:lpstr>Obraz - mapa bitowa</vt:lpstr>
      <vt:lpstr>Bitmap Image</vt:lpstr>
      <vt:lpstr>Studenckie Poradnie Prawne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Poradnie w Polsce</vt:lpstr>
      <vt:lpstr>Poradnie spełniające standardy</vt:lpstr>
      <vt:lpstr>Rok akademicki 2024/2025  w działalności poradni w liczbach</vt:lpstr>
      <vt:lpstr>W porównaniu z poprzednim rokiem akademickim…</vt:lpstr>
      <vt:lpstr>W porównaniu z poprzednimi latami…</vt:lpstr>
      <vt:lpstr>W porównaniu z poprzednimi latami…</vt:lpstr>
      <vt:lpstr>Ile spraw  zostało przyjętych przez poradnie?</vt:lpstr>
      <vt:lpstr>Ilu studentów  działało w poradniach?</vt:lpstr>
      <vt:lpstr>Ilu pracowników dydaktycznych  działało w poradniach?</vt:lpstr>
      <vt:lpstr>Rodzaje spraw rozpatrywanych przez poradnie</vt:lpstr>
      <vt:lpstr>Podział spraw ze względu na rodzaje</vt:lpstr>
      <vt:lpstr>Sprawy karne</vt:lpstr>
      <vt:lpstr>Sprawy z zakresu ogólnej problematyki prawa cywilnego</vt:lpstr>
      <vt:lpstr>Sprawy rodzinne</vt:lpstr>
      <vt:lpstr>Sprawy spadkowe</vt:lpstr>
      <vt:lpstr>Sprawy związane z pracą, ubezpiecze-niami społecznymi i bezrobociem</vt:lpstr>
      <vt:lpstr>Prezentacja programu PowerPoint</vt:lpstr>
      <vt:lpstr>Sprawy z zakresu prawa  i postępowania administracyjnego</vt:lpstr>
      <vt:lpstr>Sprawy z zakresu prawa lokalowego i spółdzielczego</vt:lpstr>
      <vt:lpstr>Sprawy finansowe</vt:lpstr>
      <vt:lpstr>Sprawy związane z przemocą wobec kobiet</vt:lpstr>
      <vt:lpstr>Sprawy związane z prawami uchodźców i cudzoziemców</vt:lpstr>
      <vt:lpstr>Sprawy związane z prawami osób z niepełnosprawnościami</vt:lpstr>
      <vt:lpstr>Sprawy związane ze służbą zdrowia</vt:lpstr>
      <vt:lpstr>Sprawy związane z pomocą organizacjom pozarządowym (NGO)</vt:lpstr>
      <vt:lpstr>Sprawy inne</vt:lpstr>
      <vt:lpstr>Czas załatwiania spraw klientów poradni</vt:lpstr>
      <vt:lpstr>Źródła wiedzy o poradniach</vt:lpstr>
      <vt:lpstr>Czy klienci poradni korzystali wcześniej z profesjonalnej pomocy prawnej?</vt:lpstr>
      <vt:lpstr>Prezentacja programu PowerPoint</vt:lpstr>
      <vt:lpstr>Studencka Poradnia Prawna – Pracownia Wydziału Prawa Uniwersytetu w Białymstoku</vt:lpstr>
      <vt:lpstr>Studencka Poradnia Prawna – Pracownia Wydziału Prawa Uniwersytetu w Białymstoku</vt:lpstr>
      <vt:lpstr>Studencka Poradnia Prawna – Pracownia Wydziału Prawa Uniwersytetu w Białymstoku</vt:lpstr>
      <vt:lpstr>Studencka Poradnia Prawna – Pracownia Wydziału Prawa (UwB) 2003-2025</vt:lpstr>
      <vt:lpstr>Studencka Poradnia Prawna  Uniwersytetu Gdańskiego</vt:lpstr>
      <vt:lpstr>Studencka Poradnia Prawna  Uniwersytetu Gdańskiego</vt:lpstr>
      <vt:lpstr>Studencka Poradnia Prawna UG 2003-2025</vt:lpstr>
      <vt:lpstr>Studencka Poradnia Prawna Uniwersytetu WSB Merito w Gdańsku</vt:lpstr>
      <vt:lpstr>Studencka Poradnia Prawna Uniwersytetu WSB Merito w Gdańsku 2010-2025</vt:lpstr>
      <vt:lpstr>Studencka Poradnia Prawna przy Wyższej Szkole Administracji i Biznesu w Gdyni </vt:lpstr>
      <vt:lpstr>Klinika Prawa - Studencka Poradnia Prawna WPiA Uniwersytetu Śląskiego</vt:lpstr>
      <vt:lpstr>Klinika Prawa - Studencka Poradnia Prawna WPiA Uniwersytetu Śląskiego</vt:lpstr>
      <vt:lpstr>Klinika Prawa - Studencka Poradnia Prawna WPiA Uniwersytetu Śląskiego 2003-2025</vt:lpstr>
      <vt:lpstr>Poradnia Prawna przy Studenckim Naukowym Kole Ekonomii Społecznej Wydziału Nauk Ekonomicznych i przy kole INKA Wydziału Humanistycznego Politechniki Koszalińskiej</vt:lpstr>
      <vt:lpstr>Poradnia Prawna przy Studenckim Naukowym Kole Ekonomii Społecznej Wydziału Nauk Ekonomicznych i przy kole INKA Wydziału Humanistycznego Politechniki Koszalińskiej</vt:lpstr>
      <vt:lpstr>Poradnia Prawna przy Studenckim Naukowym Kole Ekonomii Społecznej Wydziału Nauk Ekonomicznych i przy kole INKA Wydziału Humanistycznego Politechniki Koszalińskiej</vt:lpstr>
      <vt:lpstr>Studencka Poradnia Prawna Uniwersytetu Andrzeja Frycza Modrzewskiego</vt:lpstr>
      <vt:lpstr>Studencka Poradnia Prawna Uniwersytetu Andrzeja Frycza Modrzewskiego</vt:lpstr>
      <vt:lpstr>Studencka Poradnia Prawna Uniwersytetu Andrzeja Frycza Modrzewskiego 2009-2025</vt:lpstr>
      <vt:lpstr>Studencka Poradnia Prawna Uniwersytetu Jagiellońskiego </vt:lpstr>
      <vt:lpstr>Studencka Poradnia Prawna Uniwersytetu Jagiellońskiego 2003-2025</vt:lpstr>
      <vt:lpstr>Uniwersytecka Poradnia Prawna Katolickiego  Uniwersytetu Lubelskiego Jana Pawła II</vt:lpstr>
      <vt:lpstr>Uniwersytecka Poradnia Prawna Katolickiego  Uniwersytetu Lubelskiego Jana Pawła II</vt:lpstr>
      <vt:lpstr>Uniwersytecka Poradnia Prawna Katolickiego  Uniwersytetu Lubelskiego 2003-2025</vt:lpstr>
      <vt:lpstr>Uniwersytecka Studencka Poradnia Prawna  Uniwersytetu Marii Curie-Skłodowskiej</vt:lpstr>
      <vt:lpstr>Uniwersytecka Studencka Poradnia Prawna Uniwersytetu Marii Curie-Skłodowskiej</vt:lpstr>
      <vt:lpstr>Uniwersytecka Studencka Poradnia Prawna  UMCS 2003-2025 </vt:lpstr>
      <vt:lpstr>Studencki Punkt Informacji Prawnej – „Klinika Prawa” WPiA Uniwersytetu Łódzkiego</vt:lpstr>
      <vt:lpstr>Studencki Punkt Informacji Prawnej – „Klinika Prawa” WPiA Uniwersytetu Łódzkiego</vt:lpstr>
      <vt:lpstr>Studencki Punkt Informacji Prawnej – „Klinika Prawa” WPiA Uniwersytetu Łódzkiego 2003-2025</vt:lpstr>
      <vt:lpstr>Studencka Poradnia Prawna Uniwersytetu Warmińsko-Mazurskiego Olsztynie </vt:lpstr>
      <vt:lpstr>Studencka Poradnia Prawna Uniwersytetu Warmińsko-Mazurskiego Olsztynie 2004-2025</vt:lpstr>
      <vt:lpstr>Uniwersytecka Studencka Poradnia Prawna „Klinika Prawa” WPiA Uniwersytetu Opolskiego</vt:lpstr>
      <vt:lpstr>Uniwersytecka Studencka Poradnia Prawna „Klinika Prawa” WPiA Uniwersytetu Opolskiego</vt:lpstr>
      <vt:lpstr>Uniwersytecka Studencka Poradnia Prawna „Klinika Prawa” WPiA Uniwersytetu Opolskiego</vt:lpstr>
      <vt:lpstr>Uniwersytecka Studencka Poradnia Prawna „Klinika Prawa” WPiA Uniwersytetu Opolskiego 2003-2025</vt:lpstr>
      <vt:lpstr>Klinika Prawa WPiA  Uniwersytetu im. Adama Mickiewicza</vt:lpstr>
      <vt:lpstr>Klinika Prawa WPiA  Uniwersytetu im. Adama Mickiewicza</vt:lpstr>
      <vt:lpstr>Klinika Prawa WPiA Uniwersytetu  im. Adama Mickiewicza 2003-2025</vt:lpstr>
      <vt:lpstr>Klinika Prawa Uniwersytetu Radomskiego  im. Kazimierza Pułaskiego</vt:lpstr>
      <vt:lpstr>Klinika Prawa Uniwersytetu Radomskiego  im. Kazimierza Pułaskiego</vt:lpstr>
      <vt:lpstr>Klinika Prawa Uniwersytetu Radomskiego  im. Kazimierza Pułaskiego 2022-2025</vt:lpstr>
      <vt:lpstr>Studenckie Biuro Porad Prawnych „Klinika Prawa” WSPiA Rzeszowska Szkoła Wyższa</vt:lpstr>
      <vt:lpstr>Studenckie Biuro Porad Prawnych „Klinika Prawa” WSPiA Rzeszowska Szkoła Wyższa</vt:lpstr>
      <vt:lpstr>Studenckie Biuro Porad Prawnych „Klinika Prawa” WSPiA Rzeszowska Szkoła Wyższa 2013-2025</vt:lpstr>
      <vt:lpstr>Uniwersytecka Poradnia Prawna  Uniwersytetu Rzeszowskiego</vt:lpstr>
      <vt:lpstr>Uniwersytecka Poradnia Prawna  Uniwersytetu Rzeszowskiego</vt:lpstr>
      <vt:lpstr>Uniwersytecka Poradnia Prawna  Uniwersytetu Rzeszowskiego 2003-2025</vt:lpstr>
      <vt:lpstr>Studencka Poradnia Prawa w Collegium Polonicum w Słubicach</vt:lpstr>
      <vt:lpstr>Studencka Poradnia Prawa w Collegium Polonicum w Słubicach 2003-2025</vt:lpstr>
      <vt:lpstr>Klinika Prawa Wydziału Prawa i Administracji Uniwersytetu Szczecińskiego</vt:lpstr>
      <vt:lpstr>Klinika Prawa Wydziału Prawa i Administracji Uniwersytetu Szczecińskiego</vt:lpstr>
      <vt:lpstr>Klinika Prawa Wydziału Prawa i Administracji Uniwersytetu Szczecińskiego</vt:lpstr>
      <vt:lpstr>Klinika Prawa Wydziału Prawa i Administracji Uniwersytetu Szczecińskiego 2003-2025</vt:lpstr>
      <vt:lpstr>Uniwersytecka Poradnia Prawna Uniwersytetu Mikołaja Kopernika w Toruniu</vt:lpstr>
      <vt:lpstr>Uniwersytecka Poradnia Prawna Uniwersytetu Mikołaja Kopernika w Toruniu 2003-2025</vt:lpstr>
      <vt:lpstr>Uniwersytecka Studencka Poradnia Prawna WPiA UKSW w Warszawie </vt:lpstr>
      <vt:lpstr>Uniwersytecka Studencka Poradnia Prawna WPiA UKSW w Warszawie </vt:lpstr>
      <vt:lpstr>Uniwersytecka Studencka Poradnia Prawna WPiA UKSW 2012-2025</vt:lpstr>
      <vt:lpstr>Studencka Poradnia Prawna WPK UKSW w Warszawie</vt:lpstr>
      <vt:lpstr>Studencka Poradnia Prawna WPK UKSW w Warszawie 2006 – 2025</vt:lpstr>
      <vt:lpstr>Klinika Prawa, Studencki Ośrodek Pomocy Prawnej WPiA UW</vt:lpstr>
      <vt:lpstr>Klinika Prawa, Studencki Ośrodek Pomocy Prawnej WPiA UW</vt:lpstr>
      <vt:lpstr>Klinika Prawa, Studencki Ośrodek Pomocy Prawnej WPiA UW</vt:lpstr>
      <vt:lpstr>Klinika Prawa, Studencki Ośrodek Pomocy Prawnej WPiA UW 2003-2025</vt:lpstr>
      <vt:lpstr>Fundacja Academia Iuris  im. Macieja Bednarkiewicza w Warszawie</vt:lpstr>
      <vt:lpstr>Fundacja Academia Iuris  im. Macieja Bednarkiewicza 2003-2025</vt:lpstr>
      <vt:lpstr>Studencka Poradnia Prawna Akademii  Leona Koźmińskiego w Warszawie</vt:lpstr>
      <vt:lpstr>Studencka Poradnia Prawna Akademii  Leona Koźmińskiego 2004-2025</vt:lpstr>
      <vt:lpstr>Klinika Prawa Uczelni Łazarskiego  w Warszawie</vt:lpstr>
      <vt:lpstr>Klinika Prawa Uczelni Łazarskiego  w Warszawie</vt:lpstr>
      <vt:lpstr>Klinika Prawa Uczelni Łazarskiego  w Warszawie</vt:lpstr>
      <vt:lpstr>Klinika Prawa Uczelni Łazarskiego  w Warszawie 2004-2025</vt:lpstr>
      <vt:lpstr>Centrum Dydaktyczne Studencka Poradnia Prawna Uniwersytet SWPS</vt:lpstr>
      <vt:lpstr>Centrum Dydaktyczne Studencka Poradnia Prawna Uniwersytet SWPS</vt:lpstr>
      <vt:lpstr>Centrum Dydaktyczne Studencka Poradnia Prawna Uniwersytet SWPS 2014-2025</vt:lpstr>
      <vt:lpstr>Klinika Prawa – Klinika Praw Dziecka przy Uniwersytecie Vizja w Warszawie</vt:lpstr>
      <vt:lpstr>Uniwersytecka Poradnia Prawna na WPAiE Uniwersytetu Wrocławskiego</vt:lpstr>
      <vt:lpstr>Uniwersytecka Poradnia Prawna na WPAiE Uniwersytetu Wrocławskiego 2003-2025</vt:lpstr>
      <vt:lpstr>Problemy i „luki” prawne zaobserwowane przez poradnie 1/3 </vt:lpstr>
      <vt:lpstr>Problemy i „luki” prawne zaobserwowane przez poradnie 2/3 </vt:lpstr>
      <vt:lpstr>Problemy i „luki” prawne zaobserwowane przez poradnie 3/3 </vt:lpstr>
      <vt:lpstr>Czego najbardziej poradnia potrzebuje w najbliższym czasie, aby się rozwijać?</vt:lpstr>
      <vt:lpstr>Osiągnięcia Fundacji Uniwersyteckich Poradni Prawnych</vt:lpstr>
      <vt:lpstr>Osiągnięcia Fundacji Uniwersyteckich Poradni Prawnych</vt:lpstr>
      <vt:lpstr>Osiągnięcia Fundacji Uniwersyteckich Poradni Prawnych</vt:lpstr>
      <vt:lpstr>Osiągnięcia Fundacji Uniwersyteckich Poradni Prawnych</vt:lpstr>
      <vt:lpstr>Sponsorzy Fundacji Uniwersyteckich Poradni Prawnych</vt:lpstr>
      <vt:lpstr>Zapraszamy do współpracy</vt:lpstr>
    </vt:vector>
  </TitlesOfParts>
  <Company>UOKIK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Uniwersyteckie Poradnie Prawne</dc:title>
  <dc:creator>praktykant1</dc:creator>
  <cp:lastModifiedBy>Czernicki Filip</cp:lastModifiedBy>
  <cp:revision>1553</cp:revision>
  <dcterms:created xsi:type="dcterms:W3CDTF">2004-03-17T13:46:44Z</dcterms:created>
  <dcterms:modified xsi:type="dcterms:W3CDTF">2026-03-01T23:20:29Z</dcterms:modified>
</cp:coreProperties>
</file>