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2" r:id="rId3"/>
    <p:sldId id="357" r:id="rId4"/>
    <p:sldId id="277" r:id="rId5"/>
    <p:sldId id="258" r:id="rId6"/>
    <p:sldId id="344" r:id="rId7"/>
    <p:sldId id="360" r:id="rId8"/>
    <p:sldId id="361" r:id="rId9"/>
    <p:sldId id="362" r:id="rId10"/>
    <p:sldId id="287" r:id="rId11"/>
    <p:sldId id="282" r:id="rId12"/>
    <p:sldId id="283" r:id="rId13"/>
    <p:sldId id="355" r:id="rId14"/>
    <p:sldId id="358" r:id="rId15"/>
    <p:sldId id="304" r:id="rId16"/>
  </p:sldIdLst>
  <p:sldSz cx="9144000" cy="6858000" type="screen4x3"/>
  <p:notesSz cx="6810375" cy="99425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CCFF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2" autoAdjust="0"/>
    <p:restoredTop sz="94667" autoAdjust="0"/>
  </p:normalViewPr>
  <p:slideViewPr>
    <p:cSldViewPr>
      <p:cViewPr varScale="1">
        <p:scale>
          <a:sx n="65" d="100"/>
          <a:sy n="65" d="100"/>
        </p:scale>
        <p:origin x="-139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0440251572327045"/>
          <c:y val="7.936507936507943E-2"/>
          <c:w val="0.76729559748428522"/>
          <c:h val="0.67619047619048833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liczba spraw</c:v>
                </c:pt>
              </c:strCache>
            </c:strRef>
          </c:tx>
          <c:spPr>
            <a:solidFill>
              <a:srgbClr val="6699FF"/>
            </a:solidFill>
            <a:ln w="3175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dLbl>
              <c:idx val="9"/>
              <c:layout>
                <c:manualLayout>
                  <c:x val="0"/>
                  <c:y val="7.415750938209282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5.9786200779951126E-3"/>
                  <c:y val="-2.966300375283710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009">
                <a:noFill/>
              </a:ln>
            </c:spPr>
            <c:txPr>
              <a:bodyPr/>
              <a:lstStyle/>
              <a:p>
                <a:pPr>
                  <a:defRPr sz="88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2003/2004</c:v>
                </c:pt>
                <c:pt idx="1">
                  <c:v>2004/2005</c:v>
                </c:pt>
                <c:pt idx="2">
                  <c:v>2005/2006</c:v>
                </c:pt>
                <c:pt idx="3">
                  <c:v>2006/2007</c:v>
                </c:pt>
                <c:pt idx="4">
                  <c:v>2007/2008</c:v>
                </c:pt>
                <c:pt idx="5">
                  <c:v>2008/2009</c:v>
                </c:pt>
                <c:pt idx="6">
                  <c:v>2009/2010</c:v>
                </c:pt>
                <c:pt idx="7">
                  <c:v>2010/2011</c:v>
                </c:pt>
                <c:pt idx="8">
                  <c:v>2011/2012</c:v>
                </c:pt>
                <c:pt idx="9">
                  <c:v>2012/2013</c:v>
                </c:pt>
                <c:pt idx="10">
                  <c:v>2013/2014</c:v>
                </c:pt>
                <c:pt idx="11">
                  <c:v>2014/2015</c:v>
                </c:pt>
                <c:pt idx="12">
                  <c:v>2015/2016</c:v>
                </c:pt>
                <c:pt idx="13">
                  <c:v>2016/2017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0">
                  <c:v>6596</c:v>
                </c:pt>
                <c:pt idx="1">
                  <c:v>7421</c:v>
                </c:pt>
                <c:pt idx="2">
                  <c:v>9833</c:v>
                </c:pt>
                <c:pt idx="3">
                  <c:v>9399</c:v>
                </c:pt>
                <c:pt idx="4">
                  <c:v>10597</c:v>
                </c:pt>
                <c:pt idx="5">
                  <c:v>11075</c:v>
                </c:pt>
                <c:pt idx="6">
                  <c:v>11899</c:v>
                </c:pt>
                <c:pt idx="7">
                  <c:v>12786</c:v>
                </c:pt>
                <c:pt idx="8">
                  <c:v>13379</c:v>
                </c:pt>
                <c:pt idx="9">
                  <c:v>11127</c:v>
                </c:pt>
                <c:pt idx="10">
                  <c:v>11181</c:v>
                </c:pt>
                <c:pt idx="11">
                  <c:v>10693</c:v>
                </c:pt>
                <c:pt idx="12">
                  <c:v>8424</c:v>
                </c:pt>
                <c:pt idx="13">
                  <c:v>6531</c:v>
                </c:pt>
              </c:numCache>
            </c:numRef>
          </c:val>
        </c:ser>
        <c:axId val="141179136"/>
        <c:axId val="161752576"/>
      </c:barChart>
      <c:catAx>
        <c:axId val="141179136"/>
        <c:scaling>
          <c:orientation val="minMax"/>
        </c:scaling>
        <c:axPos val="b"/>
        <c:numFmt formatCode="General" sourceLinked="1"/>
        <c:tickLblPos val="nextTo"/>
        <c:spPr>
          <a:ln w="312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61752576"/>
        <c:crosses val="autoZero"/>
        <c:auto val="1"/>
        <c:lblAlgn val="ctr"/>
        <c:lblOffset val="100"/>
        <c:tickLblSkip val="1"/>
        <c:tickMarkSkip val="1"/>
      </c:catAx>
      <c:valAx>
        <c:axId val="161752576"/>
        <c:scaling>
          <c:orientation val="minMax"/>
        </c:scaling>
        <c:axPos val="l"/>
        <c:numFmt formatCode="General" sourceLinked="1"/>
        <c:tickLblPos val="nextTo"/>
        <c:spPr>
          <a:ln w="31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4117913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8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9051692156403321"/>
          <c:y val="8.2603911836336488E-2"/>
          <c:w val="0.79245283018867962"/>
          <c:h val="0.69277108433734935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studenci</c:v>
                </c:pt>
              </c:strCache>
            </c:strRef>
          </c:tx>
          <c:spPr>
            <a:ln w="25219">
              <a:solidFill>
                <a:srgbClr val="3366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6699FF"/>
              </a:solidFill>
              <a:ln>
                <a:solidFill>
                  <a:srgbClr val="0066CC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3.4899949233532825E-2"/>
                  <c:y val="-7.862485707459548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777082254449351E-2"/>
                  <c:y val="-7.383537376380811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3079110486293055E-2"/>
                  <c:y val="-6.2165255549329487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756426320973228E-2"/>
                  <c:y val="-6.259012301715853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785731782648625E-2"/>
                  <c:y val="-8.641276425566805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404330060138824E-2"/>
                  <c:y val="-7.6884308120290498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085415468506918E-2"/>
                  <c:y val="-7.148958387539808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9179988426665525E-2"/>
                  <c:y val="-6.938764244742934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4985000740951383E-2"/>
                  <c:y val="-5.5429455005159077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9558072565173682E-2"/>
                  <c:y val="-7.66774803029619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4822692841194371E-2"/>
                  <c:y val="-5.49012466527666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7.6297966589100414E-3"/>
                  <c:y val="-4.460726290537288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5009823182711214E-2"/>
                  <c:y val="4.460726290537286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6.86265583159582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219">
                <a:noFill/>
              </a:ln>
            </c:spPr>
            <c:txPr>
              <a:bodyPr/>
              <a:lstStyle/>
              <a:p>
                <a:pPr>
                  <a:defRPr sz="109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2003/2004</c:v>
                </c:pt>
                <c:pt idx="1">
                  <c:v>2004/2005</c:v>
                </c:pt>
                <c:pt idx="2">
                  <c:v>2005/2006</c:v>
                </c:pt>
                <c:pt idx="3">
                  <c:v>2006/2007</c:v>
                </c:pt>
                <c:pt idx="4">
                  <c:v>2007/2008</c:v>
                </c:pt>
                <c:pt idx="5">
                  <c:v>2008/2009</c:v>
                </c:pt>
                <c:pt idx="6">
                  <c:v>2009/2010</c:v>
                </c:pt>
                <c:pt idx="7">
                  <c:v>2010/2011</c:v>
                </c:pt>
                <c:pt idx="8">
                  <c:v>2011/2012</c:v>
                </c:pt>
                <c:pt idx="9">
                  <c:v>2012/2013</c:v>
                </c:pt>
                <c:pt idx="10">
                  <c:v>2013/2014</c:v>
                </c:pt>
                <c:pt idx="11">
                  <c:v>2014/2015</c:v>
                </c:pt>
                <c:pt idx="12">
                  <c:v>2015/2016</c:v>
                </c:pt>
                <c:pt idx="13">
                  <c:v>2016/2017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0">
                  <c:v>913</c:v>
                </c:pt>
                <c:pt idx="1">
                  <c:v>1049</c:v>
                </c:pt>
                <c:pt idx="2">
                  <c:v>1279</c:v>
                </c:pt>
                <c:pt idx="3">
                  <c:v>1302</c:v>
                </c:pt>
                <c:pt idx="4">
                  <c:v>1350</c:v>
                </c:pt>
                <c:pt idx="5">
                  <c:v>1661</c:v>
                </c:pt>
                <c:pt idx="6">
                  <c:v>1756</c:v>
                </c:pt>
                <c:pt idx="7">
                  <c:v>1994</c:v>
                </c:pt>
                <c:pt idx="8">
                  <c:v>1851</c:v>
                </c:pt>
                <c:pt idx="9">
                  <c:v>1965</c:v>
                </c:pt>
                <c:pt idx="10">
                  <c:v>2026</c:v>
                </c:pt>
                <c:pt idx="11">
                  <c:v>1988</c:v>
                </c:pt>
                <c:pt idx="12">
                  <c:v>1912</c:v>
                </c:pt>
                <c:pt idx="13">
                  <c:v>1826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opiekunowie</c:v>
                </c:pt>
              </c:strCache>
            </c:strRef>
          </c:tx>
          <c:spPr>
            <a:ln w="25219">
              <a:solidFill>
                <a:schemeClr val="tx1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3366CC"/>
              </a:solidFill>
              <a:ln>
                <a:solidFill>
                  <a:srgbClr val="003366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4.9969690999069914E-2"/>
                  <c:y val="-7.654275341964393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000481734492901E-2"/>
                  <c:y val="-7.075479217365436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000481734492901E-2"/>
                  <c:y val="-7.693037187218926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8256727189094771E-2"/>
                  <c:y val="-7.4349851169528941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0723673986959029E-2"/>
                  <c:y val="-7.1485367818088827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9789854982377863E-2"/>
                  <c:y val="-7.031709522691491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9878944783903284E-2"/>
                  <c:y val="-7.0675898649921062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152764223599313E-2"/>
                  <c:y val="-6.68411870665415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993358279928144E-2"/>
                  <c:y val="-6.66034257621397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6993906835657057E-2"/>
                  <c:y val="-5.930064133410046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0061198578975466E-2"/>
                  <c:y val="-6.86265583159582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3346894997653779E-2"/>
                  <c:y val="-6.86265583159582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1434184675834982E-2"/>
                  <c:y val="-4.460726290537288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-7.548921414755412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219">
                <a:noFill/>
              </a:ln>
            </c:spPr>
            <c:txPr>
              <a:bodyPr/>
              <a:lstStyle/>
              <a:p>
                <a:pPr>
                  <a:defRPr sz="109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2003/2004</c:v>
                </c:pt>
                <c:pt idx="1">
                  <c:v>2004/2005</c:v>
                </c:pt>
                <c:pt idx="2">
                  <c:v>2005/2006</c:v>
                </c:pt>
                <c:pt idx="3">
                  <c:v>2006/2007</c:v>
                </c:pt>
                <c:pt idx="4">
                  <c:v>2007/2008</c:v>
                </c:pt>
                <c:pt idx="5">
                  <c:v>2008/2009</c:v>
                </c:pt>
                <c:pt idx="6">
                  <c:v>2009/2010</c:v>
                </c:pt>
                <c:pt idx="7">
                  <c:v>2010/2011</c:v>
                </c:pt>
                <c:pt idx="8">
                  <c:v>2011/2012</c:v>
                </c:pt>
                <c:pt idx="9">
                  <c:v>2012/2013</c:v>
                </c:pt>
                <c:pt idx="10">
                  <c:v>2013/2014</c:v>
                </c:pt>
                <c:pt idx="11">
                  <c:v>2014/2015</c:v>
                </c:pt>
                <c:pt idx="12">
                  <c:v>2015/2016</c:v>
                </c:pt>
                <c:pt idx="13">
                  <c:v>2016/2017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109</c:v>
                </c:pt>
                <c:pt idx="1">
                  <c:v>147</c:v>
                </c:pt>
                <c:pt idx="2">
                  <c:v>179</c:v>
                </c:pt>
                <c:pt idx="3">
                  <c:v>197</c:v>
                </c:pt>
                <c:pt idx="4">
                  <c:v>209</c:v>
                </c:pt>
                <c:pt idx="5">
                  <c:v>216</c:v>
                </c:pt>
                <c:pt idx="6">
                  <c:v>216</c:v>
                </c:pt>
                <c:pt idx="7">
                  <c:v>224</c:v>
                </c:pt>
                <c:pt idx="8">
                  <c:v>235</c:v>
                </c:pt>
                <c:pt idx="9">
                  <c:v>253</c:v>
                </c:pt>
                <c:pt idx="10">
                  <c:v>282</c:v>
                </c:pt>
                <c:pt idx="11">
                  <c:v>351</c:v>
                </c:pt>
                <c:pt idx="12">
                  <c:v>299</c:v>
                </c:pt>
                <c:pt idx="13">
                  <c:v>321</c:v>
                </c:pt>
              </c:numCache>
            </c:numRef>
          </c:val>
          <c:smooth val="1"/>
        </c:ser>
        <c:upDownBars>
          <c:gapWidth val="150"/>
          <c:upBars>
            <c:spPr>
              <a:solidFill>
                <a:schemeClr val="bg1"/>
              </a:solidFill>
              <a:ln w="3154">
                <a:solidFill>
                  <a:schemeClr val="tx1"/>
                </a:solidFill>
                <a:prstDash val="solid"/>
              </a:ln>
            </c:spPr>
          </c:upBars>
          <c:downBars>
            <c:spPr>
              <a:noFill/>
              <a:ln w="9458">
                <a:noFill/>
              </a:ln>
            </c:spPr>
          </c:downBars>
        </c:upDownBars>
        <c:marker val="1"/>
        <c:axId val="55961856"/>
        <c:axId val="74987008"/>
      </c:lineChart>
      <c:catAx>
        <c:axId val="55961856"/>
        <c:scaling>
          <c:orientation val="minMax"/>
        </c:scaling>
        <c:axPos val="b"/>
        <c:numFmt formatCode="General" sourceLinked="0"/>
        <c:tickLblPos val="nextTo"/>
        <c:spPr>
          <a:ln w="3154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4987008"/>
        <c:crosses val="autoZero"/>
        <c:auto val="1"/>
        <c:lblAlgn val="ctr"/>
        <c:lblOffset val="100"/>
        <c:tickLblSkip val="1"/>
        <c:tickMarkSkip val="1"/>
      </c:catAx>
      <c:valAx>
        <c:axId val="74987008"/>
        <c:scaling>
          <c:orientation val="minMax"/>
        </c:scaling>
        <c:axPos val="l"/>
        <c:numFmt formatCode="General" sourceLinked="1"/>
        <c:tickLblPos val="nextTo"/>
        <c:spPr>
          <a:ln w="315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5961856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5.9429262632536103E-2"/>
          <c:y val="0.1495515566434637"/>
          <c:w val="0.94019139868124024"/>
          <c:h val="0.5965517241379250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6699FF"/>
            </a:solidFill>
            <a:ln w="3175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9303">
                <a:noFill/>
              </a:ln>
            </c:spPr>
            <c:txPr>
              <a:bodyPr/>
              <a:lstStyle/>
              <a:p>
                <a:pPr>
                  <a:defRPr sz="92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Sheet1!$A$1:$A$26</c:f>
              <c:strCache>
                <c:ptCount val="26"/>
                <c:pt idx="0">
                  <c:v>Warszawa (AI)</c:v>
                </c:pt>
                <c:pt idx="1">
                  <c:v>Warszawa (UW)</c:v>
                </c:pt>
                <c:pt idx="2">
                  <c:v>Kraków (UJ)</c:v>
                </c:pt>
                <c:pt idx="3">
                  <c:v>Wrocław</c:v>
                </c:pt>
                <c:pt idx="4">
                  <c:v>Białystok (UwB)</c:v>
                </c:pt>
                <c:pt idx="5">
                  <c:v>Olsztyn (UW-M)</c:v>
                </c:pt>
                <c:pt idx="6">
                  <c:v>Katowice</c:v>
                </c:pt>
                <c:pt idx="7">
                  <c:v>Lublin (KUL)</c:v>
                </c:pt>
                <c:pt idx="8">
                  <c:v>Opole</c:v>
                </c:pt>
                <c:pt idx="9">
                  <c:v>Łódź</c:v>
                </c:pt>
                <c:pt idx="10">
                  <c:v>Warszawa (Łazarski)</c:v>
                </c:pt>
                <c:pt idx="11">
                  <c:v>Gdańsk</c:v>
                </c:pt>
                <c:pt idx="12">
                  <c:v>Słubice</c:v>
                </c:pt>
                <c:pt idx="13">
                  <c:v>Rzeszów</c:v>
                </c:pt>
                <c:pt idx="14">
                  <c:v>Toruń</c:v>
                </c:pt>
                <c:pt idx="15">
                  <c:v>Lublin (UMCS)</c:v>
                </c:pt>
                <c:pt idx="16">
                  <c:v>SWPS</c:v>
                </c:pt>
                <c:pt idx="17">
                  <c:v>Warszawa (ALK)</c:v>
                </c:pt>
                <c:pt idx="18">
                  <c:v>Kraków (KA im.AFM)</c:v>
                </c:pt>
                <c:pt idx="19">
                  <c:v>Rzeszów (WSPiA)</c:v>
                </c:pt>
                <c:pt idx="20">
                  <c:v>Szczecin</c:v>
                </c:pt>
                <c:pt idx="21">
                  <c:v>Poznań</c:v>
                </c:pt>
                <c:pt idx="22">
                  <c:v>Gdynia (WSAiB)</c:v>
                </c:pt>
                <c:pt idx="23">
                  <c:v>Warszawa (UKSW)</c:v>
                </c:pt>
                <c:pt idx="24">
                  <c:v>Gdynia (WSB)</c:v>
                </c:pt>
                <c:pt idx="25">
                  <c:v>Warszawa (UKSW WPK)</c:v>
                </c:pt>
              </c:strCache>
            </c:strRef>
          </c:cat>
          <c:val>
            <c:numRef>
              <c:f>Sheet1!$B$1:$B$26</c:f>
              <c:numCache>
                <c:formatCode>General</c:formatCode>
                <c:ptCount val="26"/>
                <c:pt idx="0">
                  <c:v>1294</c:v>
                </c:pt>
                <c:pt idx="1">
                  <c:v>684</c:v>
                </c:pt>
                <c:pt idx="2">
                  <c:v>518</c:v>
                </c:pt>
                <c:pt idx="3">
                  <c:v>448</c:v>
                </c:pt>
                <c:pt idx="4">
                  <c:v>402</c:v>
                </c:pt>
                <c:pt idx="5">
                  <c:v>374</c:v>
                </c:pt>
                <c:pt idx="6">
                  <c:v>315</c:v>
                </c:pt>
                <c:pt idx="7">
                  <c:v>278</c:v>
                </c:pt>
                <c:pt idx="8">
                  <c:v>251</c:v>
                </c:pt>
                <c:pt idx="9">
                  <c:v>220</c:v>
                </c:pt>
                <c:pt idx="10">
                  <c:v>215</c:v>
                </c:pt>
                <c:pt idx="11">
                  <c:v>209</c:v>
                </c:pt>
                <c:pt idx="12">
                  <c:v>192</c:v>
                </c:pt>
                <c:pt idx="13">
                  <c:v>165</c:v>
                </c:pt>
                <c:pt idx="14">
                  <c:v>154</c:v>
                </c:pt>
                <c:pt idx="15">
                  <c:v>112</c:v>
                </c:pt>
                <c:pt idx="16">
                  <c:v>109</c:v>
                </c:pt>
                <c:pt idx="17">
                  <c:v>99</c:v>
                </c:pt>
                <c:pt idx="18">
                  <c:v>92</c:v>
                </c:pt>
                <c:pt idx="19">
                  <c:v>88</c:v>
                </c:pt>
                <c:pt idx="20">
                  <c:v>87</c:v>
                </c:pt>
                <c:pt idx="21">
                  <c:v>73</c:v>
                </c:pt>
                <c:pt idx="22">
                  <c:v>69</c:v>
                </c:pt>
                <c:pt idx="23">
                  <c:v>53</c:v>
                </c:pt>
                <c:pt idx="24">
                  <c:v>21</c:v>
                </c:pt>
                <c:pt idx="25">
                  <c:v>9</c:v>
                </c:pt>
              </c:numCache>
            </c:numRef>
          </c:val>
        </c:ser>
        <c:axId val="55963648"/>
        <c:axId val="55966336"/>
      </c:barChart>
      <c:catAx>
        <c:axId val="55963648"/>
        <c:scaling>
          <c:orientation val="minMax"/>
        </c:scaling>
        <c:axPos val="b"/>
        <c:numFmt formatCode="General" sourceLinked="1"/>
        <c:tickLblPos val="nextTo"/>
        <c:spPr>
          <a:ln w="366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2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5966336"/>
        <c:crosses val="autoZero"/>
        <c:auto val="1"/>
        <c:lblAlgn val="ctr"/>
        <c:lblOffset val="100"/>
        <c:tickLblSkip val="1"/>
        <c:tickMarkSkip val="1"/>
      </c:catAx>
      <c:valAx>
        <c:axId val="55966336"/>
        <c:scaling>
          <c:orientation val="minMax"/>
        </c:scaling>
        <c:delete val="1"/>
        <c:axPos val="l"/>
        <c:numFmt formatCode="General" sourceLinked="1"/>
        <c:tickLblPos val="none"/>
        <c:crossAx val="559636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6.2006315955080771E-2"/>
          <c:y val="0.15296803787377158"/>
          <c:w val="0.92641261498028848"/>
          <c:h val="0.5981735159817311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6699FF"/>
            </a:solidFill>
            <a:ln w="12701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9174">
                <a:noFill/>
              </a:ln>
            </c:spPr>
            <c:txPr>
              <a:bodyPr/>
              <a:lstStyle/>
              <a:p>
                <a:pPr>
                  <a:defRPr sz="91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Sheet1!$A$1:$A$26</c:f>
              <c:strCache>
                <c:ptCount val="26"/>
                <c:pt idx="0">
                  <c:v>Warszawa (AI)</c:v>
                </c:pt>
                <c:pt idx="1">
                  <c:v>Opole</c:v>
                </c:pt>
                <c:pt idx="2">
                  <c:v>Poznań</c:v>
                </c:pt>
                <c:pt idx="3">
                  <c:v>Olsztyn (UW-M)</c:v>
                </c:pt>
                <c:pt idx="4">
                  <c:v>Lublin (KUL)</c:v>
                </c:pt>
                <c:pt idx="5">
                  <c:v>Warszawa (UW)</c:v>
                </c:pt>
                <c:pt idx="6">
                  <c:v>Katowice</c:v>
                </c:pt>
                <c:pt idx="7">
                  <c:v>Gdańsk</c:v>
                </c:pt>
                <c:pt idx="8">
                  <c:v>Białystok (UwB)</c:v>
                </c:pt>
                <c:pt idx="9">
                  <c:v>Łódź</c:v>
                </c:pt>
                <c:pt idx="10">
                  <c:v>Warszawa (ALK)</c:v>
                </c:pt>
                <c:pt idx="11">
                  <c:v>Wrocław</c:v>
                </c:pt>
                <c:pt idx="12">
                  <c:v>Rzeszów</c:v>
                </c:pt>
                <c:pt idx="13">
                  <c:v>Kraków (KA im.AFM)</c:v>
                </c:pt>
                <c:pt idx="14">
                  <c:v>Kraków (UJ)</c:v>
                </c:pt>
                <c:pt idx="15">
                  <c:v>Toruń</c:v>
                </c:pt>
                <c:pt idx="16">
                  <c:v>Warszawa (UKSW)</c:v>
                </c:pt>
                <c:pt idx="17">
                  <c:v>Szczecin</c:v>
                </c:pt>
                <c:pt idx="18">
                  <c:v>Warszawa (Łazarskiego)</c:v>
                </c:pt>
                <c:pt idx="19">
                  <c:v>Rzeszów (WSPiA)</c:v>
                </c:pt>
                <c:pt idx="20">
                  <c:v>Lublin (UMCS)</c:v>
                </c:pt>
                <c:pt idx="21">
                  <c:v>Słubice</c:v>
                </c:pt>
                <c:pt idx="22">
                  <c:v>SWPS</c:v>
                </c:pt>
                <c:pt idx="23">
                  <c:v>Gdynia (WSAiB)</c:v>
                </c:pt>
                <c:pt idx="24">
                  <c:v>Warszawa (UKSW WPK)</c:v>
                </c:pt>
                <c:pt idx="25">
                  <c:v>Gdynia (WSB)</c:v>
                </c:pt>
              </c:strCache>
            </c:strRef>
          </c:cat>
          <c:val>
            <c:numRef>
              <c:f>Sheet1!$B$1:$B$26</c:f>
              <c:numCache>
                <c:formatCode>General</c:formatCode>
                <c:ptCount val="26"/>
                <c:pt idx="0">
                  <c:v>197</c:v>
                </c:pt>
                <c:pt idx="1">
                  <c:v>174</c:v>
                </c:pt>
                <c:pt idx="2">
                  <c:v>155</c:v>
                </c:pt>
                <c:pt idx="3">
                  <c:v>126</c:v>
                </c:pt>
                <c:pt idx="4">
                  <c:v>133</c:v>
                </c:pt>
                <c:pt idx="5">
                  <c:v>112</c:v>
                </c:pt>
                <c:pt idx="6">
                  <c:v>90</c:v>
                </c:pt>
                <c:pt idx="7">
                  <c:v>86</c:v>
                </c:pt>
                <c:pt idx="8">
                  <c:v>80</c:v>
                </c:pt>
                <c:pt idx="9">
                  <c:v>76</c:v>
                </c:pt>
                <c:pt idx="10">
                  <c:v>67</c:v>
                </c:pt>
                <c:pt idx="11">
                  <c:v>66</c:v>
                </c:pt>
                <c:pt idx="12">
                  <c:v>62</c:v>
                </c:pt>
                <c:pt idx="13">
                  <c:v>58</c:v>
                </c:pt>
                <c:pt idx="14">
                  <c:v>49</c:v>
                </c:pt>
                <c:pt idx="15">
                  <c:v>45</c:v>
                </c:pt>
                <c:pt idx="16">
                  <c:v>41</c:v>
                </c:pt>
                <c:pt idx="17">
                  <c:v>32</c:v>
                </c:pt>
                <c:pt idx="18">
                  <c:v>32</c:v>
                </c:pt>
                <c:pt idx="19">
                  <c:v>28</c:v>
                </c:pt>
                <c:pt idx="20">
                  <c:v>25</c:v>
                </c:pt>
                <c:pt idx="21">
                  <c:v>25</c:v>
                </c:pt>
                <c:pt idx="22">
                  <c:v>21</c:v>
                </c:pt>
                <c:pt idx="23">
                  <c:v>18</c:v>
                </c:pt>
                <c:pt idx="24">
                  <c:v>15</c:v>
                </c:pt>
                <c:pt idx="25">
                  <c:v>13</c:v>
                </c:pt>
              </c:numCache>
            </c:numRef>
          </c:val>
        </c:ser>
        <c:axId val="55970048"/>
        <c:axId val="56152832"/>
      </c:barChart>
      <c:catAx>
        <c:axId val="55970048"/>
        <c:scaling>
          <c:orientation val="minMax"/>
        </c:scaling>
        <c:axPos val="b"/>
        <c:numFmt formatCode="General" sourceLinked="1"/>
        <c:tickLblPos val="nextTo"/>
        <c:spPr>
          <a:ln w="364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1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6152832"/>
        <c:crosses val="autoZero"/>
        <c:auto val="1"/>
        <c:lblAlgn val="ctr"/>
        <c:lblOffset val="100"/>
        <c:tickLblSkip val="1"/>
        <c:tickMarkSkip val="1"/>
      </c:catAx>
      <c:valAx>
        <c:axId val="56152832"/>
        <c:scaling>
          <c:orientation val="minMax"/>
        </c:scaling>
        <c:delete val="1"/>
        <c:axPos val="l"/>
        <c:numFmt formatCode="General" sourceLinked="1"/>
        <c:tickLblPos val="none"/>
        <c:crossAx val="55970048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6.0625770615882306E-2"/>
          <c:y val="0.15296803787377142"/>
          <c:w val="0.92641261498028848"/>
          <c:h val="0.598173515981731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6699FF"/>
            </a:solidFill>
            <a:ln w="3173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9320">
                <a:noFill/>
              </a:ln>
            </c:spPr>
            <c:txPr>
              <a:bodyPr/>
              <a:lstStyle/>
              <a:p>
                <a:pPr>
                  <a:defRPr sz="92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Sheet1!$A$1:$A$26</c:f>
              <c:strCache>
                <c:ptCount val="26"/>
                <c:pt idx="0">
                  <c:v>Wrocław</c:v>
                </c:pt>
                <c:pt idx="1">
                  <c:v>Kraków (UJ)</c:v>
                </c:pt>
                <c:pt idx="2">
                  <c:v>Warszawa (AI)</c:v>
                </c:pt>
                <c:pt idx="3">
                  <c:v>Warszawa (UKSW)</c:v>
                </c:pt>
                <c:pt idx="4">
                  <c:v>Rzeszów</c:v>
                </c:pt>
                <c:pt idx="5">
                  <c:v>Białystok (UwB)</c:v>
                </c:pt>
                <c:pt idx="6">
                  <c:v>Łódź</c:v>
                </c:pt>
                <c:pt idx="7">
                  <c:v>Toruń</c:v>
                </c:pt>
                <c:pt idx="8">
                  <c:v>Lublin (KUL)</c:v>
                </c:pt>
                <c:pt idx="9">
                  <c:v>Opole</c:v>
                </c:pt>
                <c:pt idx="10">
                  <c:v>Poznań</c:v>
                </c:pt>
                <c:pt idx="11">
                  <c:v>Gdańsk</c:v>
                </c:pt>
                <c:pt idx="12">
                  <c:v>Kraków (KA im.AFM)</c:v>
                </c:pt>
                <c:pt idx="13">
                  <c:v>Warszawa (UW)</c:v>
                </c:pt>
                <c:pt idx="14">
                  <c:v>Warszawa (Łazarskiego)</c:v>
                </c:pt>
                <c:pt idx="15">
                  <c:v>Katowice</c:v>
                </c:pt>
                <c:pt idx="16">
                  <c:v>Lublin (UMCS)</c:v>
                </c:pt>
                <c:pt idx="17">
                  <c:v>Warszawa (ALK)</c:v>
                </c:pt>
                <c:pt idx="18">
                  <c:v>Słubice</c:v>
                </c:pt>
                <c:pt idx="19">
                  <c:v>Olsztyn (UW-M)</c:v>
                </c:pt>
                <c:pt idx="20">
                  <c:v>Rzeszów (WSPiA)</c:v>
                </c:pt>
                <c:pt idx="21">
                  <c:v>Gdynia (WSAiB)</c:v>
                </c:pt>
                <c:pt idx="22">
                  <c:v>Szczecin</c:v>
                </c:pt>
                <c:pt idx="23">
                  <c:v>SWPS</c:v>
                </c:pt>
                <c:pt idx="24">
                  <c:v>Gdynia (WSB)</c:v>
                </c:pt>
                <c:pt idx="25">
                  <c:v>Warszawa (UKSW WPK)</c:v>
                </c:pt>
              </c:strCache>
            </c:strRef>
          </c:cat>
          <c:val>
            <c:numRef>
              <c:f>Sheet1!$B$1:$B$26</c:f>
              <c:numCache>
                <c:formatCode>General</c:formatCode>
                <c:ptCount val="26"/>
                <c:pt idx="0">
                  <c:v>60</c:v>
                </c:pt>
                <c:pt idx="1">
                  <c:v>29</c:v>
                </c:pt>
                <c:pt idx="2">
                  <c:v>25</c:v>
                </c:pt>
                <c:pt idx="3">
                  <c:v>23</c:v>
                </c:pt>
                <c:pt idx="4">
                  <c:v>19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11</c:v>
                </c:pt>
                <c:pt idx="12">
                  <c:v>9</c:v>
                </c:pt>
                <c:pt idx="13">
                  <c:v>9</c:v>
                </c:pt>
                <c:pt idx="14">
                  <c:v>9</c:v>
                </c:pt>
                <c:pt idx="15">
                  <c:v>8</c:v>
                </c:pt>
                <c:pt idx="16">
                  <c:v>8</c:v>
                </c:pt>
                <c:pt idx="17">
                  <c:v>7</c:v>
                </c:pt>
                <c:pt idx="18">
                  <c:v>5</c:v>
                </c:pt>
                <c:pt idx="19">
                  <c:v>4</c:v>
                </c:pt>
                <c:pt idx="20">
                  <c:v>4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2</c:v>
                </c:pt>
                <c:pt idx="25">
                  <c:v>2</c:v>
                </c:pt>
              </c:numCache>
            </c:numRef>
          </c:val>
        </c:ser>
        <c:axId val="87275392"/>
        <c:axId val="88694784"/>
      </c:barChart>
      <c:catAx>
        <c:axId val="87275392"/>
        <c:scaling>
          <c:orientation val="minMax"/>
        </c:scaling>
        <c:axPos val="b"/>
        <c:numFmt formatCode="General" sourceLinked="1"/>
        <c:tickLblPos val="nextTo"/>
        <c:spPr>
          <a:ln w="366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694784"/>
        <c:crosses val="autoZero"/>
        <c:auto val="1"/>
        <c:lblAlgn val="ctr"/>
        <c:lblOffset val="100"/>
        <c:tickLblSkip val="1"/>
        <c:tickMarkSkip val="1"/>
      </c:catAx>
      <c:valAx>
        <c:axId val="88694784"/>
        <c:scaling>
          <c:orientation val="minMax"/>
        </c:scaling>
        <c:delete val="1"/>
        <c:axPos val="l"/>
        <c:numFmt formatCode="General" sourceLinked="1"/>
        <c:tickLblPos val="none"/>
        <c:crossAx val="87275392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4C6D40-0C03-4663-857B-D2924D89C2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9CD30CE-C724-4E92-BCE4-17702AF122E1}" type="datetimeFigureOut">
              <a:rPr lang="en-US"/>
              <a:pPr>
                <a:defRPr/>
              </a:pPr>
              <a:t>12/2/2017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en-US" noProof="0" smtClean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5F35A7A-5A19-4C21-A78B-5683E4A45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55650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pl-PL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pl-PL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</p:grp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4F029EE-B2CC-4B44-9A2E-DD2CAA33D8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422A3-FDE3-46A6-AB2F-897E6C9A41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1BBD3-ECE2-4668-947E-2BFA6B137F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ytuł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wykresu 2"/>
          <p:cNvSpPr>
            <a:spLocks noGrp="1"/>
          </p:cNvSpPr>
          <p:nvPr>
            <p:ph type="chart" idx="1"/>
          </p:nvPr>
        </p:nvSpPr>
        <p:spPr>
          <a:xfrm>
            <a:off x="914400" y="2362200"/>
            <a:ext cx="8001000" cy="3733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9C2A4-D5F7-4F7C-8AB5-52517BCE98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991100" y="2362200"/>
            <a:ext cx="3924300" cy="17907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991100" y="4305300"/>
            <a:ext cx="3924300" cy="17907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3436C-79AC-41EB-8C04-6B691476F7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C5883-96AB-460D-B18D-63C7F4CCE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B7458-C26C-424A-8188-F7CEED2794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EBF99-7BD4-48AC-92FE-4E2D4083A7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6F285-0859-4B8E-8D5A-803EB9A4AB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F9D7D-57F3-4730-88CD-33E41DA7C2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0F5EE-7E8D-4D00-B3A2-B19D69A80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FA97C-EC4C-4870-945A-E40D8288ED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69244-8952-40C7-9DA0-1B7BC6EDCC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pl-PL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F031769-4BA1-410A-BA48-2B0D5B4219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  <p:sp>
          <p:nvSpPr>
            <p:cNvPr id="103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rkusz_programu_Microsoft_Office_Excel_97_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rkusz_programu_Microsoft_Office_Excel_97_2003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rkusz_programu_Microsoft_Office_Excel_97_2003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hyperlink" Target="http://www.beck.pl/" TargetMode="External"/><Relationship Id="rId18" Type="http://schemas.openxmlformats.org/officeDocument/2006/relationships/image" Target="../media/image18.png"/><Relationship Id="rId26" Type="http://schemas.openxmlformats.org/officeDocument/2006/relationships/image" Target="../media/image22.png"/><Relationship Id="rId3" Type="http://schemas.openxmlformats.org/officeDocument/2006/relationships/hyperlink" Target="http://www.pafw.pl/" TargetMode="External"/><Relationship Id="rId21" Type="http://schemas.openxmlformats.org/officeDocument/2006/relationships/hyperlink" Target="http://bakernet.com/" TargetMode="External"/><Relationship Id="rId34" Type="http://schemas.openxmlformats.org/officeDocument/2006/relationships/image" Target="../media/image27.png"/><Relationship Id="rId7" Type="http://schemas.openxmlformats.org/officeDocument/2006/relationships/image" Target="../media/image12.jpeg"/><Relationship Id="rId12" Type="http://schemas.openxmlformats.org/officeDocument/2006/relationships/image" Target="../media/image15.png"/><Relationship Id="rId17" Type="http://schemas.openxmlformats.org/officeDocument/2006/relationships/hyperlink" Target="http://www.pwp.pl/" TargetMode="External"/><Relationship Id="rId25" Type="http://schemas.openxmlformats.org/officeDocument/2006/relationships/hyperlink" Target="http://www.nlembassy.pl/" TargetMode="External"/><Relationship Id="rId33" Type="http://schemas.openxmlformats.org/officeDocument/2006/relationships/hyperlink" Target="http://www.weil.com/" TargetMode="External"/><Relationship Id="rId2" Type="http://schemas.openxmlformats.org/officeDocument/2006/relationships/image" Target="../media/image9.jpeg"/><Relationship Id="rId16" Type="http://schemas.openxmlformats.org/officeDocument/2006/relationships/image" Target="../media/image17.png"/><Relationship Id="rId20" Type="http://schemas.openxmlformats.org/officeDocument/2006/relationships/image" Target="../media/image19.jpeg"/><Relationship Id="rId29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hyperlink" Target="http://www.pozytek.gov.pl/" TargetMode="External"/><Relationship Id="rId24" Type="http://schemas.openxmlformats.org/officeDocument/2006/relationships/image" Target="../media/image21.jpeg"/><Relationship Id="rId32" Type="http://schemas.openxmlformats.org/officeDocument/2006/relationships/image" Target="../media/image26.jpeg"/><Relationship Id="rId37" Type="http://schemas.openxmlformats.org/officeDocument/2006/relationships/image" Target="../media/image29.png"/><Relationship Id="rId5" Type="http://schemas.openxmlformats.org/officeDocument/2006/relationships/hyperlink" Target="http://www.batory.org.pl/" TargetMode="External"/><Relationship Id="rId15" Type="http://schemas.openxmlformats.org/officeDocument/2006/relationships/hyperlink" Target="http://www.kbn.gov.pl/" TargetMode="External"/><Relationship Id="rId23" Type="http://schemas.openxmlformats.org/officeDocument/2006/relationships/hyperlink" Target="http://www.linleaters.pl/" TargetMode="External"/><Relationship Id="rId28" Type="http://schemas.openxmlformats.org/officeDocument/2006/relationships/hyperlink" Target="http://www.cliffordchance.com/home.html" TargetMode="External"/><Relationship Id="rId36" Type="http://schemas.openxmlformats.org/officeDocument/2006/relationships/hyperlink" Target="http://www.ceetrust.org/" TargetMode="External"/><Relationship Id="rId10" Type="http://schemas.openxmlformats.org/officeDocument/2006/relationships/image" Target="../media/image14.jpeg"/><Relationship Id="rId19" Type="http://schemas.openxmlformats.org/officeDocument/2006/relationships/hyperlink" Target="http://www.ms.gov.pl/" TargetMode="External"/><Relationship Id="rId31" Type="http://schemas.openxmlformats.org/officeDocument/2006/relationships/image" Target="../media/image25.png"/><Relationship Id="rId4" Type="http://schemas.openxmlformats.org/officeDocument/2006/relationships/image" Target="../media/image10.jpeg"/><Relationship Id="rId9" Type="http://schemas.openxmlformats.org/officeDocument/2006/relationships/hyperlink" Target="http://www.cofund.org.pl/" TargetMode="External"/><Relationship Id="rId14" Type="http://schemas.openxmlformats.org/officeDocument/2006/relationships/image" Target="../media/image16.jpeg"/><Relationship Id="rId22" Type="http://schemas.openxmlformats.org/officeDocument/2006/relationships/image" Target="../media/image20.jpeg"/><Relationship Id="rId27" Type="http://schemas.openxmlformats.org/officeDocument/2006/relationships/image" Target="../media/image23.jpeg"/><Relationship Id="rId30" Type="http://schemas.openxmlformats.org/officeDocument/2006/relationships/hyperlink" Target="http://www.chadbourne.com/locations/sub_warsaw.html" TargetMode="External"/><Relationship Id="rId35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Legal Clinics in Poland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54500" cy="1822450"/>
          </a:xfrm>
        </p:spPr>
        <p:txBody>
          <a:bodyPr/>
          <a:lstStyle/>
          <a:p>
            <a:pPr defTabSz="912813" eaLnBrk="1" hangingPunct="1"/>
            <a:r>
              <a:rPr lang="pl-PL" altLang="pl-PL" b="1" dirty="0" err="1" smtClean="0"/>
              <a:t>Summary</a:t>
            </a:r>
            <a:r>
              <a:rPr lang="pl-PL" altLang="pl-PL" b="1" dirty="0" smtClean="0"/>
              <a:t> of the </a:t>
            </a:r>
            <a:r>
              <a:rPr lang="pl-PL" altLang="pl-PL" b="1" dirty="0" err="1" smtClean="0"/>
              <a:t>Polish</a:t>
            </a:r>
            <a:r>
              <a:rPr lang="pl-PL" altLang="pl-PL" b="1" dirty="0" smtClean="0"/>
              <a:t> legal </a:t>
            </a:r>
            <a:r>
              <a:rPr lang="pl-PL" altLang="pl-PL" b="1" dirty="0" err="1" smtClean="0"/>
              <a:t>clinics</a:t>
            </a:r>
            <a:r>
              <a:rPr lang="pl-PL" altLang="pl-PL" b="1" dirty="0" smtClean="0"/>
              <a:t> </a:t>
            </a:r>
            <a:r>
              <a:rPr lang="pl-PL" altLang="pl-PL" b="1" dirty="0" err="1" smtClean="0"/>
              <a:t>activity</a:t>
            </a:r>
            <a:r>
              <a:rPr lang="pl-PL" altLang="pl-PL" b="1" dirty="0" smtClean="0"/>
              <a:t>, </a:t>
            </a:r>
            <a:r>
              <a:rPr lang="pl-PL" altLang="pl-PL" b="1" dirty="0" err="1" smtClean="0"/>
              <a:t>statistical</a:t>
            </a:r>
            <a:r>
              <a:rPr lang="pl-PL" altLang="pl-PL" b="1" dirty="0" smtClean="0"/>
              <a:t> data.</a:t>
            </a:r>
          </a:p>
        </p:txBody>
      </p:sp>
      <p:pic>
        <p:nvPicPr>
          <p:cNvPr id="3076" name="Picture 4" descr="fupp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970338"/>
            <a:ext cx="2205038" cy="21256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4643438" y="5300663"/>
            <a:ext cx="42846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912813">
              <a:spcBef>
                <a:spcPts val="700"/>
              </a:spcBef>
              <a:buSzPct val="75000"/>
            </a:pPr>
            <a:r>
              <a:rPr lang="pl-PL" altLang="pl-PL" sz="2800" b="1">
                <a:solidFill>
                  <a:schemeClr val="tx2"/>
                </a:solidFill>
                <a:latin typeface="Arial" charset="0"/>
              </a:rPr>
              <a:t>Basic information on the Polish Legal Clinics Foundation activity.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Types of cases accepted</a:t>
            </a: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3563938" y="2911475"/>
            <a:ext cx="345598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altLang="pl-PL" sz="1400" b="1" dirty="0">
                <a:solidFill>
                  <a:srgbClr val="99CCFF"/>
                </a:solidFill>
                <a:latin typeface="Arial" charset="0"/>
              </a:rPr>
              <a:t>Total </a:t>
            </a:r>
            <a:r>
              <a:rPr lang="pl-PL" altLang="pl-PL" sz="1400" b="1" dirty="0" err="1">
                <a:solidFill>
                  <a:srgbClr val="99CCFF"/>
                </a:solidFill>
                <a:latin typeface="Arial" charset="0"/>
              </a:rPr>
              <a:t>in</a:t>
            </a:r>
            <a:r>
              <a:rPr lang="pl-PL" altLang="pl-PL" sz="1400" b="1" dirty="0">
                <a:solidFill>
                  <a:srgbClr val="99CCFF"/>
                </a:solidFill>
                <a:latin typeface="Arial" charset="0"/>
              </a:rPr>
              <a:t> </a:t>
            </a:r>
            <a:r>
              <a:rPr lang="pl-PL" altLang="pl-PL" sz="1400" b="1" dirty="0" smtClean="0">
                <a:solidFill>
                  <a:srgbClr val="99CCFF"/>
                </a:solidFill>
                <a:latin typeface="Arial" charset="0"/>
              </a:rPr>
              <a:t>2015/2016: </a:t>
            </a:r>
            <a:r>
              <a:rPr lang="pl-PL" altLang="pl-PL" sz="1400" b="1" dirty="0" smtClean="0">
                <a:solidFill>
                  <a:srgbClr val="99CCFF"/>
                </a:solidFill>
                <a:latin typeface="Arial" charset="0"/>
              </a:rPr>
              <a:t>8</a:t>
            </a:r>
            <a:r>
              <a:rPr lang="pl-PL" altLang="pl-PL" sz="1400" b="1" dirty="0" smtClean="0">
                <a:solidFill>
                  <a:srgbClr val="99CCFF"/>
                </a:solidFill>
                <a:latin typeface="Arial" charset="0"/>
              </a:rPr>
              <a:t> 424</a:t>
            </a:r>
            <a:endParaRPr lang="pl-PL" altLang="pl-PL" sz="1400" b="1" dirty="0">
              <a:solidFill>
                <a:srgbClr val="99CCFF"/>
              </a:solidFill>
              <a:latin typeface="Arial" charset="0"/>
            </a:endParaRPr>
          </a:p>
          <a:p>
            <a:pPr algn="ctr" defTabSz="912813">
              <a:spcBef>
                <a:spcPct val="50000"/>
              </a:spcBef>
            </a:pPr>
            <a:r>
              <a:rPr lang="pl-PL" altLang="pl-PL" sz="1600" b="1" dirty="0">
                <a:solidFill>
                  <a:schemeClr val="tx2"/>
                </a:solidFill>
                <a:latin typeface="Arial" charset="0"/>
              </a:rPr>
              <a:t>Total </a:t>
            </a:r>
            <a:r>
              <a:rPr lang="pl-PL" altLang="pl-PL" sz="1600" b="1" dirty="0" err="1">
                <a:solidFill>
                  <a:schemeClr val="tx2"/>
                </a:solidFill>
                <a:latin typeface="Arial" charset="0"/>
              </a:rPr>
              <a:t>in</a:t>
            </a:r>
            <a:r>
              <a:rPr lang="pl-PL" altLang="pl-PL" sz="16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l-PL" altLang="pl-PL" sz="1600" b="1" dirty="0" smtClean="0">
                <a:solidFill>
                  <a:schemeClr val="tx2"/>
                </a:solidFill>
                <a:latin typeface="Arial" charset="0"/>
              </a:rPr>
              <a:t>2016/2017: 6 531</a:t>
            </a:r>
            <a:endParaRPr lang="pl-PL" altLang="pl-PL" sz="16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13316" name="Obiekt 1"/>
          <p:cNvGraphicFramePr>
            <a:graphicFrameLocks noChangeAspect="1"/>
          </p:cNvGraphicFramePr>
          <p:nvPr/>
        </p:nvGraphicFramePr>
        <p:xfrm>
          <a:off x="585788" y="2200796"/>
          <a:ext cx="8558212" cy="4900612"/>
        </p:xfrm>
        <a:graphic>
          <a:graphicData uri="http://schemas.openxmlformats.org/presentationml/2006/ole">
            <p:oleObj spid="_x0000_s13316" name="Worksheet" r:id="rId3" imgW="8581885" imgH="4914715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Average time of handling the case</a:t>
            </a: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614488" y="2493963"/>
          <a:ext cx="6069012" cy="4168775"/>
        </p:xfrm>
        <a:graphic>
          <a:graphicData uri="http://schemas.openxmlformats.org/presentationml/2006/ole">
            <p:oleObj spid="_x0000_s14339" name="Wykres" r:id="rId3" imgW="6086365" imgH="418149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How did the client learned about the clinic</a:t>
            </a:r>
          </a:p>
        </p:txBody>
      </p:sp>
      <p:graphicFrame>
        <p:nvGraphicFramePr>
          <p:cNvPr id="15363" name="Wykres 4"/>
          <p:cNvGraphicFramePr>
            <a:graphicFrameLocks/>
          </p:cNvGraphicFramePr>
          <p:nvPr/>
        </p:nvGraphicFramePr>
        <p:xfrm>
          <a:off x="1619672" y="2420888"/>
          <a:ext cx="5735638" cy="4079875"/>
        </p:xfrm>
        <a:graphic>
          <a:graphicData uri="http://schemas.openxmlformats.org/presentationml/2006/ole">
            <p:oleObj spid="_x0000_s15363" name="Worksheet" r:id="rId3" imgW="5753118" imgH="4086364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Medal Pro Bono dla Fundacji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4508500"/>
            <a:ext cx="2016125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Logo Organizacji Pożytku Publicznego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t="3989" b="7535"/>
          <a:stretch>
            <a:fillRect/>
          </a:stretch>
        </p:blipFill>
        <p:spPr>
          <a:xfrm>
            <a:off x="7021513" y="2349500"/>
            <a:ext cx="2087562" cy="1801813"/>
          </a:xfrm>
          <a:noFill/>
        </p:spPr>
      </p:pic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pl-PL" altLang="pl-PL" smtClean="0"/>
              <a:t>Legal Clinics Foundation’s achievements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684213" y="2243138"/>
            <a:ext cx="64801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en-US" altLang="pl-PL" sz="1300" dirty="0">
                <a:latin typeface="Arial" charset="0"/>
              </a:rPr>
              <a:t>The Foundation has the </a:t>
            </a:r>
            <a:r>
              <a:rPr lang="en-US" altLang="pl-PL" sz="1300" b="1" dirty="0">
                <a:latin typeface="Arial" charset="0"/>
              </a:rPr>
              <a:t>status of the public benefit organization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en-US" altLang="pl-PL" sz="1300" dirty="0">
                <a:latin typeface="Arial" charset="0"/>
              </a:rPr>
              <a:t>Won a distinctive prize </a:t>
            </a:r>
            <a:r>
              <a:rPr lang="pl-PL" altLang="pl-PL" sz="1300" dirty="0">
                <a:latin typeface="Arial" charset="0"/>
              </a:rPr>
              <a:t>of</a:t>
            </a:r>
            <a:r>
              <a:rPr lang="en-US" altLang="pl-PL" sz="1300" dirty="0">
                <a:latin typeface="Arial" charset="0"/>
              </a:rPr>
              <a:t> the </a:t>
            </a:r>
            <a:r>
              <a:rPr lang="en-US" altLang="pl-PL" sz="1300" b="1" dirty="0">
                <a:latin typeface="Arial" charset="0"/>
              </a:rPr>
              <a:t>Best Pro </a:t>
            </a:r>
            <a:r>
              <a:rPr lang="en-US" altLang="pl-PL" sz="1300" b="1" dirty="0" err="1">
                <a:latin typeface="Arial" charset="0"/>
              </a:rPr>
              <a:t>Publico</a:t>
            </a:r>
            <a:r>
              <a:rPr lang="en-US" altLang="pl-PL" sz="1300" b="1" dirty="0">
                <a:latin typeface="Arial" charset="0"/>
              </a:rPr>
              <a:t> Bono Civil Initiative</a:t>
            </a:r>
            <a:r>
              <a:rPr lang="en-US" altLang="pl-PL" sz="1300" dirty="0">
                <a:latin typeface="Arial" charset="0"/>
              </a:rPr>
              <a:t> contest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pl-PL" altLang="pl-PL" sz="1300" dirty="0">
                <a:latin typeface="Arial" charset="0"/>
              </a:rPr>
              <a:t>In 2013 </a:t>
            </a:r>
            <a:r>
              <a:rPr lang="pl-PL" altLang="pl-PL" sz="1300" dirty="0" err="1">
                <a:latin typeface="Arial" charset="0"/>
              </a:rPr>
              <a:t>received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award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from</a:t>
            </a:r>
            <a:r>
              <a:rPr lang="pl-PL" altLang="pl-PL" sz="1300" b="1" dirty="0">
                <a:latin typeface="Arial" charset="0"/>
              </a:rPr>
              <a:t> UNDP and </a:t>
            </a:r>
            <a:r>
              <a:rPr lang="pl-PL" altLang="pl-PL" sz="1300" b="1" dirty="0" err="1">
                <a:latin typeface="Arial" charset="0"/>
              </a:rPr>
              <a:t>European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Social</a:t>
            </a:r>
            <a:r>
              <a:rPr lang="pl-PL" altLang="pl-PL" sz="1300" b="1" dirty="0">
                <a:latin typeface="Arial" charset="0"/>
              </a:rPr>
              <a:t> Fund for the Best </a:t>
            </a:r>
            <a:r>
              <a:rPr lang="pl-PL" altLang="pl-PL" sz="1300" b="1" dirty="0" err="1">
                <a:latin typeface="Arial" charset="0"/>
              </a:rPr>
              <a:t>Social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Partnership</a:t>
            </a:r>
            <a:r>
              <a:rPr lang="pl-PL" altLang="pl-PL" sz="1300" b="1" dirty="0">
                <a:latin typeface="Arial" charset="0"/>
              </a:rPr>
              <a:t> of the </a:t>
            </a:r>
            <a:r>
              <a:rPr lang="pl-PL" altLang="pl-PL" sz="1300" b="1" dirty="0" err="1">
                <a:latin typeface="Arial" charset="0"/>
              </a:rPr>
              <a:t>year</a:t>
            </a:r>
            <a:r>
              <a:rPr lang="pl-PL" altLang="pl-PL" sz="1300" b="1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pl-PL" altLang="pl-PL" sz="1300" dirty="0">
                <a:latin typeface="Arial" charset="0"/>
              </a:rPr>
              <a:t>ELSA Poland </a:t>
            </a:r>
            <a:r>
              <a:rPr lang="pl-PL" altLang="pl-PL" sz="1300" dirty="0" err="1">
                <a:latin typeface="Arial" charset="0"/>
              </a:rPr>
              <a:t>granted</a:t>
            </a:r>
            <a:r>
              <a:rPr lang="pl-PL" altLang="pl-PL" sz="1300" dirty="0">
                <a:latin typeface="Arial" charset="0"/>
              </a:rPr>
              <a:t> the </a:t>
            </a:r>
            <a:r>
              <a:rPr lang="pl-PL" altLang="pl-PL" sz="1300" dirty="0" err="1">
                <a:latin typeface="Arial" charset="0"/>
              </a:rPr>
              <a:t>Foundation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title</a:t>
            </a:r>
            <a:r>
              <a:rPr lang="pl-PL" altLang="pl-PL" sz="1300" dirty="0">
                <a:latin typeface="Arial" charset="0"/>
              </a:rPr>
              <a:t> of „</a:t>
            </a:r>
            <a:r>
              <a:rPr lang="pl-PL" altLang="pl-PL" sz="1300" b="1" dirty="0">
                <a:latin typeface="Arial" charset="0"/>
              </a:rPr>
              <a:t>Legal </a:t>
            </a:r>
            <a:r>
              <a:rPr lang="pl-PL" altLang="pl-PL" sz="1300" b="1" dirty="0" err="1">
                <a:latin typeface="Arial" charset="0"/>
              </a:rPr>
              <a:t>Education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Supporter</a:t>
            </a:r>
            <a:r>
              <a:rPr lang="pl-PL" altLang="pl-PL" sz="1300" b="1" dirty="0">
                <a:latin typeface="Arial" charset="0"/>
              </a:rPr>
              <a:t>”</a:t>
            </a:r>
            <a:br>
              <a:rPr lang="pl-PL" altLang="pl-PL" sz="1300" b="1" dirty="0">
                <a:latin typeface="Arial" charset="0"/>
              </a:rPr>
            </a:br>
            <a:r>
              <a:rPr lang="pl-PL" altLang="pl-PL" sz="1300" b="1" dirty="0" err="1">
                <a:latin typeface="Arial" charset="0"/>
              </a:rPr>
              <a:t>in</a:t>
            </a:r>
            <a:r>
              <a:rPr lang="pl-PL" altLang="pl-PL" sz="1300" b="1" dirty="0">
                <a:latin typeface="Arial" charset="0"/>
              </a:rPr>
              <a:t> 2006 and 2007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>
                <a:latin typeface="Arial" charset="0"/>
              </a:rPr>
              <a:t>For </a:t>
            </a:r>
            <a:r>
              <a:rPr lang="pl-PL" altLang="pl-PL" sz="1300" b="1" dirty="0" smtClean="0">
                <a:latin typeface="Arial" charset="0"/>
              </a:rPr>
              <a:t>15</a:t>
            </a:r>
            <a:r>
              <a:rPr lang="pl-PL" altLang="pl-PL" sz="1300" dirty="0" smtClean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years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has</a:t>
            </a:r>
            <a:r>
              <a:rPr lang="pl-PL" altLang="pl-PL" sz="1300" dirty="0">
                <a:latin typeface="Arial" charset="0"/>
              </a:rPr>
              <a:t> o</a:t>
            </a:r>
            <a:r>
              <a:rPr lang="en-US" altLang="pl-PL" sz="1300" dirty="0" err="1">
                <a:latin typeface="Arial" charset="0"/>
              </a:rPr>
              <a:t>rganize</a:t>
            </a:r>
            <a:r>
              <a:rPr lang="pl-PL" altLang="pl-PL" sz="1300" dirty="0">
                <a:latin typeface="Arial" charset="0"/>
              </a:rPr>
              <a:t>d</a:t>
            </a:r>
            <a:r>
              <a:rPr lang="en-US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annual</a:t>
            </a:r>
            <a:r>
              <a:rPr lang="en-US" altLang="pl-PL" sz="1300" dirty="0">
                <a:latin typeface="Arial" charset="0"/>
              </a:rPr>
              <a:t> </a:t>
            </a:r>
            <a:r>
              <a:rPr lang="en-US" altLang="pl-PL" sz="1300" b="1" dirty="0">
                <a:latin typeface="Arial" charset="0"/>
              </a:rPr>
              <a:t>Pro Bono Lawyer Contest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b="1" dirty="0" err="1">
                <a:latin typeface="Arial" charset="0"/>
              </a:rPr>
              <a:t>Granted</a:t>
            </a:r>
            <a:r>
              <a:rPr lang="pl-PL" altLang="pl-PL" sz="1300" b="1" dirty="0">
                <a:latin typeface="Arial" charset="0"/>
              </a:rPr>
              <a:t> legal </a:t>
            </a:r>
            <a:r>
              <a:rPr lang="pl-PL" altLang="pl-PL" sz="1300" b="1" dirty="0" err="1">
                <a:latin typeface="Arial" charset="0"/>
              </a:rPr>
              <a:t>clinics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with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en-US" altLang="pl-PL" sz="1300" b="1" dirty="0">
                <a:latin typeface="Arial" charset="0"/>
              </a:rPr>
              <a:t>material and financial </a:t>
            </a:r>
            <a:r>
              <a:rPr lang="pl-PL" altLang="pl-PL" sz="1300" b="1" dirty="0" err="1">
                <a:latin typeface="Arial" charset="0"/>
              </a:rPr>
              <a:t>means</a:t>
            </a:r>
            <a:r>
              <a:rPr lang="en-US" altLang="pl-PL" sz="1300" b="1" dirty="0">
                <a:latin typeface="Arial" charset="0"/>
              </a:rPr>
              <a:t> </a:t>
            </a:r>
            <a:r>
              <a:rPr lang="en-US" altLang="pl-PL" sz="1300" dirty="0">
                <a:latin typeface="Arial" charset="0"/>
              </a:rPr>
              <a:t>of the total value </a:t>
            </a:r>
            <a:r>
              <a:rPr lang="pl-PL" altLang="pl-PL" sz="1300" dirty="0">
                <a:latin typeface="Arial" charset="0"/>
              </a:rPr>
              <a:t/>
            </a:r>
            <a:br>
              <a:rPr lang="pl-PL" altLang="pl-PL" sz="1300" dirty="0">
                <a:latin typeface="Arial" charset="0"/>
              </a:rPr>
            </a:br>
            <a:r>
              <a:rPr lang="en-US" altLang="pl-PL" sz="1300" dirty="0">
                <a:latin typeface="Arial" charset="0"/>
              </a:rPr>
              <a:t>of </a:t>
            </a:r>
            <a:r>
              <a:rPr lang="en-US" altLang="pl-PL" sz="1300" dirty="0" err="1">
                <a:latin typeface="Arial" charset="0"/>
              </a:rPr>
              <a:t>appr</a:t>
            </a:r>
            <a:r>
              <a:rPr lang="en-US" altLang="pl-PL" sz="1300" dirty="0">
                <a:latin typeface="Arial" charset="0"/>
              </a:rPr>
              <a:t>. </a:t>
            </a:r>
            <a:r>
              <a:rPr lang="pl-PL" altLang="pl-PL" sz="1300" dirty="0" smtClean="0">
                <a:latin typeface="Arial" charset="0"/>
              </a:rPr>
              <a:t>164</a:t>
            </a:r>
            <a:r>
              <a:rPr lang="pl-PL" altLang="pl-PL" sz="1300" dirty="0" smtClean="0">
                <a:latin typeface="Arial" charset="0"/>
              </a:rPr>
              <a:t> </a:t>
            </a:r>
            <a:r>
              <a:rPr lang="pl-PL" altLang="pl-PL" sz="1300" dirty="0">
                <a:latin typeface="Arial" charset="0"/>
              </a:rPr>
              <a:t>000 USD (financial) and </a:t>
            </a:r>
            <a:r>
              <a:rPr lang="pl-PL" altLang="pl-PL" sz="1300" dirty="0" err="1">
                <a:latin typeface="Arial" charset="0"/>
              </a:rPr>
              <a:t>over</a:t>
            </a:r>
            <a:r>
              <a:rPr lang="pl-PL" altLang="pl-PL" sz="1300" dirty="0">
                <a:latin typeface="Arial" charset="0"/>
              </a:rPr>
              <a:t>  </a:t>
            </a:r>
            <a:r>
              <a:rPr lang="pl-PL" altLang="pl-PL" sz="1300" dirty="0" smtClean="0">
                <a:latin typeface="Arial" charset="0"/>
              </a:rPr>
              <a:t>816</a:t>
            </a:r>
            <a:r>
              <a:rPr lang="pl-PL" altLang="pl-PL" sz="1300" dirty="0" smtClean="0">
                <a:latin typeface="Arial" charset="0"/>
              </a:rPr>
              <a:t> </a:t>
            </a:r>
            <a:r>
              <a:rPr lang="pl-PL" altLang="pl-PL" sz="1300" dirty="0">
                <a:latin typeface="Arial" charset="0"/>
              </a:rPr>
              <a:t>000 USD (</a:t>
            </a:r>
            <a:r>
              <a:rPr lang="pl-PL" altLang="pl-PL" sz="1300" dirty="0" err="1">
                <a:latin typeface="Arial" charset="0"/>
              </a:rPr>
              <a:t>in-kind</a:t>
            </a:r>
            <a:r>
              <a:rPr lang="pl-PL" altLang="pl-PL" sz="1300" dirty="0">
                <a:latin typeface="Arial" charset="0"/>
              </a:rPr>
              <a:t>).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 err="1">
                <a:latin typeface="Arial" charset="0"/>
              </a:rPr>
              <a:t>Published</a:t>
            </a:r>
            <a:r>
              <a:rPr lang="pl-PL" altLang="pl-PL" sz="1300" dirty="0">
                <a:latin typeface="Arial" charset="0"/>
              </a:rPr>
              <a:t> first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Poland and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region </a:t>
            </a:r>
            <a:r>
              <a:rPr lang="pl-PL" altLang="pl-PL" sz="1300" dirty="0" err="1">
                <a:latin typeface="Arial" charset="0"/>
              </a:rPr>
              <a:t>textbook</a:t>
            </a:r>
            <a:r>
              <a:rPr lang="pl-PL" altLang="pl-PL" sz="1300" dirty="0">
                <a:latin typeface="Arial" charset="0"/>
              </a:rPr>
              <a:t> „</a:t>
            </a:r>
            <a:r>
              <a:rPr lang="en-US" altLang="pl-PL" sz="1300" b="1" dirty="0">
                <a:latin typeface="Arial" charset="0"/>
              </a:rPr>
              <a:t>The Legal Clinics. The Idea, Organization, Methodology</a:t>
            </a:r>
            <a:r>
              <a:rPr lang="pl-PL" altLang="pl-PL" sz="1300" b="1" dirty="0">
                <a:latin typeface="Arial" charset="0"/>
              </a:rPr>
              <a:t>” (</a:t>
            </a:r>
            <a:r>
              <a:rPr lang="pl-PL" altLang="pl-PL" sz="1300" b="1" dirty="0" err="1">
                <a:latin typeface="Arial" charset="0"/>
              </a:rPr>
              <a:t>available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also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in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English</a:t>
            </a:r>
            <a:r>
              <a:rPr lang="pl-PL" altLang="pl-PL" sz="1300" b="1" dirty="0">
                <a:latin typeface="Arial" charset="0"/>
              </a:rPr>
              <a:t> and </a:t>
            </a:r>
            <a:r>
              <a:rPr lang="pl-PL" altLang="pl-PL" sz="1300" b="1" dirty="0" err="1">
                <a:latin typeface="Arial" charset="0"/>
              </a:rPr>
              <a:t>Chinese</a:t>
            </a:r>
            <a:r>
              <a:rPr lang="pl-PL" altLang="pl-PL" sz="1300" b="1" dirty="0">
                <a:latin typeface="Arial" charset="0"/>
              </a:rPr>
              <a:t>).</a:t>
            </a:r>
            <a:r>
              <a:rPr lang="pl-PL" altLang="pl-PL" sz="1300" dirty="0">
                <a:latin typeface="Arial" charset="0"/>
              </a:rPr>
              <a:t> By the time </a:t>
            </a:r>
            <a:r>
              <a:rPr lang="pl-PL" altLang="pl-PL" sz="1300" dirty="0" err="1">
                <a:latin typeface="Arial" charset="0"/>
              </a:rPr>
              <a:t>being</a:t>
            </a:r>
            <a:r>
              <a:rPr lang="pl-PL" altLang="pl-PL" sz="1300" dirty="0">
                <a:latin typeface="Arial" charset="0"/>
              </a:rPr>
              <a:t> we </a:t>
            </a:r>
            <a:r>
              <a:rPr lang="pl-PL" altLang="pl-PL" sz="1300" dirty="0" err="1">
                <a:latin typeface="Arial" charset="0"/>
              </a:rPr>
              <a:t>published</a:t>
            </a:r>
            <a:r>
              <a:rPr lang="pl-PL" altLang="pl-PL" sz="1300" dirty="0">
                <a:latin typeface="Arial" charset="0"/>
              </a:rPr>
              <a:t> 17 </a:t>
            </a:r>
            <a:r>
              <a:rPr lang="pl-PL" altLang="pl-PL" sz="1300" dirty="0" err="1">
                <a:latin typeface="Arial" charset="0"/>
              </a:rPr>
              <a:t>textbooks</a:t>
            </a:r>
            <a:r>
              <a:rPr lang="pl-PL" altLang="pl-PL" sz="1300" dirty="0">
                <a:latin typeface="Arial" charset="0"/>
              </a:rPr>
              <a:t> and </a:t>
            </a:r>
            <a:r>
              <a:rPr lang="pl-PL" altLang="pl-PL" sz="1300" dirty="0" err="1">
                <a:latin typeface="Arial" charset="0"/>
              </a:rPr>
              <a:t>manuals</a:t>
            </a:r>
            <a:r>
              <a:rPr lang="pl-PL" altLang="pl-PL" sz="1300" dirty="0">
                <a:latin typeface="Arial" charset="0"/>
              </a:rPr>
              <a:t> on </a:t>
            </a:r>
            <a:r>
              <a:rPr lang="pl-PL" altLang="pl-PL" sz="1300" dirty="0" err="1">
                <a:latin typeface="Arial" charset="0"/>
              </a:rPr>
              <a:t>clinical</a:t>
            </a:r>
            <a:r>
              <a:rPr lang="pl-PL" altLang="pl-PL" sz="1300" dirty="0">
                <a:latin typeface="Arial" charset="0"/>
              </a:rPr>
              <a:t> legal </a:t>
            </a:r>
            <a:r>
              <a:rPr lang="pl-PL" altLang="pl-PL" sz="1300" dirty="0" err="1">
                <a:latin typeface="Arial" charset="0"/>
              </a:rPr>
              <a:t>education</a:t>
            </a:r>
            <a:r>
              <a:rPr lang="pl-PL" altLang="pl-PL" sz="1300" dirty="0">
                <a:latin typeface="Arial" charset="0"/>
              </a:rPr>
              <a:t>. 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 err="1">
                <a:latin typeface="Arial" charset="0"/>
              </a:rPr>
              <a:t>Organized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b="1" dirty="0" smtClean="0">
                <a:latin typeface="Arial" charset="0"/>
              </a:rPr>
              <a:t>28 </a:t>
            </a:r>
            <a:r>
              <a:rPr lang="en-US" altLang="pl-PL" sz="1300" b="1" dirty="0">
                <a:latin typeface="Arial" charset="0"/>
              </a:rPr>
              <a:t>National Legal Clinics Conferences </a:t>
            </a:r>
            <a:r>
              <a:rPr lang="en-US" altLang="pl-PL" sz="1300" dirty="0">
                <a:latin typeface="Arial" charset="0"/>
              </a:rPr>
              <a:t>as well as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several</a:t>
            </a:r>
            <a:r>
              <a:rPr lang="en-US" altLang="pl-PL" sz="1300" b="1" dirty="0">
                <a:latin typeface="Arial" charset="0"/>
              </a:rPr>
              <a:t> </a:t>
            </a:r>
            <a:r>
              <a:rPr lang="en-US" altLang="pl-PL" sz="1300" dirty="0">
                <a:latin typeface="Arial" charset="0"/>
              </a:rPr>
              <a:t>workshops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 err="1">
                <a:latin typeface="Arial" charset="0"/>
              </a:rPr>
              <a:t>Actively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participated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the </a:t>
            </a:r>
            <a:r>
              <a:rPr lang="pl-PL" altLang="pl-PL" sz="1300" dirty="0" err="1">
                <a:latin typeface="Arial" charset="0"/>
              </a:rPr>
              <a:t>creation</a:t>
            </a:r>
            <a:r>
              <a:rPr lang="pl-PL" altLang="pl-PL" sz="1300" dirty="0">
                <a:latin typeface="Arial" charset="0"/>
              </a:rPr>
              <a:t> of a </a:t>
            </a:r>
            <a:r>
              <a:rPr lang="pl-PL" altLang="pl-PL" sz="1300" dirty="0" err="1">
                <a:latin typeface="Arial" charset="0"/>
              </a:rPr>
              <a:t>strong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clinical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movement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Central and </a:t>
            </a:r>
            <a:r>
              <a:rPr lang="pl-PL" altLang="pl-PL" sz="1300" dirty="0" err="1">
                <a:latin typeface="Arial" charset="0"/>
              </a:rPr>
              <a:t>Eastern</a:t>
            </a:r>
            <a:r>
              <a:rPr lang="pl-PL" altLang="pl-PL" sz="1300" dirty="0">
                <a:latin typeface="Arial" charset="0"/>
              </a:rPr>
              <a:t> Europe and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the </a:t>
            </a:r>
            <a:r>
              <a:rPr lang="pl-PL" altLang="pl-PL" sz="1300" dirty="0" err="1">
                <a:latin typeface="Arial" charset="0"/>
              </a:rPr>
              <a:t>transforming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countries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including</a:t>
            </a:r>
            <a:r>
              <a:rPr lang="pl-PL" altLang="pl-PL" sz="1300" dirty="0">
                <a:latin typeface="Arial" charset="0"/>
              </a:rPr>
              <a:t>: </a:t>
            </a:r>
            <a:r>
              <a:rPr lang="pl-PL" altLang="pl-PL" sz="1300" b="1" dirty="0" err="1">
                <a:latin typeface="Arial" charset="0"/>
              </a:rPr>
              <a:t>Ukraine</a:t>
            </a:r>
            <a:r>
              <a:rPr lang="pl-PL" altLang="pl-PL" sz="1300" b="1" dirty="0">
                <a:latin typeface="Arial" charset="0"/>
              </a:rPr>
              <a:t>, Czech Republic, </a:t>
            </a:r>
            <a:r>
              <a:rPr lang="pl-PL" altLang="pl-PL" sz="1300" b="1" dirty="0" err="1">
                <a:latin typeface="Arial" charset="0"/>
              </a:rPr>
              <a:t>Moldova</a:t>
            </a:r>
            <a:r>
              <a:rPr lang="pl-PL" altLang="pl-PL" sz="1300" b="1" dirty="0">
                <a:latin typeface="Arial" charset="0"/>
              </a:rPr>
              <a:t>, Uzbekistan, China, Russia, Serbia, </a:t>
            </a:r>
            <a:r>
              <a:rPr lang="pl-PL" altLang="pl-PL" sz="1300" b="1" dirty="0" err="1">
                <a:latin typeface="Arial" charset="0"/>
              </a:rPr>
              <a:t>Belarus</a:t>
            </a:r>
            <a:r>
              <a:rPr lang="pl-PL" altLang="pl-PL" sz="1300" b="1" dirty="0">
                <a:latin typeface="Arial" charset="0"/>
              </a:rPr>
              <a:t>, Georgia.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>
                <a:latin typeface="Arial" charset="0"/>
              </a:rPr>
              <a:t>In 2008 </a:t>
            </a:r>
            <a:r>
              <a:rPr lang="pl-PL" altLang="pl-PL" sz="1300" b="1" dirty="0">
                <a:latin typeface="Arial" charset="0"/>
              </a:rPr>
              <a:t>Centrum Pro Bono </a:t>
            </a:r>
            <a:r>
              <a:rPr lang="pl-PL" altLang="pl-PL" sz="1300" dirty="0" err="1">
                <a:latin typeface="Arial" charset="0"/>
              </a:rPr>
              <a:t>has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been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opened</a:t>
            </a:r>
            <a:r>
              <a:rPr lang="pl-PL" altLang="pl-PL" sz="1300" dirty="0">
                <a:latin typeface="Arial" charset="0"/>
              </a:rPr>
              <a:t> as a program </a:t>
            </a:r>
            <a:r>
              <a:rPr lang="pl-PL" altLang="pl-PL" sz="1300" dirty="0" err="1">
                <a:latin typeface="Arial" charset="0"/>
              </a:rPr>
              <a:t>which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aims</a:t>
            </a:r>
            <a:r>
              <a:rPr lang="pl-PL" altLang="pl-PL" sz="1300" dirty="0">
                <a:latin typeface="Arial" charset="0"/>
              </a:rPr>
              <a:t> to </a:t>
            </a:r>
            <a:r>
              <a:rPr lang="pl-PL" altLang="pl-PL" sz="1300" dirty="0" err="1">
                <a:latin typeface="Arial" charset="0"/>
              </a:rPr>
              <a:t>connect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pro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bono</a:t>
            </a:r>
            <a:r>
              <a:rPr lang="pl-PL" altLang="pl-PL" sz="1300" dirty="0">
                <a:latin typeface="Arial" charset="0"/>
              </a:rPr>
              <a:t> legal </a:t>
            </a:r>
            <a:r>
              <a:rPr lang="pl-PL" altLang="pl-PL" sz="1300" dirty="0" err="1">
                <a:latin typeface="Arial" charset="0"/>
              </a:rPr>
              <a:t>aid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offered</a:t>
            </a:r>
            <a:r>
              <a:rPr lang="pl-PL" altLang="pl-PL" sz="1300" dirty="0">
                <a:latin typeface="Arial" charset="0"/>
              </a:rPr>
              <a:t> by </a:t>
            </a:r>
            <a:r>
              <a:rPr lang="pl-PL" altLang="pl-PL" sz="1300" dirty="0" err="1">
                <a:latin typeface="Arial" charset="0"/>
              </a:rPr>
              <a:t>law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firms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with</a:t>
            </a:r>
            <a:r>
              <a:rPr lang="pl-PL" altLang="pl-PL" sz="1300" dirty="0">
                <a:latin typeface="Arial" charset="0"/>
              </a:rPr>
              <a:t> legal </a:t>
            </a:r>
            <a:r>
              <a:rPr lang="pl-PL" altLang="pl-PL" sz="1300" dirty="0" err="1">
                <a:latin typeface="Arial" charset="0"/>
              </a:rPr>
              <a:t>needs</a:t>
            </a:r>
            <a:r>
              <a:rPr lang="pl-PL" altLang="pl-PL" sz="1300" dirty="0">
                <a:latin typeface="Arial" charset="0"/>
              </a:rPr>
              <a:t> of the </a:t>
            </a:r>
            <a:r>
              <a:rPr lang="pl-PL" altLang="pl-PL" sz="1300" dirty="0" err="1">
                <a:latin typeface="Arial" charset="0"/>
              </a:rPr>
              <a:t>NGOs</a:t>
            </a:r>
            <a:r>
              <a:rPr lang="pl-PL" altLang="pl-PL" sz="1300" dirty="0">
                <a:latin typeface="Arial" charset="0"/>
              </a:rPr>
              <a:t>.</a:t>
            </a:r>
            <a:r>
              <a:rPr lang="pl-PL" altLang="pl-PL" sz="1300" b="1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az 25" descr="C:\Users\FUPP\Desktop\Centrum PB\raport roczny\2013\loga\Dentons_Logo_Purple_RGB_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2950" y="4292600"/>
            <a:ext cx="18383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l_pa">
            <a:hlinkClick r:id="rId3" tooltip="Polsko-Amerykańska Fundacja Wolności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3363" y="2636838"/>
            <a:ext cx="47513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 descr="fsb_logo">
            <a:hlinkClick r:id="rId5" tooltip="Fundacja Batorego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7238" y="2492375"/>
            <a:ext cx="1943100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2" descr="Evershed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838" y="4465638"/>
            <a:ext cx="392588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5963" y="4756150"/>
            <a:ext cx="10922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4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pl-PL" altLang="pl-PL" smtClean="0"/>
              <a:t>Legal Clinics Foundation’s Supporters</a:t>
            </a:r>
            <a:endParaRPr lang="en-US" altLang="pl-PL" smtClean="0"/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900113" y="2276475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algn="ctr"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pl-PL" altLang="pl-PL" sz="2000" b="1" u="sng">
                <a:solidFill>
                  <a:schemeClr val="tx2"/>
                </a:solidFill>
                <a:latin typeface="Arial" charset="0"/>
              </a:rPr>
              <a:t>Institutional Sponsors</a:t>
            </a:r>
            <a:endParaRPr lang="pl-PL" altLang="pl-PL" sz="2000" b="1">
              <a:solidFill>
                <a:schemeClr val="tx2"/>
              </a:solidFill>
              <a:latin typeface="Arial" charset="0"/>
            </a:endParaRPr>
          </a:p>
          <a:p>
            <a:pPr marL="341313" indent="-341313" algn="ctr"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altLang="pl-PL" sz="16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4364038" y="3975100"/>
            <a:ext cx="11731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anchor="ctr">
            <a:spAutoFit/>
          </a:bodyPr>
          <a:lstStyle/>
          <a:p>
            <a:pPr algn="ctr" defTabSz="912813"/>
            <a:r>
              <a:rPr lang="pl-PL" altLang="pl-PL" sz="2000" b="1" u="sng">
                <a:solidFill>
                  <a:schemeClr val="tx2"/>
                </a:solidFill>
                <a:latin typeface="Arial" charset="0"/>
              </a:rPr>
              <a:t>Sponsors</a:t>
            </a:r>
          </a:p>
        </p:txBody>
      </p:sp>
      <p:pic>
        <p:nvPicPr>
          <p:cNvPr id="17418" name="Picture 8" descr="ue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6013" y="4941888"/>
            <a:ext cx="1223962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9" descr="fio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0200" y="4884738"/>
            <a:ext cx="16192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10" descr="chb">
            <a:hlinkClick r:id="rId13" tooltip="C.H.Beck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39075" y="2492375"/>
            <a:ext cx="11969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11" descr="kbn_logo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555875" y="5046663"/>
            <a:ext cx="1362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12" descr="pwp">
            <a:hlinkClick r:id="rId17" tooltip="Polskie Wydawnictwa Profesjonaln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32475" y="5849938"/>
            <a:ext cx="32766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14" descr="ms">
            <a:hlinkClick r:id="rId19" tooltip="Ministerstwo Sprawiedliwości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27088" y="5876925"/>
            <a:ext cx="39147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15" descr="baker">
            <a:hlinkClick r:id="rId21" tooltip="Baker &amp; McKenzi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27088" y="6381750"/>
            <a:ext cx="209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Picture 16" descr="link">
            <a:hlinkClick r:id="rId23" tooltip="Linkleaters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55650" y="4337050"/>
            <a:ext cx="13081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17" descr="amb_red">
            <a:hlinkClick r:id="rId25" tooltip="Ambasada Holenderska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011863" y="6413500"/>
            <a:ext cx="287972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Picture 23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875463" y="4994275"/>
            <a:ext cx="2089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8" name="Picture 26" descr="Clifford Chance">
            <a:hlinkClick r:id="rId28" tooltip="CliffordChance.com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740650" y="4411663"/>
            <a:ext cx="1368425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9" name="Picture 13" descr="chadbourne">
            <a:hlinkClick r:id="rId30" tooltip="Chadbourne &amp; Parke LLP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3059113" y="6308725"/>
            <a:ext cx="16033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0" name="Picture 28" descr="http://www.eurasia.org/sites/default/files/EU_Vert_RGB.jpg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4787900" y="5805488"/>
            <a:ext cx="1152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1" name="Picture 30" descr="http://www.weil.com/files/ImageControl/6fa7fd2a-4aac-407b-b7f7-18912d54be2d/7483b893-e478-44a4-8fed-f49aa917d8cf/Presentation/Image/weil.gif">
            <a:hlinkClick r:id="rId33"/>
          </p:cNvPr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235825" y="5532438"/>
            <a:ext cx="11525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2" name="Picture 19" descr="JI logo_brown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5651500" y="3429000"/>
            <a:ext cx="2089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3" name="Picture 32" descr="http://www.ceetrust.org/media/img/elems/logo.gif">
            <a:hlinkClick r:id="rId36"/>
          </p:cNvPr>
          <p:cNvPicPr>
            <a:picLocks noChangeAspect="1" noChangeArrowheads="1"/>
          </p:cNvPicPr>
          <p:nvPr/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2627313" y="3284538"/>
            <a:ext cx="3097212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3275" y="1412875"/>
            <a:ext cx="7772400" cy="1143000"/>
          </a:xfrm>
        </p:spPr>
        <p:txBody>
          <a:bodyPr/>
          <a:lstStyle/>
          <a:p>
            <a:pPr defTabSz="912813" eaLnBrk="1" hangingPunct="1"/>
            <a:r>
              <a:rPr lang="pl-PL" altLang="pl-PL" smtClean="0"/>
              <a:t>Thank you for your attention!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defTabSz="912813" eaLnBrk="1" hangingPunct="1"/>
            <a:r>
              <a:rPr lang="pl-PL" altLang="pl-PL" b="1" smtClean="0"/>
              <a:t>Polish Legal Clinics Foundation</a:t>
            </a:r>
          </a:p>
        </p:txBody>
      </p:sp>
      <p:pic>
        <p:nvPicPr>
          <p:cNvPr id="18436" name="Picture 4" descr="fupp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970338"/>
            <a:ext cx="2205038" cy="21256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689475" y="5062538"/>
            <a:ext cx="44196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pl-PL" altLang="pl-PL" sz="1300" b="1">
                <a:solidFill>
                  <a:schemeClr val="tx2"/>
                </a:solidFill>
                <a:latin typeface="Arial" charset="0"/>
              </a:rPr>
              <a:t>Add.: Szpitalna 5/5, 00-031 Warsaw, Poland</a:t>
            </a:r>
          </a:p>
          <a:p>
            <a:pPr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pl-PL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Ph.</a:t>
            </a:r>
            <a:r>
              <a:rPr lang="de-DE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: </a:t>
            </a:r>
            <a:r>
              <a:rPr lang="pl-PL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+48 </a:t>
            </a:r>
            <a:r>
              <a:rPr lang="de-DE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22 828 91 28; </a:t>
            </a:r>
            <a:r>
              <a:rPr lang="pl-PL" altLang="pl-PL" sz="1300" b="1">
                <a:solidFill>
                  <a:schemeClr val="tx2"/>
                </a:solidFill>
                <a:latin typeface="Arial" charset="0"/>
              </a:rPr>
              <a:t>F</a:t>
            </a:r>
            <a:r>
              <a:rPr lang="de-DE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ax: </a:t>
            </a:r>
            <a:r>
              <a:rPr lang="pl-PL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+48 </a:t>
            </a:r>
            <a:r>
              <a:rPr lang="de-DE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22 828 91 2</a:t>
            </a:r>
            <a:r>
              <a:rPr lang="pl-PL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9</a:t>
            </a:r>
            <a:endParaRPr lang="pl-PL" altLang="pl-PL" sz="1300" b="1">
              <a:solidFill>
                <a:schemeClr val="tx2"/>
              </a:solidFill>
              <a:latin typeface="Arial" charset="0"/>
            </a:endParaRPr>
          </a:p>
          <a:p>
            <a:pPr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pl-PL" altLang="pl-PL" sz="1300" b="1">
                <a:solidFill>
                  <a:schemeClr val="tx2"/>
                </a:solidFill>
                <a:latin typeface="Arial" charset="0"/>
                <a:cs typeface="Arial" charset="0"/>
              </a:rPr>
              <a:t>E-mail: board@fupp.org.pl   www.fupp.org.pl</a:t>
            </a:r>
          </a:p>
          <a:p>
            <a:pPr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pl-PL" altLang="pl-PL" sz="1300" b="1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pl-PL" altLang="pl-PL" sz="1300" b="1">
                <a:solidFill>
                  <a:schemeClr val="tx2"/>
                </a:solidFill>
                <a:latin typeface="Arial" charset="0"/>
              </a:rPr>
              <a:t>Bank PEKAO S.A. II o/Warszawa </a:t>
            </a:r>
            <a:br>
              <a:rPr lang="pl-PL" altLang="pl-PL" sz="1300" b="1">
                <a:solidFill>
                  <a:schemeClr val="tx2"/>
                </a:solidFill>
                <a:latin typeface="Arial" charset="0"/>
              </a:rPr>
            </a:br>
            <a:r>
              <a:rPr lang="pl-PL" altLang="pl-PL" sz="1300" b="1">
                <a:solidFill>
                  <a:schemeClr val="tx2"/>
                </a:solidFill>
                <a:latin typeface="Arial" charset="0"/>
              </a:rPr>
              <a:t>Account No: PL 87 1240 1024 1111 0000 0269 4777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6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pl-PL" altLang="pl-PL" dirty="0" smtClean="0"/>
              <a:t>Legal </a:t>
            </a:r>
            <a:r>
              <a:rPr lang="pl-PL" altLang="pl-PL" dirty="0" err="1" smtClean="0"/>
              <a:t>Clinics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in</a:t>
            </a:r>
            <a:r>
              <a:rPr lang="pl-PL" altLang="pl-PL" dirty="0" smtClean="0"/>
              <a:t> Poland 2003-2017</a:t>
            </a:r>
          </a:p>
        </p:txBody>
      </p:sp>
      <p:grpSp>
        <p:nvGrpSpPr>
          <p:cNvPr id="4099" name="Group 561"/>
          <p:cNvGrpSpPr>
            <a:grpSpLocks/>
          </p:cNvGrpSpPr>
          <p:nvPr/>
        </p:nvGrpSpPr>
        <p:grpSpPr bwMode="auto">
          <a:xfrm>
            <a:off x="755650" y="2670175"/>
            <a:ext cx="8566150" cy="4575175"/>
            <a:chOff x="476" y="1138"/>
            <a:chExt cx="5396" cy="2882"/>
          </a:xfrm>
        </p:grpSpPr>
        <p:grpSp>
          <p:nvGrpSpPr>
            <p:cNvPr id="4316" name="Group 562"/>
            <p:cNvGrpSpPr>
              <a:grpSpLocks/>
            </p:cNvGrpSpPr>
            <p:nvPr/>
          </p:nvGrpSpPr>
          <p:grpSpPr bwMode="auto">
            <a:xfrm>
              <a:off x="476" y="1138"/>
              <a:ext cx="3264" cy="2882"/>
              <a:chOff x="432" y="1678"/>
              <a:chExt cx="3264" cy="2882"/>
            </a:xfrm>
          </p:grpSpPr>
          <p:sp>
            <p:nvSpPr>
              <p:cNvPr id="4318" name="AutoShape 563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960" cy="2880"/>
              </a:xfrm>
              <a:prstGeom prst="roundRect">
                <a:avLst>
                  <a:gd name="adj" fmla="val 23773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/>
                <a:endParaRPr lang="en-US" altLang="pl-PL"/>
              </a:p>
            </p:txBody>
          </p:sp>
          <p:graphicFrame>
            <p:nvGraphicFramePr>
              <p:cNvPr id="4319" name="Object 564"/>
              <p:cNvGraphicFramePr>
                <a:graphicFrameLocks noChangeAspect="1"/>
              </p:cNvGraphicFramePr>
              <p:nvPr/>
            </p:nvGraphicFramePr>
            <p:xfrm>
              <a:off x="480" y="1678"/>
              <a:ext cx="2736" cy="2642"/>
            </p:xfrm>
            <a:graphic>
              <a:graphicData uri="http://schemas.openxmlformats.org/presentationml/2006/ole">
                <p:oleObj spid="_x0000_s4319" name="Obraz - mapa bitowa" r:id="rId3" imgW="4420204" imgH="4266595" progId="PBrush">
                  <p:embed/>
                </p:oleObj>
              </a:graphicData>
            </a:graphic>
          </p:graphicFrame>
          <p:pic>
            <p:nvPicPr>
              <p:cNvPr id="4320" name="Picture 56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30" y="2622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1" name="Picture 56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68" y="2301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2" name="Picture 56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27" y="1887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3" name="Picture 56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71" y="2438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4" name="Picture 56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56" y="2736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5" name="Picture 57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48" y="273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6" name="Picture 57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07" y="231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7" name="Picture 57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31" y="231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8" name="Picture 57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5" y="3218"/>
                <a:ext cx="144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9" name="Picture 57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92" y="374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0" name="Picture 57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2" y="374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1" name="Picture 57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716" y="358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2" name="Picture 57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51" y="338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3" name="Picture 57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48" y="303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4" name="Picture 57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54" y="321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5" name="Picture 58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51" y="3218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6" name="Picture 58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57" y="276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37" name="Text Box 582"/>
              <p:cNvSpPr txBox="1">
                <a:spLocks noChangeArrowheads="1"/>
              </p:cNvSpPr>
              <p:nvPr/>
            </p:nvSpPr>
            <p:spPr bwMode="auto">
              <a:xfrm>
                <a:off x="2544" y="249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Białystok</a:t>
                </a:r>
              </a:p>
            </p:txBody>
          </p:sp>
          <p:sp>
            <p:nvSpPr>
              <p:cNvPr id="4338" name="Text Box 583"/>
              <p:cNvSpPr txBox="1">
                <a:spLocks noChangeArrowheads="1"/>
              </p:cNvSpPr>
              <p:nvPr/>
            </p:nvSpPr>
            <p:spPr bwMode="auto">
              <a:xfrm>
                <a:off x="2112" y="2899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Warszawa</a:t>
                </a:r>
              </a:p>
            </p:txBody>
          </p:sp>
          <p:sp>
            <p:nvSpPr>
              <p:cNvPr id="4339" name="Text Box 584"/>
              <p:cNvSpPr txBox="1">
                <a:spLocks noChangeArrowheads="1"/>
              </p:cNvSpPr>
              <p:nvPr/>
            </p:nvSpPr>
            <p:spPr bwMode="auto">
              <a:xfrm>
                <a:off x="2592" y="340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Lublin</a:t>
                </a:r>
              </a:p>
            </p:txBody>
          </p:sp>
          <p:sp>
            <p:nvSpPr>
              <p:cNvPr id="4340" name="Text Box 585"/>
              <p:cNvSpPr txBox="1">
                <a:spLocks noChangeArrowheads="1"/>
              </p:cNvSpPr>
              <p:nvPr/>
            </p:nvSpPr>
            <p:spPr bwMode="auto">
              <a:xfrm>
                <a:off x="2304" y="390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Rzeszów</a:t>
                </a:r>
              </a:p>
            </p:txBody>
          </p:sp>
          <p:sp>
            <p:nvSpPr>
              <p:cNvPr id="4341" name="Text Box 586"/>
              <p:cNvSpPr txBox="1">
                <a:spLocks noChangeArrowheads="1"/>
              </p:cNvSpPr>
              <p:nvPr/>
            </p:nvSpPr>
            <p:spPr bwMode="auto">
              <a:xfrm>
                <a:off x="1824" y="390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Kraków</a:t>
                </a:r>
              </a:p>
            </p:txBody>
          </p:sp>
          <p:sp>
            <p:nvSpPr>
              <p:cNvPr id="4342" name="Text Box 587"/>
              <p:cNvSpPr txBox="1">
                <a:spLocks noChangeArrowheads="1"/>
              </p:cNvSpPr>
              <p:nvPr/>
            </p:nvSpPr>
            <p:spPr bwMode="auto">
              <a:xfrm>
                <a:off x="1488" y="3744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Katowice</a:t>
                </a:r>
              </a:p>
            </p:txBody>
          </p:sp>
          <p:sp>
            <p:nvSpPr>
              <p:cNvPr id="4343" name="Text Box 588"/>
              <p:cNvSpPr txBox="1">
                <a:spLocks noChangeArrowheads="1"/>
              </p:cNvSpPr>
              <p:nvPr/>
            </p:nvSpPr>
            <p:spPr bwMode="auto">
              <a:xfrm>
                <a:off x="1152" y="3552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Opole</a:t>
                </a:r>
              </a:p>
            </p:txBody>
          </p:sp>
          <p:sp>
            <p:nvSpPr>
              <p:cNvPr id="4344" name="Text Box 589"/>
              <p:cNvSpPr txBox="1">
                <a:spLocks noChangeArrowheads="1"/>
              </p:cNvSpPr>
              <p:nvPr/>
            </p:nvSpPr>
            <p:spPr bwMode="auto">
              <a:xfrm>
                <a:off x="816" y="3379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Wrocław</a:t>
                </a:r>
              </a:p>
            </p:txBody>
          </p:sp>
          <p:sp>
            <p:nvSpPr>
              <p:cNvPr id="4345" name="Text Box 590"/>
              <p:cNvSpPr txBox="1">
                <a:spLocks noChangeArrowheads="1"/>
              </p:cNvSpPr>
              <p:nvPr/>
            </p:nvSpPr>
            <p:spPr bwMode="auto">
              <a:xfrm>
                <a:off x="1584" y="321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Łódź</a:t>
                </a:r>
              </a:p>
            </p:txBody>
          </p:sp>
          <p:sp>
            <p:nvSpPr>
              <p:cNvPr id="4346" name="Text Box 591"/>
              <p:cNvSpPr txBox="1">
                <a:spLocks noChangeArrowheads="1"/>
              </p:cNvSpPr>
              <p:nvPr/>
            </p:nvSpPr>
            <p:spPr bwMode="auto">
              <a:xfrm>
                <a:off x="864" y="2784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Poznań</a:t>
                </a:r>
              </a:p>
            </p:txBody>
          </p:sp>
          <p:sp>
            <p:nvSpPr>
              <p:cNvPr id="4347" name="Text Box 592"/>
              <p:cNvSpPr txBox="1">
                <a:spLocks noChangeArrowheads="1"/>
              </p:cNvSpPr>
              <p:nvPr/>
            </p:nvSpPr>
            <p:spPr bwMode="auto">
              <a:xfrm>
                <a:off x="1392" y="26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Toruń</a:t>
                </a:r>
              </a:p>
            </p:txBody>
          </p:sp>
          <p:sp>
            <p:nvSpPr>
              <p:cNvPr id="4348" name="Text Box 593"/>
              <p:cNvSpPr txBox="1">
                <a:spLocks noChangeArrowheads="1"/>
              </p:cNvSpPr>
              <p:nvPr/>
            </p:nvSpPr>
            <p:spPr bwMode="auto">
              <a:xfrm>
                <a:off x="1392" y="2064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Gdańsk</a:t>
                </a:r>
              </a:p>
            </p:txBody>
          </p:sp>
          <p:sp>
            <p:nvSpPr>
              <p:cNvPr id="4349" name="Text Box 594"/>
              <p:cNvSpPr txBox="1">
                <a:spLocks noChangeArrowheads="1"/>
              </p:cNvSpPr>
              <p:nvPr/>
            </p:nvSpPr>
            <p:spPr bwMode="auto">
              <a:xfrm>
                <a:off x="432" y="246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Szczecin</a:t>
                </a:r>
              </a:p>
            </p:txBody>
          </p:sp>
          <p:sp>
            <p:nvSpPr>
              <p:cNvPr id="4350" name="Text Box 595"/>
              <p:cNvSpPr txBox="1">
                <a:spLocks noChangeArrowheads="1"/>
              </p:cNvSpPr>
              <p:nvPr/>
            </p:nvSpPr>
            <p:spPr bwMode="auto">
              <a:xfrm>
                <a:off x="528" y="294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Słubice</a:t>
                </a:r>
              </a:p>
            </p:txBody>
          </p:sp>
        </p:grpSp>
        <p:sp>
          <p:nvSpPr>
            <p:cNvPr id="4317" name="Text Box 596"/>
            <p:cNvSpPr txBox="1">
              <a:spLocks noChangeArrowheads="1"/>
            </p:cNvSpPr>
            <p:nvPr/>
          </p:nvSpPr>
          <p:spPr bwMode="auto">
            <a:xfrm>
              <a:off x="3740" y="2182"/>
              <a:ext cx="2132" cy="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latin typeface="Arial" charset="0"/>
                </a:rPr>
                <a:t>Rok akademicki 2003/2004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latin typeface="Arial" charset="0"/>
                </a:rPr>
                <a:t>17 poradni w 14 miastach</a:t>
              </a:r>
            </a:p>
          </p:txBody>
        </p:sp>
      </p:grpSp>
      <p:grpSp>
        <p:nvGrpSpPr>
          <p:cNvPr id="4100" name="Group 597"/>
          <p:cNvGrpSpPr>
            <a:grpSpLocks/>
          </p:cNvGrpSpPr>
          <p:nvPr/>
        </p:nvGrpSpPr>
        <p:grpSpPr bwMode="auto">
          <a:xfrm>
            <a:off x="747713" y="2670175"/>
            <a:ext cx="8577262" cy="4575175"/>
            <a:chOff x="471" y="1026"/>
            <a:chExt cx="5403" cy="2882"/>
          </a:xfrm>
        </p:grpSpPr>
        <p:sp useBgFill="1">
          <p:nvSpPr>
            <p:cNvPr id="4276" name="Text Box 598"/>
            <p:cNvSpPr txBox="1">
              <a:spLocks noChangeArrowheads="1"/>
            </p:cNvSpPr>
            <p:nvPr/>
          </p:nvSpPr>
          <p:spPr bwMode="auto">
            <a:xfrm>
              <a:off x="3742" y="2058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latin typeface="Arial" charset="0"/>
                </a:rPr>
                <a:t>Rok akademicki 2004/2005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latin typeface="Arial" charset="0"/>
                </a:rPr>
                <a:t>21 poradni w 15 miastach</a:t>
              </a:r>
            </a:p>
          </p:txBody>
        </p:sp>
        <p:grpSp>
          <p:nvGrpSpPr>
            <p:cNvPr id="4277" name="Group 599"/>
            <p:cNvGrpSpPr>
              <a:grpSpLocks/>
            </p:cNvGrpSpPr>
            <p:nvPr/>
          </p:nvGrpSpPr>
          <p:grpSpPr bwMode="auto">
            <a:xfrm>
              <a:off x="471" y="1026"/>
              <a:ext cx="3045" cy="2882"/>
              <a:chOff x="432" y="1682"/>
              <a:chExt cx="3045" cy="2882"/>
            </a:xfrm>
          </p:grpSpPr>
          <p:sp>
            <p:nvSpPr>
              <p:cNvPr id="4278" name="AutoShape 600"/>
              <p:cNvSpPr>
                <a:spLocks noChangeArrowheads="1"/>
              </p:cNvSpPr>
              <p:nvPr/>
            </p:nvSpPr>
            <p:spPr bwMode="auto">
              <a:xfrm>
                <a:off x="2517" y="1684"/>
                <a:ext cx="960" cy="2880"/>
              </a:xfrm>
              <a:prstGeom prst="roundRect">
                <a:avLst>
                  <a:gd name="adj" fmla="val 23773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/>
                <a:endParaRPr lang="en-US" altLang="pl-PL"/>
              </a:p>
            </p:txBody>
          </p:sp>
          <p:graphicFrame>
            <p:nvGraphicFramePr>
              <p:cNvPr id="4279" name="Object 601"/>
              <p:cNvGraphicFramePr>
                <a:graphicFrameLocks noChangeAspect="1"/>
              </p:cNvGraphicFramePr>
              <p:nvPr/>
            </p:nvGraphicFramePr>
            <p:xfrm>
              <a:off x="480" y="1682"/>
              <a:ext cx="2736" cy="2642"/>
            </p:xfrm>
            <a:graphic>
              <a:graphicData uri="http://schemas.openxmlformats.org/presentationml/2006/ole">
                <p:oleObj spid="_x0000_s4279" name="Obraz - mapa bitowa" r:id="rId5" imgW="4420204" imgH="4266595" progId="PBrush">
                  <p:embed/>
                </p:oleObj>
              </a:graphicData>
            </a:graphic>
          </p:graphicFrame>
          <p:pic>
            <p:nvPicPr>
              <p:cNvPr id="4280" name="Picture 60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30" y="262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1" name="Picture 60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68" y="2305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2" name="Picture 60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27" y="1891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3" name="Picture 60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71" y="2442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4" name="Picture 60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07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5" name="Picture 60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31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6" name="Picture 60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5" y="3222"/>
                <a:ext cx="144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7" name="Picture 60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92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8" name="Picture 61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2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9" name="Picture 61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716" y="359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0" name="Picture 61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51" y="338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1" name="Picture 61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48" y="303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2" name="Picture 61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54" y="322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3" name="Picture 61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51" y="3222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4" name="Picture 61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57" y="276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95" name="Text Box 617"/>
              <p:cNvSpPr txBox="1">
                <a:spLocks noChangeArrowheads="1"/>
              </p:cNvSpPr>
              <p:nvPr/>
            </p:nvSpPr>
            <p:spPr bwMode="auto">
              <a:xfrm>
                <a:off x="2544" y="250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Białystok</a:t>
                </a:r>
              </a:p>
            </p:txBody>
          </p:sp>
          <p:sp>
            <p:nvSpPr>
              <p:cNvPr id="4296" name="Text Box 618"/>
              <p:cNvSpPr txBox="1">
                <a:spLocks noChangeArrowheads="1"/>
              </p:cNvSpPr>
              <p:nvPr/>
            </p:nvSpPr>
            <p:spPr bwMode="auto">
              <a:xfrm>
                <a:off x="2112" y="290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Warszawa</a:t>
                </a:r>
              </a:p>
            </p:txBody>
          </p:sp>
          <p:sp>
            <p:nvSpPr>
              <p:cNvPr id="4297" name="Text Box 619"/>
              <p:cNvSpPr txBox="1">
                <a:spLocks noChangeArrowheads="1"/>
              </p:cNvSpPr>
              <p:nvPr/>
            </p:nvSpPr>
            <p:spPr bwMode="auto">
              <a:xfrm>
                <a:off x="2592" y="3412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Lublin</a:t>
                </a:r>
              </a:p>
            </p:txBody>
          </p:sp>
          <p:sp>
            <p:nvSpPr>
              <p:cNvPr id="4298" name="Text Box 620"/>
              <p:cNvSpPr txBox="1">
                <a:spLocks noChangeArrowheads="1"/>
              </p:cNvSpPr>
              <p:nvPr/>
            </p:nvSpPr>
            <p:spPr bwMode="auto">
              <a:xfrm>
                <a:off x="230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Rzeszów</a:t>
                </a:r>
              </a:p>
            </p:txBody>
          </p:sp>
          <p:sp>
            <p:nvSpPr>
              <p:cNvPr id="4299" name="Text Box 621"/>
              <p:cNvSpPr txBox="1">
                <a:spLocks noChangeArrowheads="1"/>
              </p:cNvSpPr>
              <p:nvPr/>
            </p:nvSpPr>
            <p:spPr bwMode="auto">
              <a:xfrm>
                <a:off x="182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Kraków</a:t>
                </a:r>
              </a:p>
            </p:txBody>
          </p:sp>
          <p:sp>
            <p:nvSpPr>
              <p:cNvPr id="4300" name="Text Box 622"/>
              <p:cNvSpPr txBox="1">
                <a:spLocks noChangeArrowheads="1"/>
              </p:cNvSpPr>
              <p:nvPr/>
            </p:nvSpPr>
            <p:spPr bwMode="auto">
              <a:xfrm>
                <a:off x="1488" y="374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Katowice</a:t>
                </a:r>
              </a:p>
            </p:txBody>
          </p:sp>
          <p:sp>
            <p:nvSpPr>
              <p:cNvPr id="4301" name="Text Box 623"/>
              <p:cNvSpPr txBox="1">
                <a:spLocks noChangeArrowheads="1"/>
              </p:cNvSpPr>
              <p:nvPr/>
            </p:nvSpPr>
            <p:spPr bwMode="auto">
              <a:xfrm>
                <a:off x="1152" y="355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Opole</a:t>
                </a:r>
              </a:p>
            </p:txBody>
          </p:sp>
          <p:sp>
            <p:nvSpPr>
              <p:cNvPr id="4302" name="Text Box 624"/>
              <p:cNvSpPr txBox="1">
                <a:spLocks noChangeArrowheads="1"/>
              </p:cNvSpPr>
              <p:nvPr/>
            </p:nvSpPr>
            <p:spPr bwMode="auto">
              <a:xfrm>
                <a:off x="816" y="338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Wrocław</a:t>
                </a:r>
              </a:p>
            </p:txBody>
          </p:sp>
          <p:sp>
            <p:nvSpPr>
              <p:cNvPr id="4303" name="Text Box 625"/>
              <p:cNvSpPr txBox="1">
                <a:spLocks noChangeArrowheads="1"/>
              </p:cNvSpPr>
              <p:nvPr/>
            </p:nvSpPr>
            <p:spPr bwMode="auto">
              <a:xfrm>
                <a:off x="1584" y="322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Łódź</a:t>
                </a:r>
              </a:p>
            </p:txBody>
          </p:sp>
          <p:sp>
            <p:nvSpPr>
              <p:cNvPr id="4304" name="Text Box 626"/>
              <p:cNvSpPr txBox="1">
                <a:spLocks noChangeArrowheads="1"/>
              </p:cNvSpPr>
              <p:nvPr/>
            </p:nvSpPr>
            <p:spPr bwMode="auto">
              <a:xfrm>
                <a:off x="864" y="278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Poznań</a:t>
                </a:r>
              </a:p>
            </p:txBody>
          </p:sp>
          <p:sp>
            <p:nvSpPr>
              <p:cNvPr id="4305" name="Text Box 627"/>
              <p:cNvSpPr txBox="1">
                <a:spLocks noChangeArrowheads="1"/>
              </p:cNvSpPr>
              <p:nvPr/>
            </p:nvSpPr>
            <p:spPr bwMode="auto">
              <a:xfrm>
                <a:off x="1392" y="2615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Toruń</a:t>
                </a:r>
              </a:p>
            </p:txBody>
          </p:sp>
          <p:sp>
            <p:nvSpPr>
              <p:cNvPr id="4306" name="Text Box 628"/>
              <p:cNvSpPr txBox="1">
                <a:spLocks noChangeArrowheads="1"/>
              </p:cNvSpPr>
              <p:nvPr/>
            </p:nvSpPr>
            <p:spPr bwMode="auto">
              <a:xfrm>
                <a:off x="1392" y="206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Gdańsk</a:t>
                </a:r>
              </a:p>
            </p:txBody>
          </p:sp>
          <p:sp>
            <p:nvSpPr>
              <p:cNvPr id="4307" name="Text Box 629"/>
              <p:cNvSpPr txBox="1">
                <a:spLocks noChangeArrowheads="1"/>
              </p:cNvSpPr>
              <p:nvPr/>
            </p:nvSpPr>
            <p:spPr bwMode="auto">
              <a:xfrm>
                <a:off x="432" y="247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Szczecin</a:t>
                </a:r>
              </a:p>
            </p:txBody>
          </p:sp>
          <p:sp>
            <p:nvSpPr>
              <p:cNvPr id="4308" name="Text Box 630"/>
              <p:cNvSpPr txBox="1">
                <a:spLocks noChangeArrowheads="1"/>
              </p:cNvSpPr>
              <p:nvPr/>
            </p:nvSpPr>
            <p:spPr bwMode="auto">
              <a:xfrm>
                <a:off x="528" y="295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Słubice</a:t>
                </a:r>
              </a:p>
            </p:txBody>
          </p:sp>
          <p:pic>
            <p:nvPicPr>
              <p:cNvPr id="4309" name="Picture 63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35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0" name="Picture 63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59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11" name="Text Box 633"/>
              <p:cNvSpPr txBox="1">
                <a:spLocks noChangeArrowheads="1"/>
              </p:cNvSpPr>
              <p:nvPr/>
            </p:nvSpPr>
            <p:spPr bwMode="auto">
              <a:xfrm>
                <a:off x="2072" y="226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Olsztyn</a:t>
                </a:r>
              </a:p>
            </p:txBody>
          </p:sp>
          <p:pic>
            <p:nvPicPr>
              <p:cNvPr id="4312" name="Picture 63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71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3" name="Picture 63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645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4" name="Picture 63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90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5" name="Picture 63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4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101" name="Group 638"/>
          <p:cNvGrpSpPr>
            <a:grpSpLocks/>
          </p:cNvGrpSpPr>
          <p:nvPr/>
        </p:nvGrpSpPr>
        <p:grpSpPr bwMode="auto">
          <a:xfrm>
            <a:off x="746125" y="2670175"/>
            <a:ext cx="8578850" cy="4575175"/>
            <a:chOff x="470" y="1138"/>
            <a:chExt cx="5404" cy="2882"/>
          </a:xfrm>
        </p:grpSpPr>
        <p:sp useBgFill="1">
          <p:nvSpPr>
            <p:cNvPr id="4234" name="Text Box 639"/>
            <p:cNvSpPr txBox="1">
              <a:spLocks noChangeArrowheads="1"/>
            </p:cNvSpPr>
            <p:nvPr/>
          </p:nvSpPr>
          <p:spPr bwMode="auto">
            <a:xfrm>
              <a:off x="3742" y="2170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solidFill>
                    <a:srgbClr val="003366"/>
                  </a:solidFill>
                  <a:latin typeface="Arial" charset="0"/>
                </a:rPr>
                <a:t>Rok akademicki 2005/2006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solidFill>
                    <a:srgbClr val="003366"/>
                  </a:solidFill>
                  <a:latin typeface="Arial" charset="0"/>
                </a:rPr>
                <a:t>23 poradnie w 15 miastach</a:t>
              </a:r>
            </a:p>
          </p:txBody>
        </p:sp>
        <p:grpSp>
          <p:nvGrpSpPr>
            <p:cNvPr id="4235" name="Group 640"/>
            <p:cNvGrpSpPr>
              <a:grpSpLocks/>
            </p:cNvGrpSpPr>
            <p:nvPr/>
          </p:nvGrpSpPr>
          <p:grpSpPr bwMode="auto">
            <a:xfrm>
              <a:off x="470" y="1138"/>
              <a:ext cx="3045" cy="2882"/>
              <a:chOff x="432" y="1682"/>
              <a:chExt cx="3045" cy="2882"/>
            </a:xfrm>
          </p:grpSpPr>
          <p:sp>
            <p:nvSpPr>
              <p:cNvPr id="4236" name="AutoShape 641"/>
              <p:cNvSpPr>
                <a:spLocks noChangeArrowheads="1"/>
              </p:cNvSpPr>
              <p:nvPr/>
            </p:nvSpPr>
            <p:spPr bwMode="auto">
              <a:xfrm>
                <a:off x="2517" y="1684"/>
                <a:ext cx="960" cy="2880"/>
              </a:xfrm>
              <a:prstGeom prst="roundRect">
                <a:avLst>
                  <a:gd name="adj" fmla="val 23773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/>
                <a:endParaRPr lang="en-US" altLang="pl-PL"/>
              </a:p>
            </p:txBody>
          </p:sp>
          <p:graphicFrame>
            <p:nvGraphicFramePr>
              <p:cNvPr id="4237" name="Object 642"/>
              <p:cNvGraphicFramePr>
                <a:graphicFrameLocks noChangeAspect="1"/>
              </p:cNvGraphicFramePr>
              <p:nvPr/>
            </p:nvGraphicFramePr>
            <p:xfrm>
              <a:off x="480" y="1682"/>
              <a:ext cx="2736" cy="2642"/>
            </p:xfrm>
            <a:graphic>
              <a:graphicData uri="http://schemas.openxmlformats.org/presentationml/2006/ole">
                <p:oleObj spid="_x0000_s4237" name="Obraz - mapa bitowa" r:id="rId6" imgW="4420204" imgH="4266595" progId="PBrush">
                  <p:embed/>
                </p:oleObj>
              </a:graphicData>
            </a:graphic>
          </p:graphicFrame>
          <p:pic>
            <p:nvPicPr>
              <p:cNvPr id="4238" name="Picture 64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30" y="262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39" name="Picture 64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68" y="2305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0" name="Picture 64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27" y="1891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1" name="Picture 64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71" y="2442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2" name="Picture 64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07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3" name="Picture 64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31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4" name="Picture 64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5" y="3222"/>
                <a:ext cx="144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5" name="Picture 65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92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6" name="Picture 65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067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7" name="Picture 65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716" y="359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8" name="Picture 65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51" y="338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9" name="Picture 65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48" y="303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50" name="Picture 65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54" y="322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51" name="Picture 65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51" y="3222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52" name="Picture 65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57" y="276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53" name="Text Box 658"/>
              <p:cNvSpPr txBox="1">
                <a:spLocks noChangeArrowheads="1"/>
              </p:cNvSpPr>
              <p:nvPr/>
            </p:nvSpPr>
            <p:spPr bwMode="auto">
              <a:xfrm>
                <a:off x="2544" y="250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Białystok</a:t>
                </a:r>
              </a:p>
            </p:txBody>
          </p:sp>
          <p:sp>
            <p:nvSpPr>
              <p:cNvPr id="4254" name="Text Box 659"/>
              <p:cNvSpPr txBox="1">
                <a:spLocks noChangeArrowheads="1"/>
              </p:cNvSpPr>
              <p:nvPr/>
            </p:nvSpPr>
            <p:spPr bwMode="auto">
              <a:xfrm>
                <a:off x="2112" y="290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Warszawa</a:t>
                </a:r>
              </a:p>
            </p:txBody>
          </p:sp>
          <p:sp>
            <p:nvSpPr>
              <p:cNvPr id="4255" name="Text Box 660"/>
              <p:cNvSpPr txBox="1">
                <a:spLocks noChangeArrowheads="1"/>
              </p:cNvSpPr>
              <p:nvPr/>
            </p:nvSpPr>
            <p:spPr bwMode="auto">
              <a:xfrm>
                <a:off x="2592" y="3412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Lublin</a:t>
                </a:r>
              </a:p>
            </p:txBody>
          </p:sp>
          <p:sp>
            <p:nvSpPr>
              <p:cNvPr id="4256" name="Text Box 661"/>
              <p:cNvSpPr txBox="1">
                <a:spLocks noChangeArrowheads="1"/>
              </p:cNvSpPr>
              <p:nvPr/>
            </p:nvSpPr>
            <p:spPr bwMode="auto">
              <a:xfrm>
                <a:off x="230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Rzeszów</a:t>
                </a:r>
              </a:p>
            </p:txBody>
          </p:sp>
          <p:sp>
            <p:nvSpPr>
              <p:cNvPr id="4257" name="Text Box 662"/>
              <p:cNvSpPr txBox="1">
                <a:spLocks noChangeArrowheads="1"/>
              </p:cNvSpPr>
              <p:nvPr/>
            </p:nvSpPr>
            <p:spPr bwMode="auto">
              <a:xfrm>
                <a:off x="182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Kraków</a:t>
                </a:r>
              </a:p>
            </p:txBody>
          </p:sp>
          <p:sp>
            <p:nvSpPr>
              <p:cNvPr id="4258" name="Text Box 663"/>
              <p:cNvSpPr txBox="1">
                <a:spLocks noChangeArrowheads="1"/>
              </p:cNvSpPr>
              <p:nvPr/>
            </p:nvSpPr>
            <p:spPr bwMode="auto">
              <a:xfrm>
                <a:off x="1488" y="374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Katowice</a:t>
                </a:r>
              </a:p>
            </p:txBody>
          </p:sp>
          <p:sp>
            <p:nvSpPr>
              <p:cNvPr id="4259" name="Text Box 664"/>
              <p:cNvSpPr txBox="1">
                <a:spLocks noChangeArrowheads="1"/>
              </p:cNvSpPr>
              <p:nvPr/>
            </p:nvSpPr>
            <p:spPr bwMode="auto">
              <a:xfrm>
                <a:off x="1152" y="355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Opole</a:t>
                </a:r>
              </a:p>
            </p:txBody>
          </p:sp>
          <p:sp>
            <p:nvSpPr>
              <p:cNvPr id="4260" name="Text Box 665"/>
              <p:cNvSpPr txBox="1">
                <a:spLocks noChangeArrowheads="1"/>
              </p:cNvSpPr>
              <p:nvPr/>
            </p:nvSpPr>
            <p:spPr bwMode="auto">
              <a:xfrm>
                <a:off x="816" y="338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Wrocław</a:t>
                </a:r>
              </a:p>
            </p:txBody>
          </p:sp>
          <p:sp>
            <p:nvSpPr>
              <p:cNvPr id="4261" name="Text Box 666"/>
              <p:cNvSpPr txBox="1">
                <a:spLocks noChangeArrowheads="1"/>
              </p:cNvSpPr>
              <p:nvPr/>
            </p:nvSpPr>
            <p:spPr bwMode="auto">
              <a:xfrm>
                <a:off x="1584" y="322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Łódź</a:t>
                </a:r>
              </a:p>
            </p:txBody>
          </p:sp>
          <p:sp>
            <p:nvSpPr>
              <p:cNvPr id="4262" name="Text Box 667"/>
              <p:cNvSpPr txBox="1">
                <a:spLocks noChangeArrowheads="1"/>
              </p:cNvSpPr>
              <p:nvPr/>
            </p:nvSpPr>
            <p:spPr bwMode="auto">
              <a:xfrm>
                <a:off x="864" y="278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Poznań</a:t>
                </a:r>
              </a:p>
            </p:txBody>
          </p:sp>
          <p:sp>
            <p:nvSpPr>
              <p:cNvPr id="4263" name="Text Box 668"/>
              <p:cNvSpPr txBox="1">
                <a:spLocks noChangeArrowheads="1"/>
              </p:cNvSpPr>
              <p:nvPr/>
            </p:nvSpPr>
            <p:spPr bwMode="auto">
              <a:xfrm>
                <a:off x="1392" y="2615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Toruń</a:t>
                </a:r>
              </a:p>
            </p:txBody>
          </p:sp>
          <p:sp>
            <p:nvSpPr>
              <p:cNvPr id="4264" name="Text Box 669"/>
              <p:cNvSpPr txBox="1">
                <a:spLocks noChangeArrowheads="1"/>
              </p:cNvSpPr>
              <p:nvPr/>
            </p:nvSpPr>
            <p:spPr bwMode="auto">
              <a:xfrm>
                <a:off x="1392" y="206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Gdańsk</a:t>
                </a:r>
              </a:p>
            </p:txBody>
          </p:sp>
          <p:sp>
            <p:nvSpPr>
              <p:cNvPr id="4265" name="Text Box 670"/>
              <p:cNvSpPr txBox="1">
                <a:spLocks noChangeArrowheads="1"/>
              </p:cNvSpPr>
              <p:nvPr/>
            </p:nvSpPr>
            <p:spPr bwMode="auto">
              <a:xfrm>
                <a:off x="432" y="247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Szczecin</a:t>
                </a:r>
              </a:p>
            </p:txBody>
          </p:sp>
          <p:sp>
            <p:nvSpPr>
              <p:cNvPr id="4266" name="Text Box 671"/>
              <p:cNvSpPr txBox="1">
                <a:spLocks noChangeArrowheads="1"/>
              </p:cNvSpPr>
              <p:nvPr/>
            </p:nvSpPr>
            <p:spPr bwMode="auto">
              <a:xfrm>
                <a:off x="528" y="295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Słubice</a:t>
                </a:r>
              </a:p>
            </p:txBody>
          </p:sp>
          <p:pic>
            <p:nvPicPr>
              <p:cNvPr id="4267" name="Picture 67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35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68" name="Picture 67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59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69" name="Text Box 674"/>
              <p:cNvSpPr txBox="1">
                <a:spLocks noChangeArrowheads="1"/>
              </p:cNvSpPr>
              <p:nvPr/>
            </p:nvSpPr>
            <p:spPr bwMode="auto">
              <a:xfrm>
                <a:off x="2072" y="226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Olsztyn</a:t>
                </a:r>
              </a:p>
            </p:txBody>
          </p:sp>
          <p:pic>
            <p:nvPicPr>
              <p:cNvPr id="4270" name="Picture 67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55" y="271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1" name="Picture 67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382" y="271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2" name="Picture 67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00" y="271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3" name="Picture 67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90" y="3067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4" name="Picture 67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71" y="3067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5" name="Picture 68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37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102" name="Group 681"/>
          <p:cNvGrpSpPr>
            <a:grpSpLocks/>
          </p:cNvGrpSpPr>
          <p:nvPr/>
        </p:nvGrpSpPr>
        <p:grpSpPr bwMode="auto">
          <a:xfrm>
            <a:off x="755650" y="2670175"/>
            <a:ext cx="8578850" cy="4575175"/>
            <a:chOff x="470" y="1682"/>
            <a:chExt cx="5404" cy="2882"/>
          </a:xfrm>
        </p:grpSpPr>
        <p:sp useBgFill="1">
          <p:nvSpPr>
            <p:cNvPr id="4192" name="Text Box 682"/>
            <p:cNvSpPr txBox="1">
              <a:spLocks noChangeArrowheads="1"/>
            </p:cNvSpPr>
            <p:nvPr/>
          </p:nvSpPr>
          <p:spPr bwMode="auto">
            <a:xfrm>
              <a:off x="3742" y="2714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solidFill>
                    <a:srgbClr val="003366"/>
                  </a:solidFill>
                  <a:latin typeface="Arial" charset="0"/>
                </a:rPr>
                <a:t>Rok akademicki 2006/2007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solidFill>
                    <a:srgbClr val="003366"/>
                  </a:solidFill>
                  <a:latin typeface="Arial" charset="0"/>
                </a:rPr>
                <a:t>24 poradnie w 15 miastach</a:t>
              </a:r>
            </a:p>
          </p:txBody>
        </p:sp>
        <p:sp>
          <p:nvSpPr>
            <p:cNvPr id="4193" name="AutoShape 683"/>
            <p:cNvSpPr>
              <a:spLocks noChangeArrowheads="1"/>
            </p:cNvSpPr>
            <p:nvPr/>
          </p:nvSpPr>
          <p:spPr bwMode="auto">
            <a:xfrm>
              <a:off x="2555" y="1684"/>
              <a:ext cx="960" cy="2880"/>
            </a:xfrm>
            <a:prstGeom prst="roundRect">
              <a:avLst>
                <a:gd name="adj" fmla="val 23773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/>
              <a:endParaRPr lang="en-US" altLang="pl-PL"/>
            </a:p>
          </p:txBody>
        </p:sp>
        <p:graphicFrame>
          <p:nvGraphicFramePr>
            <p:cNvPr id="4194" name="Object 684"/>
            <p:cNvGraphicFramePr>
              <a:graphicFrameLocks noChangeAspect="1"/>
            </p:cNvGraphicFramePr>
            <p:nvPr/>
          </p:nvGraphicFramePr>
          <p:xfrm>
            <a:off x="518" y="1682"/>
            <a:ext cx="2736" cy="2642"/>
          </p:xfrm>
          <a:graphic>
            <a:graphicData uri="http://schemas.openxmlformats.org/presentationml/2006/ole">
              <p:oleObj spid="_x0000_s4194" name="Obraz - mapa bitowa" r:id="rId7" imgW="4420204" imgH="4266595" progId="PBrush">
                <p:embed/>
              </p:oleObj>
            </a:graphicData>
          </a:graphic>
        </p:graphicFrame>
        <p:pic>
          <p:nvPicPr>
            <p:cNvPr id="4195" name="Picture 68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8" y="2626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6" name="Picture 68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6" y="2305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7" name="Picture 68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65" y="1891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8" name="Picture 68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09" y="2442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" name="Picture 68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45" y="231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0" name="Picture 69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9" y="231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1" name="Picture 69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13" y="3222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2" name="Picture 69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30" y="374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3" name="Picture 69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05" y="374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4" name="Picture 69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4" y="359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5" name="Picture 69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89" y="338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6" name="Picture 69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86" y="3039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7" name="Picture 69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2" y="32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8" name="Picture 69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9" y="3222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9" name="Picture 69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5" y="2764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10" name="Text Box 700"/>
            <p:cNvSpPr txBox="1">
              <a:spLocks noChangeArrowheads="1"/>
            </p:cNvSpPr>
            <p:nvPr/>
          </p:nvSpPr>
          <p:spPr bwMode="auto">
            <a:xfrm>
              <a:off x="2582" y="250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Białystok</a:t>
              </a:r>
            </a:p>
          </p:txBody>
        </p:sp>
        <p:sp>
          <p:nvSpPr>
            <p:cNvPr id="4211" name="Text Box 701"/>
            <p:cNvSpPr txBox="1">
              <a:spLocks noChangeArrowheads="1"/>
            </p:cNvSpPr>
            <p:nvPr/>
          </p:nvSpPr>
          <p:spPr bwMode="auto">
            <a:xfrm>
              <a:off x="2150" y="290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Warszawa</a:t>
              </a:r>
            </a:p>
          </p:txBody>
        </p:sp>
        <p:sp>
          <p:nvSpPr>
            <p:cNvPr id="4212" name="Text Box 702"/>
            <p:cNvSpPr txBox="1">
              <a:spLocks noChangeArrowheads="1"/>
            </p:cNvSpPr>
            <p:nvPr/>
          </p:nvSpPr>
          <p:spPr bwMode="auto">
            <a:xfrm>
              <a:off x="2630" y="3412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Lublin</a:t>
              </a:r>
            </a:p>
          </p:txBody>
        </p:sp>
        <p:sp>
          <p:nvSpPr>
            <p:cNvPr id="4213" name="Text Box 703"/>
            <p:cNvSpPr txBox="1">
              <a:spLocks noChangeArrowheads="1"/>
            </p:cNvSpPr>
            <p:nvPr/>
          </p:nvSpPr>
          <p:spPr bwMode="auto">
            <a:xfrm>
              <a:off x="2342" y="391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Rzeszów</a:t>
              </a:r>
            </a:p>
          </p:txBody>
        </p:sp>
        <p:sp>
          <p:nvSpPr>
            <p:cNvPr id="4214" name="Text Box 704"/>
            <p:cNvSpPr txBox="1">
              <a:spLocks noChangeArrowheads="1"/>
            </p:cNvSpPr>
            <p:nvPr/>
          </p:nvSpPr>
          <p:spPr bwMode="auto">
            <a:xfrm>
              <a:off x="1862" y="391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Kraków</a:t>
              </a:r>
            </a:p>
          </p:txBody>
        </p:sp>
        <p:sp>
          <p:nvSpPr>
            <p:cNvPr id="4215" name="Text Box 705"/>
            <p:cNvSpPr txBox="1">
              <a:spLocks noChangeArrowheads="1"/>
            </p:cNvSpPr>
            <p:nvPr/>
          </p:nvSpPr>
          <p:spPr bwMode="auto">
            <a:xfrm>
              <a:off x="1526" y="374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Katowice</a:t>
              </a:r>
            </a:p>
          </p:txBody>
        </p:sp>
        <p:sp>
          <p:nvSpPr>
            <p:cNvPr id="4216" name="Text Box 706"/>
            <p:cNvSpPr txBox="1">
              <a:spLocks noChangeArrowheads="1"/>
            </p:cNvSpPr>
            <p:nvPr/>
          </p:nvSpPr>
          <p:spPr bwMode="auto">
            <a:xfrm>
              <a:off x="1190" y="355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Opole</a:t>
              </a:r>
            </a:p>
          </p:txBody>
        </p:sp>
        <p:sp>
          <p:nvSpPr>
            <p:cNvPr id="4217" name="Text Box 707"/>
            <p:cNvSpPr txBox="1">
              <a:spLocks noChangeArrowheads="1"/>
            </p:cNvSpPr>
            <p:nvPr/>
          </p:nvSpPr>
          <p:spPr bwMode="auto">
            <a:xfrm>
              <a:off x="854" y="33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Wrocław</a:t>
              </a:r>
            </a:p>
          </p:txBody>
        </p:sp>
        <p:sp>
          <p:nvSpPr>
            <p:cNvPr id="4218" name="Text Box 708"/>
            <p:cNvSpPr txBox="1">
              <a:spLocks noChangeArrowheads="1"/>
            </p:cNvSpPr>
            <p:nvPr/>
          </p:nvSpPr>
          <p:spPr bwMode="auto">
            <a:xfrm>
              <a:off x="1622" y="322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Łódź</a:t>
              </a:r>
            </a:p>
          </p:txBody>
        </p:sp>
        <p:sp>
          <p:nvSpPr>
            <p:cNvPr id="4219" name="Text Box 709"/>
            <p:cNvSpPr txBox="1">
              <a:spLocks noChangeArrowheads="1"/>
            </p:cNvSpPr>
            <p:nvPr/>
          </p:nvSpPr>
          <p:spPr bwMode="auto">
            <a:xfrm>
              <a:off x="902" y="278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Poznań</a:t>
              </a:r>
            </a:p>
          </p:txBody>
        </p:sp>
        <p:sp>
          <p:nvSpPr>
            <p:cNvPr id="4220" name="Text Box 710"/>
            <p:cNvSpPr txBox="1">
              <a:spLocks noChangeArrowheads="1"/>
            </p:cNvSpPr>
            <p:nvPr/>
          </p:nvSpPr>
          <p:spPr bwMode="auto">
            <a:xfrm>
              <a:off x="1430" y="261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Toruń</a:t>
              </a:r>
            </a:p>
          </p:txBody>
        </p:sp>
        <p:sp>
          <p:nvSpPr>
            <p:cNvPr id="4221" name="Text Box 711"/>
            <p:cNvSpPr txBox="1">
              <a:spLocks noChangeArrowheads="1"/>
            </p:cNvSpPr>
            <p:nvPr/>
          </p:nvSpPr>
          <p:spPr bwMode="auto">
            <a:xfrm>
              <a:off x="1430" y="206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Gdańsk</a:t>
              </a:r>
            </a:p>
          </p:txBody>
        </p:sp>
        <p:sp>
          <p:nvSpPr>
            <p:cNvPr id="4222" name="Text Box 712"/>
            <p:cNvSpPr txBox="1">
              <a:spLocks noChangeArrowheads="1"/>
            </p:cNvSpPr>
            <p:nvPr/>
          </p:nvSpPr>
          <p:spPr bwMode="auto">
            <a:xfrm>
              <a:off x="470" y="247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Szczecin</a:t>
              </a:r>
            </a:p>
          </p:txBody>
        </p:sp>
        <p:sp>
          <p:nvSpPr>
            <p:cNvPr id="4223" name="Text Box 713"/>
            <p:cNvSpPr txBox="1">
              <a:spLocks noChangeArrowheads="1"/>
            </p:cNvSpPr>
            <p:nvPr/>
          </p:nvSpPr>
          <p:spPr bwMode="auto">
            <a:xfrm>
              <a:off x="566" y="295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Słubice</a:t>
              </a:r>
            </a:p>
          </p:txBody>
        </p:sp>
        <p:pic>
          <p:nvPicPr>
            <p:cNvPr id="4224" name="Picture 71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73" y="208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25" name="Picture 71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97" y="208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26" name="Text Box 716"/>
            <p:cNvSpPr txBox="1">
              <a:spLocks noChangeArrowheads="1"/>
            </p:cNvSpPr>
            <p:nvPr/>
          </p:nvSpPr>
          <p:spPr bwMode="auto">
            <a:xfrm>
              <a:off x="2110" y="226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Olsztyn</a:t>
              </a:r>
            </a:p>
          </p:txBody>
        </p:sp>
        <p:pic>
          <p:nvPicPr>
            <p:cNvPr id="4227" name="Picture 71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3" y="271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28" name="Picture 71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0" y="271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29" name="Picture 71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38" y="271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0" name="Picture 72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75" y="374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1" name="Picture 72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00" y="306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2" name="Picture 72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7" y="306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3" name="Picture 72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45" y="306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3" name="Group 515"/>
          <p:cNvGrpSpPr>
            <a:grpSpLocks/>
          </p:cNvGrpSpPr>
          <p:nvPr/>
        </p:nvGrpSpPr>
        <p:grpSpPr bwMode="auto">
          <a:xfrm>
            <a:off x="755650" y="2655888"/>
            <a:ext cx="8578850" cy="4589462"/>
            <a:chOff x="470" y="17"/>
            <a:chExt cx="5404" cy="2891"/>
          </a:xfrm>
        </p:grpSpPr>
        <p:sp>
          <p:nvSpPr>
            <p:cNvPr id="4149" name="AutoShape 516"/>
            <p:cNvSpPr>
              <a:spLocks noChangeArrowheads="1"/>
            </p:cNvSpPr>
            <p:nvPr/>
          </p:nvSpPr>
          <p:spPr bwMode="auto">
            <a:xfrm>
              <a:off x="2562" y="28"/>
              <a:ext cx="960" cy="2880"/>
            </a:xfrm>
            <a:prstGeom prst="roundRect">
              <a:avLst>
                <a:gd name="adj" fmla="val 23773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/>
              <a:endParaRPr lang="en-US" altLang="pl-PL"/>
            </a:p>
          </p:txBody>
        </p:sp>
        <p:sp useBgFill="1">
          <p:nvSpPr>
            <p:cNvPr id="4150" name="Text Box 517"/>
            <p:cNvSpPr txBox="1">
              <a:spLocks noChangeArrowheads="1"/>
            </p:cNvSpPr>
            <p:nvPr/>
          </p:nvSpPr>
          <p:spPr bwMode="auto">
            <a:xfrm>
              <a:off x="3742" y="1049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solidFill>
                    <a:srgbClr val="003366"/>
                  </a:solidFill>
                  <a:latin typeface="Arial" charset="0"/>
                </a:rPr>
                <a:t>Rok akademicki 2007/2008 - 2009/2010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solidFill>
                    <a:srgbClr val="003366"/>
                  </a:solidFill>
                  <a:latin typeface="Arial" charset="0"/>
                </a:rPr>
                <a:t>25 poradni w 15 miastach</a:t>
              </a:r>
            </a:p>
          </p:txBody>
        </p:sp>
        <p:graphicFrame>
          <p:nvGraphicFramePr>
            <p:cNvPr id="4151" name="Object 55"/>
            <p:cNvGraphicFramePr>
              <a:graphicFrameLocks noChangeAspect="1"/>
            </p:cNvGraphicFramePr>
            <p:nvPr/>
          </p:nvGraphicFramePr>
          <p:xfrm>
            <a:off x="518" y="17"/>
            <a:ext cx="2736" cy="2642"/>
          </p:xfrm>
          <a:graphic>
            <a:graphicData uri="http://schemas.openxmlformats.org/presentationml/2006/ole">
              <p:oleObj spid="_x0000_s4151" name="Obraz - mapa bitowa" r:id="rId8" imgW="4420204" imgH="4266595" progId="PBrush">
                <p:embed/>
              </p:oleObj>
            </a:graphicData>
          </a:graphic>
        </p:graphicFrame>
        <p:pic>
          <p:nvPicPr>
            <p:cNvPr id="4152" name="Picture 51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8" y="9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3" name="Picture 52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6" y="640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4" name="Picture 52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65" y="226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5" name="Picture 52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09" y="777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6" name="Picture 52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45" y="65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7" name="Picture 52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9" y="65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8" name="Picture 52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13" y="1557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9" name="Picture 52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30" y="208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0" name="Picture 52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05" y="208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1" name="Picture 52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4" y="192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2" name="Picture 52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89" y="172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3" name="Picture 53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86" y="1374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4" name="Picture 53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2" y="155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5" name="Picture 53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9" y="1557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6" name="Picture 53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5" y="1099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67" name="Text Box 534"/>
            <p:cNvSpPr txBox="1">
              <a:spLocks noChangeArrowheads="1"/>
            </p:cNvSpPr>
            <p:nvPr/>
          </p:nvSpPr>
          <p:spPr bwMode="auto">
            <a:xfrm>
              <a:off x="2582" y="83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Białystok</a:t>
              </a:r>
            </a:p>
          </p:txBody>
        </p:sp>
        <p:sp>
          <p:nvSpPr>
            <p:cNvPr id="4168" name="Text Box 535"/>
            <p:cNvSpPr txBox="1">
              <a:spLocks noChangeArrowheads="1"/>
            </p:cNvSpPr>
            <p:nvPr/>
          </p:nvSpPr>
          <p:spPr bwMode="auto">
            <a:xfrm>
              <a:off x="2150" y="123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Warszawa</a:t>
              </a:r>
            </a:p>
          </p:txBody>
        </p:sp>
        <p:sp>
          <p:nvSpPr>
            <p:cNvPr id="4169" name="Text Box 536"/>
            <p:cNvSpPr txBox="1">
              <a:spLocks noChangeArrowheads="1"/>
            </p:cNvSpPr>
            <p:nvPr/>
          </p:nvSpPr>
          <p:spPr bwMode="auto">
            <a:xfrm>
              <a:off x="2630" y="174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Lublin</a:t>
              </a:r>
            </a:p>
          </p:txBody>
        </p:sp>
        <p:sp>
          <p:nvSpPr>
            <p:cNvPr id="4170" name="Text Box 537"/>
            <p:cNvSpPr txBox="1">
              <a:spLocks noChangeArrowheads="1"/>
            </p:cNvSpPr>
            <p:nvPr/>
          </p:nvSpPr>
          <p:spPr bwMode="auto">
            <a:xfrm>
              <a:off x="2342" y="224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Rzeszów</a:t>
              </a:r>
            </a:p>
          </p:txBody>
        </p:sp>
        <p:sp>
          <p:nvSpPr>
            <p:cNvPr id="4171" name="Text Box 538"/>
            <p:cNvSpPr txBox="1">
              <a:spLocks noChangeArrowheads="1"/>
            </p:cNvSpPr>
            <p:nvPr/>
          </p:nvSpPr>
          <p:spPr bwMode="auto">
            <a:xfrm>
              <a:off x="1862" y="224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Kraków</a:t>
              </a:r>
            </a:p>
          </p:txBody>
        </p:sp>
        <p:sp>
          <p:nvSpPr>
            <p:cNvPr id="4172" name="Text Box 539"/>
            <p:cNvSpPr txBox="1">
              <a:spLocks noChangeArrowheads="1"/>
            </p:cNvSpPr>
            <p:nvPr/>
          </p:nvSpPr>
          <p:spPr bwMode="auto">
            <a:xfrm>
              <a:off x="1526" y="20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Katowice</a:t>
              </a:r>
            </a:p>
          </p:txBody>
        </p:sp>
        <p:sp>
          <p:nvSpPr>
            <p:cNvPr id="4173" name="Text Box 540"/>
            <p:cNvSpPr txBox="1">
              <a:spLocks noChangeArrowheads="1"/>
            </p:cNvSpPr>
            <p:nvPr/>
          </p:nvSpPr>
          <p:spPr bwMode="auto">
            <a:xfrm>
              <a:off x="1190" y="189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Opole</a:t>
              </a:r>
            </a:p>
          </p:txBody>
        </p:sp>
        <p:sp>
          <p:nvSpPr>
            <p:cNvPr id="4174" name="Text Box 541"/>
            <p:cNvSpPr txBox="1">
              <a:spLocks noChangeArrowheads="1"/>
            </p:cNvSpPr>
            <p:nvPr/>
          </p:nvSpPr>
          <p:spPr bwMode="auto">
            <a:xfrm>
              <a:off x="854" y="171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Wrocław</a:t>
              </a:r>
            </a:p>
          </p:txBody>
        </p:sp>
        <p:sp>
          <p:nvSpPr>
            <p:cNvPr id="4175" name="Text Box 542"/>
            <p:cNvSpPr txBox="1">
              <a:spLocks noChangeArrowheads="1"/>
            </p:cNvSpPr>
            <p:nvPr/>
          </p:nvSpPr>
          <p:spPr bwMode="auto">
            <a:xfrm>
              <a:off x="1622" y="155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Łódź</a:t>
              </a:r>
            </a:p>
          </p:txBody>
        </p:sp>
        <p:sp>
          <p:nvSpPr>
            <p:cNvPr id="4176" name="Text Box 543"/>
            <p:cNvSpPr txBox="1">
              <a:spLocks noChangeArrowheads="1"/>
            </p:cNvSpPr>
            <p:nvPr/>
          </p:nvSpPr>
          <p:spPr bwMode="auto">
            <a:xfrm>
              <a:off x="902" y="112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Poznań</a:t>
              </a:r>
            </a:p>
          </p:txBody>
        </p:sp>
        <p:sp>
          <p:nvSpPr>
            <p:cNvPr id="4177" name="Text Box 544"/>
            <p:cNvSpPr txBox="1">
              <a:spLocks noChangeArrowheads="1"/>
            </p:cNvSpPr>
            <p:nvPr/>
          </p:nvSpPr>
          <p:spPr bwMode="auto">
            <a:xfrm>
              <a:off x="1430" y="95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Toruń</a:t>
              </a:r>
            </a:p>
          </p:txBody>
        </p:sp>
        <p:sp>
          <p:nvSpPr>
            <p:cNvPr id="4178" name="Text Box 545"/>
            <p:cNvSpPr txBox="1">
              <a:spLocks noChangeArrowheads="1"/>
            </p:cNvSpPr>
            <p:nvPr/>
          </p:nvSpPr>
          <p:spPr bwMode="auto">
            <a:xfrm>
              <a:off x="1430" y="40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Gdańsk</a:t>
              </a:r>
            </a:p>
          </p:txBody>
        </p:sp>
        <p:sp>
          <p:nvSpPr>
            <p:cNvPr id="4179" name="Text Box 546"/>
            <p:cNvSpPr txBox="1">
              <a:spLocks noChangeArrowheads="1"/>
            </p:cNvSpPr>
            <p:nvPr/>
          </p:nvSpPr>
          <p:spPr bwMode="auto">
            <a:xfrm>
              <a:off x="470" y="80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Szczecin</a:t>
              </a:r>
            </a:p>
          </p:txBody>
        </p:sp>
        <p:sp>
          <p:nvSpPr>
            <p:cNvPr id="4180" name="Text Box 547"/>
            <p:cNvSpPr txBox="1">
              <a:spLocks noChangeArrowheads="1"/>
            </p:cNvSpPr>
            <p:nvPr/>
          </p:nvSpPr>
          <p:spPr bwMode="auto">
            <a:xfrm>
              <a:off x="566" y="128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Słubice</a:t>
              </a:r>
            </a:p>
          </p:txBody>
        </p:sp>
        <p:pic>
          <p:nvPicPr>
            <p:cNvPr id="4181" name="Picture 54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73" y="416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2" name="Picture 54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97" y="416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83" name="Text Box 550"/>
            <p:cNvSpPr txBox="1">
              <a:spLocks noChangeArrowheads="1"/>
            </p:cNvSpPr>
            <p:nvPr/>
          </p:nvSpPr>
          <p:spPr bwMode="auto">
            <a:xfrm>
              <a:off x="2110" y="59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Olsztyn</a:t>
              </a:r>
            </a:p>
          </p:txBody>
        </p:sp>
        <p:pic>
          <p:nvPicPr>
            <p:cNvPr id="4184" name="Picture 55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75" y="208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5" name="Picture 55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00" y="1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6" name="Picture 55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7" y="1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7" name="Picture 55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45" y="1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8" name="Picture 55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54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9" name="Picture 55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28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0" name="Picture 55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09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1" name="Picture 55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91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4" name="Group 377"/>
          <p:cNvGrpSpPr>
            <a:grpSpLocks/>
          </p:cNvGrpSpPr>
          <p:nvPr/>
        </p:nvGrpSpPr>
        <p:grpSpPr bwMode="auto">
          <a:xfrm>
            <a:off x="755650" y="2655888"/>
            <a:ext cx="8578850" cy="4589462"/>
            <a:chOff x="-2702" y="-1446"/>
            <a:chExt cx="5404" cy="2891"/>
          </a:xfrm>
        </p:grpSpPr>
        <p:sp>
          <p:nvSpPr>
            <p:cNvPr id="4105" name="AutoShape 516"/>
            <p:cNvSpPr>
              <a:spLocks noChangeArrowheads="1"/>
            </p:cNvSpPr>
            <p:nvPr/>
          </p:nvSpPr>
          <p:spPr bwMode="auto">
            <a:xfrm>
              <a:off x="-610" y="-1435"/>
              <a:ext cx="960" cy="2880"/>
            </a:xfrm>
            <a:prstGeom prst="roundRect">
              <a:avLst>
                <a:gd name="adj" fmla="val 23773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/>
              <a:endParaRPr lang="en-US" altLang="pl-PL"/>
            </a:p>
          </p:txBody>
        </p:sp>
        <p:sp useBgFill="1">
          <p:nvSpPr>
            <p:cNvPr id="4106" name="Text Box 517"/>
            <p:cNvSpPr txBox="1">
              <a:spLocks noChangeArrowheads="1"/>
            </p:cNvSpPr>
            <p:nvPr/>
          </p:nvSpPr>
          <p:spPr bwMode="auto">
            <a:xfrm>
              <a:off x="570" y="-414"/>
              <a:ext cx="2132" cy="81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 dirty="0" err="1">
                  <a:solidFill>
                    <a:srgbClr val="003366"/>
                  </a:solidFill>
                  <a:latin typeface="Arial" charset="0"/>
                </a:rPr>
                <a:t>Academic</a:t>
              </a:r>
              <a:r>
                <a:rPr lang="pl-PL" altLang="pl-PL" dirty="0">
                  <a:solidFill>
                    <a:srgbClr val="003366"/>
                  </a:solidFill>
                  <a:latin typeface="Arial" charset="0"/>
                </a:rPr>
                <a:t> </a:t>
              </a:r>
              <a:r>
                <a:rPr lang="pl-PL" altLang="pl-PL" dirty="0" err="1">
                  <a:solidFill>
                    <a:srgbClr val="003366"/>
                  </a:solidFill>
                  <a:latin typeface="Arial" charset="0"/>
                </a:rPr>
                <a:t>year</a:t>
              </a:r>
              <a:r>
                <a:rPr lang="pl-PL" altLang="pl-PL" dirty="0">
                  <a:solidFill>
                    <a:srgbClr val="003366"/>
                  </a:solidFill>
                  <a:latin typeface="Arial" charset="0"/>
                </a:rPr>
                <a:t> </a:t>
              </a: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>2016/2017</a:t>
              </a:r>
              <a:endParaRPr lang="pl-PL" altLang="pl-PL" dirty="0">
                <a:solidFill>
                  <a:srgbClr val="003366"/>
                </a:solidFill>
                <a:latin typeface="Arial" charset="0"/>
              </a:endParaRP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 dirty="0" smtClean="0">
                  <a:solidFill>
                    <a:srgbClr val="003366"/>
                  </a:solidFill>
                  <a:latin typeface="Arial" charset="0"/>
                </a:rPr>
                <a:t>26 </a:t>
              </a:r>
              <a:r>
                <a:rPr lang="pl-PL" altLang="pl-PL" sz="2000" dirty="0" err="1">
                  <a:solidFill>
                    <a:srgbClr val="003366"/>
                  </a:solidFill>
                  <a:latin typeface="Arial" charset="0"/>
                </a:rPr>
                <a:t>clinics</a:t>
              </a:r>
              <a:r>
                <a:rPr lang="pl-PL" altLang="pl-PL" sz="2000" dirty="0">
                  <a:solidFill>
                    <a:srgbClr val="003366"/>
                  </a:solidFill>
                  <a:latin typeface="Arial" charset="0"/>
                </a:rPr>
                <a:t>  </a:t>
              </a:r>
              <a:r>
                <a:rPr lang="pl-PL" altLang="pl-PL" sz="2000" dirty="0" err="1">
                  <a:solidFill>
                    <a:srgbClr val="003366"/>
                  </a:solidFill>
                  <a:latin typeface="Arial" charset="0"/>
                </a:rPr>
                <a:t>in</a:t>
              </a:r>
              <a:r>
                <a:rPr lang="pl-PL" altLang="pl-PL" sz="2000" dirty="0">
                  <a:solidFill>
                    <a:srgbClr val="003366"/>
                  </a:solidFill>
                  <a:latin typeface="Arial" charset="0"/>
                </a:rPr>
                <a:t> </a:t>
              </a:r>
              <a:r>
                <a:rPr lang="pl-PL" altLang="pl-PL" sz="2000" dirty="0" smtClean="0">
                  <a:solidFill>
                    <a:srgbClr val="003366"/>
                  </a:solidFill>
                  <a:latin typeface="Arial" charset="0"/>
                </a:rPr>
                <a:t>17 </a:t>
              </a:r>
              <a:r>
                <a:rPr lang="pl-PL" altLang="pl-PL" sz="2000" dirty="0" err="1">
                  <a:solidFill>
                    <a:srgbClr val="003366"/>
                  </a:solidFill>
                  <a:latin typeface="Arial" charset="0"/>
                </a:rPr>
                <a:t>cities</a:t>
              </a:r>
              <a:endParaRPr lang="pl-PL" altLang="pl-PL" sz="2000" dirty="0">
                <a:solidFill>
                  <a:srgbClr val="003366"/>
                </a:solidFill>
                <a:latin typeface="Arial" charset="0"/>
              </a:endParaRPr>
            </a:p>
          </p:txBody>
        </p:sp>
        <p:graphicFrame>
          <p:nvGraphicFramePr>
            <p:cNvPr id="4107" name="Object 518"/>
            <p:cNvGraphicFramePr>
              <a:graphicFrameLocks noChangeAspect="1"/>
            </p:cNvGraphicFramePr>
            <p:nvPr/>
          </p:nvGraphicFramePr>
          <p:xfrm>
            <a:off x="-2654" y="-1446"/>
            <a:ext cx="2736" cy="2642"/>
          </p:xfrm>
          <a:graphic>
            <a:graphicData uri="http://schemas.openxmlformats.org/presentationml/2006/ole">
              <p:oleObj spid="_x0000_s4107" name="Obraz - mapa bitowa" r:id="rId9" imgW="4420204" imgH="4266595" progId="PBrush">
                <p:embed/>
              </p:oleObj>
            </a:graphicData>
          </a:graphic>
        </p:graphicFrame>
        <p:pic>
          <p:nvPicPr>
            <p:cNvPr id="4108" name="Picture 51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004" y="-5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9" name="Picture 52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566" y="-823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52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507" y="-1237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52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463" y="-686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52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27" y="-81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52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403" y="-81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4" name="Picture 52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359" y="94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5" name="Picture 52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542" y="6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6" name="Picture 52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067" y="6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7" name="Picture 52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418" y="46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8" name="Picture 52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683" y="26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9" name="Picture 53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286" y="-89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0" name="Picture 53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080" y="9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1" name="Picture 53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83" y="94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2" name="Picture 53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477" y="-364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3" name="Text Box 534"/>
            <p:cNvSpPr txBox="1">
              <a:spLocks noChangeArrowheads="1"/>
            </p:cNvSpPr>
            <p:nvPr/>
          </p:nvSpPr>
          <p:spPr bwMode="auto">
            <a:xfrm>
              <a:off x="-590" y="-62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Białystok</a:t>
              </a:r>
            </a:p>
          </p:txBody>
        </p:sp>
        <p:sp>
          <p:nvSpPr>
            <p:cNvPr id="4124" name="Text Box 535"/>
            <p:cNvSpPr txBox="1">
              <a:spLocks noChangeArrowheads="1"/>
            </p:cNvSpPr>
            <p:nvPr/>
          </p:nvSpPr>
          <p:spPr bwMode="auto">
            <a:xfrm>
              <a:off x="-1022" y="-22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Warszawa</a:t>
              </a:r>
            </a:p>
          </p:txBody>
        </p:sp>
        <p:sp>
          <p:nvSpPr>
            <p:cNvPr id="4125" name="Text Box 536"/>
            <p:cNvSpPr txBox="1">
              <a:spLocks noChangeArrowheads="1"/>
            </p:cNvSpPr>
            <p:nvPr/>
          </p:nvSpPr>
          <p:spPr bwMode="auto">
            <a:xfrm>
              <a:off x="-542" y="284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Lublin</a:t>
              </a:r>
            </a:p>
          </p:txBody>
        </p:sp>
        <p:sp>
          <p:nvSpPr>
            <p:cNvPr id="4126" name="Text Box 537"/>
            <p:cNvSpPr txBox="1">
              <a:spLocks noChangeArrowheads="1"/>
            </p:cNvSpPr>
            <p:nvPr/>
          </p:nvSpPr>
          <p:spPr bwMode="auto">
            <a:xfrm>
              <a:off x="-830" y="7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Rzeszów</a:t>
              </a:r>
            </a:p>
          </p:txBody>
        </p:sp>
        <p:sp>
          <p:nvSpPr>
            <p:cNvPr id="4127" name="Text Box 538"/>
            <p:cNvSpPr txBox="1">
              <a:spLocks noChangeArrowheads="1"/>
            </p:cNvSpPr>
            <p:nvPr/>
          </p:nvSpPr>
          <p:spPr bwMode="auto">
            <a:xfrm>
              <a:off x="-1310" y="7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Kraków</a:t>
              </a:r>
            </a:p>
          </p:txBody>
        </p:sp>
        <p:sp>
          <p:nvSpPr>
            <p:cNvPr id="4128" name="Text Box 539"/>
            <p:cNvSpPr txBox="1">
              <a:spLocks noChangeArrowheads="1"/>
            </p:cNvSpPr>
            <p:nvPr/>
          </p:nvSpPr>
          <p:spPr bwMode="auto">
            <a:xfrm>
              <a:off x="-1646" y="62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Katowice</a:t>
              </a:r>
            </a:p>
          </p:txBody>
        </p:sp>
        <p:sp>
          <p:nvSpPr>
            <p:cNvPr id="4129" name="Text Box 540"/>
            <p:cNvSpPr txBox="1">
              <a:spLocks noChangeArrowheads="1"/>
            </p:cNvSpPr>
            <p:nvPr/>
          </p:nvSpPr>
          <p:spPr bwMode="auto">
            <a:xfrm>
              <a:off x="-1982" y="42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Opole</a:t>
              </a:r>
            </a:p>
          </p:txBody>
        </p:sp>
        <p:sp>
          <p:nvSpPr>
            <p:cNvPr id="4130" name="Text Box 541"/>
            <p:cNvSpPr txBox="1">
              <a:spLocks noChangeArrowheads="1"/>
            </p:cNvSpPr>
            <p:nvPr/>
          </p:nvSpPr>
          <p:spPr bwMode="auto">
            <a:xfrm>
              <a:off x="-2318" y="25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Wrocław</a:t>
              </a:r>
            </a:p>
          </p:txBody>
        </p:sp>
        <p:sp>
          <p:nvSpPr>
            <p:cNvPr id="4131" name="Text Box 542"/>
            <p:cNvSpPr txBox="1">
              <a:spLocks noChangeArrowheads="1"/>
            </p:cNvSpPr>
            <p:nvPr/>
          </p:nvSpPr>
          <p:spPr bwMode="auto">
            <a:xfrm>
              <a:off x="-1550" y="92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Łódź</a:t>
              </a:r>
            </a:p>
          </p:txBody>
        </p:sp>
        <p:sp>
          <p:nvSpPr>
            <p:cNvPr id="4132" name="Text Box 543"/>
            <p:cNvSpPr txBox="1">
              <a:spLocks noChangeArrowheads="1"/>
            </p:cNvSpPr>
            <p:nvPr/>
          </p:nvSpPr>
          <p:spPr bwMode="auto">
            <a:xfrm>
              <a:off x="-2270" y="-34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Poznań</a:t>
              </a:r>
            </a:p>
          </p:txBody>
        </p:sp>
        <p:sp>
          <p:nvSpPr>
            <p:cNvPr id="4133" name="Text Box 544"/>
            <p:cNvSpPr txBox="1">
              <a:spLocks noChangeArrowheads="1"/>
            </p:cNvSpPr>
            <p:nvPr/>
          </p:nvSpPr>
          <p:spPr bwMode="auto">
            <a:xfrm>
              <a:off x="-1742" y="-51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Toruń</a:t>
              </a:r>
            </a:p>
          </p:txBody>
        </p:sp>
        <p:sp>
          <p:nvSpPr>
            <p:cNvPr id="4134" name="Text Box 545"/>
            <p:cNvSpPr txBox="1">
              <a:spLocks noChangeArrowheads="1"/>
            </p:cNvSpPr>
            <p:nvPr/>
          </p:nvSpPr>
          <p:spPr bwMode="auto">
            <a:xfrm>
              <a:off x="-1742" y="-106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Gdańsk</a:t>
              </a:r>
            </a:p>
          </p:txBody>
        </p:sp>
        <p:sp>
          <p:nvSpPr>
            <p:cNvPr id="4135" name="Text Box 546"/>
            <p:cNvSpPr txBox="1">
              <a:spLocks noChangeArrowheads="1"/>
            </p:cNvSpPr>
            <p:nvPr/>
          </p:nvSpPr>
          <p:spPr bwMode="auto">
            <a:xfrm>
              <a:off x="-2702" y="-65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Szczecin</a:t>
              </a:r>
            </a:p>
          </p:txBody>
        </p:sp>
        <p:sp>
          <p:nvSpPr>
            <p:cNvPr id="4136" name="Text Box 547"/>
            <p:cNvSpPr txBox="1">
              <a:spLocks noChangeArrowheads="1"/>
            </p:cNvSpPr>
            <p:nvPr/>
          </p:nvSpPr>
          <p:spPr bwMode="auto">
            <a:xfrm>
              <a:off x="-2606" y="-17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Słubice</a:t>
              </a:r>
            </a:p>
          </p:txBody>
        </p:sp>
        <p:pic>
          <p:nvPicPr>
            <p:cNvPr id="4137" name="Picture 54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701" y="-137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8" name="Picture 54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02" y="-104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9" name="Text Box 550"/>
            <p:cNvSpPr txBox="1">
              <a:spLocks noChangeArrowheads="1"/>
            </p:cNvSpPr>
            <p:nvPr/>
          </p:nvSpPr>
          <p:spPr bwMode="auto">
            <a:xfrm>
              <a:off x="-1062" y="-86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Olsztyn</a:t>
              </a:r>
            </a:p>
          </p:txBody>
        </p:sp>
        <p:pic>
          <p:nvPicPr>
            <p:cNvPr id="4140" name="Picture 55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97" y="6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1" name="Picture 55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572" y="-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2" name="Picture 55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745" y="-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3" name="Picture 55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927" y="-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4" name="Picture 55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018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5" name="Picture 55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44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6" name="Picture 55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663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7" name="Picture 55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481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48" name="Text Box 545"/>
            <p:cNvSpPr txBox="1">
              <a:spLocks noChangeArrowheads="1"/>
            </p:cNvSpPr>
            <p:nvPr/>
          </p:nvSpPr>
          <p:spPr bwMode="auto">
            <a:xfrm>
              <a:off x="-2019" y="-119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Gdynia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2000"/>
            <a:ext cx="8459787" cy="1143000"/>
          </a:xfrm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sz="3100" smtClean="0"/>
              <a:t>Present status of the legal clinics in Poland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565400"/>
            <a:ext cx="8001000" cy="4032250"/>
          </a:xfrm>
        </p:spPr>
        <p:txBody>
          <a:bodyPr lIns="90000" tIns="46800" rIns="90000" bIns="46800"/>
          <a:lstStyle/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There are very few NGO based legal clinics in Poland.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Almost all of the </a:t>
            </a:r>
            <a:r>
              <a:rPr lang="en-US" altLang="pl-PL" sz="2000" b="1" smtClean="0"/>
              <a:t>legal clinics in Poland are recognized by the Universities </a:t>
            </a:r>
            <a:r>
              <a:rPr lang="en-US" altLang="pl-PL" sz="2000" smtClean="0"/>
              <a:t>as a part of the legal curriculum at our law schools (as one of the </a:t>
            </a:r>
            <a:r>
              <a:rPr lang="pl-PL" altLang="pl-PL" sz="2000" smtClean="0"/>
              <a:t>optional</a:t>
            </a:r>
            <a:r>
              <a:rPr lang="en-US" altLang="pl-PL" sz="2000" smtClean="0"/>
              <a:t> classes that are offered to the students).</a:t>
            </a:r>
            <a:r>
              <a:rPr lang="pl-PL" altLang="pl-PL" sz="2000" smtClean="0"/>
              <a:t> 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b="1" smtClean="0"/>
              <a:t>Legal Clinics are present at every law school </a:t>
            </a:r>
            <a:r>
              <a:rPr lang="pl-PL" altLang="pl-PL" sz="2000" b="1" smtClean="0"/>
              <a:t>in Poland</a:t>
            </a:r>
            <a:r>
              <a:rPr lang="en-US" altLang="pl-PL" sz="2000" smtClean="0"/>
              <a:t>.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Some of the legal clinics (Krakow, Warsaw, Bialystok, Lodz) gained</a:t>
            </a:r>
            <a:r>
              <a:rPr lang="pl-PL" altLang="pl-PL" sz="2000" smtClean="0"/>
              <a:t> a </a:t>
            </a:r>
            <a:r>
              <a:rPr lang="pl-PL" altLang="pl-PL" sz="2000" b="1" smtClean="0"/>
              <a:t>status of a chair or laboratory</a:t>
            </a:r>
            <a:r>
              <a:rPr lang="pl-PL" altLang="pl-PL" sz="2000" smtClean="0"/>
              <a:t>, which means that they became part of the university budget.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All of the legal clinics that are based at the Universities get all the </a:t>
            </a:r>
            <a:r>
              <a:rPr lang="en-US" altLang="pl-PL" sz="2000" b="1" smtClean="0"/>
              <a:t>office costs covered</a:t>
            </a:r>
            <a:r>
              <a:rPr lang="pl-PL" altLang="pl-PL" sz="2000" b="1" smtClean="0"/>
              <a:t>, majority of </a:t>
            </a:r>
            <a:r>
              <a:rPr lang="en-US" altLang="pl-PL" sz="2000" b="1" smtClean="0"/>
              <a:t>the professor’s salaries </a:t>
            </a:r>
            <a:r>
              <a:rPr lang="pl-PL" altLang="pl-PL" sz="2000" b="1" smtClean="0"/>
              <a:t>are </a:t>
            </a:r>
            <a:r>
              <a:rPr lang="en-US" altLang="pl-PL" sz="2000" b="1" smtClean="0"/>
              <a:t>paid by the </a:t>
            </a:r>
            <a:r>
              <a:rPr lang="pl-PL" altLang="pl-PL" sz="2000" b="1" smtClean="0"/>
              <a:t>u</a:t>
            </a:r>
            <a:r>
              <a:rPr lang="en-US" altLang="pl-PL" sz="2000" b="1" smtClean="0"/>
              <a:t>niversities</a:t>
            </a:r>
            <a:r>
              <a:rPr lang="en-US" altLang="pl-PL" sz="2000" smtClean="0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en-US" sz="3200" dirty="0" smtClean="0"/>
              <a:t>Polish legal clinics</a:t>
            </a:r>
            <a:r>
              <a:rPr lang="pl-PL" sz="3200" dirty="0" smtClean="0"/>
              <a:t> </a:t>
            </a:r>
            <a:r>
              <a:rPr lang="pl-PL" sz="3200" dirty="0" err="1" smtClean="0"/>
              <a:t>basic</a:t>
            </a:r>
            <a:r>
              <a:rPr lang="pl-PL" sz="3200" dirty="0" smtClean="0"/>
              <a:t> </a:t>
            </a:r>
            <a:r>
              <a:rPr lang="en-US" sz="3200" dirty="0" smtClean="0"/>
              <a:t>standards</a:t>
            </a:r>
            <a:endParaRPr lang="pl-PL" altLang="pl-PL" sz="3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349500"/>
            <a:ext cx="8460431" cy="4175844"/>
          </a:xfrm>
        </p:spPr>
        <p:txBody>
          <a:bodyPr/>
          <a:lstStyle/>
          <a:p>
            <a:pPr marL="266700" indent="-266700" eaLnBrk="1" hangingPunct="1">
              <a:buAutoNum type="arabicPeriod"/>
              <a:defRPr/>
            </a:pPr>
            <a:r>
              <a:rPr lang="pl-PL" sz="1400" dirty="0" smtClean="0"/>
              <a:t>Service </a:t>
            </a:r>
            <a:r>
              <a:rPr lang="pl-PL" sz="1400" dirty="0" err="1" smtClean="0"/>
              <a:t>is</a:t>
            </a:r>
            <a:r>
              <a:rPr lang="pl-PL" sz="1400" dirty="0" smtClean="0"/>
              <a:t> </a:t>
            </a:r>
            <a:r>
              <a:rPr lang="en-US" sz="1400" dirty="0" smtClean="0"/>
              <a:t>free of charge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AutoNum type="arabicPeriod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assures the supervision of the Faculty’s workers over the clinic’s activity</a:t>
            </a:r>
            <a:r>
              <a:rPr lang="pl-PL" sz="1400" dirty="0" smtClean="0"/>
              <a:t> (o</a:t>
            </a:r>
            <a:r>
              <a:rPr lang="en-US" sz="1400" dirty="0" smtClean="0"/>
              <a:t>ne person may not directly supervise more than 16 students</a:t>
            </a:r>
            <a:r>
              <a:rPr lang="pl-PL" sz="1400" dirty="0" smtClean="0"/>
              <a:t>)</a:t>
            </a:r>
            <a:r>
              <a:rPr lang="en-US" sz="1400" dirty="0" smtClean="0"/>
              <a:t>.</a:t>
            </a:r>
            <a:endParaRPr lang="pl-PL" sz="1400" dirty="0" smtClean="0"/>
          </a:p>
          <a:p>
            <a:pPr marL="266700" indent="-266700" eaLnBrk="1" hangingPunct="1">
              <a:buFont typeface="Wingdings" pitchFamily="2" charset="2"/>
              <a:buAutoNum type="arabicPeriod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assures </a:t>
            </a:r>
            <a:r>
              <a:rPr lang="pl-PL" sz="1400" dirty="0" smtClean="0"/>
              <a:t>c</a:t>
            </a:r>
            <a:r>
              <a:rPr lang="en-US" sz="1400" dirty="0" err="1" smtClean="0"/>
              <a:t>onfidence</a:t>
            </a:r>
            <a:r>
              <a:rPr lang="en-US" sz="1400" dirty="0" smtClean="0"/>
              <a:t> </a:t>
            </a:r>
            <a:r>
              <a:rPr lang="en-US" sz="1400" dirty="0" err="1" smtClean="0"/>
              <a:t>reg</a:t>
            </a:r>
            <a:r>
              <a:rPr lang="pl-PL" sz="1400" dirty="0" smtClean="0"/>
              <a:t>.</a:t>
            </a:r>
            <a:r>
              <a:rPr lang="en-US" sz="1400" dirty="0" smtClean="0"/>
              <a:t> its services</a:t>
            </a:r>
            <a:r>
              <a:rPr lang="pl-PL" sz="1400" dirty="0" smtClean="0"/>
              <a:t> and s</a:t>
            </a:r>
            <a:r>
              <a:rPr lang="en-US" sz="1400" dirty="0" err="1" smtClean="0"/>
              <a:t>afety</a:t>
            </a:r>
            <a:r>
              <a:rPr lang="en-US" sz="1400" dirty="0" smtClean="0"/>
              <a:t> of the documents </a:t>
            </a:r>
            <a:r>
              <a:rPr lang="pl-PL" sz="1400" dirty="0" err="1" smtClean="0"/>
              <a:t>sub</a:t>
            </a:r>
            <a:r>
              <a:rPr lang="en-US" sz="1400" dirty="0" smtClean="0"/>
              <a:t>mitted by the clients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Wingdings" pitchFamily="2" charset="2"/>
              <a:buAutoNum type="arabicPeriod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informs the client in written about the rules of the clinical services, in particular stating that: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student is a person taking the case,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student can not refuse to give evidence or answer a question </a:t>
            </a:r>
            <a:r>
              <a:rPr lang="pl-PL" sz="1400" dirty="0" smtClean="0"/>
              <a:t>of </a:t>
            </a:r>
            <a:r>
              <a:rPr lang="en-US" sz="1400" dirty="0" smtClean="0"/>
              <a:t>any authorized organ,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legal clinic does not take cases in which an advocate already participates,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legal advice is given in written</a:t>
            </a:r>
            <a:r>
              <a:rPr lang="pl-PL" sz="1400" dirty="0" smtClean="0"/>
              <a:t> </a:t>
            </a:r>
            <a:r>
              <a:rPr lang="pl-PL" sz="1400" dirty="0" err="1" smtClean="0"/>
              <a:t>only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sets a qualifying procedure regarding their clients which is to assure that the client can not afford payable legal advice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clinics sets, according to the proper rules of law, information system on the clients which is to guarantee minimal risk of the conflict of interests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is obligated to conclude an insurance contract on the liability for damages, the guarantee amount can not be lower than 10.000 EURO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runs a secretariat</a:t>
            </a:r>
            <a:r>
              <a:rPr lang="pl-PL" sz="1400" dirty="0" smtClean="0"/>
              <a:t> and </a:t>
            </a:r>
            <a:r>
              <a:rPr lang="pl-PL" sz="1400" dirty="0" err="1" smtClean="0"/>
              <a:t>submits</a:t>
            </a:r>
            <a:r>
              <a:rPr lang="pl-PL" sz="1400" dirty="0" smtClean="0"/>
              <a:t> </a:t>
            </a:r>
            <a:r>
              <a:rPr lang="pl-PL" sz="1400" dirty="0" err="1" smtClean="0"/>
              <a:t>yearly</a:t>
            </a:r>
            <a:r>
              <a:rPr lang="pl-PL" sz="1400" dirty="0" smtClean="0"/>
              <a:t> </a:t>
            </a:r>
            <a:r>
              <a:rPr lang="pl-PL" sz="1400" dirty="0" err="1" smtClean="0"/>
              <a:t>its</a:t>
            </a:r>
            <a:r>
              <a:rPr lang="pl-PL" sz="1400" dirty="0" smtClean="0"/>
              <a:t> </a:t>
            </a:r>
            <a:r>
              <a:rPr lang="pl-PL" sz="1400" dirty="0" err="1" smtClean="0"/>
              <a:t>statistics</a:t>
            </a:r>
            <a:r>
              <a:rPr lang="pl-PL" sz="1400" dirty="0" smtClean="0"/>
              <a:t> to the </a:t>
            </a:r>
            <a:r>
              <a:rPr lang="pl-PL" sz="1400" dirty="0" err="1" smtClean="0"/>
              <a:t>Polish</a:t>
            </a:r>
            <a:r>
              <a:rPr lang="pl-PL" sz="1400" dirty="0" smtClean="0"/>
              <a:t> Legal </a:t>
            </a:r>
            <a:r>
              <a:rPr lang="pl-PL" sz="1400" dirty="0" err="1" smtClean="0"/>
              <a:t>Clinics</a:t>
            </a:r>
            <a:r>
              <a:rPr lang="pl-PL" sz="1400" dirty="0" smtClean="0"/>
              <a:t> </a:t>
            </a:r>
            <a:r>
              <a:rPr lang="pl-PL" sz="1400" dirty="0" err="1" smtClean="0"/>
              <a:t>Foundation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T</a:t>
            </a:r>
            <a:r>
              <a:rPr lang="en-US" sz="1400" dirty="0" smtClean="0"/>
              <a:t>he client has a right to turn any comments on the given legal advice to the Legal Clinics Foundation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endParaRPr lang="pl-PL" sz="1400" dirty="0" smtClean="0"/>
          </a:p>
          <a:p>
            <a:pPr eaLnBrk="1" hangingPunct="1">
              <a:buNone/>
              <a:defRPr/>
            </a:pPr>
            <a:endParaRPr lang="pl-PL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dirty="0" smtClean="0"/>
              <a:t>2016/2017 </a:t>
            </a:r>
            <a:r>
              <a:rPr lang="pl-PL" altLang="pl-PL" dirty="0" smtClean="0"/>
              <a:t>legal </a:t>
            </a:r>
            <a:r>
              <a:rPr lang="pl-PL" altLang="pl-PL" dirty="0" err="1" smtClean="0"/>
              <a:t>clinics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activity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in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numbers</a:t>
            </a:r>
            <a:endParaRPr lang="pl-PL" altLang="pl-PL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622550"/>
            <a:ext cx="7993062" cy="4191000"/>
          </a:xfrm>
        </p:spPr>
        <p:txBody>
          <a:bodyPr/>
          <a:lstStyle/>
          <a:p>
            <a:pPr defTabSz="912813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l-PL" b="1" dirty="0" smtClean="0"/>
              <a:t>6 </a:t>
            </a:r>
            <a:r>
              <a:rPr lang="pl-PL" b="1" dirty="0" smtClean="0"/>
              <a:t>531 </a:t>
            </a:r>
            <a:r>
              <a:rPr lang="pl-PL" altLang="pl-PL" dirty="0" smtClean="0"/>
              <a:t>– </a:t>
            </a:r>
            <a:r>
              <a:rPr lang="pl-PL" altLang="pl-PL" dirty="0" err="1" smtClean="0"/>
              <a:t>cases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submitted</a:t>
            </a:r>
            <a:r>
              <a:rPr lang="pl-PL" altLang="pl-PL" dirty="0" smtClean="0"/>
              <a:t> to legal </a:t>
            </a:r>
            <a:r>
              <a:rPr lang="pl-PL" altLang="pl-PL" dirty="0" err="1" smtClean="0"/>
              <a:t>clinics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between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October</a:t>
            </a:r>
            <a:r>
              <a:rPr lang="pl-PL" altLang="pl-PL" dirty="0" smtClean="0"/>
              <a:t> </a:t>
            </a:r>
            <a:r>
              <a:rPr lang="pl-PL" altLang="pl-PL" dirty="0" smtClean="0"/>
              <a:t>2016 </a:t>
            </a:r>
            <a:r>
              <a:rPr lang="pl-PL" altLang="pl-PL" dirty="0" smtClean="0"/>
              <a:t>to </a:t>
            </a:r>
            <a:r>
              <a:rPr lang="pl-PL" altLang="pl-PL" dirty="0" err="1" smtClean="0"/>
              <a:t>June</a:t>
            </a:r>
            <a:r>
              <a:rPr lang="pl-PL" altLang="pl-PL" dirty="0" smtClean="0"/>
              <a:t> </a:t>
            </a:r>
            <a:r>
              <a:rPr lang="pl-PL" altLang="pl-PL" dirty="0" smtClean="0"/>
              <a:t>2017</a:t>
            </a:r>
            <a:endParaRPr lang="pl-PL" altLang="pl-PL" b="1" dirty="0" smtClean="0"/>
          </a:p>
          <a:p>
            <a:pPr defTabSz="912813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l-PL" altLang="pl-PL" b="1" dirty="0" smtClean="0"/>
              <a:t>27</a:t>
            </a:r>
            <a:r>
              <a:rPr lang="pl-PL" altLang="pl-PL" b="1" dirty="0" smtClean="0"/>
              <a:t> </a:t>
            </a:r>
            <a:r>
              <a:rPr lang="pl-PL" altLang="pl-PL" b="1" dirty="0" smtClean="0"/>
              <a:t>% </a:t>
            </a:r>
            <a:r>
              <a:rPr lang="pl-PL" altLang="pl-PL" dirty="0" smtClean="0"/>
              <a:t>(</a:t>
            </a:r>
            <a:r>
              <a:rPr lang="pl-PL" altLang="pl-PL" b="1" dirty="0" smtClean="0"/>
              <a:t>1787 </a:t>
            </a:r>
            <a:r>
              <a:rPr lang="pl-PL" altLang="pl-PL" dirty="0" err="1" smtClean="0"/>
              <a:t>cases</a:t>
            </a:r>
            <a:r>
              <a:rPr lang="pl-PL" altLang="pl-PL" dirty="0" smtClean="0"/>
              <a:t>) </a:t>
            </a:r>
            <a:r>
              <a:rPr lang="pl-PL" altLang="pl-PL" dirty="0" err="1" smtClean="0"/>
              <a:t>dealt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with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civil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law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problems</a:t>
            </a:r>
            <a:r>
              <a:rPr lang="pl-PL" altLang="pl-PL" dirty="0" smtClean="0"/>
              <a:t> </a:t>
            </a:r>
          </a:p>
          <a:p>
            <a:pPr defTabSz="912813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l-PL" b="1" dirty="0" smtClean="0"/>
              <a:t>1826 </a:t>
            </a:r>
            <a:r>
              <a:rPr lang="pl-PL" altLang="pl-PL" dirty="0" err="1" smtClean="0"/>
              <a:t>students</a:t>
            </a:r>
            <a:r>
              <a:rPr lang="pl-PL" altLang="pl-PL" dirty="0" smtClean="0"/>
              <a:t> </a:t>
            </a:r>
            <a:r>
              <a:rPr lang="pl-PL" altLang="pl-PL" dirty="0" smtClean="0"/>
              <a:t>and </a:t>
            </a:r>
            <a:r>
              <a:rPr lang="pl-PL" b="1" dirty="0" smtClean="0"/>
              <a:t>321 </a:t>
            </a:r>
            <a:r>
              <a:rPr lang="pl-PL" altLang="pl-PL" dirty="0" err="1" smtClean="0"/>
              <a:t>supervisors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worked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at</a:t>
            </a:r>
            <a:r>
              <a:rPr lang="pl-PL" altLang="pl-PL" dirty="0" smtClean="0"/>
              <a:t> the </a:t>
            </a:r>
            <a:r>
              <a:rPr lang="pl-PL" altLang="pl-PL" dirty="0" err="1" smtClean="0"/>
              <a:t>clinics</a:t>
            </a:r>
            <a:endParaRPr lang="pl-PL" altLang="pl-PL" dirty="0" smtClean="0"/>
          </a:p>
          <a:p>
            <a:pPr defTabSz="912813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l-PL" altLang="pl-PL" b="1" dirty="0" smtClean="0"/>
              <a:t>6 </a:t>
            </a:r>
            <a:r>
              <a:rPr lang="pl-PL" altLang="pl-PL" dirty="0" smtClean="0"/>
              <a:t>– </a:t>
            </a:r>
            <a:r>
              <a:rPr lang="pl-PL" altLang="pl-PL" dirty="0" err="1" smtClean="0"/>
              <a:t>supervisor</a:t>
            </a:r>
            <a:r>
              <a:rPr lang="pl-PL" altLang="pl-PL" dirty="0" smtClean="0"/>
              <a:t> – student </a:t>
            </a:r>
            <a:r>
              <a:rPr lang="pl-PL" altLang="pl-PL" dirty="0" err="1" smtClean="0"/>
              <a:t>ratio</a:t>
            </a:r>
            <a:endParaRPr lang="pl-PL" altLang="pl-PL" dirty="0" smtClean="0"/>
          </a:p>
          <a:p>
            <a:pPr defTabSz="912813"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pl-PL" altLang="pl-PL" b="1" dirty="0" smtClean="0"/>
              <a:t>3 </a:t>
            </a:r>
            <a:r>
              <a:rPr lang="pl-PL" altLang="pl-PL" dirty="0" smtClean="0"/>
              <a:t>– </a:t>
            </a:r>
            <a:r>
              <a:rPr lang="pl-PL" altLang="pl-PL" dirty="0" err="1" smtClean="0"/>
              <a:t>cases</a:t>
            </a:r>
            <a:r>
              <a:rPr lang="pl-PL" altLang="pl-PL" dirty="0" smtClean="0"/>
              <a:t> – student </a:t>
            </a:r>
            <a:r>
              <a:rPr lang="pl-PL" altLang="pl-PL" dirty="0" err="1" smtClean="0"/>
              <a:t>ratio</a:t>
            </a:r>
            <a:endParaRPr lang="pl-PL" altLang="pl-P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z="3200" smtClean="0"/>
              <a:t>Comparing to previous years…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042988" y="6013450"/>
            <a:ext cx="309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pl-PL" altLang="pl-PL" sz="1400" b="1" dirty="0" err="1">
                <a:latin typeface="Arial" charset="0"/>
              </a:rPr>
              <a:t>Number</a:t>
            </a:r>
            <a:r>
              <a:rPr lang="pl-PL" altLang="pl-PL" sz="1400" b="1" dirty="0">
                <a:latin typeface="Arial" charset="0"/>
              </a:rPr>
              <a:t> of </a:t>
            </a:r>
            <a:r>
              <a:rPr lang="pl-PL" altLang="pl-PL" sz="1400" b="1" dirty="0" err="1">
                <a:latin typeface="Arial" charset="0"/>
              </a:rPr>
              <a:t>cases</a:t>
            </a:r>
            <a:r>
              <a:rPr lang="pl-PL" altLang="pl-PL" sz="1400" b="1" dirty="0">
                <a:latin typeface="Arial" charset="0"/>
              </a:rPr>
              <a:t>: </a:t>
            </a:r>
            <a:r>
              <a:rPr lang="pl-PL" altLang="pl-PL" sz="1400" b="1" dirty="0" smtClean="0">
                <a:latin typeface="Arial" charset="0"/>
              </a:rPr>
              <a:t>2003-2017</a:t>
            </a:r>
            <a:endParaRPr lang="pl-PL" altLang="pl-PL" sz="1400" b="1" dirty="0">
              <a:latin typeface="Arial" charset="0"/>
            </a:endParaRP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4788024" y="6021388"/>
            <a:ext cx="4356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pl-PL" altLang="pl-PL" sz="1400" b="1" dirty="0" err="1">
                <a:latin typeface="Arial" charset="0"/>
              </a:rPr>
              <a:t>Number</a:t>
            </a:r>
            <a:r>
              <a:rPr lang="pl-PL" altLang="pl-PL" sz="1400" b="1" dirty="0">
                <a:latin typeface="Arial" charset="0"/>
              </a:rPr>
              <a:t> of </a:t>
            </a:r>
            <a:r>
              <a:rPr lang="pl-PL" altLang="pl-PL" sz="1400" b="1" dirty="0" err="1">
                <a:latin typeface="Arial" charset="0"/>
              </a:rPr>
              <a:t>students</a:t>
            </a:r>
            <a:r>
              <a:rPr lang="pl-PL" altLang="pl-PL" sz="1400" b="1" dirty="0">
                <a:latin typeface="Arial" charset="0"/>
              </a:rPr>
              <a:t> and </a:t>
            </a:r>
            <a:r>
              <a:rPr lang="pl-PL" altLang="pl-PL" sz="1400" b="1" dirty="0" err="1">
                <a:latin typeface="Arial" charset="0"/>
              </a:rPr>
              <a:t>supervisors</a:t>
            </a:r>
            <a:r>
              <a:rPr lang="pl-PL" altLang="pl-PL" sz="1400" b="1" dirty="0">
                <a:latin typeface="Arial" charset="0"/>
              </a:rPr>
              <a:t>: </a:t>
            </a:r>
            <a:r>
              <a:rPr lang="pl-PL" altLang="pl-PL" sz="1400" b="1" dirty="0" smtClean="0">
                <a:latin typeface="Arial" charset="0"/>
              </a:rPr>
              <a:t>2003-2017</a:t>
            </a:r>
            <a:endParaRPr lang="pl-PL" altLang="pl-PL" sz="1400" b="1" dirty="0">
              <a:latin typeface="Arial" charset="0"/>
            </a:endParaRP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5848350" y="2749550"/>
            <a:ext cx="1152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pl-PL" altLang="pl-PL" sz="1200" b="1">
                <a:latin typeface="Arial" charset="0"/>
              </a:rPr>
              <a:t>students</a:t>
            </a:r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7669213" y="4090988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pl-PL" altLang="pl-PL" sz="1200" b="1">
                <a:latin typeface="Arial" charset="0"/>
              </a:rPr>
              <a:t>supervisors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04327790"/>
              </p:ext>
            </p:extLst>
          </p:nvPr>
        </p:nvGraphicFramePr>
        <p:xfrm>
          <a:off x="466564" y="2699780"/>
          <a:ext cx="4248472" cy="3425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41920856"/>
              </p:ext>
            </p:extLst>
          </p:nvPr>
        </p:nvGraphicFramePr>
        <p:xfrm>
          <a:off x="4283967" y="2501113"/>
          <a:ext cx="4848225" cy="3701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Number of cases accepted by the clinics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3563938" y="2911475"/>
            <a:ext cx="3455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sz="1400" b="1" dirty="0">
                <a:solidFill>
                  <a:schemeClr val="tx2"/>
                </a:solidFill>
                <a:latin typeface="Arial" charset="0"/>
              </a:rPr>
              <a:t>Total:   </a:t>
            </a:r>
            <a:r>
              <a:rPr lang="pl-PL" sz="1400" b="1" dirty="0" smtClean="0">
                <a:solidFill>
                  <a:schemeClr val="tx2"/>
                </a:solidFill>
                <a:latin typeface="Arial" charset="0"/>
              </a:rPr>
              <a:t>6 531</a:t>
            </a:r>
            <a:endParaRPr lang="pl-PL" altLang="pl-PL" sz="14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12952894"/>
              </p:ext>
            </p:extLst>
          </p:nvPr>
        </p:nvGraphicFramePr>
        <p:xfrm>
          <a:off x="683569" y="2276872"/>
          <a:ext cx="8460431" cy="4680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>
              <a:tabLst>
                <a:tab pos="6196013" algn="l"/>
              </a:tabLst>
            </a:pPr>
            <a:r>
              <a:rPr lang="pl-PL" altLang="pl-PL" smtClean="0"/>
              <a:t>Number of students working at the clinics</a:t>
            </a: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3348038" y="3068638"/>
            <a:ext cx="376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altLang="pl-PL" sz="1400" b="1" dirty="0">
                <a:solidFill>
                  <a:schemeClr val="tx2"/>
                </a:solidFill>
                <a:latin typeface="Arial" charset="0"/>
              </a:rPr>
              <a:t>Total: </a:t>
            </a:r>
            <a:r>
              <a:rPr lang="pl-PL" altLang="pl-PL" sz="1400" b="1" dirty="0" smtClean="0">
                <a:solidFill>
                  <a:schemeClr val="tx2"/>
                </a:solidFill>
                <a:latin typeface="Arial" charset="0"/>
              </a:rPr>
              <a:t>1826</a:t>
            </a:r>
            <a:endParaRPr lang="pl-PL" altLang="pl-PL" sz="14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82267604"/>
              </p:ext>
            </p:extLst>
          </p:nvPr>
        </p:nvGraphicFramePr>
        <p:xfrm>
          <a:off x="683569" y="1905000"/>
          <a:ext cx="8460432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>
              <a:tabLst>
                <a:tab pos="6196013" algn="l"/>
              </a:tabLst>
            </a:pPr>
            <a:r>
              <a:rPr lang="pl-PL" altLang="pl-PL" smtClean="0"/>
              <a:t>Number of supervisors working at the clinics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55963" y="3048000"/>
            <a:ext cx="376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altLang="pl-PL" sz="1400" b="1" dirty="0">
                <a:solidFill>
                  <a:schemeClr val="tx2"/>
                </a:solidFill>
                <a:latin typeface="Arial" charset="0"/>
              </a:rPr>
              <a:t>Total: </a:t>
            </a:r>
            <a:r>
              <a:rPr lang="pl-PL" altLang="pl-PL" sz="1400" b="1" dirty="0" smtClean="0">
                <a:solidFill>
                  <a:schemeClr val="tx2"/>
                </a:solidFill>
                <a:latin typeface="Arial" charset="0"/>
              </a:rPr>
              <a:t>321</a:t>
            </a:r>
            <a:endParaRPr lang="pl-PL" altLang="pl-PL" sz="14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61640114"/>
              </p:ext>
            </p:extLst>
          </p:nvPr>
        </p:nvGraphicFramePr>
        <p:xfrm>
          <a:off x="611560" y="1700808"/>
          <a:ext cx="8388423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ułki">
  <a:themeElements>
    <a:clrScheme name="">
      <a:dk1>
        <a:srgbClr val="003366"/>
      </a:dk1>
      <a:lt1>
        <a:srgbClr val="FFFFFF"/>
      </a:lt1>
      <a:dk2>
        <a:srgbClr val="3366CC"/>
      </a:dk2>
      <a:lt2>
        <a:srgbClr val="003366"/>
      </a:lt2>
      <a:accent1>
        <a:srgbClr val="6699FF"/>
      </a:accent1>
      <a:accent2>
        <a:srgbClr val="99CCFF"/>
      </a:accent2>
      <a:accent3>
        <a:srgbClr val="FFFFFF"/>
      </a:accent3>
      <a:accent4>
        <a:srgbClr val="002A56"/>
      </a:accent4>
      <a:accent5>
        <a:srgbClr val="B8CAFF"/>
      </a:accent5>
      <a:accent6>
        <a:srgbClr val="8AB9E7"/>
      </a:accent6>
      <a:hlink>
        <a:srgbClr val="0000FF"/>
      </a:hlink>
      <a:folHlink>
        <a:srgbClr val="99CCFF"/>
      </a:folHlink>
    </a:clrScheme>
    <a:fontScheme name="Kapsuł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psułki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ki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k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ki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22265</TotalTime>
  <Words>827</Words>
  <Application>Microsoft Office PowerPoint</Application>
  <PresentationFormat>Pokaz na ekranie (4:3)</PresentationFormat>
  <Paragraphs>199</Paragraphs>
  <Slides>15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3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Kapsułki</vt:lpstr>
      <vt:lpstr>Obraz - mapa bitowa</vt:lpstr>
      <vt:lpstr>Arkusz programu Microsoft Office Excel 97–2003</vt:lpstr>
      <vt:lpstr>Wykres</vt:lpstr>
      <vt:lpstr>Legal Clinics in Poland</vt:lpstr>
      <vt:lpstr>Legal Clinics in Poland 2003-2017</vt:lpstr>
      <vt:lpstr>Present status of the legal clinics in Poland</vt:lpstr>
      <vt:lpstr>Polish legal clinics basic standards</vt:lpstr>
      <vt:lpstr>2016/2017 legal clinics activity in numbers</vt:lpstr>
      <vt:lpstr>Comparing to previous years…</vt:lpstr>
      <vt:lpstr>Number of cases accepted by the clinics</vt:lpstr>
      <vt:lpstr>Number of students working at the clinics</vt:lpstr>
      <vt:lpstr>Number of supervisors working at the clinics</vt:lpstr>
      <vt:lpstr>Types of cases accepted</vt:lpstr>
      <vt:lpstr>Average time of handling the case</vt:lpstr>
      <vt:lpstr>How did the client learned about the clinic</vt:lpstr>
      <vt:lpstr>Legal Clinics Foundation’s achievements</vt:lpstr>
      <vt:lpstr>Legal Clinics Foundation’s Supporters</vt:lpstr>
      <vt:lpstr>Thank you for your attention! </vt:lpstr>
    </vt:vector>
  </TitlesOfParts>
  <Company>UOKIK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Uniwersyteckie Poradnie Prawne</dc:title>
  <dc:creator>praktykant1</dc:creator>
  <cp:lastModifiedBy>Filip Czernicki</cp:lastModifiedBy>
  <cp:revision>400</cp:revision>
  <dcterms:created xsi:type="dcterms:W3CDTF">2004-03-17T13:46:44Z</dcterms:created>
  <dcterms:modified xsi:type="dcterms:W3CDTF">2017-12-02T14:35:15Z</dcterms:modified>
</cp:coreProperties>
</file>