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2" r:id="rId3"/>
    <p:sldId id="363" r:id="rId4"/>
    <p:sldId id="364" r:id="rId5"/>
    <p:sldId id="357" r:id="rId6"/>
    <p:sldId id="277" r:id="rId7"/>
    <p:sldId id="360" r:id="rId8"/>
    <p:sldId id="361" r:id="rId9"/>
    <p:sldId id="362" r:id="rId10"/>
    <p:sldId id="287" r:id="rId11"/>
    <p:sldId id="282" r:id="rId12"/>
    <p:sldId id="283" r:id="rId13"/>
    <p:sldId id="355" r:id="rId14"/>
    <p:sldId id="358" r:id="rId15"/>
    <p:sldId id="365" r:id="rId16"/>
  </p:sldIdLst>
  <p:sldSz cx="9144000" cy="6858000" type="screen4x3"/>
  <p:notesSz cx="6810375" cy="99425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CCFF"/>
    <a:srgbClr val="66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2" autoAdjust="0"/>
    <p:restoredTop sz="94667" autoAdjust="0"/>
  </p:normalViewPr>
  <p:slideViewPr>
    <p:cSldViewPr>
      <p:cViewPr varScale="1">
        <p:scale>
          <a:sx n="65" d="100"/>
          <a:sy n="65" d="100"/>
        </p:scale>
        <p:origin x="-14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0440251572327045"/>
          <c:y val="7.936507936507943E-2"/>
          <c:w val="0.76729559748428522"/>
          <c:h val="0.67619047619048833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liczba spraw</c:v>
                </c:pt>
              </c:strCache>
            </c:strRef>
          </c:tx>
          <c:spPr>
            <a:solidFill>
              <a:srgbClr val="6699FF"/>
            </a:solidFill>
            <a:ln w="3175">
              <a:solidFill>
                <a:srgbClr val="003366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Lbls>
            <c:dLbl>
              <c:idx val="9"/>
              <c:layout>
                <c:manualLayout>
                  <c:x val="0"/>
                  <c:y val="7.415750938209282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11C-47A0-B1A7-1C039BD35D9C}"/>
                </c:ext>
              </c:extLst>
            </c:dLbl>
            <c:dLbl>
              <c:idx val="10"/>
              <c:layout>
                <c:manualLayout>
                  <c:x val="5.9786200779951117E-3"/>
                  <c:y val="-2.966300375283710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1C-47A0-B1A7-1C039BD35D9C}"/>
                </c:ext>
              </c:extLst>
            </c:dLbl>
            <c:spPr>
              <a:noFill/>
              <a:ln w="25009">
                <a:noFill/>
              </a:ln>
            </c:spPr>
            <c:txPr>
              <a:bodyPr/>
              <a:lstStyle/>
              <a:p>
                <a:pPr>
                  <a:defRPr sz="88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Sheet1!$B$1:$R$1</c:f>
              <c:strCache>
                <c:ptCount val="17"/>
                <c:pt idx="0">
                  <c:v>2003/2004</c:v>
                </c:pt>
                <c:pt idx="1">
                  <c:v>2004/2005</c:v>
                </c:pt>
                <c:pt idx="2">
                  <c:v>2005/2006</c:v>
                </c:pt>
                <c:pt idx="3">
                  <c:v>2006/2007</c:v>
                </c:pt>
                <c:pt idx="4">
                  <c:v>2007/2008</c:v>
                </c:pt>
                <c:pt idx="5">
                  <c:v>2008/2009</c:v>
                </c:pt>
                <c:pt idx="6">
                  <c:v>2009/2010</c:v>
                </c:pt>
                <c:pt idx="7">
                  <c:v>2010/2011</c:v>
                </c:pt>
                <c:pt idx="8">
                  <c:v>2011/2012</c:v>
                </c:pt>
                <c:pt idx="9">
                  <c:v>2012/2013</c:v>
                </c:pt>
                <c:pt idx="10">
                  <c:v>2013/2014</c:v>
                </c:pt>
                <c:pt idx="11">
                  <c:v>2014/2015</c:v>
                </c:pt>
                <c:pt idx="12">
                  <c:v>2015/2016</c:v>
                </c:pt>
                <c:pt idx="13">
                  <c:v>2016/2017</c:v>
                </c:pt>
                <c:pt idx="14">
                  <c:v>2017/2018</c:v>
                </c:pt>
                <c:pt idx="15">
                  <c:v>2018/2019</c:v>
                </c:pt>
                <c:pt idx="16">
                  <c:v>2019/2020</c:v>
                </c:pt>
              </c:strCache>
            </c:strRef>
          </c:cat>
          <c:val>
            <c:numRef>
              <c:f>Sheet1!$B$2:$R$2</c:f>
              <c:numCache>
                <c:formatCode>General</c:formatCode>
                <c:ptCount val="17"/>
                <c:pt idx="0">
                  <c:v>6596</c:v>
                </c:pt>
                <c:pt idx="1">
                  <c:v>7421</c:v>
                </c:pt>
                <c:pt idx="2">
                  <c:v>9833</c:v>
                </c:pt>
                <c:pt idx="3">
                  <c:v>9399</c:v>
                </c:pt>
                <c:pt idx="4">
                  <c:v>10597</c:v>
                </c:pt>
                <c:pt idx="5">
                  <c:v>11075</c:v>
                </c:pt>
                <c:pt idx="6">
                  <c:v>11899</c:v>
                </c:pt>
                <c:pt idx="7">
                  <c:v>12786</c:v>
                </c:pt>
                <c:pt idx="8">
                  <c:v>13379</c:v>
                </c:pt>
                <c:pt idx="9">
                  <c:v>11127</c:v>
                </c:pt>
                <c:pt idx="10">
                  <c:v>11181</c:v>
                </c:pt>
                <c:pt idx="11">
                  <c:v>10693</c:v>
                </c:pt>
                <c:pt idx="12">
                  <c:v>8424</c:v>
                </c:pt>
                <c:pt idx="13">
                  <c:v>6531</c:v>
                </c:pt>
                <c:pt idx="14">
                  <c:v>5752</c:v>
                </c:pt>
                <c:pt idx="15">
                  <c:v>4414</c:v>
                </c:pt>
                <c:pt idx="16">
                  <c:v>2547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11C-47A0-B1A7-1C039BD35D9C}"/>
            </c:ext>
          </c:extLst>
        </c:ser>
        <c:axId val="199834240"/>
        <c:axId val="199962624"/>
      </c:barChart>
      <c:catAx>
        <c:axId val="199834240"/>
        <c:scaling>
          <c:orientation val="minMax"/>
        </c:scaling>
        <c:axPos val="b"/>
        <c:numFmt formatCode="General" sourceLinked="1"/>
        <c:tickLblPos val="nextTo"/>
        <c:spPr>
          <a:ln w="3125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8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99962624"/>
        <c:crosses val="autoZero"/>
        <c:auto val="1"/>
        <c:lblAlgn val="ctr"/>
        <c:lblOffset val="100"/>
        <c:tickLblSkip val="1"/>
        <c:tickMarkSkip val="1"/>
      </c:catAx>
      <c:valAx>
        <c:axId val="199962624"/>
        <c:scaling>
          <c:orientation val="minMax"/>
        </c:scaling>
        <c:axPos val="l"/>
        <c:numFmt formatCode="General" sourceLinked="1"/>
        <c:tickLblPos val="nextTo"/>
        <c:spPr>
          <a:ln w="31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9983424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88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0.19051692156403321"/>
          <c:y val="8.2603911836336488E-2"/>
          <c:w val="0.79245283018867962"/>
          <c:h val="0.69277108433734935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studenci</c:v>
                </c:pt>
              </c:strCache>
            </c:strRef>
          </c:tx>
          <c:spPr>
            <a:ln w="25219">
              <a:solidFill>
                <a:srgbClr val="3366FF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6699FF"/>
              </a:solidFill>
              <a:ln>
                <a:solidFill>
                  <a:srgbClr val="0066CC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3.4899949233532825E-2"/>
                  <c:y val="-7.8624857074595489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EC-4A9D-A617-6AF83163C93A}"/>
                </c:ext>
              </c:extLst>
            </c:dLbl>
            <c:dLbl>
              <c:idx val="1"/>
              <c:layout>
                <c:manualLayout>
                  <c:x val="-3.4777082254449351E-2"/>
                  <c:y val="-7.383537376380811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EC-4A9D-A617-6AF83163C93A}"/>
                </c:ext>
              </c:extLst>
            </c:dLbl>
            <c:dLbl>
              <c:idx val="2"/>
              <c:layout>
                <c:manualLayout>
                  <c:x val="-6.3079110486293055E-2"/>
                  <c:y val="-6.2165255549329487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EC-4A9D-A617-6AF83163C93A}"/>
                </c:ext>
              </c:extLst>
            </c:dLbl>
            <c:dLbl>
              <c:idx val="3"/>
              <c:layout>
                <c:manualLayout>
                  <c:x val="-4.3756426320973228E-2"/>
                  <c:y val="-6.2590123017158536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EC-4A9D-A617-6AF83163C93A}"/>
                </c:ext>
              </c:extLst>
            </c:dLbl>
            <c:dLbl>
              <c:idx val="4"/>
              <c:layout>
                <c:manualLayout>
                  <c:x val="-4.8785731782648625E-2"/>
                  <c:y val="-8.6412764255668059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CEC-4A9D-A617-6AF83163C93A}"/>
                </c:ext>
              </c:extLst>
            </c:dLbl>
            <c:dLbl>
              <c:idx val="5"/>
              <c:layout>
                <c:manualLayout>
                  <c:x val="-6.0404330060138824E-2"/>
                  <c:y val="-7.6884308120290498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CEC-4A9D-A617-6AF83163C93A}"/>
                </c:ext>
              </c:extLst>
            </c:dLbl>
            <c:dLbl>
              <c:idx val="6"/>
              <c:layout>
                <c:manualLayout>
                  <c:x val="-4.5085415468506918E-2"/>
                  <c:y val="-7.1489583875398083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CEC-4A9D-A617-6AF83163C93A}"/>
                </c:ext>
              </c:extLst>
            </c:dLbl>
            <c:dLbl>
              <c:idx val="7"/>
              <c:layout>
                <c:manualLayout>
                  <c:x val="-5.9179988426665525E-2"/>
                  <c:y val="-6.9387642447429343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CEC-4A9D-A617-6AF83163C93A}"/>
                </c:ext>
              </c:extLst>
            </c:dLbl>
            <c:dLbl>
              <c:idx val="8"/>
              <c:layout>
                <c:manualLayout>
                  <c:x val="-5.4985000740951383E-2"/>
                  <c:y val="-5.5429455005159077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CEC-4A9D-A617-6AF83163C93A}"/>
                </c:ext>
              </c:extLst>
            </c:dLbl>
            <c:dLbl>
              <c:idx val="9"/>
              <c:layout>
                <c:manualLayout>
                  <c:x val="-5.9558072565173682E-2"/>
                  <c:y val="-7.667748030296194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CEC-4A9D-A617-6AF83163C93A}"/>
                </c:ext>
              </c:extLst>
            </c:dLbl>
            <c:dLbl>
              <c:idx val="10"/>
              <c:layout>
                <c:manualLayout>
                  <c:x val="-2.4822692841194371E-2"/>
                  <c:y val="-5.490124665276663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CEC-4A9D-A617-6AF83163C93A}"/>
                </c:ext>
              </c:extLst>
            </c:dLbl>
            <c:dLbl>
              <c:idx val="11"/>
              <c:layout>
                <c:manualLayout>
                  <c:x val="-7.6297966589100414E-3"/>
                  <c:y val="-4.460726290537288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CEC-4A9D-A617-6AF83163C93A}"/>
                </c:ext>
              </c:extLst>
            </c:dLbl>
            <c:dLbl>
              <c:idx val="12"/>
              <c:layout>
                <c:manualLayout>
                  <c:x val="-5.5009823182711214E-2"/>
                  <c:y val="4.460726290537286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CEC-4A9D-A617-6AF83163C93A}"/>
                </c:ext>
              </c:extLst>
            </c:dLbl>
            <c:dLbl>
              <c:idx val="13"/>
              <c:layout>
                <c:manualLayout>
                  <c:x val="-2.8814669286182041E-2"/>
                  <c:y val="3.088195124218117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CEC-4A9D-A617-6AF83163C93A}"/>
                </c:ext>
              </c:extLst>
            </c:dLbl>
            <c:dLbl>
              <c:idx val="14"/>
              <c:layout>
                <c:manualLayout>
                  <c:x val="-5.2390307793058321E-3"/>
                  <c:y val="-3.431327915797917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CEC-4A9D-A617-6AF83163C93A}"/>
                </c:ext>
              </c:extLst>
            </c:dLbl>
            <c:dLbl>
              <c:idx val="15"/>
              <c:layout>
                <c:manualLayout>
                  <c:x val="-2.0956123117223325E-2"/>
                  <c:y val="-5.146991873696875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CEC-4A9D-A617-6AF83163C93A}"/>
                </c:ext>
              </c:extLst>
            </c:dLbl>
            <c:dLbl>
              <c:idx val="16"/>
              <c:layout>
                <c:manualLayout>
                  <c:x val="0"/>
                  <c:y val="-7.892054206335200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CEC-4A9D-A617-6AF83163C93A}"/>
                </c:ext>
              </c:extLst>
            </c:dLbl>
            <c:spPr>
              <a:noFill/>
              <a:ln w="25219">
                <a:noFill/>
              </a:ln>
            </c:spPr>
            <c:txPr>
              <a:bodyPr/>
              <a:lstStyle/>
              <a:p>
                <a:pPr>
                  <a:defRPr sz="109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Sheet1!$B$1:$R$1</c:f>
              <c:strCache>
                <c:ptCount val="17"/>
                <c:pt idx="0">
                  <c:v>2003/2004</c:v>
                </c:pt>
                <c:pt idx="1">
                  <c:v>2004/2005</c:v>
                </c:pt>
                <c:pt idx="2">
                  <c:v>2005/2006</c:v>
                </c:pt>
                <c:pt idx="3">
                  <c:v>2006/2007</c:v>
                </c:pt>
                <c:pt idx="4">
                  <c:v>2007/2008</c:v>
                </c:pt>
                <c:pt idx="5">
                  <c:v>2008/2009</c:v>
                </c:pt>
                <c:pt idx="6">
                  <c:v>2009/2010</c:v>
                </c:pt>
                <c:pt idx="7">
                  <c:v>2010/2011</c:v>
                </c:pt>
                <c:pt idx="8">
                  <c:v>2011/2012</c:v>
                </c:pt>
                <c:pt idx="9">
                  <c:v>2012/2013</c:v>
                </c:pt>
                <c:pt idx="10">
                  <c:v>2013/2014</c:v>
                </c:pt>
                <c:pt idx="11">
                  <c:v>2014/2015</c:v>
                </c:pt>
                <c:pt idx="12">
                  <c:v>2015/2016</c:v>
                </c:pt>
                <c:pt idx="13">
                  <c:v>2016/2017</c:v>
                </c:pt>
                <c:pt idx="14">
                  <c:v>2017/2018</c:v>
                </c:pt>
                <c:pt idx="15">
                  <c:v>2018/2019</c:v>
                </c:pt>
                <c:pt idx="16">
                  <c:v>2019/2020</c:v>
                </c:pt>
              </c:strCache>
            </c:strRef>
          </c:cat>
          <c:val>
            <c:numRef>
              <c:f>Sheet1!$B$2:$R$2</c:f>
              <c:numCache>
                <c:formatCode>General</c:formatCode>
                <c:ptCount val="17"/>
                <c:pt idx="0">
                  <c:v>913</c:v>
                </c:pt>
                <c:pt idx="1">
                  <c:v>1049</c:v>
                </c:pt>
                <c:pt idx="2">
                  <c:v>1279</c:v>
                </c:pt>
                <c:pt idx="3">
                  <c:v>1302</c:v>
                </c:pt>
                <c:pt idx="4">
                  <c:v>1350</c:v>
                </c:pt>
                <c:pt idx="5">
                  <c:v>1661</c:v>
                </c:pt>
                <c:pt idx="6">
                  <c:v>1756</c:v>
                </c:pt>
                <c:pt idx="7">
                  <c:v>1994</c:v>
                </c:pt>
                <c:pt idx="8">
                  <c:v>1851</c:v>
                </c:pt>
                <c:pt idx="9">
                  <c:v>1965</c:v>
                </c:pt>
                <c:pt idx="10">
                  <c:v>2026</c:v>
                </c:pt>
                <c:pt idx="11">
                  <c:v>1988</c:v>
                </c:pt>
                <c:pt idx="12">
                  <c:v>1912</c:v>
                </c:pt>
                <c:pt idx="13">
                  <c:v>1826</c:v>
                </c:pt>
                <c:pt idx="14">
                  <c:v>1889</c:v>
                </c:pt>
                <c:pt idx="15">
                  <c:v>1535</c:v>
                </c:pt>
                <c:pt idx="16">
                  <c:v>1219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11-3CEC-4A9D-A617-6AF83163C93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opiekunowie</c:v>
                </c:pt>
              </c:strCache>
            </c:strRef>
          </c:tx>
          <c:spPr>
            <a:ln w="25219">
              <a:solidFill>
                <a:schemeClr val="tx1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3366CC"/>
              </a:solidFill>
              <a:ln>
                <a:solidFill>
                  <a:srgbClr val="003366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4.9969690999069914E-2"/>
                  <c:y val="-7.6542753419643936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CEC-4A9D-A617-6AF83163C93A}"/>
                </c:ext>
              </c:extLst>
            </c:dLbl>
            <c:dLbl>
              <c:idx val="1"/>
              <c:layout>
                <c:manualLayout>
                  <c:x val="-5.5000481734492901E-2"/>
                  <c:y val="-7.0754792173654366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CEC-4A9D-A617-6AF83163C93A}"/>
                </c:ext>
              </c:extLst>
            </c:dLbl>
            <c:dLbl>
              <c:idx val="2"/>
              <c:layout>
                <c:manualLayout>
                  <c:x val="-5.5000481734492901E-2"/>
                  <c:y val="-7.6930371872189263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CEC-4A9D-A617-6AF83163C93A}"/>
                </c:ext>
              </c:extLst>
            </c:dLbl>
            <c:dLbl>
              <c:idx val="3"/>
              <c:layout>
                <c:manualLayout>
                  <c:x val="-6.8256727189094771E-2"/>
                  <c:y val="-7.4349851169528941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CEC-4A9D-A617-6AF83163C93A}"/>
                </c:ext>
              </c:extLst>
            </c:dLbl>
            <c:dLbl>
              <c:idx val="4"/>
              <c:layout>
                <c:manualLayout>
                  <c:x val="-7.0723673986959029E-2"/>
                  <c:y val="-7.1485367818088827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CEC-4A9D-A617-6AF83163C93A}"/>
                </c:ext>
              </c:extLst>
            </c:dLbl>
            <c:dLbl>
              <c:idx val="5"/>
              <c:layout>
                <c:manualLayout>
                  <c:x val="-5.9789854982377863E-2"/>
                  <c:y val="-7.0317095226914914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CEC-4A9D-A617-6AF83163C93A}"/>
                </c:ext>
              </c:extLst>
            </c:dLbl>
            <c:dLbl>
              <c:idx val="6"/>
              <c:layout>
                <c:manualLayout>
                  <c:x val="-4.9878944783903284E-2"/>
                  <c:y val="-7.0675898649921062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CEC-4A9D-A617-6AF83163C93A}"/>
                </c:ext>
              </c:extLst>
            </c:dLbl>
            <c:dLbl>
              <c:idx val="7"/>
              <c:layout>
                <c:manualLayout>
                  <c:x val="-4.0152764223599313E-2"/>
                  <c:y val="-6.684118706654156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CEC-4A9D-A617-6AF83163C93A}"/>
                </c:ext>
              </c:extLst>
            </c:dLbl>
            <c:dLbl>
              <c:idx val="8"/>
              <c:layout>
                <c:manualLayout>
                  <c:x val="-2.993358279928144E-2"/>
                  <c:y val="-6.660342576213979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CEC-4A9D-A617-6AF83163C93A}"/>
                </c:ext>
              </c:extLst>
            </c:dLbl>
            <c:dLbl>
              <c:idx val="9"/>
              <c:layout>
                <c:manualLayout>
                  <c:x val="-3.6993906835657057E-2"/>
                  <c:y val="-5.9300641334100464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CEC-4A9D-A617-6AF83163C93A}"/>
                </c:ext>
              </c:extLst>
            </c:dLbl>
            <c:dLbl>
              <c:idx val="10"/>
              <c:layout>
                <c:manualLayout>
                  <c:x val="-3.0061198578975466E-2"/>
                  <c:y val="-6.862655831595829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3CEC-4A9D-A617-6AF83163C93A}"/>
                </c:ext>
              </c:extLst>
            </c:dLbl>
            <c:dLbl>
              <c:idx val="11"/>
              <c:layout>
                <c:manualLayout>
                  <c:x val="-2.3346894997653779E-2"/>
                  <c:y val="-6.862655831595829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3CEC-4A9D-A617-6AF83163C93A}"/>
                </c:ext>
              </c:extLst>
            </c:dLbl>
            <c:dLbl>
              <c:idx val="12"/>
              <c:layout>
                <c:manualLayout>
                  <c:x val="-3.1434184675834982E-2"/>
                  <c:y val="-4.460726290537288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3CEC-4A9D-A617-6AF83163C93A}"/>
                </c:ext>
              </c:extLst>
            </c:dLbl>
            <c:dLbl>
              <c:idx val="13"/>
              <c:layout>
                <c:manualLayout>
                  <c:x val="-3.4053700065488079E-2"/>
                  <c:y val="-5.833257456856456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3CEC-4A9D-A617-6AF83163C93A}"/>
                </c:ext>
              </c:extLst>
            </c:dLbl>
            <c:dLbl>
              <c:idx val="14"/>
              <c:layout>
                <c:manualLayout>
                  <c:x val="-3.1434184675834982E-2"/>
                  <c:y val="-3.088195124218136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3CEC-4A9D-A617-6AF83163C93A}"/>
                </c:ext>
              </c:extLst>
            </c:dLbl>
            <c:dLbl>
              <c:idx val="15"/>
              <c:layout>
                <c:manualLayout>
                  <c:x val="-3.6673215455140837E-2"/>
                  <c:y val="-7.548921414755412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3CEC-4A9D-A617-6AF83163C93A}"/>
                </c:ext>
              </c:extLst>
            </c:dLbl>
            <c:dLbl>
              <c:idx val="16"/>
              <c:layout>
                <c:manualLayout>
                  <c:x val="-1.5717092337917491E-2"/>
                  <c:y val="-2.401929541058555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3CEC-4A9D-A617-6AF83163C93A}"/>
                </c:ext>
              </c:extLst>
            </c:dLbl>
            <c:spPr>
              <a:noFill/>
              <a:ln w="25219">
                <a:noFill/>
              </a:ln>
            </c:spPr>
            <c:txPr>
              <a:bodyPr/>
              <a:lstStyle/>
              <a:p>
                <a:pPr>
                  <a:defRPr sz="109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Sheet1!$B$1:$R$1</c:f>
              <c:strCache>
                <c:ptCount val="17"/>
                <c:pt idx="0">
                  <c:v>2003/2004</c:v>
                </c:pt>
                <c:pt idx="1">
                  <c:v>2004/2005</c:v>
                </c:pt>
                <c:pt idx="2">
                  <c:v>2005/2006</c:v>
                </c:pt>
                <c:pt idx="3">
                  <c:v>2006/2007</c:v>
                </c:pt>
                <c:pt idx="4">
                  <c:v>2007/2008</c:v>
                </c:pt>
                <c:pt idx="5">
                  <c:v>2008/2009</c:v>
                </c:pt>
                <c:pt idx="6">
                  <c:v>2009/2010</c:v>
                </c:pt>
                <c:pt idx="7">
                  <c:v>2010/2011</c:v>
                </c:pt>
                <c:pt idx="8">
                  <c:v>2011/2012</c:v>
                </c:pt>
                <c:pt idx="9">
                  <c:v>2012/2013</c:v>
                </c:pt>
                <c:pt idx="10">
                  <c:v>2013/2014</c:v>
                </c:pt>
                <c:pt idx="11">
                  <c:v>2014/2015</c:v>
                </c:pt>
                <c:pt idx="12">
                  <c:v>2015/2016</c:v>
                </c:pt>
                <c:pt idx="13">
                  <c:v>2016/2017</c:v>
                </c:pt>
                <c:pt idx="14">
                  <c:v>2017/2018</c:v>
                </c:pt>
                <c:pt idx="15">
                  <c:v>2018/2019</c:v>
                </c:pt>
                <c:pt idx="16">
                  <c:v>2019/2020</c:v>
                </c:pt>
              </c:strCache>
            </c:strRef>
          </c:cat>
          <c:val>
            <c:numRef>
              <c:f>Sheet1!$B$3:$R$3</c:f>
              <c:numCache>
                <c:formatCode>General</c:formatCode>
                <c:ptCount val="17"/>
                <c:pt idx="0">
                  <c:v>109</c:v>
                </c:pt>
                <c:pt idx="1">
                  <c:v>147</c:v>
                </c:pt>
                <c:pt idx="2">
                  <c:v>179</c:v>
                </c:pt>
                <c:pt idx="3">
                  <c:v>197</c:v>
                </c:pt>
                <c:pt idx="4">
                  <c:v>209</c:v>
                </c:pt>
                <c:pt idx="5">
                  <c:v>216</c:v>
                </c:pt>
                <c:pt idx="6">
                  <c:v>216</c:v>
                </c:pt>
                <c:pt idx="7">
                  <c:v>224</c:v>
                </c:pt>
                <c:pt idx="8">
                  <c:v>235</c:v>
                </c:pt>
                <c:pt idx="9">
                  <c:v>253</c:v>
                </c:pt>
                <c:pt idx="10">
                  <c:v>282</c:v>
                </c:pt>
                <c:pt idx="11">
                  <c:v>351</c:v>
                </c:pt>
                <c:pt idx="12">
                  <c:v>299</c:v>
                </c:pt>
                <c:pt idx="13">
                  <c:v>321</c:v>
                </c:pt>
                <c:pt idx="14">
                  <c:v>325</c:v>
                </c:pt>
                <c:pt idx="15">
                  <c:v>333</c:v>
                </c:pt>
                <c:pt idx="16">
                  <c:v>318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23-3CEC-4A9D-A617-6AF83163C93A}"/>
            </c:ext>
          </c:extLst>
        </c:ser>
        <c:upDownBars>
          <c:gapWidth val="150"/>
          <c:upBars>
            <c:spPr>
              <a:solidFill>
                <a:schemeClr val="bg1"/>
              </a:solidFill>
              <a:ln w="3154">
                <a:solidFill>
                  <a:schemeClr val="tx1"/>
                </a:solidFill>
                <a:prstDash val="solid"/>
              </a:ln>
            </c:spPr>
          </c:upBars>
          <c:downBars>
            <c:spPr>
              <a:noFill/>
              <a:ln w="9458">
                <a:noFill/>
              </a:ln>
            </c:spPr>
          </c:downBars>
        </c:upDownBars>
        <c:marker val="1"/>
        <c:axId val="206275712"/>
        <c:axId val="206278016"/>
      </c:lineChart>
      <c:catAx>
        <c:axId val="206275712"/>
        <c:scaling>
          <c:orientation val="minMax"/>
        </c:scaling>
        <c:axPos val="b"/>
        <c:numFmt formatCode="General" sourceLinked="0"/>
        <c:tickLblPos val="nextTo"/>
        <c:spPr>
          <a:ln w="3154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9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06278016"/>
        <c:crosses val="autoZero"/>
        <c:auto val="1"/>
        <c:lblAlgn val="ctr"/>
        <c:lblOffset val="100"/>
        <c:tickLblSkip val="1"/>
        <c:tickMarkSkip val="1"/>
      </c:catAx>
      <c:valAx>
        <c:axId val="206278016"/>
        <c:scaling>
          <c:orientation val="minMax"/>
        </c:scaling>
        <c:axPos val="l"/>
        <c:numFmt formatCode="General" sourceLinked="1"/>
        <c:tickLblPos val="nextTo"/>
        <c:spPr>
          <a:ln w="315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9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06275712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89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5.6971802027579871E-2"/>
          <c:y val="0.16153076190913665"/>
          <c:w val="0.94019139868124024"/>
          <c:h val="0.5965517241379250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6699FF"/>
            </a:solidFill>
            <a:ln w="3175">
              <a:solidFill>
                <a:srgbClr val="003366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Lbls>
            <c:spPr>
              <a:noFill/>
              <a:ln w="29303">
                <a:noFill/>
              </a:ln>
            </c:spPr>
            <c:txPr>
              <a:bodyPr/>
              <a:lstStyle/>
              <a:p>
                <a:pPr>
                  <a:defRPr sz="92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Sheet1!$A$1:$A$27</c:f>
              <c:strCache>
                <c:ptCount val="27"/>
                <c:pt idx="0">
                  <c:v>Warszawa (AI)</c:v>
                </c:pt>
                <c:pt idx="1">
                  <c:v>Warszawa (UW)</c:v>
                </c:pt>
                <c:pt idx="2">
                  <c:v>Katowice</c:v>
                </c:pt>
                <c:pt idx="3">
                  <c:v>Kraków (UJ)</c:v>
                </c:pt>
                <c:pt idx="4">
                  <c:v>Białystok</c:v>
                </c:pt>
                <c:pt idx="5">
                  <c:v>Opole</c:v>
                </c:pt>
                <c:pt idx="6">
                  <c:v>Lublin (KUL)</c:v>
                </c:pt>
                <c:pt idx="7">
                  <c:v>Warszawa (Łazarski)</c:v>
                </c:pt>
                <c:pt idx="8">
                  <c:v>Warszawa (ALK)</c:v>
                </c:pt>
                <c:pt idx="9">
                  <c:v>Wrocław</c:v>
                </c:pt>
                <c:pt idx="10">
                  <c:v>Łódź</c:v>
                </c:pt>
                <c:pt idx="11">
                  <c:v>Poznań</c:v>
                </c:pt>
                <c:pt idx="12">
                  <c:v>Gdańsk</c:v>
                </c:pt>
                <c:pt idx="13">
                  <c:v>Rzeszów (URz)</c:v>
                </c:pt>
                <c:pt idx="14">
                  <c:v>Olsztyn (UW-M)</c:v>
                </c:pt>
                <c:pt idx="15">
                  <c:v>Rzeszów (WSPiA)</c:v>
                </c:pt>
                <c:pt idx="16">
                  <c:v>Słubice</c:v>
                </c:pt>
                <c:pt idx="17">
                  <c:v>Kraków (KA im.AFM)</c:v>
                </c:pt>
                <c:pt idx="18">
                  <c:v>Warszawa (SWPS)</c:v>
                </c:pt>
                <c:pt idx="19">
                  <c:v>Lublin (UMCS)</c:v>
                </c:pt>
                <c:pt idx="20">
                  <c:v>Warszawa (UKSW)</c:v>
                </c:pt>
                <c:pt idx="21">
                  <c:v>Szczecin</c:v>
                </c:pt>
                <c:pt idx="22">
                  <c:v>Gdynia (WSAiB)</c:v>
                </c:pt>
                <c:pt idx="23">
                  <c:v>Warszawa (UKSW WPK)</c:v>
                </c:pt>
                <c:pt idx="24">
                  <c:v>Toruń</c:v>
                </c:pt>
                <c:pt idx="25">
                  <c:v>Gdańsk (WSB)</c:v>
                </c:pt>
                <c:pt idx="26">
                  <c:v>Warszawa (AEH)</c:v>
                </c:pt>
              </c:strCache>
            </c:strRef>
          </c:cat>
          <c:val>
            <c:numRef>
              <c:f>Sheet1!$B$1:$B$27</c:f>
              <c:numCache>
                <c:formatCode>General</c:formatCode>
                <c:ptCount val="27"/>
                <c:pt idx="0">
                  <c:v>543</c:v>
                </c:pt>
                <c:pt idx="1">
                  <c:v>273</c:v>
                </c:pt>
                <c:pt idx="2">
                  <c:v>203</c:v>
                </c:pt>
                <c:pt idx="3">
                  <c:v>191</c:v>
                </c:pt>
                <c:pt idx="4">
                  <c:v>141</c:v>
                </c:pt>
                <c:pt idx="5">
                  <c:v>130</c:v>
                </c:pt>
                <c:pt idx="6">
                  <c:v>124</c:v>
                </c:pt>
                <c:pt idx="7">
                  <c:v>103</c:v>
                </c:pt>
                <c:pt idx="8">
                  <c:v>96</c:v>
                </c:pt>
                <c:pt idx="9">
                  <c:v>93</c:v>
                </c:pt>
                <c:pt idx="10">
                  <c:v>85</c:v>
                </c:pt>
                <c:pt idx="11">
                  <c:v>69</c:v>
                </c:pt>
                <c:pt idx="12">
                  <c:v>60</c:v>
                </c:pt>
                <c:pt idx="13">
                  <c:v>56</c:v>
                </c:pt>
                <c:pt idx="14">
                  <c:v>54</c:v>
                </c:pt>
                <c:pt idx="15">
                  <c:v>52</c:v>
                </c:pt>
                <c:pt idx="16">
                  <c:v>52</c:v>
                </c:pt>
                <c:pt idx="17">
                  <c:v>45</c:v>
                </c:pt>
                <c:pt idx="18">
                  <c:v>45</c:v>
                </c:pt>
                <c:pt idx="19">
                  <c:v>38</c:v>
                </c:pt>
                <c:pt idx="20">
                  <c:v>30</c:v>
                </c:pt>
                <c:pt idx="21">
                  <c:v>25</c:v>
                </c:pt>
                <c:pt idx="22">
                  <c:v>21</c:v>
                </c:pt>
                <c:pt idx="23">
                  <c:v>10</c:v>
                </c:pt>
                <c:pt idx="24">
                  <c:v>6</c:v>
                </c:pt>
                <c:pt idx="25">
                  <c:v>2</c:v>
                </c:pt>
                <c:pt idx="2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48-4991-9A68-E8A8231499A5}"/>
            </c:ext>
          </c:extLst>
        </c:ser>
        <c:axId val="118311936"/>
        <c:axId val="118757248"/>
      </c:barChart>
      <c:catAx>
        <c:axId val="118311936"/>
        <c:scaling>
          <c:orientation val="minMax"/>
        </c:scaling>
        <c:axPos val="b"/>
        <c:numFmt formatCode="General" sourceLinked="1"/>
        <c:tickLblPos val="nextTo"/>
        <c:spPr>
          <a:ln w="3665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2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18757248"/>
        <c:crosses val="autoZero"/>
        <c:auto val="1"/>
        <c:lblAlgn val="ctr"/>
        <c:lblOffset val="100"/>
        <c:tickLblSkip val="1"/>
        <c:tickMarkSkip val="1"/>
      </c:catAx>
      <c:valAx>
        <c:axId val="118757248"/>
        <c:scaling>
          <c:orientation val="minMax"/>
        </c:scaling>
        <c:delete val="1"/>
        <c:axPos val="l"/>
        <c:numFmt formatCode="General" sourceLinked="1"/>
        <c:tickLblPos val="none"/>
        <c:crossAx val="1183119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19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6.2006315955080771E-2"/>
          <c:y val="0.15296803787377158"/>
          <c:w val="0.92641261498028848"/>
          <c:h val="0.59817351598173119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6699FF"/>
            </a:solidFill>
            <a:ln w="12701">
              <a:solidFill>
                <a:srgbClr val="003366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Lbls>
            <c:spPr>
              <a:noFill/>
              <a:ln w="29174">
                <a:noFill/>
              </a:ln>
            </c:spPr>
            <c:txPr>
              <a:bodyPr/>
              <a:lstStyle/>
              <a:p>
                <a:pPr>
                  <a:defRPr sz="918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Sheet1!$A$1:$A$27</c:f>
              <c:strCache>
                <c:ptCount val="27"/>
                <c:pt idx="0">
                  <c:v>Lublin (KUL)</c:v>
                </c:pt>
                <c:pt idx="1">
                  <c:v>Opole</c:v>
                </c:pt>
                <c:pt idx="2">
                  <c:v>Warszawa (AI)</c:v>
                </c:pt>
                <c:pt idx="3">
                  <c:v>Warszawa (UW)</c:v>
                </c:pt>
                <c:pt idx="4">
                  <c:v>Poznań</c:v>
                </c:pt>
                <c:pt idx="5">
                  <c:v>Wrocław</c:v>
                </c:pt>
                <c:pt idx="6">
                  <c:v>Olsztyn (UW-M)</c:v>
                </c:pt>
                <c:pt idx="7">
                  <c:v>Katowice</c:v>
                </c:pt>
                <c:pt idx="8">
                  <c:v>Białystok</c:v>
                </c:pt>
                <c:pt idx="9">
                  <c:v>Kraków (KA im.AFM)</c:v>
                </c:pt>
                <c:pt idx="10">
                  <c:v>Gdańsk</c:v>
                </c:pt>
                <c:pt idx="11">
                  <c:v>Rzeszów (URz)</c:v>
                </c:pt>
                <c:pt idx="12">
                  <c:v>Warszawa (AEH)</c:v>
                </c:pt>
                <c:pt idx="13">
                  <c:v>Rzeszów (WSPiA)</c:v>
                </c:pt>
                <c:pt idx="14">
                  <c:v>Toruń</c:v>
                </c:pt>
                <c:pt idx="15">
                  <c:v>Kraków (UJ)</c:v>
                </c:pt>
                <c:pt idx="16">
                  <c:v>Szczecin</c:v>
                </c:pt>
                <c:pt idx="17">
                  <c:v>Warszawa (ALK)</c:v>
                </c:pt>
                <c:pt idx="18">
                  <c:v>Łódź</c:v>
                </c:pt>
                <c:pt idx="19">
                  <c:v>Warszawa (UKSW)</c:v>
                </c:pt>
                <c:pt idx="20">
                  <c:v>Warszawa (Łazarskiego)</c:v>
                </c:pt>
                <c:pt idx="21">
                  <c:v>Warszawa (SWPS)</c:v>
                </c:pt>
                <c:pt idx="22">
                  <c:v>Lublin (UMCS)</c:v>
                </c:pt>
                <c:pt idx="23">
                  <c:v>Słubice</c:v>
                </c:pt>
                <c:pt idx="24">
                  <c:v>Warszawa (UKSW WPK)</c:v>
                </c:pt>
                <c:pt idx="25">
                  <c:v>Gdynia (WSAiB)</c:v>
                </c:pt>
                <c:pt idx="26">
                  <c:v>Gdańsk (WSB)</c:v>
                </c:pt>
              </c:strCache>
            </c:strRef>
          </c:cat>
          <c:val>
            <c:numRef>
              <c:f>Sheet1!$B$1:$B$27</c:f>
              <c:numCache>
                <c:formatCode>General</c:formatCode>
                <c:ptCount val="27"/>
                <c:pt idx="0">
                  <c:v>112</c:v>
                </c:pt>
                <c:pt idx="1">
                  <c:v>111</c:v>
                </c:pt>
                <c:pt idx="2">
                  <c:v>109</c:v>
                </c:pt>
                <c:pt idx="3">
                  <c:v>86</c:v>
                </c:pt>
                <c:pt idx="4">
                  <c:v>66</c:v>
                </c:pt>
                <c:pt idx="5">
                  <c:v>58</c:v>
                </c:pt>
                <c:pt idx="6">
                  <c:v>54</c:v>
                </c:pt>
                <c:pt idx="7">
                  <c:v>51</c:v>
                </c:pt>
                <c:pt idx="8">
                  <c:v>50</c:v>
                </c:pt>
                <c:pt idx="9">
                  <c:v>45</c:v>
                </c:pt>
                <c:pt idx="10">
                  <c:v>44</c:v>
                </c:pt>
                <c:pt idx="11">
                  <c:v>43</c:v>
                </c:pt>
                <c:pt idx="12">
                  <c:v>39</c:v>
                </c:pt>
                <c:pt idx="13">
                  <c:v>37</c:v>
                </c:pt>
                <c:pt idx="14">
                  <c:v>34</c:v>
                </c:pt>
                <c:pt idx="15">
                  <c:v>33</c:v>
                </c:pt>
                <c:pt idx="16">
                  <c:v>31</c:v>
                </c:pt>
                <c:pt idx="17">
                  <c:v>31</c:v>
                </c:pt>
                <c:pt idx="18">
                  <c:v>30</c:v>
                </c:pt>
                <c:pt idx="19">
                  <c:v>30</c:v>
                </c:pt>
                <c:pt idx="20">
                  <c:v>25</c:v>
                </c:pt>
                <c:pt idx="21">
                  <c:v>24</c:v>
                </c:pt>
                <c:pt idx="22">
                  <c:v>23</c:v>
                </c:pt>
                <c:pt idx="23">
                  <c:v>21</c:v>
                </c:pt>
                <c:pt idx="24">
                  <c:v>14</c:v>
                </c:pt>
                <c:pt idx="25">
                  <c:v>12</c:v>
                </c:pt>
                <c:pt idx="26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0B-4EB1-AA85-C34AC838C036}"/>
            </c:ext>
          </c:extLst>
        </c:ser>
        <c:axId val="118312320"/>
        <c:axId val="118339456"/>
      </c:barChart>
      <c:catAx>
        <c:axId val="118312320"/>
        <c:scaling>
          <c:orientation val="minMax"/>
        </c:scaling>
        <c:axPos val="b"/>
        <c:numFmt formatCode="General" sourceLinked="1"/>
        <c:tickLblPos val="nextTo"/>
        <c:spPr>
          <a:ln w="3646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1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18339456"/>
        <c:crosses val="autoZero"/>
        <c:auto val="1"/>
        <c:lblAlgn val="ctr"/>
        <c:lblOffset val="100"/>
        <c:tickLblSkip val="1"/>
        <c:tickMarkSkip val="1"/>
      </c:catAx>
      <c:valAx>
        <c:axId val="118339456"/>
        <c:scaling>
          <c:orientation val="minMax"/>
        </c:scaling>
        <c:delete val="1"/>
        <c:axPos val="l"/>
        <c:numFmt formatCode="General" sourceLinked="1"/>
        <c:tickLblPos val="none"/>
        <c:crossAx val="118312320"/>
        <c:crosses val="autoZero"/>
        <c:crossBetween val="between"/>
      </c:valAx>
      <c:spPr>
        <a:noFill/>
        <a:ln w="2540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18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6.0625770615882306E-2"/>
          <c:y val="0.15296803787377142"/>
          <c:w val="0.92641261498028848"/>
          <c:h val="0.5981735159817313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6699FF"/>
            </a:solidFill>
            <a:ln w="3173">
              <a:solidFill>
                <a:srgbClr val="003366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Lbls>
            <c:spPr>
              <a:noFill/>
              <a:ln w="29320">
                <a:noFill/>
              </a:ln>
            </c:spPr>
            <c:txPr>
              <a:bodyPr/>
              <a:lstStyle/>
              <a:p>
                <a:pPr>
                  <a:defRPr sz="92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Sheet1!$A$1:$A$27</c:f>
              <c:strCache>
                <c:ptCount val="27"/>
                <c:pt idx="0">
                  <c:v>Opole</c:v>
                </c:pt>
                <c:pt idx="1">
                  <c:v>Wrocław</c:v>
                </c:pt>
                <c:pt idx="2">
                  <c:v>Lublin (KUL)</c:v>
                </c:pt>
                <c:pt idx="3">
                  <c:v>Rzeszów (URz)</c:v>
                </c:pt>
                <c:pt idx="4">
                  <c:v>Warszawa (AI)</c:v>
                </c:pt>
                <c:pt idx="5">
                  <c:v>Kraków (UJ)</c:v>
                </c:pt>
                <c:pt idx="6">
                  <c:v>Toruń</c:v>
                </c:pt>
                <c:pt idx="7">
                  <c:v>Warszawa (UW)</c:v>
                </c:pt>
                <c:pt idx="8">
                  <c:v>Białystok</c:v>
                </c:pt>
                <c:pt idx="9">
                  <c:v>Warszawa (UKSW)</c:v>
                </c:pt>
                <c:pt idx="10">
                  <c:v>Katowice</c:v>
                </c:pt>
                <c:pt idx="11">
                  <c:v>Gdańsk</c:v>
                </c:pt>
                <c:pt idx="12">
                  <c:v>Rzeszów (WSPiA)</c:v>
                </c:pt>
                <c:pt idx="13">
                  <c:v>Lublin (UMCS)</c:v>
                </c:pt>
                <c:pt idx="14">
                  <c:v>Warszawa (ALK)</c:v>
                </c:pt>
                <c:pt idx="15">
                  <c:v>Warszawa (AEH)</c:v>
                </c:pt>
                <c:pt idx="16">
                  <c:v>Warszawa (Łazarskiego)</c:v>
                </c:pt>
                <c:pt idx="17">
                  <c:v>Warszawa (SWPS)</c:v>
                </c:pt>
                <c:pt idx="18">
                  <c:v>Kraków (KA im.AFM)</c:v>
                </c:pt>
                <c:pt idx="19">
                  <c:v>Poznań</c:v>
                </c:pt>
                <c:pt idx="20">
                  <c:v>Łódź</c:v>
                </c:pt>
                <c:pt idx="21">
                  <c:v>Olsztyn (UW-M)</c:v>
                </c:pt>
                <c:pt idx="22">
                  <c:v>Słubice</c:v>
                </c:pt>
                <c:pt idx="23">
                  <c:v>Szczecin</c:v>
                </c:pt>
                <c:pt idx="24">
                  <c:v>Gdynia (WSAiB)</c:v>
                </c:pt>
                <c:pt idx="25">
                  <c:v>Warszawa (UKSW WPK)</c:v>
                </c:pt>
                <c:pt idx="26">
                  <c:v>Gdańsk (WSB)</c:v>
                </c:pt>
              </c:strCache>
            </c:strRef>
          </c:cat>
          <c:val>
            <c:numRef>
              <c:f>Sheet1!$B$1:$B$27</c:f>
              <c:numCache>
                <c:formatCode>General</c:formatCode>
                <c:ptCount val="27"/>
                <c:pt idx="0">
                  <c:v>35</c:v>
                </c:pt>
                <c:pt idx="1">
                  <c:v>29</c:v>
                </c:pt>
                <c:pt idx="2">
                  <c:v>25</c:v>
                </c:pt>
                <c:pt idx="3">
                  <c:v>21</c:v>
                </c:pt>
                <c:pt idx="4">
                  <c:v>20</c:v>
                </c:pt>
                <c:pt idx="5">
                  <c:v>18</c:v>
                </c:pt>
                <c:pt idx="6">
                  <c:v>18</c:v>
                </c:pt>
                <c:pt idx="7">
                  <c:v>18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10</c:v>
                </c:pt>
                <c:pt idx="12">
                  <c:v>10</c:v>
                </c:pt>
                <c:pt idx="13">
                  <c:v>9</c:v>
                </c:pt>
                <c:pt idx="14">
                  <c:v>9</c:v>
                </c:pt>
                <c:pt idx="15">
                  <c:v>8</c:v>
                </c:pt>
                <c:pt idx="16">
                  <c:v>8</c:v>
                </c:pt>
                <c:pt idx="17">
                  <c:v>8</c:v>
                </c:pt>
                <c:pt idx="18">
                  <c:v>7</c:v>
                </c:pt>
                <c:pt idx="19">
                  <c:v>7</c:v>
                </c:pt>
                <c:pt idx="20">
                  <c:v>5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3</c:v>
                </c:pt>
                <c:pt idx="25">
                  <c:v>2</c:v>
                </c:pt>
                <c:pt idx="2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3F6-4D8F-9670-81CE9D046F80}"/>
            </c:ext>
          </c:extLst>
        </c:ser>
        <c:axId val="172155648"/>
        <c:axId val="172206336"/>
      </c:barChart>
      <c:catAx>
        <c:axId val="172155648"/>
        <c:scaling>
          <c:orientation val="minMax"/>
        </c:scaling>
        <c:axPos val="b"/>
        <c:numFmt formatCode="General" sourceLinked="1"/>
        <c:tickLblPos val="nextTo"/>
        <c:spPr>
          <a:ln w="3665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2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72206336"/>
        <c:crosses val="autoZero"/>
        <c:auto val="1"/>
        <c:lblAlgn val="ctr"/>
        <c:lblOffset val="100"/>
        <c:tickLblSkip val="1"/>
        <c:tickMarkSkip val="1"/>
      </c:catAx>
      <c:valAx>
        <c:axId val="172206336"/>
        <c:scaling>
          <c:orientation val="minMax"/>
        </c:scaling>
        <c:delete val="1"/>
        <c:axPos val="l"/>
        <c:numFmt formatCode="General" sourceLinked="1"/>
        <c:tickLblPos val="none"/>
        <c:crossAx val="172155648"/>
        <c:crosses val="autoZero"/>
        <c:crossBetween val="between"/>
      </c:valAx>
      <c:spPr>
        <a:noFill/>
        <a:ln w="25386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19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1.97175598889777E-2"/>
          <c:y val="6.2421642435761392E-2"/>
          <c:w val="0.94938271604938274"/>
          <c:h val="0.614643545279387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2018/2019</c:v>
                </c:pt>
              </c:strCache>
            </c:strRef>
          </c:tx>
          <c:spPr>
            <a:solidFill>
              <a:srgbClr val="99CCFF"/>
            </a:solidFill>
            <a:ln w="3172">
              <a:solidFill>
                <a:srgbClr val="003366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Lbls>
            <c:dLbl>
              <c:idx val="5"/>
              <c:layout>
                <c:manualLayout>
                  <c:x val="-9.0993103749692286E-3"/>
                  <c:y val="7.5235109717868339E-3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ABB-493A-93A6-D96F689E6411}"/>
                </c:ext>
              </c:extLst>
            </c:dLbl>
            <c:spPr>
              <a:noFill/>
              <a:ln w="25448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2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Civil</c:v>
                </c:pt>
                <c:pt idx="1">
                  <c:v>Criminal</c:v>
                </c:pt>
                <c:pt idx="2">
                  <c:v>Labour</c:v>
                </c:pt>
                <c:pt idx="3">
                  <c:v>Family</c:v>
                </c:pt>
                <c:pt idx="4">
                  <c:v>Inheritance</c:v>
                </c:pt>
                <c:pt idx="5">
                  <c:v>Administrative</c:v>
                </c:pt>
                <c:pt idx="6">
                  <c:v>Housing</c:v>
                </c:pt>
                <c:pt idx="7">
                  <c:v>Financial</c:v>
                </c:pt>
                <c:pt idx="8">
                  <c:v>Foreigners and refugees</c:v>
                </c:pt>
                <c:pt idx="9">
                  <c:v>Health care</c:v>
                </c:pt>
                <c:pt idx="10">
                  <c:v>Medical</c:v>
                </c:pt>
                <c:pt idx="11">
                  <c:v>Violance against women</c:v>
                </c:pt>
                <c:pt idx="12">
                  <c:v>Disabled</c:v>
                </c:pt>
                <c:pt idx="13">
                  <c:v>NGO</c:v>
                </c:pt>
                <c:pt idx="14">
                  <c:v>Other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1265</c:v>
                </c:pt>
                <c:pt idx="1">
                  <c:v>888</c:v>
                </c:pt>
                <c:pt idx="2">
                  <c:v>380</c:v>
                </c:pt>
                <c:pt idx="3">
                  <c:v>464</c:v>
                </c:pt>
                <c:pt idx="4">
                  <c:v>347</c:v>
                </c:pt>
                <c:pt idx="5">
                  <c:v>224</c:v>
                </c:pt>
                <c:pt idx="6">
                  <c:v>221</c:v>
                </c:pt>
                <c:pt idx="7">
                  <c:v>195</c:v>
                </c:pt>
                <c:pt idx="8">
                  <c:v>127</c:v>
                </c:pt>
                <c:pt idx="9">
                  <c:v>49</c:v>
                </c:pt>
                <c:pt idx="10">
                  <c:v>31</c:v>
                </c:pt>
                <c:pt idx="11">
                  <c:v>11</c:v>
                </c:pt>
                <c:pt idx="12">
                  <c:v>13</c:v>
                </c:pt>
                <c:pt idx="13">
                  <c:v>19</c:v>
                </c:pt>
                <c:pt idx="14">
                  <c:v>180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ABB-493A-93A6-D96F689E64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2019/2020</c:v>
                </c:pt>
              </c:strCache>
            </c:strRef>
          </c:tx>
          <c:spPr>
            <a:solidFill>
              <a:schemeClr val="accent1"/>
            </a:solidFill>
            <a:ln w="12724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1.0615862104130739E-2"/>
                  <c:y val="-3.0094043887147356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ABB-493A-93A6-D96F689E6411}"/>
                </c:ext>
              </c:extLst>
            </c:dLbl>
            <c:dLbl>
              <c:idx val="1"/>
              <c:layout>
                <c:manualLayout>
                  <c:x val="1.6682069020776881E-2"/>
                  <c:y val="-1.0031347962382446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ABB-493A-93A6-D96F689E6411}"/>
                </c:ext>
              </c:extLst>
            </c:dLbl>
            <c:dLbl>
              <c:idx val="2"/>
              <c:layout>
                <c:manualLayout>
                  <c:x val="1.3648965562453813E-2"/>
                  <c:y val="-1.0031347962382446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BB-493A-93A6-D96F689E6411}"/>
                </c:ext>
              </c:extLst>
            </c:dLbl>
            <c:dLbl>
              <c:idx val="3"/>
              <c:layout>
                <c:manualLayout>
                  <c:x val="6.8678437053297872E-4"/>
                  <c:y val="-3.3186908196071375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BB-493A-93A6-D96F689E6411}"/>
                </c:ext>
              </c:extLst>
            </c:dLbl>
            <c:dLbl>
              <c:idx val="4"/>
              <c:layout>
                <c:manualLayout>
                  <c:x val="1.0973505602464526E-2"/>
                  <c:y val="-4.0076814849554492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ABB-493A-93A6-D96F689E6411}"/>
                </c:ext>
              </c:extLst>
            </c:dLbl>
            <c:dLbl>
              <c:idx val="5"/>
              <c:layout>
                <c:manualLayout>
                  <c:x val="1.164401252838908E-3"/>
                  <c:y val="-7.8487399106459722E-3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ABB-493A-93A6-D96F689E6411}"/>
                </c:ext>
              </c:extLst>
            </c:dLbl>
            <c:dLbl>
              <c:idx val="6"/>
              <c:layout>
                <c:manualLayout>
                  <c:x val="3.8682816310597451E-3"/>
                  <c:y val="-1.6326018808777439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ABB-493A-93A6-D96F689E6411}"/>
                </c:ext>
              </c:extLst>
            </c:dLbl>
            <c:dLbl>
              <c:idx val="7"/>
              <c:layout>
                <c:manualLayout>
                  <c:x val="1.0615862104130796E-2"/>
                  <c:y val="-1.2539184952978056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ABB-493A-93A6-D96F689E6411}"/>
                </c:ext>
              </c:extLst>
            </c:dLbl>
            <c:dLbl>
              <c:idx val="8"/>
              <c:layout>
                <c:manualLayout>
                  <c:x val="7.549561686696897E-3"/>
                  <c:y val="-2.2570532915360521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ABB-493A-93A6-D96F689E6411}"/>
                </c:ext>
              </c:extLst>
            </c:dLbl>
            <c:dLbl>
              <c:idx val="9"/>
              <c:layout>
                <c:manualLayout>
                  <c:x val="6.0514372163388824E-3"/>
                  <c:y val="-2.5078369905956192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ABB-493A-93A6-D96F689E6411}"/>
                </c:ext>
              </c:extLst>
            </c:dLbl>
            <c:dLbl>
              <c:idx val="14"/>
              <c:layout>
                <c:manualLayout>
                  <c:x val="5.2201621134091913E-3"/>
                  <c:y val="-2.9396983684249499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ABB-493A-93A6-D96F689E6411}"/>
                </c:ext>
              </c:extLst>
            </c:dLbl>
            <c:spPr>
              <a:noFill/>
              <a:ln w="25448">
                <a:noFill/>
              </a:ln>
            </c:spPr>
            <c:txPr>
              <a:bodyPr/>
              <a:lstStyle/>
              <a:p>
                <a:pPr>
                  <a:defRPr sz="1101" b="1" i="0" u="none" strike="noStrike" baseline="0">
                    <a:solidFill>
                      <a:schemeClr val="accent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Civil</c:v>
                </c:pt>
                <c:pt idx="1">
                  <c:v>Criminal</c:v>
                </c:pt>
                <c:pt idx="2">
                  <c:v>Labour</c:v>
                </c:pt>
                <c:pt idx="3">
                  <c:v>Family</c:v>
                </c:pt>
                <c:pt idx="4">
                  <c:v>Inheritance</c:v>
                </c:pt>
                <c:pt idx="5">
                  <c:v>Administrative</c:v>
                </c:pt>
                <c:pt idx="6">
                  <c:v>Housing</c:v>
                </c:pt>
                <c:pt idx="7">
                  <c:v>Financial</c:v>
                </c:pt>
                <c:pt idx="8">
                  <c:v>Foreigners and refugees</c:v>
                </c:pt>
                <c:pt idx="9">
                  <c:v>Health care</c:v>
                </c:pt>
                <c:pt idx="10">
                  <c:v>Medical</c:v>
                </c:pt>
                <c:pt idx="11">
                  <c:v>Violance against women</c:v>
                </c:pt>
                <c:pt idx="12">
                  <c:v>Disabled</c:v>
                </c:pt>
                <c:pt idx="13">
                  <c:v>NGO</c:v>
                </c:pt>
                <c:pt idx="14">
                  <c:v>Other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743</c:v>
                </c:pt>
                <c:pt idx="1">
                  <c:v>578</c:v>
                </c:pt>
                <c:pt idx="2">
                  <c:v>254</c:v>
                </c:pt>
                <c:pt idx="3">
                  <c:v>228</c:v>
                </c:pt>
                <c:pt idx="4">
                  <c:v>178</c:v>
                </c:pt>
                <c:pt idx="5">
                  <c:v>120</c:v>
                </c:pt>
                <c:pt idx="6">
                  <c:v>120</c:v>
                </c:pt>
                <c:pt idx="7">
                  <c:v>95</c:v>
                </c:pt>
                <c:pt idx="8">
                  <c:v>52</c:v>
                </c:pt>
                <c:pt idx="9">
                  <c:v>46</c:v>
                </c:pt>
                <c:pt idx="10">
                  <c:v>17</c:v>
                </c:pt>
                <c:pt idx="11">
                  <c:v>12</c:v>
                </c:pt>
                <c:pt idx="12">
                  <c:v>7</c:v>
                </c:pt>
                <c:pt idx="13">
                  <c:v>0</c:v>
                </c:pt>
                <c:pt idx="14">
                  <c:v>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0ABB-493A-93A6-D96F689E6411}"/>
            </c:ext>
          </c:extLst>
        </c:ser>
        <c:overlap val="-20"/>
        <c:axId val="197429888"/>
        <c:axId val="197452544"/>
      </c:barChart>
      <c:catAx>
        <c:axId val="197429888"/>
        <c:scaling>
          <c:orientation val="minMax"/>
        </c:scaling>
        <c:axPos val="b"/>
        <c:numFmt formatCode="General" sourceLinked="1"/>
        <c:tickLblPos val="low"/>
        <c:spPr>
          <a:ln w="3178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7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97452544"/>
        <c:crosses val="autoZero"/>
        <c:auto val="1"/>
        <c:lblAlgn val="ctr"/>
        <c:lblOffset val="100"/>
        <c:tickLblSkip val="1"/>
        <c:tickMarkSkip val="1"/>
      </c:catAx>
      <c:valAx>
        <c:axId val="197452544"/>
        <c:scaling>
          <c:orientation val="minMax"/>
        </c:scaling>
        <c:delete val="1"/>
        <c:axPos val="l"/>
        <c:numFmt formatCode="General" sourceLinked="1"/>
        <c:tickLblPos val="none"/>
        <c:crossAx val="197429888"/>
        <c:crosses val="autoZero"/>
        <c:crossBetween val="between"/>
      </c:valAx>
      <c:spPr>
        <a:noFill/>
        <a:ln w="2538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5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explosion val="25"/>
          <c:dPt>
            <c:idx val="0"/>
            <c:explosion val="13"/>
            <c:extLst xmlns:c16r2="http://schemas.microsoft.com/office/drawing/2015/06/chart">
              <c:ext xmlns:c16="http://schemas.microsoft.com/office/drawing/2014/chart" uri="{C3380CC4-5D6E-409C-BE32-E72D297353CC}">
                <c16:uniqueId val="{00000000-C5B7-4195-95B1-861913FD6B41}"/>
              </c:ext>
            </c:extLst>
          </c:dPt>
          <c:dPt>
            <c:idx val="1"/>
            <c:explosion val="1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5B7-4195-95B1-861913FD6B41}"/>
              </c:ext>
            </c:extLst>
          </c:dPt>
          <c:dPt>
            <c:idx val="2"/>
            <c:explosion val="11"/>
            <c:spPr>
              <a:solidFill>
                <a:schemeClr val="tx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5B7-4195-95B1-861913FD6B41}"/>
              </c:ext>
            </c:extLst>
          </c:dPt>
          <c:dPt>
            <c:idx val="3"/>
            <c:explosion val="13"/>
            <c:extLst xmlns:c16r2="http://schemas.microsoft.com/office/drawing/2015/06/chart">
              <c:ext xmlns:c16="http://schemas.microsoft.com/office/drawing/2014/chart" uri="{C3380CC4-5D6E-409C-BE32-E72D297353CC}">
                <c16:uniqueId val="{00000004-C5B7-4195-95B1-861913FD6B41}"/>
              </c:ext>
            </c:extLst>
          </c:dPt>
          <c:dPt>
            <c:idx val="4"/>
            <c:explosion val="13"/>
            <c:extLst xmlns:c16r2="http://schemas.microsoft.com/office/drawing/2015/06/chart">
              <c:ext xmlns:c16="http://schemas.microsoft.com/office/drawing/2014/chart" uri="{C3380CC4-5D6E-409C-BE32-E72D297353CC}">
                <c16:uniqueId val="{00000005-C5B7-4195-95B1-861913FD6B4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pl-PL" smtClean="0"/>
                      <a:t>Family</a:t>
                    </a:r>
                    <a:r>
                      <a:rPr lang="en-US" dirty="0"/>
                      <a:t>
10%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-1.6296833989501311E-2"/>
                  <c:y val="2.8446112204724427E-2"/>
                </c:manualLayout>
              </c:layout>
              <c:tx>
                <c:rich>
                  <a:bodyPr/>
                  <a:lstStyle/>
                  <a:p>
                    <a:r>
                      <a:rPr lang="pl-PL" dirty="0" err="1" smtClean="0"/>
                      <a:t>Friends</a:t>
                    </a:r>
                    <a:r>
                      <a:rPr lang="en-US" dirty="0"/>
                      <a:t>
27%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B7-4195-95B1-861913FD6B41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pl-PL" smtClean="0"/>
                      <a:t>Flyers</a:t>
                    </a:r>
                    <a:r>
                      <a:rPr lang="en-US" dirty="0"/>
                      <a:t>
3%</a:t>
                    </a:r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6.1379593175853019E-3"/>
                  <c:y val="-2.2097933070866178E-2"/>
                </c:manualLayout>
              </c:layout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B7-4195-95B1-861913FD6B41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NGO </a:t>
                    </a:r>
                    <a:r>
                      <a:rPr lang="pl-PL" smtClean="0"/>
                      <a:t>&amp;</a:t>
                    </a:r>
                    <a:r>
                      <a:rPr lang="pl-PL" baseline="0" smtClean="0"/>
                      <a:t> </a:t>
                    </a:r>
                    <a:r>
                      <a:rPr lang="en-US" smtClean="0"/>
                      <a:t>inst</a:t>
                    </a:r>
                    <a:r>
                      <a:rPr lang="pl-PL" smtClean="0"/>
                      <a:t>itutions</a:t>
                    </a:r>
                    <a:r>
                      <a:rPr lang="en-US" dirty="0"/>
                      <a:t>
10%</a:t>
                    </a:r>
                  </a:p>
                </c:rich>
              </c:tx>
              <c:showCatName val="1"/>
              <c:showPercent val="1"/>
            </c:dLbl>
            <c:dLbl>
              <c:idx val="6"/>
              <c:layout>
                <c:manualLayout>
                  <c:x val="-6.4747375328084013E-4"/>
                  <c:y val="4.4408956692913393E-2"/>
                </c:manualLayout>
              </c:layout>
              <c:tx>
                <c:rich>
                  <a:bodyPr/>
                  <a:lstStyle/>
                  <a:p>
                    <a:r>
                      <a:rPr lang="pl-PL" dirty="0" err="1" smtClean="0"/>
                      <a:t>Other</a:t>
                    </a:r>
                    <a:r>
                      <a:rPr lang="en-US" dirty="0"/>
                      <a:t>
16%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5B7-4195-95B1-861913FD6B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>
                    <a:latin typeface="Arial" panose="020B0604020202020204" pitchFamily="34" charset="0"/>
                  </a:defRPr>
                </a:pPr>
                <a:endParaRPr lang="pl-PL"/>
              </a:p>
            </c:txPr>
            <c:showCatName val="1"/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Arkusz1!$A$2:$A$8</c:f>
              <c:strCache>
                <c:ptCount val="7"/>
                <c:pt idx="0">
                  <c:v>Rodzina</c:v>
                </c:pt>
                <c:pt idx="1">
                  <c:v>Znajomi</c:v>
                </c:pt>
                <c:pt idx="2">
                  <c:v>Media</c:v>
                </c:pt>
                <c:pt idx="3">
                  <c:v>Ulotka</c:v>
                </c:pt>
                <c:pt idx="4">
                  <c:v>Internet</c:v>
                </c:pt>
                <c:pt idx="5">
                  <c:v>NGO i instytucje</c:v>
                </c:pt>
                <c:pt idx="6">
                  <c:v>Inne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10</c:v>
                </c:pt>
                <c:pt idx="1">
                  <c:v>27</c:v>
                </c:pt>
                <c:pt idx="2">
                  <c:v>9</c:v>
                </c:pt>
                <c:pt idx="3">
                  <c:v>3</c:v>
                </c:pt>
                <c:pt idx="4">
                  <c:v>25</c:v>
                </c:pt>
                <c:pt idx="5">
                  <c:v>10</c:v>
                </c:pt>
                <c:pt idx="6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5B7-4195-95B1-861913FD6B41}"/>
            </c:ext>
          </c:extLst>
        </c:ser>
        <c:firstSliceAng val="0"/>
      </c:pieChart>
      <c:spPr>
        <a:noFill/>
        <a:ln w="25389">
          <a:noFill/>
        </a:ln>
      </c:spPr>
    </c:plotArea>
    <c:plotVisOnly val="1"/>
    <c:dispBlanksAs val="zero"/>
  </c:chart>
  <c:txPr>
    <a:bodyPr/>
    <a:lstStyle/>
    <a:p>
      <a:pPr>
        <a:defRPr sz="1798"/>
      </a:pPr>
      <a:endParaRPr lang="pl-PL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44C6D40-0C03-4663-857B-D2924D89C2E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9CD30CE-C724-4E92-BCE4-17702AF122E1}" type="datetimeFigureOut">
              <a:rPr lang="en-US"/>
              <a:pPr>
                <a:defRPr/>
              </a:pPr>
              <a:t>3/16/2021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8300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en-US" noProof="0" smtClean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5F35A7A-5A19-4C21-A78B-5683E4A45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55650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pl-PL" smtClean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pl-PL" smtClean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pl-PL" smtClean="0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pl-PL" smtClean="0"/>
            </a:p>
          </p:txBody>
        </p:sp>
      </p:grp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F4F029EE-B2CC-4B44-9A2E-DD2CAA33D88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422A3-FDE3-46A6-AB2F-897E6C9A416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1BBD3-ECE2-4668-947E-2BFA6B137FA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ytuł i 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wykresu 2"/>
          <p:cNvSpPr>
            <a:spLocks noGrp="1"/>
          </p:cNvSpPr>
          <p:nvPr>
            <p:ph type="chart" idx="1"/>
          </p:nvPr>
        </p:nvSpPr>
        <p:spPr>
          <a:xfrm>
            <a:off x="914400" y="2362200"/>
            <a:ext cx="8001000" cy="3733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9C2A4-D5F7-4F7C-8AB5-52517BCE98C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991100" y="2362200"/>
            <a:ext cx="3924300" cy="17907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991100" y="4305300"/>
            <a:ext cx="3924300" cy="17907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3436C-79AC-41EB-8C04-6B691476F72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C5883-96AB-460D-B18D-63C7F4CCEF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B7458-C26C-424A-8188-F7CEED27943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EBF99-7BD4-48AC-92FE-4E2D4083A75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6F285-0859-4B8E-8D5A-803EB9A4ABD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F9D7D-57F3-4730-88CD-33E41DA7C26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0F5EE-7E8D-4D00-B3A2-B19D69A80C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FA97C-EC4C-4870-945A-E40D8288ED2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69244-8952-40C7-9DA0-1B7BC6EDCC2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1036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pl-PL" smtClean="0"/>
            </a:p>
          </p:txBody>
        </p:sp>
        <p:sp>
          <p:nvSpPr>
            <p:cNvPr id="1037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pl-PL" smtClean="0"/>
            </a:p>
          </p:txBody>
        </p:sp>
      </p:grpSp>
      <p:sp>
        <p:nvSpPr>
          <p:cNvPr id="1027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128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pl-PL" smtClean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sz="26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F031769-4BA1-410A-BA48-2B0D5B42192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1033" name="Group 11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1034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pl-PL" smtClean="0"/>
            </a:p>
          </p:txBody>
        </p:sp>
        <p:sp>
          <p:nvSpPr>
            <p:cNvPr id="1035" name="AutoShape 13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912813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pl-PL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  <p:sldLayoutId id="2147483996" r:id="rId12"/>
    <p:sldLayoutId id="2147483997" r:id="rId13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Arkusz_programu_Microsoft_Office_Excel_97_2003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hyperlink" Target="http://www.beck.pl/" TargetMode="External"/><Relationship Id="rId18" Type="http://schemas.openxmlformats.org/officeDocument/2006/relationships/image" Target="../media/image16.png"/><Relationship Id="rId26" Type="http://schemas.openxmlformats.org/officeDocument/2006/relationships/image" Target="../media/image20.png"/><Relationship Id="rId3" Type="http://schemas.openxmlformats.org/officeDocument/2006/relationships/hyperlink" Target="http://www.pafw.pl/" TargetMode="External"/><Relationship Id="rId21" Type="http://schemas.openxmlformats.org/officeDocument/2006/relationships/hyperlink" Target="http://bakernet.com/" TargetMode="External"/><Relationship Id="rId34" Type="http://schemas.openxmlformats.org/officeDocument/2006/relationships/image" Target="../media/image25.png"/><Relationship Id="rId7" Type="http://schemas.openxmlformats.org/officeDocument/2006/relationships/image" Target="../media/image10.jpeg"/><Relationship Id="rId12" Type="http://schemas.openxmlformats.org/officeDocument/2006/relationships/image" Target="../media/image13.png"/><Relationship Id="rId17" Type="http://schemas.openxmlformats.org/officeDocument/2006/relationships/hyperlink" Target="http://www.pwp.pl/" TargetMode="External"/><Relationship Id="rId25" Type="http://schemas.openxmlformats.org/officeDocument/2006/relationships/hyperlink" Target="http://www.nlembassy.pl/" TargetMode="External"/><Relationship Id="rId33" Type="http://schemas.openxmlformats.org/officeDocument/2006/relationships/hyperlink" Target="http://www.weil.com/" TargetMode="External"/><Relationship Id="rId2" Type="http://schemas.openxmlformats.org/officeDocument/2006/relationships/image" Target="../media/image7.jpeg"/><Relationship Id="rId16" Type="http://schemas.openxmlformats.org/officeDocument/2006/relationships/image" Target="../media/image15.png"/><Relationship Id="rId20" Type="http://schemas.openxmlformats.org/officeDocument/2006/relationships/image" Target="../media/image17.jpeg"/><Relationship Id="rId29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hyperlink" Target="http://www.pozytek.gov.pl/" TargetMode="External"/><Relationship Id="rId24" Type="http://schemas.openxmlformats.org/officeDocument/2006/relationships/image" Target="../media/image19.jpeg"/><Relationship Id="rId32" Type="http://schemas.openxmlformats.org/officeDocument/2006/relationships/image" Target="../media/image24.jpeg"/><Relationship Id="rId37" Type="http://schemas.openxmlformats.org/officeDocument/2006/relationships/image" Target="../media/image27.png"/><Relationship Id="rId5" Type="http://schemas.openxmlformats.org/officeDocument/2006/relationships/hyperlink" Target="http://www.batory.org.pl/" TargetMode="External"/><Relationship Id="rId15" Type="http://schemas.openxmlformats.org/officeDocument/2006/relationships/hyperlink" Target="http://www.kbn.gov.pl/" TargetMode="External"/><Relationship Id="rId23" Type="http://schemas.openxmlformats.org/officeDocument/2006/relationships/hyperlink" Target="http://www.linleaters.pl/" TargetMode="External"/><Relationship Id="rId28" Type="http://schemas.openxmlformats.org/officeDocument/2006/relationships/hyperlink" Target="http://www.cliffordchance.com/home.html" TargetMode="External"/><Relationship Id="rId36" Type="http://schemas.openxmlformats.org/officeDocument/2006/relationships/hyperlink" Target="http://www.ceetrust.org/" TargetMode="External"/><Relationship Id="rId10" Type="http://schemas.openxmlformats.org/officeDocument/2006/relationships/image" Target="../media/image12.jpeg"/><Relationship Id="rId19" Type="http://schemas.openxmlformats.org/officeDocument/2006/relationships/hyperlink" Target="http://www.ms.gov.pl/" TargetMode="External"/><Relationship Id="rId31" Type="http://schemas.openxmlformats.org/officeDocument/2006/relationships/image" Target="../media/image23.png"/><Relationship Id="rId4" Type="http://schemas.openxmlformats.org/officeDocument/2006/relationships/image" Target="../media/image8.jpeg"/><Relationship Id="rId9" Type="http://schemas.openxmlformats.org/officeDocument/2006/relationships/hyperlink" Target="http://www.cofund.org.pl/" TargetMode="External"/><Relationship Id="rId14" Type="http://schemas.openxmlformats.org/officeDocument/2006/relationships/image" Target="../media/image14.jpeg"/><Relationship Id="rId22" Type="http://schemas.openxmlformats.org/officeDocument/2006/relationships/image" Target="../media/image18.jpeg"/><Relationship Id="rId27" Type="http://schemas.openxmlformats.org/officeDocument/2006/relationships/image" Target="../media/image21.jpeg"/><Relationship Id="rId30" Type="http://schemas.openxmlformats.org/officeDocument/2006/relationships/hyperlink" Target="http://www.chadbourne.com/locations/sub_warsaw.html" TargetMode="External"/><Relationship Id="rId35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jpeg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defTabSz="912813" eaLnBrk="1" hangingPunct="1"/>
            <a:r>
              <a:rPr lang="pl-PL" altLang="pl-PL" smtClean="0"/>
              <a:t>Legal Clinics in Poland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254500" cy="1822450"/>
          </a:xfrm>
        </p:spPr>
        <p:txBody>
          <a:bodyPr/>
          <a:lstStyle/>
          <a:p>
            <a:pPr defTabSz="912813" eaLnBrk="1" hangingPunct="1"/>
            <a:r>
              <a:rPr lang="pl-PL" altLang="pl-PL" b="1" dirty="0" err="1" smtClean="0"/>
              <a:t>Summary</a:t>
            </a:r>
            <a:r>
              <a:rPr lang="pl-PL" altLang="pl-PL" b="1" dirty="0" smtClean="0"/>
              <a:t> of the </a:t>
            </a:r>
            <a:r>
              <a:rPr lang="pl-PL" altLang="pl-PL" b="1" dirty="0" err="1" smtClean="0"/>
              <a:t>Polish</a:t>
            </a:r>
            <a:r>
              <a:rPr lang="pl-PL" altLang="pl-PL" b="1" dirty="0" smtClean="0"/>
              <a:t> legal </a:t>
            </a:r>
            <a:r>
              <a:rPr lang="pl-PL" altLang="pl-PL" b="1" dirty="0" err="1" smtClean="0"/>
              <a:t>clinics</a:t>
            </a:r>
            <a:r>
              <a:rPr lang="pl-PL" altLang="pl-PL" b="1" dirty="0" smtClean="0"/>
              <a:t> </a:t>
            </a:r>
            <a:r>
              <a:rPr lang="pl-PL" altLang="pl-PL" b="1" dirty="0" err="1" smtClean="0"/>
              <a:t>activity</a:t>
            </a:r>
            <a:r>
              <a:rPr lang="pl-PL" altLang="pl-PL" b="1" dirty="0" smtClean="0"/>
              <a:t>, </a:t>
            </a:r>
            <a:r>
              <a:rPr lang="pl-PL" altLang="pl-PL" b="1" dirty="0" err="1" smtClean="0"/>
              <a:t>some</a:t>
            </a:r>
            <a:r>
              <a:rPr lang="pl-PL" altLang="pl-PL" b="1" dirty="0" smtClean="0"/>
              <a:t> </a:t>
            </a:r>
            <a:r>
              <a:rPr lang="pl-PL" altLang="pl-PL" b="1" dirty="0" err="1" smtClean="0"/>
              <a:t>statistical</a:t>
            </a:r>
            <a:r>
              <a:rPr lang="pl-PL" altLang="pl-PL" b="1" dirty="0" smtClean="0"/>
              <a:t> data.</a:t>
            </a:r>
          </a:p>
        </p:txBody>
      </p:sp>
      <p:pic>
        <p:nvPicPr>
          <p:cNvPr id="3076" name="Picture 4" descr="fupp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970338"/>
            <a:ext cx="2205038" cy="212566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</p:spPr>
      </p:pic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4643438" y="5300663"/>
            <a:ext cx="4284662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defTabSz="912813">
              <a:spcBef>
                <a:spcPts val="700"/>
              </a:spcBef>
              <a:buSzPct val="75000"/>
            </a:pPr>
            <a:r>
              <a:rPr lang="pl-PL" altLang="pl-PL" sz="2800" b="1">
                <a:solidFill>
                  <a:schemeClr val="tx2"/>
                </a:solidFill>
                <a:latin typeface="Arial" charset="0"/>
              </a:rPr>
              <a:t>Basic information on the Polish Legal Clinics Foundation activity.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pl-PL" altLang="pl-PL" smtClean="0"/>
              <a:t>Types of cases accepted</a:t>
            </a:r>
          </a:p>
        </p:txBody>
      </p:sp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3563938" y="2911475"/>
            <a:ext cx="3455987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>
              <a:spcBef>
                <a:spcPct val="50000"/>
              </a:spcBef>
            </a:pPr>
            <a:r>
              <a:rPr lang="pl-PL" altLang="pl-PL" sz="1400" b="1" dirty="0">
                <a:solidFill>
                  <a:srgbClr val="99CCFF"/>
                </a:solidFill>
                <a:latin typeface="Arial" charset="0"/>
              </a:rPr>
              <a:t>Total </a:t>
            </a:r>
            <a:r>
              <a:rPr lang="pl-PL" altLang="pl-PL" sz="1400" b="1" dirty="0" err="1">
                <a:solidFill>
                  <a:srgbClr val="99CCFF"/>
                </a:solidFill>
                <a:latin typeface="Arial" charset="0"/>
              </a:rPr>
              <a:t>in</a:t>
            </a:r>
            <a:r>
              <a:rPr lang="pl-PL" altLang="pl-PL" sz="1400" b="1" dirty="0">
                <a:solidFill>
                  <a:srgbClr val="99CCFF"/>
                </a:solidFill>
                <a:latin typeface="Arial" charset="0"/>
              </a:rPr>
              <a:t> </a:t>
            </a:r>
            <a:r>
              <a:rPr lang="pl-PL" altLang="pl-PL" sz="1400" b="1" dirty="0" smtClean="0">
                <a:solidFill>
                  <a:srgbClr val="99CCFF"/>
                </a:solidFill>
                <a:latin typeface="Arial" charset="0"/>
              </a:rPr>
              <a:t>2015/2016: </a:t>
            </a:r>
            <a:r>
              <a:rPr lang="pl-PL" altLang="pl-PL" sz="1400" b="1" dirty="0" smtClean="0">
                <a:solidFill>
                  <a:srgbClr val="99CCFF"/>
                </a:solidFill>
                <a:latin typeface="Arial" charset="0"/>
              </a:rPr>
              <a:t>4414</a:t>
            </a:r>
            <a:endParaRPr lang="pl-PL" altLang="pl-PL" sz="1400" b="1" dirty="0">
              <a:solidFill>
                <a:srgbClr val="99CCFF"/>
              </a:solidFill>
              <a:latin typeface="Arial" charset="0"/>
            </a:endParaRPr>
          </a:p>
          <a:p>
            <a:pPr algn="ctr" defTabSz="912813">
              <a:spcBef>
                <a:spcPct val="50000"/>
              </a:spcBef>
            </a:pPr>
            <a:r>
              <a:rPr lang="pl-PL" altLang="pl-PL" sz="1600" b="1" dirty="0">
                <a:solidFill>
                  <a:schemeClr val="tx2"/>
                </a:solidFill>
                <a:latin typeface="Arial" charset="0"/>
              </a:rPr>
              <a:t>Total </a:t>
            </a:r>
            <a:r>
              <a:rPr lang="pl-PL" altLang="pl-PL" sz="1600" b="1" dirty="0" err="1">
                <a:solidFill>
                  <a:schemeClr val="tx2"/>
                </a:solidFill>
                <a:latin typeface="Arial" charset="0"/>
              </a:rPr>
              <a:t>in</a:t>
            </a:r>
            <a:r>
              <a:rPr lang="pl-PL" altLang="pl-PL" sz="16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pl-PL" altLang="pl-PL" sz="1600" b="1" dirty="0" smtClean="0">
                <a:solidFill>
                  <a:schemeClr val="tx2"/>
                </a:solidFill>
                <a:latin typeface="Arial" charset="0"/>
              </a:rPr>
              <a:t>2016/2017: </a:t>
            </a:r>
            <a:r>
              <a:rPr lang="pl-PL" altLang="pl-PL" sz="1600" b="1" dirty="0" smtClean="0">
                <a:solidFill>
                  <a:schemeClr val="tx2"/>
                </a:solidFill>
                <a:latin typeface="Arial" charset="0"/>
              </a:rPr>
              <a:t>2547</a:t>
            </a:r>
            <a:endParaRPr lang="pl-PL" altLang="pl-PL" sz="1600" b="1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24916304"/>
              </p:ext>
            </p:extLst>
          </p:nvPr>
        </p:nvGraphicFramePr>
        <p:xfrm>
          <a:off x="769739" y="1916832"/>
          <a:ext cx="8374261" cy="5363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pl-PL" altLang="pl-PL" smtClean="0"/>
              <a:t>Average time of handling the case</a:t>
            </a:r>
          </a:p>
        </p:txBody>
      </p:sp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1614488" y="2493963"/>
          <a:ext cx="6030912" cy="3816350"/>
        </p:xfrm>
        <a:graphic>
          <a:graphicData uri="http://schemas.openxmlformats.org/presentationml/2006/ole">
            <p:oleObj spid="_x0000_s14339" name="Worksheet" r:id="rId3" imgW="6048290" imgH="3828852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pl-PL" altLang="pl-PL" smtClean="0"/>
              <a:t>How did the client learned about the clinic</a:t>
            </a:r>
          </a:p>
        </p:txBody>
      </p:sp>
      <p:graphicFrame>
        <p:nvGraphicFramePr>
          <p:cNvPr id="4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69932541"/>
              </p:ext>
            </p:extLst>
          </p:nvPr>
        </p:nvGraphicFramePr>
        <p:xfrm>
          <a:off x="1619672" y="263691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Medal Pro Bono dla Fundacji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4508500"/>
            <a:ext cx="2016125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4" descr="Logo Organizacji Pożytku Publicznego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 t="3989" b="7535"/>
          <a:stretch>
            <a:fillRect/>
          </a:stretch>
        </p:blipFill>
        <p:spPr>
          <a:xfrm>
            <a:off x="7021513" y="2349500"/>
            <a:ext cx="2087562" cy="1801813"/>
          </a:xfrm>
          <a:noFill/>
        </p:spPr>
      </p:pic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2813" eaLnBrk="1" hangingPunct="1"/>
            <a:r>
              <a:rPr lang="pl-PL" altLang="pl-PL" smtClean="0"/>
              <a:t>Legal Clinics Foundation’s achievements</a:t>
            </a: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684213" y="2243138"/>
            <a:ext cx="6480175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 algn="just" defTabSz="912813">
              <a:lnSpc>
                <a:spcPct val="120000"/>
              </a:lnSpc>
              <a:buFontTx/>
              <a:buChar char="•"/>
            </a:pPr>
            <a:r>
              <a:rPr lang="en-US" altLang="pl-PL" sz="1300" dirty="0">
                <a:latin typeface="Arial" charset="0"/>
              </a:rPr>
              <a:t>The Foundation has the </a:t>
            </a:r>
            <a:r>
              <a:rPr lang="en-US" altLang="pl-PL" sz="1300" b="1" dirty="0">
                <a:latin typeface="Arial" charset="0"/>
              </a:rPr>
              <a:t>status of the public benefit organization</a:t>
            </a:r>
            <a:r>
              <a:rPr lang="pl-PL" altLang="pl-PL" sz="1300" dirty="0">
                <a:latin typeface="Arial" charset="0"/>
              </a:rPr>
              <a:t>.</a:t>
            </a:r>
          </a:p>
          <a:p>
            <a:pPr marL="182563" indent="-182563" algn="just" defTabSz="912813">
              <a:lnSpc>
                <a:spcPct val="120000"/>
              </a:lnSpc>
              <a:buFontTx/>
              <a:buChar char="•"/>
            </a:pPr>
            <a:r>
              <a:rPr lang="en-US" altLang="pl-PL" sz="1300" dirty="0">
                <a:latin typeface="Arial" charset="0"/>
              </a:rPr>
              <a:t>Won a distinctive prize </a:t>
            </a:r>
            <a:r>
              <a:rPr lang="pl-PL" altLang="pl-PL" sz="1300" dirty="0">
                <a:latin typeface="Arial" charset="0"/>
              </a:rPr>
              <a:t>of</a:t>
            </a:r>
            <a:r>
              <a:rPr lang="en-US" altLang="pl-PL" sz="1300" dirty="0">
                <a:latin typeface="Arial" charset="0"/>
              </a:rPr>
              <a:t> the </a:t>
            </a:r>
            <a:r>
              <a:rPr lang="en-US" altLang="pl-PL" sz="1300" b="1" dirty="0">
                <a:latin typeface="Arial" charset="0"/>
              </a:rPr>
              <a:t>Best Pro </a:t>
            </a:r>
            <a:r>
              <a:rPr lang="en-US" altLang="pl-PL" sz="1300" b="1" dirty="0" err="1">
                <a:latin typeface="Arial" charset="0"/>
              </a:rPr>
              <a:t>Publico</a:t>
            </a:r>
            <a:r>
              <a:rPr lang="en-US" altLang="pl-PL" sz="1300" b="1" dirty="0">
                <a:latin typeface="Arial" charset="0"/>
              </a:rPr>
              <a:t> Bono Civil Initiative</a:t>
            </a:r>
            <a:r>
              <a:rPr lang="en-US" altLang="pl-PL" sz="1300" dirty="0">
                <a:latin typeface="Arial" charset="0"/>
              </a:rPr>
              <a:t> contest</a:t>
            </a:r>
            <a:r>
              <a:rPr lang="pl-PL" altLang="pl-PL" sz="1300" dirty="0">
                <a:latin typeface="Arial" charset="0"/>
              </a:rPr>
              <a:t>.</a:t>
            </a:r>
          </a:p>
          <a:p>
            <a:pPr marL="182563" indent="-182563" algn="just" defTabSz="912813">
              <a:lnSpc>
                <a:spcPct val="120000"/>
              </a:lnSpc>
              <a:buFontTx/>
              <a:buChar char="•"/>
            </a:pPr>
            <a:r>
              <a:rPr lang="pl-PL" altLang="pl-PL" sz="1300" dirty="0">
                <a:latin typeface="Arial" charset="0"/>
              </a:rPr>
              <a:t>In 2013 </a:t>
            </a:r>
            <a:r>
              <a:rPr lang="pl-PL" altLang="pl-PL" sz="1300" dirty="0" err="1">
                <a:latin typeface="Arial" charset="0"/>
              </a:rPr>
              <a:t>received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award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from</a:t>
            </a:r>
            <a:r>
              <a:rPr lang="pl-PL" altLang="pl-PL" sz="1300" b="1" dirty="0">
                <a:latin typeface="Arial" charset="0"/>
              </a:rPr>
              <a:t> UNDP and </a:t>
            </a:r>
            <a:r>
              <a:rPr lang="pl-PL" altLang="pl-PL" sz="1300" b="1" dirty="0" err="1">
                <a:latin typeface="Arial" charset="0"/>
              </a:rPr>
              <a:t>European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Social</a:t>
            </a:r>
            <a:r>
              <a:rPr lang="pl-PL" altLang="pl-PL" sz="1300" b="1" dirty="0">
                <a:latin typeface="Arial" charset="0"/>
              </a:rPr>
              <a:t> Fund for the Best </a:t>
            </a:r>
            <a:r>
              <a:rPr lang="pl-PL" altLang="pl-PL" sz="1300" b="1" dirty="0" err="1">
                <a:latin typeface="Arial" charset="0"/>
              </a:rPr>
              <a:t>Social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Partnership</a:t>
            </a:r>
            <a:r>
              <a:rPr lang="pl-PL" altLang="pl-PL" sz="1300" b="1" dirty="0">
                <a:latin typeface="Arial" charset="0"/>
              </a:rPr>
              <a:t> of the </a:t>
            </a:r>
            <a:r>
              <a:rPr lang="pl-PL" altLang="pl-PL" sz="1300" b="1" dirty="0" err="1">
                <a:latin typeface="Arial" charset="0"/>
              </a:rPr>
              <a:t>year</a:t>
            </a:r>
            <a:r>
              <a:rPr lang="pl-PL" altLang="pl-PL" sz="1300" b="1" dirty="0">
                <a:latin typeface="Arial" charset="0"/>
              </a:rPr>
              <a:t>.</a:t>
            </a:r>
          </a:p>
          <a:p>
            <a:pPr marL="182563" indent="-182563" algn="just" defTabSz="912813">
              <a:lnSpc>
                <a:spcPct val="120000"/>
              </a:lnSpc>
              <a:buFontTx/>
              <a:buChar char="•"/>
            </a:pPr>
            <a:r>
              <a:rPr lang="pl-PL" altLang="pl-PL" sz="1300" dirty="0">
                <a:latin typeface="Arial" charset="0"/>
              </a:rPr>
              <a:t>ELSA Poland </a:t>
            </a:r>
            <a:r>
              <a:rPr lang="pl-PL" altLang="pl-PL" sz="1300" dirty="0" err="1">
                <a:latin typeface="Arial" charset="0"/>
              </a:rPr>
              <a:t>granted</a:t>
            </a:r>
            <a:r>
              <a:rPr lang="pl-PL" altLang="pl-PL" sz="1300" dirty="0">
                <a:latin typeface="Arial" charset="0"/>
              </a:rPr>
              <a:t> the </a:t>
            </a:r>
            <a:r>
              <a:rPr lang="pl-PL" altLang="pl-PL" sz="1300" dirty="0" err="1">
                <a:latin typeface="Arial" charset="0"/>
              </a:rPr>
              <a:t>Foundation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title</a:t>
            </a:r>
            <a:r>
              <a:rPr lang="pl-PL" altLang="pl-PL" sz="1300" dirty="0">
                <a:latin typeface="Arial" charset="0"/>
              </a:rPr>
              <a:t> of „</a:t>
            </a:r>
            <a:r>
              <a:rPr lang="pl-PL" altLang="pl-PL" sz="1300" b="1" dirty="0">
                <a:latin typeface="Arial" charset="0"/>
              </a:rPr>
              <a:t>Legal </a:t>
            </a:r>
            <a:r>
              <a:rPr lang="pl-PL" altLang="pl-PL" sz="1300" b="1" dirty="0" err="1">
                <a:latin typeface="Arial" charset="0"/>
              </a:rPr>
              <a:t>Education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Supporter</a:t>
            </a:r>
            <a:r>
              <a:rPr lang="pl-PL" altLang="pl-PL" sz="1300" b="1" dirty="0">
                <a:latin typeface="Arial" charset="0"/>
              </a:rPr>
              <a:t>”</a:t>
            </a:r>
            <a:br>
              <a:rPr lang="pl-PL" altLang="pl-PL" sz="1300" b="1" dirty="0">
                <a:latin typeface="Arial" charset="0"/>
              </a:rPr>
            </a:br>
            <a:r>
              <a:rPr lang="pl-PL" altLang="pl-PL" sz="1300" b="1" dirty="0" err="1">
                <a:latin typeface="Arial" charset="0"/>
              </a:rPr>
              <a:t>in</a:t>
            </a:r>
            <a:r>
              <a:rPr lang="pl-PL" altLang="pl-PL" sz="1300" b="1" dirty="0">
                <a:latin typeface="Arial" charset="0"/>
              </a:rPr>
              <a:t> 2006 and 2007</a:t>
            </a:r>
            <a:r>
              <a:rPr lang="pl-PL" altLang="pl-PL" sz="1300" dirty="0">
                <a:latin typeface="Arial" charset="0"/>
              </a:rPr>
              <a:t>.</a:t>
            </a:r>
          </a:p>
          <a:p>
            <a:pPr marL="182563" indent="-182563" algn="just" defTabSz="91281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pl-PL" altLang="pl-PL" sz="1300" dirty="0">
                <a:latin typeface="Arial" charset="0"/>
              </a:rPr>
              <a:t>For </a:t>
            </a:r>
            <a:r>
              <a:rPr lang="pl-PL" altLang="pl-PL" sz="1300" b="1" dirty="0" smtClean="0">
                <a:latin typeface="Arial" charset="0"/>
              </a:rPr>
              <a:t>18</a:t>
            </a:r>
            <a:r>
              <a:rPr lang="pl-PL" altLang="pl-PL" sz="1300" dirty="0" smtClean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years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has</a:t>
            </a:r>
            <a:r>
              <a:rPr lang="pl-PL" altLang="pl-PL" sz="1300" dirty="0">
                <a:latin typeface="Arial" charset="0"/>
              </a:rPr>
              <a:t> o</a:t>
            </a:r>
            <a:r>
              <a:rPr lang="en-US" altLang="pl-PL" sz="1300" dirty="0" err="1">
                <a:latin typeface="Arial" charset="0"/>
              </a:rPr>
              <a:t>rganize</a:t>
            </a:r>
            <a:r>
              <a:rPr lang="pl-PL" altLang="pl-PL" sz="1300" dirty="0">
                <a:latin typeface="Arial" charset="0"/>
              </a:rPr>
              <a:t>d</a:t>
            </a:r>
            <a:r>
              <a:rPr lang="en-US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annual</a:t>
            </a:r>
            <a:r>
              <a:rPr lang="en-US" altLang="pl-PL" sz="1300" dirty="0">
                <a:latin typeface="Arial" charset="0"/>
              </a:rPr>
              <a:t> </a:t>
            </a:r>
            <a:r>
              <a:rPr lang="en-US" altLang="pl-PL" sz="1300" b="1" dirty="0">
                <a:latin typeface="Arial" charset="0"/>
              </a:rPr>
              <a:t>Pro Bono Lawyer Contest</a:t>
            </a:r>
            <a:r>
              <a:rPr lang="pl-PL" altLang="pl-PL" sz="1300" dirty="0">
                <a:latin typeface="Arial" charset="0"/>
              </a:rPr>
              <a:t>.</a:t>
            </a:r>
          </a:p>
          <a:p>
            <a:pPr marL="182563" indent="-182563" algn="just" defTabSz="91281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pl-PL" altLang="pl-PL" sz="1300" b="1" dirty="0" err="1">
                <a:latin typeface="Arial" charset="0"/>
              </a:rPr>
              <a:t>Granted</a:t>
            </a:r>
            <a:r>
              <a:rPr lang="pl-PL" altLang="pl-PL" sz="1300" b="1" dirty="0">
                <a:latin typeface="Arial" charset="0"/>
              </a:rPr>
              <a:t> legal </a:t>
            </a:r>
            <a:r>
              <a:rPr lang="pl-PL" altLang="pl-PL" sz="1300" b="1" dirty="0" err="1">
                <a:latin typeface="Arial" charset="0"/>
              </a:rPr>
              <a:t>clinics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with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en-US" altLang="pl-PL" sz="1300" b="1" dirty="0">
                <a:latin typeface="Arial" charset="0"/>
              </a:rPr>
              <a:t>material and financial </a:t>
            </a:r>
            <a:r>
              <a:rPr lang="pl-PL" altLang="pl-PL" sz="1300" b="1" dirty="0" err="1">
                <a:latin typeface="Arial" charset="0"/>
              </a:rPr>
              <a:t>means</a:t>
            </a:r>
            <a:r>
              <a:rPr lang="en-US" altLang="pl-PL" sz="1300" b="1" dirty="0">
                <a:latin typeface="Arial" charset="0"/>
              </a:rPr>
              <a:t> </a:t>
            </a:r>
            <a:r>
              <a:rPr lang="en-US" altLang="pl-PL" sz="1300" dirty="0">
                <a:latin typeface="Arial" charset="0"/>
              </a:rPr>
              <a:t>of the total value </a:t>
            </a:r>
            <a:r>
              <a:rPr lang="pl-PL" altLang="pl-PL" sz="1300" dirty="0">
                <a:latin typeface="Arial" charset="0"/>
              </a:rPr>
              <a:t/>
            </a:r>
            <a:br>
              <a:rPr lang="pl-PL" altLang="pl-PL" sz="1300" dirty="0">
                <a:latin typeface="Arial" charset="0"/>
              </a:rPr>
            </a:br>
            <a:r>
              <a:rPr lang="en-US" altLang="pl-PL" sz="1300" dirty="0">
                <a:latin typeface="Arial" charset="0"/>
              </a:rPr>
              <a:t>of </a:t>
            </a:r>
            <a:r>
              <a:rPr lang="en-US" altLang="pl-PL" sz="1300" dirty="0" err="1">
                <a:latin typeface="Arial" charset="0"/>
              </a:rPr>
              <a:t>appr</a:t>
            </a:r>
            <a:r>
              <a:rPr lang="en-US" altLang="pl-PL" sz="1300" dirty="0">
                <a:latin typeface="Arial" charset="0"/>
              </a:rPr>
              <a:t>. </a:t>
            </a:r>
            <a:r>
              <a:rPr lang="pl-PL" altLang="pl-PL" sz="1300" dirty="0" smtClean="0">
                <a:latin typeface="Arial" charset="0"/>
              </a:rPr>
              <a:t>164 </a:t>
            </a:r>
            <a:r>
              <a:rPr lang="pl-PL" altLang="pl-PL" sz="1300" dirty="0">
                <a:latin typeface="Arial" charset="0"/>
              </a:rPr>
              <a:t>000 USD (financial) and </a:t>
            </a:r>
            <a:r>
              <a:rPr lang="pl-PL" altLang="pl-PL" sz="1300" dirty="0" err="1">
                <a:latin typeface="Arial" charset="0"/>
              </a:rPr>
              <a:t>over</a:t>
            </a:r>
            <a:r>
              <a:rPr lang="pl-PL" altLang="pl-PL" sz="1300" dirty="0">
                <a:latin typeface="Arial" charset="0"/>
              </a:rPr>
              <a:t>  </a:t>
            </a:r>
            <a:r>
              <a:rPr lang="pl-PL" altLang="pl-PL" sz="1300" dirty="0" smtClean="0">
                <a:latin typeface="Arial" charset="0"/>
              </a:rPr>
              <a:t>816 </a:t>
            </a:r>
            <a:r>
              <a:rPr lang="pl-PL" altLang="pl-PL" sz="1300" dirty="0">
                <a:latin typeface="Arial" charset="0"/>
              </a:rPr>
              <a:t>000 USD (</a:t>
            </a:r>
            <a:r>
              <a:rPr lang="pl-PL" altLang="pl-PL" sz="1300" dirty="0" err="1">
                <a:latin typeface="Arial" charset="0"/>
              </a:rPr>
              <a:t>in-kind</a:t>
            </a:r>
            <a:r>
              <a:rPr lang="pl-PL" altLang="pl-PL" sz="1300" dirty="0">
                <a:latin typeface="Arial" charset="0"/>
              </a:rPr>
              <a:t>).</a:t>
            </a:r>
          </a:p>
          <a:p>
            <a:pPr marL="182563" indent="-182563" algn="just" defTabSz="91281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pl-PL" altLang="pl-PL" sz="1300" dirty="0" err="1">
                <a:latin typeface="Arial" charset="0"/>
              </a:rPr>
              <a:t>Published</a:t>
            </a:r>
            <a:r>
              <a:rPr lang="pl-PL" altLang="pl-PL" sz="1300" dirty="0">
                <a:latin typeface="Arial" charset="0"/>
              </a:rPr>
              <a:t> first </a:t>
            </a:r>
            <a:r>
              <a:rPr lang="pl-PL" altLang="pl-PL" sz="1300" dirty="0" err="1">
                <a:latin typeface="Arial" charset="0"/>
              </a:rPr>
              <a:t>in</a:t>
            </a:r>
            <a:r>
              <a:rPr lang="pl-PL" altLang="pl-PL" sz="1300" dirty="0">
                <a:latin typeface="Arial" charset="0"/>
              </a:rPr>
              <a:t> Poland and </a:t>
            </a:r>
            <a:r>
              <a:rPr lang="pl-PL" altLang="pl-PL" sz="1300" dirty="0" err="1">
                <a:latin typeface="Arial" charset="0"/>
              </a:rPr>
              <a:t>in</a:t>
            </a:r>
            <a:r>
              <a:rPr lang="pl-PL" altLang="pl-PL" sz="1300" dirty="0">
                <a:latin typeface="Arial" charset="0"/>
              </a:rPr>
              <a:t> region </a:t>
            </a:r>
            <a:r>
              <a:rPr lang="pl-PL" altLang="pl-PL" sz="1300" dirty="0" err="1">
                <a:latin typeface="Arial" charset="0"/>
              </a:rPr>
              <a:t>textbook</a:t>
            </a:r>
            <a:r>
              <a:rPr lang="pl-PL" altLang="pl-PL" sz="1300" dirty="0">
                <a:latin typeface="Arial" charset="0"/>
              </a:rPr>
              <a:t> „</a:t>
            </a:r>
            <a:r>
              <a:rPr lang="en-US" altLang="pl-PL" sz="1300" b="1" dirty="0">
                <a:latin typeface="Arial" charset="0"/>
              </a:rPr>
              <a:t>The Legal Clinics. The Idea, Organization, Methodology</a:t>
            </a:r>
            <a:r>
              <a:rPr lang="pl-PL" altLang="pl-PL" sz="1300" b="1" dirty="0">
                <a:latin typeface="Arial" charset="0"/>
              </a:rPr>
              <a:t>” (</a:t>
            </a:r>
            <a:r>
              <a:rPr lang="pl-PL" altLang="pl-PL" sz="1300" b="1" dirty="0" err="1">
                <a:latin typeface="Arial" charset="0"/>
              </a:rPr>
              <a:t>available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also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in</a:t>
            </a:r>
            <a:r>
              <a:rPr lang="pl-PL" altLang="pl-PL" sz="1300" b="1" dirty="0">
                <a:latin typeface="Arial" charset="0"/>
              </a:rPr>
              <a:t> </a:t>
            </a:r>
            <a:r>
              <a:rPr lang="pl-PL" altLang="pl-PL" sz="1300" b="1" dirty="0" err="1">
                <a:latin typeface="Arial" charset="0"/>
              </a:rPr>
              <a:t>English</a:t>
            </a:r>
            <a:r>
              <a:rPr lang="pl-PL" altLang="pl-PL" sz="1300" b="1" dirty="0">
                <a:latin typeface="Arial" charset="0"/>
              </a:rPr>
              <a:t> and </a:t>
            </a:r>
            <a:r>
              <a:rPr lang="pl-PL" altLang="pl-PL" sz="1300" b="1" dirty="0" err="1">
                <a:latin typeface="Arial" charset="0"/>
              </a:rPr>
              <a:t>Chinese</a:t>
            </a:r>
            <a:r>
              <a:rPr lang="pl-PL" altLang="pl-PL" sz="1300" b="1" dirty="0">
                <a:latin typeface="Arial" charset="0"/>
              </a:rPr>
              <a:t>).</a:t>
            </a:r>
            <a:r>
              <a:rPr lang="pl-PL" altLang="pl-PL" sz="1300" dirty="0">
                <a:latin typeface="Arial" charset="0"/>
              </a:rPr>
              <a:t> By the time </a:t>
            </a:r>
            <a:r>
              <a:rPr lang="pl-PL" altLang="pl-PL" sz="1300" dirty="0" err="1">
                <a:latin typeface="Arial" charset="0"/>
              </a:rPr>
              <a:t>being</a:t>
            </a:r>
            <a:r>
              <a:rPr lang="pl-PL" altLang="pl-PL" sz="1300" dirty="0">
                <a:latin typeface="Arial" charset="0"/>
              </a:rPr>
              <a:t> we </a:t>
            </a:r>
            <a:r>
              <a:rPr lang="pl-PL" altLang="pl-PL" sz="1300" dirty="0" err="1">
                <a:latin typeface="Arial" charset="0"/>
              </a:rPr>
              <a:t>published</a:t>
            </a:r>
            <a:r>
              <a:rPr lang="pl-PL" altLang="pl-PL" sz="1300" dirty="0">
                <a:latin typeface="Arial" charset="0"/>
              </a:rPr>
              <a:t> 17 </a:t>
            </a:r>
            <a:r>
              <a:rPr lang="pl-PL" altLang="pl-PL" sz="1300" dirty="0" err="1">
                <a:latin typeface="Arial" charset="0"/>
              </a:rPr>
              <a:t>textbooks</a:t>
            </a:r>
            <a:r>
              <a:rPr lang="pl-PL" altLang="pl-PL" sz="1300" dirty="0">
                <a:latin typeface="Arial" charset="0"/>
              </a:rPr>
              <a:t> and </a:t>
            </a:r>
            <a:r>
              <a:rPr lang="pl-PL" altLang="pl-PL" sz="1300" dirty="0" err="1">
                <a:latin typeface="Arial" charset="0"/>
              </a:rPr>
              <a:t>manuals</a:t>
            </a:r>
            <a:r>
              <a:rPr lang="pl-PL" altLang="pl-PL" sz="1300" dirty="0">
                <a:latin typeface="Arial" charset="0"/>
              </a:rPr>
              <a:t> on </a:t>
            </a:r>
            <a:r>
              <a:rPr lang="pl-PL" altLang="pl-PL" sz="1300" dirty="0" err="1">
                <a:latin typeface="Arial" charset="0"/>
              </a:rPr>
              <a:t>clinical</a:t>
            </a:r>
            <a:r>
              <a:rPr lang="pl-PL" altLang="pl-PL" sz="1300" dirty="0">
                <a:latin typeface="Arial" charset="0"/>
              </a:rPr>
              <a:t> legal </a:t>
            </a:r>
            <a:r>
              <a:rPr lang="pl-PL" altLang="pl-PL" sz="1300" dirty="0" err="1">
                <a:latin typeface="Arial" charset="0"/>
              </a:rPr>
              <a:t>education</a:t>
            </a:r>
            <a:r>
              <a:rPr lang="pl-PL" altLang="pl-PL" sz="1300" dirty="0">
                <a:latin typeface="Arial" charset="0"/>
              </a:rPr>
              <a:t>. </a:t>
            </a:r>
          </a:p>
          <a:p>
            <a:pPr marL="182563" indent="-182563" algn="just" defTabSz="91281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pl-PL" altLang="pl-PL" sz="1300" dirty="0" err="1">
                <a:latin typeface="Arial" charset="0"/>
              </a:rPr>
              <a:t>Organized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b="1" dirty="0" smtClean="0">
                <a:latin typeface="Arial" charset="0"/>
              </a:rPr>
              <a:t>31 </a:t>
            </a:r>
            <a:r>
              <a:rPr lang="en-US" altLang="pl-PL" sz="1300" b="1" dirty="0" smtClean="0">
                <a:latin typeface="Arial" charset="0"/>
              </a:rPr>
              <a:t>National </a:t>
            </a:r>
            <a:r>
              <a:rPr lang="en-US" altLang="pl-PL" sz="1300" b="1" dirty="0">
                <a:latin typeface="Arial" charset="0"/>
              </a:rPr>
              <a:t>Legal Clinics Conferences </a:t>
            </a:r>
            <a:r>
              <a:rPr lang="en-US" altLang="pl-PL" sz="1300" dirty="0">
                <a:latin typeface="Arial" charset="0"/>
              </a:rPr>
              <a:t>as well as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several</a:t>
            </a:r>
            <a:r>
              <a:rPr lang="en-US" altLang="pl-PL" sz="1300" b="1" dirty="0">
                <a:latin typeface="Arial" charset="0"/>
              </a:rPr>
              <a:t> </a:t>
            </a:r>
            <a:r>
              <a:rPr lang="en-US" altLang="pl-PL" sz="1300" dirty="0">
                <a:latin typeface="Arial" charset="0"/>
              </a:rPr>
              <a:t>workshops</a:t>
            </a:r>
            <a:r>
              <a:rPr lang="pl-PL" altLang="pl-PL" sz="1300" dirty="0">
                <a:latin typeface="Arial" charset="0"/>
              </a:rPr>
              <a:t>.</a:t>
            </a:r>
          </a:p>
          <a:p>
            <a:pPr marL="182563" indent="-182563" algn="just" defTabSz="91281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pl-PL" altLang="pl-PL" sz="1300" dirty="0" err="1">
                <a:latin typeface="Arial" charset="0"/>
              </a:rPr>
              <a:t>Actively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participated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in</a:t>
            </a:r>
            <a:r>
              <a:rPr lang="pl-PL" altLang="pl-PL" sz="1300" dirty="0">
                <a:latin typeface="Arial" charset="0"/>
              </a:rPr>
              <a:t> the </a:t>
            </a:r>
            <a:r>
              <a:rPr lang="pl-PL" altLang="pl-PL" sz="1300" dirty="0" err="1">
                <a:latin typeface="Arial" charset="0"/>
              </a:rPr>
              <a:t>creation</a:t>
            </a:r>
            <a:r>
              <a:rPr lang="pl-PL" altLang="pl-PL" sz="1300" dirty="0">
                <a:latin typeface="Arial" charset="0"/>
              </a:rPr>
              <a:t> of a </a:t>
            </a:r>
            <a:r>
              <a:rPr lang="pl-PL" altLang="pl-PL" sz="1300" dirty="0" err="1">
                <a:latin typeface="Arial" charset="0"/>
              </a:rPr>
              <a:t>strong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clinical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movement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in</a:t>
            </a:r>
            <a:r>
              <a:rPr lang="pl-PL" altLang="pl-PL" sz="1300" dirty="0">
                <a:latin typeface="Arial" charset="0"/>
              </a:rPr>
              <a:t> Central and </a:t>
            </a:r>
            <a:r>
              <a:rPr lang="pl-PL" altLang="pl-PL" sz="1300" dirty="0" err="1">
                <a:latin typeface="Arial" charset="0"/>
              </a:rPr>
              <a:t>Eastern</a:t>
            </a:r>
            <a:r>
              <a:rPr lang="pl-PL" altLang="pl-PL" sz="1300" dirty="0">
                <a:latin typeface="Arial" charset="0"/>
              </a:rPr>
              <a:t> Europe and </a:t>
            </a:r>
            <a:r>
              <a:rPr lang="pl-PL" altLang="pl-PL" sz="1300" dirty="0" err="1">
                <a:latin typeface="Arial" charset="0"/>
              </a:rPr>
              <a:t>in</a:t>
            </a:r>
            <a:r>
              <a:rPr lang="pl-PL" altLang="pl-PL" sz="1300" dirty="0">
                <a:latin typeface="Arial" charset="0"/>
              </a:rPr>
              <a:t> the </a:t>
            </a:r>
            <a:r>
              <a:rPr lang="pl-PL" altLang="pl-PL" sz="1300" dirty="0" err="1">
                <a:latin typeface="Arial" charset="0"/>
              </a:rPr>
              <a:t>transforming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countries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including</a:t>
            </a:r>
            <a:r>
              <a:rPr lang="pl-PL" altLang="pl-PL" sz="1300" dirty="0">
                <a:latin typeface="Arial" charset="0"/>
              </a:rPr>
              <a:t>: </a:t>
            </a:r>
            <a:r>
              <a:rPr lang="pl-PL" altLang="pl-PL" sz="1300" b="1" dirty="0" err="1">
                <a:latin typeface="Arial" charset="0"/>
              </a:rPr>
              <a:t>Ukraine</a:t>
            </a:r>
            <a:r>
              <a:rPr lang="pl-PL" altLang="pl-PL" sz="1300" b="1" dirty="0">
                <a:latin typeface="Arial" charset="0"/>
              </a:rPr>
              <a:t>, Czech Republic, </a:t>
            </a:r>
            <a:r>
              <a:rPr lang="pl-PL" altLang="pl-PL" sz="1300" b="1" dirty="0" err="1">
                <a:latin typeface="Arial" charset="0"/>
              </a:rPr>
              <a:t>Moldova</a:t>
            </a:r>
            <a:r>
              <a:rPr lang="pl-PL" altLang="pl-PL" sz="1300" b="1" dirty="0">
                <a:latin typeface="Arial" charset="0"/>
              </a:rPr>
              <a:t>, Uzbekistan, China, Russia, Serbia, </a:t>
            </a:r>
            <a:r>
              <a:rPr lang="pl-PL" altLang="pl-PL" sz="1300" b="1" dirty="0" err="1">
                <a:latin typeface="Arial" charset="0"/>
              </a:rPr>
              <a:t>Belarus</a:t>
            </a:r>
            <a:r>
              <a:rPr lang="pl-PL" altLang="pl-PL" sz="1300" b="1" dirty="0">
                <a:latin typeface="Arial" charset="0"/>
              </a:rPr>
              <a:t>, Georgia.</a:t>
            </a:r>
          </a:p>
          <a:p>
            <a:pPr marL="182563" indent="-182563" algn="just" defTabSz="91281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pl-PL" altLang="pl-PL" sz="1300" dirty="0">
                <a:latin typeface="Arial" charset="0"/>
              </a:rPr>
              <a:t>In 2008 </a:t>
            </a:r>
            <a:r>
              <a:rPr lang="pl-PL" altLang="pl-PL" sz="1300" b="1" dirty="0">
                <a:latin typeface="Arial" charset="0"/>
              </a:rPr>
              <a:t>Centrum Pro Bono </a:t>
            </a:r>
            <a:r>
              <a:rPr lang="pl-PL" altLang="pl-PL" sz="1300" dirty="0" err="1">
                <a:latin typeface="Arial" charset="0"/>
              </a:rPr>
              <a:t>has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been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opened</a:t>
            </a:r>
            <a:r>
              <a:rPr lang="pl-PL" altLang="pl-PL" sz="1300" dirty="0">
                <a:latin typeface="Arial" charset="0"/>
              </a:rPr>
              <a:t> as a program </a:t>
            </a:r>
            <a:r>
              <a:rPr lang="pl-PL" altLang="pl-PL" sz="1300" dirty="0" err="1">
                <a:latin typeface="Arial" charset="0"/>
              </a:rPr>
              <a:t>which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aims</a:t>
            </a:r>
            <a:r>
              <a:rPr lang="pl-PL" altLang="pl-PL" sz="1300" dirty="0">
                <a:latin typeface="Arial" charset="0"/>
              </a:rPr>
              <a:t> to </a:t>
            </a:r>
            <a:r>
              <a:rPr lang="pl-PL" altLang="pl-PL" sz="1300" dirty="0" err="1">
                <a:latin typeface="Arial" charset="0"/>
              </a:rPr>
              <a:t>connect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pro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bono</a:t>
            </a:r>
            <a:r>
              <a:rPr lang="pl-PL" altLang="pl-PL" sz="1300" dirty="0">
                <a:latin typeface="Arial" charset="0"/>
              </a:rPr>
              <a:t> legal </a:t>
            </a:r>
            <a:r>
              <a:rPr lang="pl-PL" altLang="pl-PL" sz="1300" dirty="0" err="1">
                <a:latin typeface="Arial" charset="0"/>
              </a:rPr>
              <a:t>aid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offered</a:t>
            </a:r>
            <a:r>
              <a:rPr lang="pl-PL" altLang="pl-PL" sz="1300" dirty="0">
                <a:latin typeface="Arial" charset="0"/>
              </a:rPr>
              <a:t> by </a:t>
            </a:r>
            <a:r>
              <a:rPr lang="pl-PL" altLang="pl-PL" sz="1300" dirty="0" err="1">
                <a:latin typeface="Arial" charset="0"/>
              </a:rPr>
              <a:t>law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firms</a:t>
            </a:r>
            <a:r>
              <a:rPr lang="pl-PL" altLang="pl-PL" sz="1300" dirty="0">
                <a:latin typeface="Arial" charset="0"/>
              </a:rPr>
              <a:t> </a:t>
            </a:r>
            <a:r>
              <a:rPr lang="pl-PL" altLang="pl-PL" sz="1300" dirty="0" err="1">
                <a:latin typeface="Arial" charset="0"/>
              </a:rPr>
              <a:t>with</a:t>
            </a:r>
            <a:r>
              <a:rPr lang="pl-PL" altLang="pl-PL" sz="1300" dirty="0">
                <a:latin typeface="Arial" charset="0"/>
              </a:rPr>
              <a:t> legal </a:t>
            </a:r>
            <a:r>
              <a:rPr lang="pl-PL" altLang="pl-PL" sz="1300" dirty="0" err="1">
                <a:latin typeface="Arial" charset="0"/>
              </a:rPr>
              <a:t>needs</a:t>
            </a:r>
            <a:r>
              <a:rPr lang="pl-PL" altLang="pl-PL" sz="1300" dirty="0">
                <a:latin typeface="Arial" charset="0"/>
              </a:rPr>
              <a:t> of the </a:t>
            </a:r>
            <a:r>
              <a:rPr lang="pl-PL" altLang="pl-PL" sz="1300" dirty="0" err="1">
                <a:latin typeface="Arial" charset="0"/>
              </a:rPr>
              <a:t>NGOs</a:t>
            </a:r>
            <a:r>
              <a:rPr lang="pl-PL" altLang="pl-PL" sz="1300" dirty="0">
                <a:latin typeface="Arial" charset="0"/>
              </a:rPr>
              <a:t>.</a:t>
            </a:r>
            <a:r>
              <a:rPr lang="pl-PL" altLang="pl-PL" sz="1300" b="1" dirty="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az 25" descr="C:\Users\FUPP\Desktop\Centrum PB\raport roczny\2013\loga\Dentons_Logo_Purple_RGB_1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2950" y="4292600"/>
            <a:ext cx="183832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2" descr="l_pa">
            <a:hlinkClick r:id="rId3" tooltip="Polsko-Amerykańska Fundacja Wolności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3363" y="2636838"/>
            <a:ext cx="47513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6" descr="fsb_logo">
            <a:hlinkClick r:id="rId5" tooltip="Fundacja Batorego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7238" y="2492375"/>
            <a:ext cx="1943100" cy="145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22" descr="Evershed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79838" y="4465638"/>
            <a:ext cx="3925887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5963" y="4756150"/>
            <a:ext cx="1092200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Rectangle 4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defTabSz="912813" eaLnBrk="1" hangingPunct="1"/>
            <a:r>
              <a:rPr lang="pl-PL" altLang="pl-PL" smtClean="0"/>
              <a:t>Legal Clinics Foundation’s Supporters</a:t>
            </a:r>
            <a:endParaRPr lang="en-US" altLang="pl-PL" smtClean="0"/>
          </a:p>
        </p:txBody>
      </p:sp>
      <p:sp>
        <p:nvSpPr>
          <p:cNvPr id="17416" name="Rectangle 5"/>
          <p:cNvSpPr>
            <a:spLocks noChangeArrowheads="1"/>
          </p:cNvSpPr>
          <p:nvPr/>
        </p:nvSpPr>
        <p:spPr bwMode="auto">
          <a:xfrm>
            <a:off x="900113" y="2276475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algn="ctr" defTabSz="912813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pl-PL" altLang="pl-PL" sz="2000" b="1" u="sng">
                <a:solidFill>
                  <a:schemeClr val="tx2"/>
                </a:solidFill>
                <a:latin typeface="Arial" charset="0"/>
              </a:rPr>
              <a:t>Institutional Sponsors</a:t>
            </a:r>
            <a:endParaRPr lang="pl-PL" altLang="pl-PL" sz="2000" b="1">
              <a:solidFill>
                <a:schemeClr val="tx2"/>
              </a:solidFill>
              <a:latin typeface="Arial" charset="0"/>
            </a:endParaRPr>
          </a:p>
          <a:p>
            <a:pPr marL="341313" indent="-341313" algn="ctr" defTabSz="912813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altLang="pl-PL" sz="16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7417" name="Rectangle 7"/>
          <p:cNvSpPr>
            <a:spLocks noChangeArrowheads="1"/>
          </p:cNvSpPr>
          <p:nvPr/>
        </p:nvSpPr>
        <p:spPr bwMode="auto">
          <a:xfrm>
            <a:off x="4364038" y="3975100"/>
            <a:ext cx="117316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anchor="ctr">
            <a:spAutoFit/>
          </a:bodyPr>
          <a:lstStyle/>
          <a:p>
            <a:pPr algn="ctr" defTabSz="912813"/>
            <a:r>
              <a:rPr lang="pl-PL" altLang="pl-PL" sz="2000" b="1" u="sng">
                <a:solidFill>
                  <a:schemeClr val="tx2"/>
                </a:solidFill>
                <a:latin typeface="Arial" charset="0"/>
              </a:rPr>
              <a:t>Sponsors</a:t>
            </a:r>
          </a:p>
        </p:txBody>
      </p:sp>
      <p:pic>
        <p:nvPicPr>
          <p:cNvPr id="17418" name="Picture 8" descr="ue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16013" y="4941888"/>
            <a:ext cx="1223962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Picture 9" descr="fio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40200" y="4884738"/>
            <a:ext cx="16192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Picture 10" descr="chb">
            <a:hlinkClick r:id="rId13" tooltip="C.H.Beck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39075" y="2492375"/>
            <a:ext cx="11969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1" name="Picture 11" descr="kbn_logo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555875" y="5046663"/>
            <a:ext cx="1362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2" name="Picture 12" descr="pwp">
            <a:hlinkClick r:id="rId17" tooltip="Polskie Wydawnictwa Profesjonalne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832475" y="5849938"/>
            <a:ext cx="327660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3" name="Picture 14" descr="ms">
            <a:hlinkClick r:id="rId19" tooltip="Ministerstwo Sprawiedliwości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27088" y="5876925"/>
            <a:ext cx="39147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4" name="Picture 15" descr="baker">
            <a:hlinkClick r:id="rId21" tooltip="Baker &amp; McKenzie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827088" y="6381750"/>
            <a:ext cx="209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5" name="Picture 16" descr="link">
            <a:hlinkClick r:id="rId23" tooltip="Linkleaters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55650" y="4337050"/>
            <a:ext cx="13081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6" name="Picture 17" descr="amb_red">
            <a:hlinkClick r:id="rId25" tooltip="Ambasada Holenderska"/>
          </p:cNvPr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6011863" y="6413500"/>
            <a:ext cx="2879725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7" name="Picture 23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6875463" y="4994275"/>
            <a:ext cx="20891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8" name="Picture 26" descr="Clifford Chance">
            <a:hlinkClick r:id="rId28" tooltip="CliffordChance.com"/>
          </p:cNvPr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7740650" y="4411663"/>
            <a:ext cx="1368425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9" name="Picture 13" descr="chadbourne">
            <a:hlinkClick r:id="rId30" tooltip="Chadbourne &amp; Parke LLP"/>
          </p:cNvPr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3059113" y="6308725"/>
            <a:ext cx="160337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0" name="Picture 28" descr="http://www.eurasia.org/sites/default/files/EU_Vert_RGB.jpg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4787900" y="5805488"/>
            <a:ext cx="115252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1" name="Picture 30" descr="http://www.weil.com/files/ImageControl/6fa7fd2a-4aac-407b-b7f7-18912d54be2d/7483b893-e478-44a4-8fed-f49aa917d8cf/Presentation/Image/weil.gif">
            <a:hlinkClick r:id="rId33"/>
          </p:cNvPr>
          <p:cNvPicPr>
            <a:picLocks noChangeAspect="1" noChangeArrowheads="1"/>
          </p:cNvPicPr>
          <p:nvPr/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7235825" y="5532438"/>
            <a:ext cx="11525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2" name="Picture 19" descr="JI logo_brown"/>
          <p:cNvPicPr>
            <a:picLocks noChangeAspect="1" noChangeArrowheads="1"/>
          </p:cNvPicPr>
          <p:nvPr/>
        </p:nvPicPr>
        <p:blipFill>
          <a:blip r:embed="rId35" cstate="print"/>
          <a:srcRect/>
          <a:stretch>
            <a:fillRect/>
          </a:stretch>
        </p:blipFill>
        <p:spPr bwMode="auto">
          <a:xfrm>
            <a:off x="5651500" y="3429000"/>
            <a:ext cx="20891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3" name="Picture 32" descr="http://www.ceetrust.org/media/img/elems/logo.gif">
            <a:hlinkClick r:id="rId36"/>
          </p:cNvPr>
          <p:cNvPicPr>
            <a:picLocks noChangeAspect="1" noChangeArrowheads="1"/>
          </p:cNvPicPr>
          <p:nvPr/>
        </p:nvPicPr>
        <p:blipFill>
          <a:blip r:embed="rId37" cstate="print"/>
          <a:srcRect/>
          <a:stretch>
            <a:fillRect/>
          </a:stretch>
        </p:blipFill>
        <p:spPr bwMode="auto">
          <a:xfrm>
            <a:off x="2627313" y="3284538"/>
            <a:ext cx="3097212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03275" y="1412875"/>
            <a:ext cx="7772400" cy="1143000"/>
          </a:xfrm>
        </p:spPr>
        <p:txBody>
          <a:bodyPr/>
          <a:lstStyle/>
          <a:p>
            <a:pPr defTabSz="912813" eaLnBrk="1" hangingPunct="1"/>
            <a:r>
              <a:rPr lang="pl-PL" altLang="pl-PL" dirty="0" err="1" smtClean="0"/>
              <a:t>Thank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you</a:t>
            </a:r>
            <a:r>
              <a:rPr lang="pl-PL" altLang="pl-PL" dirty="0" smtClean="0"/>
              <a:t> for </a:t>
            </a:r>
            <a:r>
              <a:rPr lang="pl-PL" altLang="pl-PL" dirty="0" err="1" smtClean="0"/>
              <a:t>your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attention</a:t>
            </a:r>
            <a:r>
              <a:rPr lang="pl-PL" altLang="pl-PL" dirty="0" smtClean="0"/>
              <a:t>!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52987" y="4077072"/>
            <a:ext cx="4291013" cy="1973808"/>
          </a:xfrm>
        </p:spPr>
        <p:txBody>
          <a:bodyPr/>
          <a:lstStyle/>
          <a:p>
            <a:pPr defTabSz="912813" eaLnBrk="1" hangingPunct="1"/>
            <a:endParaRPr lang="pl-PL" altLang="pl-PL" sz="2400" b="1" dirty="0" smtClean="0"/>
          </a:p>
          <a:p>
            <a:pPr defTabSz="912813"/>
            <a:r>
              <a:rPr lang="pl-PL" altLang="pl-PL" sz="2400" b="1" dirty="0" err="1" smtClean="0"/>
              <a:t>Polish</a:t>
            </a:r>
            <a:r>
              <a:rPr lang="pl-PL" altLang="pl-PL" sz="2400" b="1" dirty="0" smtClean="0"/>
              <a:t> Legal </a:t>
            </a:r>
            <a:br>
              <a:rPr lang="pl-PL" altLang="pl-PL" sz="2400" b="1" dirty="0" smtClean="0"/>
            </a:br>
            <a:r>
              <a:rPr lang="pl-PL" altLang="pl-PL" sz="2400" b="1" dirty="0" err="1" smtClean="0"/>
              <a:t>Clinics</a:t>
            </a:r>
            <a:r>
              <a:rPr lang="pl-PL" altLang="pl-PL" sz="2400" b="1" dirty="0" smtClean="0"/>
              <a:t> </a:t>
            </a:r>
            <a:r>
              <a:rPr lang="pl-PL" altLang="pl-PL" sz="2400" b="1" dirty="0" err="1" smtClean="0"/>
              <a:t>Foundation</a:t>
            </a: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1400" b="1" dirty="0" err="1" smtClean="0">
                <a:latin typeface="Arial" charset="0"/>
              </a:rPr>
              <a:t>Add</a:t>
            </a:r>
            <a:r>
              <a:rPr lang="pl-PL" altLang="pl-PL" sz="1400" b="1" dirty="0" smtClean="0">
                <a:latin typeface="Arial" charset="0"/>
              </a:rPr>
              <a:t>.: Szpitalna 5/</a:t>
            </a:r>
            <a:r>
              <a:rPr lang="pl-PL" altLang="pl-PL" sz="1400" b="1" dirty="0" err="1" smtClean="0">
                <a:latin typeface="Arial" charset="0"/>
              </a:rPr>
              <a:t>5</a:t>
            </a:r>
            <a:r>
              <a:rPr lang="pl-PL" altLang="pl-PL" sz="1400" b="1" dirty="0" smtClean="0">
                <a:latin typeface="Arial" charset="0"/>
              </a:rPr>
              <a:t>, 00-031 Warsaw, Poland</a:t>
            </a:r>
          </a:p>
          <a:p>
            <a:pPr defTabSz="912813"/>
            <a:r>
              <a:rPr lang="pl-PL" altLang="pl-PL" sz="1400" b="1" dirty="0" err="1" smtClean="0">
                <a:latin typeface="Arial" charset="0"/>
                <a:cs typeface="Arial" charset="0"/>
              </a:rPr>
              <a:t>Ph</a:t>
            </a:r>
            <a:r>
              <a:rPr lang="pl-PL" altLang="pl-PL" sz="1400" b="1" dirty="0" smtClean="0">
                <a:latin typeface="Arial" charset="0"/>
                <a:cs typeface="Arial" charset="0"/>
              </a:rPr>
              <a:t>.</a:t>
            </a:r>
            <a:r>
              <a:rPr lang="de-DE" altLang="pl-PL" sz="1400" b="1" dirty="0" smtClean="0">
                <a:latin typeface="Arial" charset="0"/>
                <a:cs typeface="Arial" charset="0"/>
              </a:rPr>
              <a:t>: </a:t>
            </a:r>
            <a:r>
              <a:rPr lang="pl-PL" altLang="pl-PL" sz="1400" b="1" dirty="0" smtClean="0">
                <a:latin typeface="Arial" charset="0"/>
                <a:cs typeface="Arial" charset="0"/>
              </a:rPr>
              <a:t>+48 </a:t>
            </a:r>
            <a:r>
              <a:rPr lang="de-DE" altLang="pl-PL" sz="1400" b="1" dirty="0" smtClean="0">
                <a:latin typeface="Arial" charset="0"/>
                <a:cs typeface="Arial" charset="0"/>
              </a:rPr>
              <a:t>22 828 91 28; </a:t>
            </a:r>
            <a:r>
              <a:rPr lang="pl-PL" altLang="pl-PL" sz="1400" b="1" dirty="0" smtClean="0">
                <a:latin typeface="Arial" charset="0"/>
              </a:rPr>
              <a:t>F</a:t>
            </a:r>
            <a:r>
              <a:rPr lang="de-DE" altLang="pl-PL" sz="1400" b="1" dirty="0" err="1" smtClean="0">
                <a:latin typeface="Arial" charset="0"/>
                <a:cs typeface="Arial" charset="0"/>
              </a:rPr>
              <a:t>ax</a:t>
            </a:r>
            <a:r>
              <a:rPr lang="de-DE" altLang="pl-PL" sz="1400" b="1" dirty="0" smtClean="0">
                <a:latin typeface="Arial" charset="0"/>
                <a:cs typeface="Arial" charset="0"/>
              </a:rPr>
              <a:t>: </a:t>
            </a:r>
            <a:r>
              <a:rPr lang="pl-PL" altLang="pl-PL" sz="1400" b="1" dirty="0" smtClean="0">
                <a:latin typeface="Arial" charset="0"/>
                <a:cs typeface="Arial" charset="0"/>
              </a:rPr>
              <a:t>+48 </a:t>
            </a:r>
            <a:r>
              <a:rPr lang="de-DE" altLang="pl-PL" sz="1400" b="1" dirty="0" smtClean="0">
                <a:latin typeface="Arial" charset="0"/>
                <a:cs typeface="Arial" charset="0"/>
              </a:rPr>
              <a:t>22 828 91 2</a:t>
            </a:r>
            <a:r>
              <a:rPr lang="pl-PL" altLang="pl-PL" sz="1400" b="1" dirty="0" smtClean="0">
                <a:latin typeface="Arial" charset="0"/>
                <a:cs typeface="Arial" charset="0"/>
              </a:rPr>
              <a:t>9</a:t>
            </a:r>
            <a:endParaRPr lang="pl-PL" altLang="pl-PL" sz="1400" b="1" dirty="0" smtClean="0">
              <a:latin typeface="Arial" charset="0"/>
            </a:endParaRPr>
          </a:p>
          <a:p>
            <a:pPr defTabSz="912813"/>
            <a:r>
              <a:rPr lang="pl-PL" altLang="pl-PL" sz="1400" b="1" dirty="0" smtClean="0">
                <a:latin typeface="Arial" charset="0"/>
                <a:cs typeface="Arial" charset="0"/>
              </a:rPr>
              <a:t>E-mail: </a:t>
            </a:r>
            <a:r>
              <a:rPr lang="pl-PL" altLang="pl-PL" sz="1400" b="1" dirty="0" err="1" smtClean="0">
                <a:latin typeface="Arial" charset="0"/>
                <a:cs typeface="Arial" charset="0"/>
              </a:rPr>
              <a:t>board@fupp.org.pl</a:t>
            </a:r>
            <a:r>
              <a:rPr lang="pl-PL" altLang="pl-PL" sz="1400" b="1" dirty="0" smtClean="0">
                <a:latin typeface="Arial" charset="0"/>
                <a:cs typeface="Arial" charset="0"/>
              </a:rPr>
              <a:t>   </a:t>
            </a:r>
            <a:r>
              <a:rPr lang="pl-PL" altLang="pl-PL" sz="1400" b="1" dirty="0" err="1" smtClean="0">
                <a:latin typeface="Arial" charset="0"/>
                <a:cs typeface="Arial" charset="0"/>
              </a:rPr>
              <a:t>www.fupp.org.pl</a:t>
            </a:r>
            <a:endParaRPr lang="pl-PL" altLang="pl-PL" sz="1400" b="1" dirty="0" smtClean="0">
              <a:latin typeface="Arial" charset="0"/>
              <a:cs typeface="Arial" charset="0"/>
            </a:endParaRPr>
          </a:p>
        </p:txBody>
      </p:sp>
      <p:pic>
        <p:nvPicPr>
          <p:cNvPr id="7172" name="Picture 4" descr="fupp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192081"/>
            <a:ext cx="1823814" cy="1757199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689475" y="5062538"/>
            <a:ext cx="4419600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defTabSz="912813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pl-PL" altLang="pl-PL" sz="1300" b="1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6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2813" eaLnBrk="1" hangingPunct="1"/>
            <a:r>
              <a:rPr lang="pl-PL" altLang="pl-PL" dirty="0" smtClean="0"/>
              <a:t>Legal </a:t>
            </a:r>
            <a:r>
              <a:rPr lang="pl-PL" altLang="pl-PL" dirty="0" err="1" smtClean="0"/>
              <a:t>Clinics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in</a:t>
            </a:r>
            <a:r>
              <a:rPr lang="pl-PL" altLang="pl-PL" dirty="0" smtClean="0"/>
              <a:t> Poland </a:t>
            </a:r>
            <a:r>
              <a:rPr lang="pl-PL" altLang="pl-PL" dirty="0" smtClean="0"/>
              <a:t>2003-2020</a:t>
            </a:r>
            <a:endParaRPr lang="pl-PL" altLang="pl-PL" dirty="0" smtClean="0"/>
          </a:p>
        </p:txBody>
      </p:sp>
      <p:grpSp>
        <p:nvGrpSpPr>
          <p:cNvPr id="4099" name="Group 561"/>
          <p:cNvGrpSpPr>
            <a:grpSpLocks/>
          </p:cNvGrpSpPr>
          <p:nvPr/>
        </p:nvGrpSpPr>
        <p:grpSpPr bwMode="auto">
          <a:xfrm>
            <a:off x="755650" y="2670175"/>
            <a:ext cx="8566150" cy="4575175"/>
            <a:chOff x="476" y="1138"/>
            <a:chExt cx="5396" cy="2882"/>
          </a:xfrm>
        </p:grpSpPr>
        <p:grpSp>
          <p:nvGrpSpPr>
            <p:cNvPr id="4316" name="Group 562"/>
            <p:cNvGrpSpPr>
              <a:grpSpLocks/>
            </p:cNvGrpSpPr>
            <p:nvPr/>
          </p:nvGrpSpPr>
          <p:grpSpPr bwMode="auto">
            <a:xfrm>
              <a:off x="476" y="1138"/>
              <a:ext cx="3264" cy="2882"/>
              <a:chOff x="432" y="1678"/>
              <a:chExt cx="3264" cy="2882"/>
            </a:xfrm>
          </p:grpSpPr>
          <p:sp>
            <p:nvSpPr>
              <p:cNvPr id="4318" name="AutoShape 563"/>
              <p:cNvSpPr>
                <a:spLocks noChangeArrowheads="1"/>
              </p:cNvSpPr>
              <p:nvPr/>
            </p:nvSpPr>
            <p:spPr bwMode="auto">
              <a:xfrm>
                <a:off x="2736" y="1680"/>
                <a:ext cx="960" cy="2880"/>
              </a:xfrm>
              <a:prstGeom prst="roundRect">
                <a:avLst>
                  <a:gd name="adj" fmla="val 23773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2813"/>
                <a:endParaRPr lang="en-US" altLang="pl-PL"/>
              </a:p>
            </p:txBody>
          </p:sp>
          <p:graphicFrame>
            <p:nvGraphicFramePr>
              <p:cNvPr id="4319" name="Object 564"/>
              <p:cNvGraphicFramePr>
                <a:graphicFrameLocks noChangeAspect="1"/>
              </p:cNvGraphicFramePr>
              <p:nvPr/>
            </p:nvGraphicFramePr>
            <p:xfrm>
              <a:off x="480" y="1678"/>
              <a:ext cx="2736" cy="2642"/>
            </p:xfrm>
            <a:graphic>
              <a:graphicData uri="http://schemas.openxmlformats.org/presentationml/2006/ole">
                <p:oleObj spid="_x0000_s4319" name="Obraz - mapa bitowa" r:id="rId3" imgW="4420204" imgH="4266595" progId="PBrush">
                  <p:embed/>
                </p:oleObj>
              </a:graphicData>
            </a:graphic>
          </p:graphicFrame>
          <p:pic>
            <p:nvPicPr>
              <p:cNvPr id="4320" name="Picture 565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130" y="2622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1" name="Picture 566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68" y="2301"/>
                <a:ext cx="145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2" name="Picture 567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27" y="1887"/>
                <a:ext cx="145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3" name="Picture 568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71" y="2438"/>
                <a:ext cx="145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4" name="Picture 569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56" y="2736"/>
                <a:ext cx="145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5" name="Picture 570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48" y="2736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6" name="Picture 571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07" y="2314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7" name="Picture 572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31" y="2314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8" name="Picture 573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75" y="3218"/>
                <a:ext cx="144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29" name="Picture 574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592" y="3744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30" name="Picture 575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112" y="3744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31" name="Picture 576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716" y="3586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32" name="Picture 577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51" y="3384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33" name="Picture 578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848" y="3035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34" name="Picture 579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54" y="3216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35" name="Picture 580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51" y="3218"/>
                <a:ext cx="145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36" name="Picture 581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57" y="2760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337" name="Text Box 582"/>
              <p:cNvSpPr txBox="1">
                <a:spLocks noChangeArrowheads="1"/>
              </p:cNvSpPr>
              <p:nvPr/>
            </p:nvSpPr>
            <p:spPr bwMode="auto">
              <a:xfrm>
                <a:off x="2544" y="2496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Białystok</a:t>
                </a:r>
              </a:p>
            </p:txBody>
          </p:sp>
          <p:sp>
            <p:nvSpPr>
              <p:cNvPr id="4338" name="Text Box 583"/>
              <p:cNvSpPr txBox="1">
                <a:spLocks noChangeArrowheads="1"/>
              </p:cNvSpPr>
              <p:nvPr/>
            </p:nvSpPr>
            <p:spPr bwMode="auto">
              <a:xfrm>
                <a:off x="2112" y="2899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Warszawa</a:t>
                </a:r>
              </a:p>
            </p:txBody>
          </p:sp>
          <p:sp>
            <p:nvSpPr>
              <p:cNvPr id="4339" name="Text Box 584"/>
              <p:cNvSpPr txBox="1">
                <a:spLocks noChangeArrowheads="1"/>
              </p:cNvSpPr>
              <p:nvPr/>
            </p:nvSpPr>
            <p:spPr bwMode="auto">
              <a:xfrm>
                <a:off x="2592" y="3408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Lublin</a:t>
                </a:r>
              </a:p>
            </p:txBody>
          </p:sp>
          <p:sp>
            <p:nvSpPr>
              <p:cNvPr id="4340" name="Text Box 585"/>
              <p:cNvSpPr txBox="1">
                <a:spLocks noChangeArrowheads="1"/>
              </p:cNvSpPr>
              <p:nvPr/>
            </p:nvSpPr>
            <p:spPr bwMode="auto">
              <a:xfrm>
                <a:off x="2304" y="3907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Rzeszów</a:t>
                </a:r>
              </a:p>
            </p:txBody>
          </p:sp>
          <p:sp>
            <p:nvSpPr>
              <p:cNvPr id="4341" name="Text Box 586"/>
              <p:cNvSpPr txBox="1">
                <a:spLocks noChangeArrowheads="1"/>
              </p:cNvSpPr>
              <p:nvPr/>
            </p:nvSpPr>
            <p:spPr bwMode="auto">
              <a:xfrm>
                <a:off x="1824" y="3907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Kraków</a:t>
                </a:r>
              </a:p>
            </p:txBody>
          </p:sp>
          <p:sp>
            <p:nvSpPr>
              <p:cNvPr id="4342" name="Text Box 587"/>
              <p:cNvSpPr txBox="1">
                <a:spLocks noChangeArrowheads="1"/>
              </p:cNvSpPr>
              <p:nvPr/>
            </p:nvSpPr>
            <p:spPr bwMode="auto">
              <a:xfrm>
                <a:off x="1488" y="3744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Katowice</a:t>
                </a:r>
              </a:p>
            </p:txBody>
          </p:sp>
          <p:sp>
            <p:nvSpPr>
              <p:cNvPr id="4343" name="Text Box 588"/>
              <p:cNvSpPr txBox="1">
                <a:spLocks noChangeArrowheads="1"/>
              </p:cNvSpPr>
              <p:nvPr/>
            </p:nvSpPr>
            <p:spPr bwMode="auto">
              <a:xfrm>
                <a:off x="1152" y="3552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Opole</a:t>
                </a:r>
              </a:p>
            </p:txBody>
          </p:sp>
          <p:sp>
            <p:nvSpPr>
              <p:cNvPr id="4344" name="Text Box 589"/>
              <p:cNvSpPr txBox="1">
                <a:spLocks noChangeArrowheads="1"/>
              </p:cNvSpPr>
              <p:nvPr/>
            </p:nvSpPr>
            <p:spPr bwMode="auto">
              <a:xfrm>
                <a:off x="816" y="3379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Wrocław</a:t>
                </a:r>
              </a:p>
            </p:txBody>
          </p:sp>
          <p:sp>
            <p:nvSpPr>
              <p:cNvPr id="4345" name="Text Box 590"/>
              <p:cNvSpPr txBox="1">
                <a:spLocks noChangeArrowheads="1"/>
              </p:cNvSpPr>
              <p:nvPr/>
            </p:nvSpPr>
            <p:spPr bwMode="auto">
              <a:xfrm>
                <a:off x="1584" y="3216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Łódź</a:t>
                </a:r>
              </a:p>
            </p:txBody>
          </p:sp>
          <p:sp>
            <p:nvSpPr>
              <p:cNvPr id="4346" name="Text Box 591"/>
              <p:cNvSpPr txBox="1">
                <a:spLocks noChangeArrowheads="1"/>
              </p:cNvSpPr>
              <p:nvPr/>
            </p:nvSpPr>
            <p:spPr bwMode="auto">
              <a:xfrm>
                <a:off x="864" y="2784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Poznań</a:t>
                </a:r>
              </a:p>
            </p:txBody>
          </p:sp>
          <p:sp>
            <p:nvSpPr>
              <p:cNvPr id="4347" name="Text Box 592"/>
              <p:cNvSpPr txBox="1">
                <a:spLocks noChangeArrowheads="1"/>
              </p:cNvSpPr>
              <p:nvPr/>
            </p:nvSpPr>
            <p:spPr bwMode="auto">
              <a:xfrm>
                <a:off x="1392" y="261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Toruń</a:t>
                </a:r>
              </a:p>
            </p:txBody>
          </p:sp>
          <p:sp>
            <p:nvSpPr>
              <p:cNvPr id="4348" name="Text Box 593"/>
              <p:cNvSpPr txBox="1">
                <a:spLocks noChangeArrowheads="1"/>
              </p:cNvSpPr>
              <p:nvPr/>
            </p:nvSpPr>
            <p:spPr bwMode="auto">
              <a:xfrm>
                <a:off x="1392" y="2064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Gdańsk</a:t>
                </a:r>
              </a:p>
            </p:txBody>
          </p:sp>
          <p:sp>
            <p:nvSpPr>
              <p:cNvPr id="4349" name="Text Box 594"/>
              <p:cNvSpPr txBox="1">
                <a:spLocks noChangeArrowheads="1"/>
              </p:cNvSpPr>
              <p:nvPr/>
            </p:nvSpPr>
            <p:spPr bwMode="auto">
              <a:xfrm>
                <a:off x="432" y="2467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Szczecin</a:t>
                </a:r>
              </a:p>
            </p:txBody>
          </p:sp>
          <p:sp>
            <p:nvSpPr>
              <p:cNvPr id="4350" name="Text Box 595"/>
              <p:cNvSpPr txBox="1">
                <a:spLocks noChangeArrowheads="1"/>
              </p:cNvSpPr>
              <p:nvPr/>
            </p:nvSpPr>
            <p:spPr bwMode="auto">
              <a:xfrm>
                <a:off x="528" y="2947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Słubice</a:t>
                </a:r>
              </a:p>
            </p:txBody>
          </p:sp>
        </p:grpSp>
        <p:sp>
          <p:nvSpPr>
            <p:cNvPr id="4317" name="Text Box 596"/>
            <p:cNvSpPr txBox="1">
              <a:spLocks noChangeArrowheads="1"/>
            </p:cNvSpPr>
            <p:nvPr/>
          </p:nvSpPr>
          <p:spPr bwMode="auto">
            <a:xfrm>
              <a:off x="3740" y="2182"/>
              <a:ext cx="2132" cy="8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>
                <a:spcBef>
                  <a:spcPct val="50000"/>
                </a:spcBef>
              </a:pPr>
              <a:r>
                <a:rPr lang="pl-PL" altLang="pl-PL">
                  <a:latin typeface="Arial" charset="0"/>
                </a:rPr>
                <a:t>Rok akademicki 2003/2004</a:t>
              </a:r>
            </a:p>
            <a:p>
              <a:pPr defTabSz="912813">
                <a:spcBef>
                  <a:spcPct val="50000"/>
                </a:spcBef>
              </a:pPr>
              <a:r>
                <a:rPr lang="pl-PL" altLang="pl-PL" sz="2000">
                  <a:latin typeface="Arial" charset="0"/>
                </a:rPr>
                <a:t>17 poradni w 14 miastach</a:t>
              </a:r>
            </a:p>
          </p:txBody>
        </p:sp>
      </p:grpSp>
      <p:grpSp>
        <p:nvGrpSpPr>
          <p:cNvPr id="4100" name="Group 597"/>
          <p:cNvGrpSpPr>
            <a:grpSpLocks/>
          </p:cNvGrpSpPr>
          <p:nvPr/>
        </p:nvGrpSpPr>
        <p:grpSpPr bwMode="auto">
          <a:xfrm>
            <a:off x="747713" y="2670175"/>
            <a:ext cx="8577262" cy="4575175"/>
            <a:chOff x="471" y="1026"/>
            <a:chExt cx="5403" cy="2882"/>
          </a:xfrm>
        </p:grpSpPr>
        <p:sp useBgFill="1">
          <p:nvSpPr>
            <p:cNvPr id="4276" name="Text Box 598"/>
            <p:cNvSpPr txBox="1">
              <a:spLocks noChangeArrowheads="1"/>
            </p:cNvSpPr>
            <p:nvPr/>
          </p:nvSpPr>
          <p:spPr bwMode="auto">
            <a:xfrm>
              <a:off x="3742" y="2058"/>
              <a:ext cx="2132" cy="8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>
                <a:spcBef>
                  <a:spcPct val="50000"/>
                </a:spcBef>
              </a:pPr>
              <a:r>
                <a:rPr lang="pl-PL" altLang="pl-PL">
                  <a:latin typeface="Arial" charset="0"/>
                </a:rPr>
                <a:t>Rok akademicki 2004/2005</a:t>
              </a:r>
            </a:p>
            <a:p>
              <a:pPr defTabSz="912813">
                <a:spcBef>
                  <a:spcPct val="50000"/>
                </a:spcBef>
              </a:pPr>
              <a:r>
                <a:rPr lang="pl-PL" altLang="pl-PL" sz="2000">
                  <a:latin typeface="Arial" charset="0"/>
                </a:rPr>
                <a:t>21 poradni w 15 miastach</a:t>
              </a:r>
            </a:p>
          </p:txBody>
        </p:sp>
        <p:grpSp>
          <p:nvGrpSpPr>
            <p:cNvPr id="4277" name="Group 599"/>
            <p:cNvGrpSpPr>
              <a:grpSpLocks/>
            </p:cNvGrpSpPr>
            <p:nvPr/>
          </p:nvGrpSpPr>
          <p:grpSpPr bwMode="auto">
            <a:xfrm>
              <a:off x="471" y="1026"/>
              <a:ext cx="3045" cy="2882"/>
              <a:chOff x="432" y="1682"/>
              <a:chExt cx="3045" cy="2882"/>
            </a:xfrm>
          </p:grpSpPr>
          <p:sp>
            <p:nvSpPr>
              <p:cNvPr id="4278" name="AutoShape 600"/>
              <p:cNvSpPr>
                <a:spLocks noChangeArrowheads="1"/>
              </p:cNvSpPr>
              <p:nvPr/>
            </p:nvSpPr>
            <p:spPr bwMode="auto">
              <a:xfrm>
                <a:off x="2517" y="1684"/>
                <a:ext cx="960" cy="2880"/>
              </a:xfrm>
              <a:prstGeom prst="roundRect">
                <a:avLst>
                  <a:gd name="adj" fmla="val 23773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2813"/>
                <a:endParaRPr lang="en-US" altLang="pl-PL"/>
              </a:p>
            </p:txBody>
          </p:sp>
          <p:graphicFrame>
            <p:nvGraphicFramePr>
              <p:cNvPr id="4279" name="Object 601"/>
              <p:cNvGraphicFramePr>
                <a:graphicFrameLocks noChangeAspect="1"/>
              </p:cNvGraphicFramePr>
              <p:nvPr/>
            </p:nvGraphicFramePr>
            <p:xfrm>
              <a:off x="480" y="1682"/>
              <a:ext cx="2736" cy="2642"/>
            </p:xfrm>
            <a:graphic>
              <a:graphicData uri="http://schemas.openxmlformats.org/presentationml/2006/ole">
                <p:oleObj spid="_x0000_s4279" name="Obraz - mapa bitowa" r:id="rId5" imgW="4420204" imgH="4266595" progId="PBrush">
                  <p:embed/>
                </p:oleObj>
              </a:graphicData>
            </a:graphic>
          </p:graphicFrame>
          <p:pic>
            <p:nvPicPr>
              <p:cNvPr id="4280" name="Picture 602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130" y="2626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1" name="Picture 603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68" y="2305"/>
                <a:ext cx="145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2" name="Picture 604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27" y="1891"/>
                <a:ext cx="145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3" name="Picture 605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71" y="2442"/>
                <a:ext cx="145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4" name="Picture 606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07" y="231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5" name="Picture 607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31" y="231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6" name="Picture 608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75" y="3222"/>
                <a:ext cx="144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7" name="Picture 609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592" y="374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8" name="Picture 610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112" y="374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89" name="Picture 611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716" y="3590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90" name="Picture 612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51" y="338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91" name="Picture 613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848" y="3039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92" name="Picture 614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54" y="3220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93" name="Picture 615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51" y="3222"/>
                <a:ext cx="145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94" name="Picture 616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57" y="2764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295" name="Text Box 617"/>
              <p:cNvSpPr txBox="1">
                <a:spLocks noChangeArrowheads="1"/>
              </p:cNvSpPr>
              <p:nvPr/>
            </p:nvSpPr>
            <p:spPr bwMode="auto">
              <a:xfrm>
                <a:off x="2544" y="2500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Białystok</a:t>
                </a:r>
              </a:p>
            </p:txBody>
          </p:sp>
          <p:sp>
            <p:nvSpPr>
              <p:cNvPr id="4296" name="Text Box 618"/>
              <p:cNvSpPr txBox="1">
                <a:spLocks noChangeArrowheads="1"/>
              </p:cNvSpPr>
              <p:nvPr/>
            </p:nvSpPr>
            <p:spPr bwMode="auto">
              <a:xfrm>
                <a:off x="2112" y="2903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Warszawa</a:t>
                </a:r>
              </a:p>
            </p:txBody>
          </p:sp>
          <p:sp>
            <p:nvSpPr>
              <p:cNvPr id="4297" name="Text Box 619"/>
              <p:cNvSpPr txBox="1">
                <a:spLocks noChangeArrowheads="1"/>
              </p:cNvSpPr>
              <p:nvPr/>
            </p:nvSpPr>
            <p:spPr bwMode="auto">
              <a:xfrm>
                <a:off x="2592" y="3412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Lublin</a:t>
                </a:r>
              </a:p>
            </p:txBody>
          </p:sp>
          <p:sp>
            <p:nvSpPr>
              <p:cNvPr id="4298" name="Text Box 620"/>
              <p:cNvSpPr txBox="1">
                <a:spLocks noChangeArrowheads="1"/>
              </p:cNvSpPr>
              <p:nvPr/>
            </p:nvSpPr>
            <p:spPr bwMode="auto">
              <a:xfrm>
                <a:off x="2304" y="391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Rzeszów</a:t>
                </a:r>
              </a:p>
            </p:txBody>
          </p:sp>
          <p:sp>
            <p:nvSpPr>
              <p:cNvPr id="4299" name="Text Box 621"/>
              <p:cNvSpPr txBox="1">
                <a:spLocks noChangeArrowheads="1"/>
              </p:cNvSpPr>
              <p:nvPr/>
            </p:nvSpPr>
            <p:spPr bwMode="auto">
              <a:xfrm>
                <a:off x="1824" y="391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Kraków</a:t>
                </a:r>
              </a:p>
            </p:txBody>
          </p:sp>
          <p:sp>
            <p:nvSpPr>
              <p:cNvPr id="4300" name="Text Box 622"/>
              <p:cNvSpPr txBox="1">
                <a:spLocks noChangeArrowheads="1"/>
              </p:cNvSpPr>
              <p:nvPr/>
            </p:nvSpPr>
            <p:spPr bwMode="auto">
              <a:xfrm>
                <a:off x="1488" y="3748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Katowice</a:t>
                </a:r>
              </a:p>
            </p:txBody>
          </p:sp>
          <p:sp>
            <p:nvSpPr>
              <p:cNvPr id="4301" name="Text Box 623"/>
              <p:cNvSpPr txBox="1">
                <a:spLocks noChangeArrowheads="1"/>
              </p:cNvSpPr>
              <p:nvPr/>
            </p:nvSpPr>
            <p:spPr bwMode="auto">
              <a:xfrm>
                <a:off x="1152" y="3556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Opole</a:t>
                </a:r>
              </a:p>
            </p:txBody>
          </p:sp>
          <p:sp>
            <p:nvSpPr>
              <p:cNvPr id="4302" name="Text Box 624"/>
              <p:cNvSpPr txBox="1">
                <a:spLocks noChangeArrowheads="1"/>
              </p:cNvSpPr>
              <p:nvPr/>
            </p:nvSpPr>
            <p:spPr bwMode="auto">
              <a:xfrm>
                <a:off x="816" y="3383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Wrocław</a:t>
                </a:r>
              </a:p>
            </p:txBody>
          </p:sp>
          <p:sp>
            <p:nvSpPr>
              <p:cNvPr id="4303" name="Text Box 625"/>
              <p:cNvSpPr txBox="1">
                <a:spLocks noChangeArrowheads="1"/>
              </p:cNvSpPr>
              <p:nvPr/>
            </p:nvSpPr>
            <p:spPr bwMode="auto">
              <a:xfrm>
                <a:off x="1584" y="3220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Łódź</a:t>
                </a:r>
              </a:p>
            </p:txBody>
          </p:sp>
          <p:sp>
            <p:nvSpPr>
              <p:cNvPr id="4304" name="Text Box 626"/>
              <p:cNvSpPr txBox="1">
                <a:spLocks noChangeArrowheads="1"/>
              </p:cNvSpPr>
              <p:nvPr/>
            </p:nvSpPr>
            <p:spPr bwMode="auto">
              <a:xfrm>
                <a:off x="864" y="2788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Poznań</a:t>
                </a:r>
              </a:p>
            </p:txBody>
          </p:sp>
          <p:sp>
            <p:nvSpPr>
              <p:cNvPr id="4305" name="Text Box 627"/>
              <p:cNvSpPr txBox="1">
                <a:spLocks noChangeArrowheads="1"/>
              </p:cNvSpPr>
              <p:nvPr/>
            </p:nvSpPr>
            <p:spPr bwMode="auto">
              <a:xfrm>
                <a:off x="1392" y="2615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Toruń</a:t>
                </a:r>
              </a:p>
            </p:txBody>
          </p:sp>
          <p:sp>
            <p:nvSpPr>
              <p:cNvPr id="4306" name="Text Box 628"/>
              <p:cNvSpPr txBox="1">
                <a:spLocks noChangeArrowheads="1"/>
              </p:cNvSpPr>
              <p:nvPr/>
            </p:nvSpPr>
            <p:spPr bwMode="auto">
              <a:xfrm>
                <a:off x="1392" y="2068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Gdańsk</a:t>
                </a:r>
              </a:p>
            </p:txBody>
          </p:sp>
          <p:sp>
            <p:nvSpPr>
              <p:cNvPr id="4307" name="Text Box 629"/>
              <p:cNvSpPr txBox="1">
                <a:spLocks noChangeArrowheads="1"/>
              </p:cNvSpPr>
              <p:nvPr/>
            </p:nvSpPr>
            <p:spPr bwMode="auto">
              <a:xfrm>
                <a:off x="432" y="247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Szczecin</a:t>
                </a:r>
              </a:p>
            </p:txBody>
          </p:sp>
          <p:sp>
            <p:nvSpPr>
              <p:cNvPr id="4308" name="Text Box 630"/>
              <p:cNvSpPr txBox="1">
                <a:spLocks noChangeArrowheads="1"/>
              </p:cNvSpPr>
              <p:nvPr/>
            </p:nvSpPr>
            <p:spPr bwMode="auto">
              <a:xfrm>
                <a:off x="528" y="295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Słubice</a:t>
                </a:r>
              </a:p>
            </p:txBody>
          </p:sp>
          <p:pic>
            <p:nvPicPr>
              <p:cNvPr id="4309" name="Picture 631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35" y="2081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10" name="Picture 632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59" y="2081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311" name="Text Box 633"/>
              <p:cNvSpPr txBox="1">
                <a:spLocks noChangeArrowheads="1"/>
              </p:cNvSpPr>
              <p:nvPr/>
            </p:nvSpPr>
            <p:spPr bwMode="auto">
              <a:xfrm>
                <a:off x="2072" y="2263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Olsztyn</a:t>
                </a:r>
              </a:p>
            </p:txBody>
          </p:sp>
          <p:pic>
            <p:nvPicPr>
              <p:cNvPr id="4312" name="Picture 634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71" y="2719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13" name="Picture 635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645" y="2719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14" name="Picture 636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90" y="2719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15" name="Picture 637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114" y="2719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4101" name="Group 638"/>
          <p:cNvGrpSpPr>
            <a:grpSpLocks/>
          </p:cNvGrpSpPr>
          <p:nvPr/>
        </p:nvGrpSpPr>
        <p:grpSpPr bwMode="auto">
          <a:xfrm>
            <a:off x="746125" y="2670175"/>
            <a:ext cx="8578850" cy="4575175"/>
            <a:chOff x="470" y="1138"/>
            <a:chExt cx="5404" cy="2882"/>
          </a:xfrm>
        </p:grpSpPr>
        <p:sp useBgFill="1">
          <p:nvSpPr>
            <p:cNvPr id="4234" name="Text Box 639"/>
            <p:cNvSpPr txBox="1">
              <a:spLocks noChangeArrowheads="1"/>
            </p:cNvSpPr>
            <p:nvPr/>
          </p:nvSpPr>
          <p:spPr bwMode="auto">
            <a:xfrm>
              <a:off x="3742" y="2170"/>
              <a:ext cx="2132" cy="8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>
                <a:spcBef>
                  <a:spcPct val="50000"/>
                </a:spcBef>
              </a:pPr>
              <a:r>
                <a:rPr lang="pl-PL" altLang="pl-PL">
                  <a:solidFill>
                    <a:srgbClr val="003366"/>
                  </a:solidFill>
                  <a:latin typeface="Arial" charset="0"/>
                </a:rPr>
                <a:t>Rok akademicki 2005/2006</a:t>
              </a:r>
            </a:p>
            <a:p>
              <a:pPr defTabSz="912813">
                <a:spcBef>
                  <a:spcPct val="50000"/>
                </a:spcBef>
              </a:pPr>
              <a:r>
                <a:rPr lang="pl-PL" altLang="pl-PL" sz="2000">
                  <a:solidFill>
                    <a:srgbClr val="003366"/>
                  </a:solidFill>
                  <a:latin typeface="Arial" charset="0"/>
                </a:rPr>
                <a:t>23 poradnie w 15 miastach</a:t>
              </a:r>
            </a:p>
          </p:txBody>
        </p:sp>
        <p:grpSp>
          <p:nvGrpSpPr>
            <p:cNvPr id="4235" name="Group 640"/>
            <p:cNvGrpSpPr>
              <a:grpSpLocks/>
            </p:cNvGrpSpPr>
            <p:nvPr/>
          </p:nvGrpSpPr>
          <p:grpSpPr bwMode="auto">
            <a:xfrm>
              <a:off x="470" y="1138"/>
              <a:ext cx="3045" cy="2882"/>
              <a:chOff x="432" y="1682"/>
              <a:chExt cx="3045" cy="2882"/>
            </a:xfrm>
          </p:grpSpPr>
          <p:sp>
            <p:nvSpPr>
              <p:cNvPr id="4236" name="AutoShape 641"/>
              <p:cNvSpPr>
                <a:spLocks noChangeArrowheads="1"/>
              </p:cNvSpPr>
              <p:nvPr/>
            </p:nvSpPr>
            <p:spPr bwMode="auto">
              <a:xfrm>
                <a:off x="2517" y="1684"/>
                <a:ext cx="960" cy="2880"/>
              </a:xfrm>
              <a:prstGeom prst="roundRect">
                <a:avLst>
                  <a:gd name="adj" fmla="val 23773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2813"/>
                <a:endParaRPr lang="en-US" altLang="pl-PL"/>
              </a:p>
            </p:txBody>
          </p:sp>
          <p:graphicFrame>
            <p:nvGraphicFramePr>
              <p:cNvPr id="4237" name="Object 642"/>
              <p:cNvGraphicFramePr>
                <a:graphicFrameLocks noChangeAspect="1"/>
              </p:cNvGraphicFramePr>
              <p:nvPr/>
            </p:nvGraphicFramePr>
            <p:xfrm>
              <a:off x="480" y="1682"/>
              <a:ext cx="2736" cy="2642"/>
            </p:xfrm>
            <a:graphic>
              <a:graphicData uri="http://schemas.openxmlformats.org/presentationml/2006/ole">
                <p:oleObj spid="_x0000_s4237" name="Obraz - mapa bitowa" r:id="rId6" imgW="4420204" imgH="4266595" progId="PBrush">
                  <p:embed/>
                </p:oleObj>
              </a:graphicData>
            </a:graphic>
          </p:graphicFrame>
          <p:pic>
            <p:nvPicPr>
              <p:cNvPr id="4238" name="Picture 643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130" y="2626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39" name="Picture 644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68" y="2305"/>
                <a:ext cx="145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0" name="Picture 645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27" y="1891"/>
                <a:ext cx="145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1" name="Picture 646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71" y="2442"/>
                <a:ext cx="145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2" name="Picture 647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07" y="231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3" name="Picture 648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31" y="231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4" name="Picture 649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75" y="3222"/>
                <a:ext cx="144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5" name="Picture 650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592" y="374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6" name="Picture 651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067" y="374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7" name="Picture 652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716" y="3590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8" name="Picture 653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51" y="338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49" name="Picture 654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848" y="3039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50" name="Picture 655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54" y="3220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51" name="Picture 656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51" y="3222"/>
                <a:ext cx="145" cy="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52" name="Picture 657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57" y="2764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253" name="Text Box 658"/>
              <p:cNvSpPr txBox="1">
                <a:spLocks noChangeArrowheads="1"/>
              </p:cNvSpPr>
              <p:nvPr/>
            </p:nvSpPr>
            <p:spPr bwMode="auto">
              <a:xfrm>
                <a:off x="2544" y="2500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Białystok</a:t>
                </a:r>
              </a:p>
            </p:txBody>
          </p:sp>
          <p:sp>
            <p:nvSpPr>
              <p:cNvPr id="4254" name="Text Box 659"/>
              <p:cNvSpPr txBox="1">
                <a:spLocks noChangeArrowheads="1"/>
              </p:cNvSpPr>
              <p:nvPr/>
            </p:nvSpPr>
            <p:spPr bwMode="auto">
              <a:xfrm>
                <a:off x="2112" y="2903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Warszawa</a:t>
                </a:r>
              </a:p>
            </p:txBody>
          </p:sp>
          <p:sp>
            <p:nvSpPr>
              <p:cNvPr id="4255" name="Text Box 660"/>
              <p:cNvSpPr txBox="1">
                <a:spLocks noChangeArrowheads="1"/>
              </p:cNvSpPr>
              <p:nvPr/>
            </p:nvSpPr>
            <p:spPr bwMode="auto">
              <a:xfrm>
                <a:off x="2592" y="3412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Lublin</a:t>
                </a:r>
              </a:p>
            </p:txBody>
          </p:sp>
          <p:sp>
            <p:nvSpPr>
              <p:cNvPr id="4256" name="Text Box 661"/>
              <p:cNvSpPr txBox="1">
                <a:spLocks noChangeArrowheads="1"/>
              </p:cNvSpPr>
              <p:nvPr/>
            </p:nvSpPr>
            <p:spPr bwMode="auto">
              <a:xfrm>
                <a:off x="2304" y="391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Rzeszów</a:t>
                </a:r>
              </a:p>
            </p:txBody>
          </p:sp>
          <p:sp>
            <p:nvSpPr>
              <p:cNvPr id="4257" name="Text Box 662"/>
              <p:cNvSpPr txBox="1">
                <a:spLocks noChangeArrowheads="1"/>
              </p:cNvSpPr>
              <p:nvPr/>
            </p:nvSpPr>
            <p:spPr bwMode="auto">
              <a:xfrm>
                <a:off x="1824" y="391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Kraków</a:t>
                </a:r>
              </a:p>
            </p:txBody>
          </p:sp>
          <p:sp>
            <p:nvSpPr>
              <p:cNvPr id="4258" name="Text Box 663"/>
              <p:cNvSpPr txBox="1">
                <a:spLocks noChangeArrowheads="1"/>
              </p:cNvSpPr>
              <p:nvPr/>
            </p:nvSpPr>
            <p:spPr bwMode="auto">
              <a:xfrm>
                <a:off x="1488" y="3748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Katowice</a:t>
                </a:r>
              </a:p>
            </p:txBody>
          </p:sp>
          <p:sp>
            <p:nvSpPr>
              <p:cNvPr id="4259" name="Text Box 664"/>
              <p:cNvSpPr txBox="1">
                <a:spLocks noChangeArrowheads="1"/>
              </p:cNvSpPr>
              <p:nvPr/>
            </p:nvSpPr>
            <p:spPr bwMode="auto">
              <a:xfrm>
                <a:off x="1152" y="3556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Opole</a:t>
                </a:r>
              </a:p>
            </p:txBody>
          </p:sp>
          <p:sp>
            <p:nvSpPr>
              <p:cNvPr id="4260" name="Text Box 665"/>
              <p:cNvSpPr txBox="1">
                <a:spLocks noChangeArrowheads="1"/>
              </p:cNvSpPr>
              <p:nvPr/>
            </p:nvSpPr>
            <p:spPr bwMode="auto">
              <a:xfrm>
                <a:off x="816" y="3383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Wrocław</a:t>
                </a:r>
              </a:p>
            </p:txBody>
          </p:sp>
          <p:sp>
            <p:nvSpPr>
              <p:cNvPr id="4261" name="Text Box 666"/>
              <p:cNvSpPr txBox="1">
                <a:spLocks noChangeArrowheads="1"/>
              </p:cNvSpPr>
              <p:nvPr/>
            </p:nvSpPr>
            <p:spPr bwMode="auto">
              <a:xfrm>
                <a:off x="1584" y="3220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Łódź</a:t>
                </a:r>
              </a:p>
            </p:txBody>
          </p:sp>
          <p:sp>
            <p:nvSpPr>
              <p:cNvPr id="4262" name="Text Box 667"/>
              <p:cNvSpPr txBox="1">
                <a:spLocks noChangeArrowheads="1"/>
              </p:cNvSpPr>
              <p:nvPr/>
            </p:nvSpPr>
            <p:spPr bwMode="auto">
              <a:xfrm>
                <a:off x="864" y="2788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Poznań</a:t>
                </a:r>
              </a:p>
            </p:txBody>
          </p:sp>
          <p:sp>
            <p:nvSpPr>
              <p:cNvPr id="4263" name="Text Box 668"/>
              <p:cNvSpPr txBox="1">
                <a:spLocks noChangeArrowheads="1"/>
              </p:cNvSpPr>
              <p:nvPr/>
            </p:nvSpPr>
            <p:spPr bwMode="auto">
              <a:xfrm>
                <a:off x="1392" y="2615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Toruń</a:t>
                </a:r>
              </a:p>
            </p:txBody>
          </p:sp>
          <p:sp>
            <p:nvSpPr>
              <p:cNvPr id="4264" name="Text Box 669"/>
              <p:cNvSpPr txBox="1">
                <a:spLocks noChangeArrowheads="1"/>
              </p:cNvSpPr>
              <p:nvPr/>
            </p:nvSpPr>
            <p:spPr bwMode="auto">
              <a:xfrm>
                <a:off x="1392" y="2068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Gdańsk</a:t>
                </a:r>
              </a:p>
            </p:txBody>
          </p:sp>
          <p:sp>
            <p:nvSpPr>
              <p:cNvPr id="4265" name="Text Box 670"/>
              <p:cNvSpPr txBox="1">
                <a:spLocks noChangeArrowheads="1"/>
              </p:cNvSpPr>
              <p:nvPr/>
            </p:nvSpPr>
            <p:spPr bwMode="auto">
              <a:xfrm>
                <a:off x="432" y="247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Szczecin</a:t>
                </a:r>
              </a:p>
            </p:txBody>
          </p:sp>
          <p:sp>
            <p:nvSpPr>
              <p:cNvPr id="4266" name="Text Box 671"/>
              <p:cNvSpPr txBox="1">
                <a:spLocks noChangeArrowheads="1"/>
              </p:cNvSpPr>
              <p:nvPr/>
            </p:nvSpPr>
            <p:spPr bwMode="auto">
              <a:xfrm>
                <a:off x="528" y="2951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Słubice</a:t>
                </a:r>
              </a:p>
            </p:txBody>
          </p:sp>
          <p:pic>
            <p:nvPicPr>
              <p:cNvPr id="4267" name="Picture 672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35" y="2081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68" name="Picture 673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59" y="2081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269" name="Text Box 674"/>
              <p:cNvSpPr txBox="1">
                <a:spLocks noChangeArrowheads="1"/>
              </p:cNvSpPr>
              <p:nvPr/>
            </p:nvSpPr>
            <p:spPr bwMode="auto">
              <a:xfrm>
                <a:off x="2072" y="2263"/>
                <a:ext cx="6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2813">
                  <a:spcBef>
                    <a:spcPct val="50000"/>
                  </a:spcBef>
                </a:pPr>
                <a:r>
                  <a:rPr lang="pl-PL" altLang="pl-PL" sz="1200" b="1">
                    <a:solidFill>
                      <a:schemeClr val="bg1"/>
                    </a:solidFill>
                    <a:latin typeface="Arial" charset="0"/>
                  </a:rPr>
                  <a:t>Olsztyn</a:t>
                </a:r>
              </a:p>
            </p:txBody>
          </p:sp>
          <p:pic>
            <p:nvPicPr>
              <p:cNvPr id="4270" name="Picture 675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555" y="2715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71" name="Picture 676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382" y="2715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72" name="Picture 677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00" y="2715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73" name="Picture 678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90" y="3067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74" name="Picture 679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71" y="3067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75" name="Picture 680" descr="logo-mał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37" y="3748"/>
                <a:ext cx="1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4102" name="Group 681"/>
          <p:cNvGrpSpPr>
            <a:grpSpLocks/>
          </p:cNvGrpSpPr>
          <p:nvPr/>
        </p:nvGrpSpPr>
        <p:grpSpPr bwMode="auto">
          <a:xfrm>
            <a:off x="755650" y="2670175"/>
            <a:ext cx="8578850" cy="4575175"/>
            <a:chOff x="470" y="1682"/>
            <a:chExt cx="5404" cy="2882"/>
          </a:xfrm>
        </p:grpSpPr>
        <p:sp useBgFill="1">
          <p:nvSpPr>
            <p:cNvPr id="4192" name="Text Box 682"/>
            <p:cNvSpPr txBox="1">
              <a:spLocks noChangeArrowheads="1"/>
            </p:cNvSpPr>
            <p:nvPr/>
          </p:nvSpPr>
          <p:spPr bwMode="auto">
            <a:xfrm>
              <a:off x="3742" y="2714"/>
              <a:ext cx="2132" cy="8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>
                <a:spcBef>
                  <a:spcPct val="50000"/>
                </a:spcBef>
              </a:pPr>
              <a:r>
                <a:rPr lang="pl-PL" altLang="pl-PL">
                  <a:solidFill>
                    <a:srgbClr val="003366"/>
                  </a:solidFill>
                  <a:latin typeface="Arial" charset="0"/>
                </a:rPr>
                <a:t>Rok akademicki 2006/2007</a:t>
              </a:r>
            </a:p>
            <a:p>
              <a:pPr defTabSz="912813">
                <a:spcBef>
                  <a:spcPct val="50000"/>
                </a:spcBef>
              </a:pPr>
              <a:r>
                <a:rPr lang="pl-PL" altLang="pl-PL" sz="2000">
                  <a:solidFill>
                    <a:srgbClr val="003366"/>
                  </a:solidFill>
                  <a:latin typeface="Arial" charset="0"/>
                </a:rPr>
                <a:t>24 poradnie w 15 miastach</a:t>
              </a:r>
            </a:p>
          </p:txBody>
        </p:sp>
        <p:sp>
          <p:nvSpPr>
            <p:cNvPr id="4193" name="AutoShape 683"/>
            <p:cNvSpPr>
              <a:spLocks noChangeArrowheads="1"/>
            </p:cNvSpPr>
            <p:nvPr/>
          </p:nvSpPr>
          <p:spPr bwMode="auto">
            <a:xfrm>
              <a:off x="2555" y="1684"/>
              <a:ext cx="960" cy="2880"/>
            </a:xfrm>
            <a:prstGeom prst="roundRect">
              <a:avLst>
                <a:gd name="adj" fmla="val 23773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2813"/>
              <a:endParaRPr lang="en-US" altLang="pl-PL"/>
            </a:p>
          </p:txBody>
        </p:sp>
        <p:graphicFrame>
          <p:nvGraphicFramePr>
            <p:cNvPr id="4194" name="Object 684"/>
            <p:cNvGraphicFramePr>
              <a:graphicFrameLocks noChangeAspect="1"/>
            </p:cNvGraphicFramePr>
            <p:nvPr/>
          </p:nvGraphicFramePr>
          <p:xfrm>
            <a:off x="518" y="1682"/>
            <a:ext cx="2736" cy="2642"/>
          </p:xfrm>
          <a:graphic>
            <a:graphicData uri="http://schemas.openxmlformats.org/presentationml/2006/ole">
              <p:oleObj spid="_x0000_s4194" name="Obraz - mapa bitowa" r:id="rId7" imgW="4420204" imgH="4266595" progId="PBrush">
                <p:embed/>
              </p:oleObj>
            </a:graphicData>
          </a:graphic>
        </p:graphicFrame>
        <p:pic>
          <p:nvPicPr>
            <p:cNvPr id="4195" name="Picture 685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68" y="2626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6" name="Picture 686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06" y="2305"/>
              <a:ext cx="14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7" name="Picture 687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65" y="1891"/>
              <a:ext cx="145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8" name="Picture 68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09" y="2442"/>
              <a:ext cx="14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9" name="Picture 68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45" y="2318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0" name="Picture 690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69" y="2318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1" name="Picture 691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13" y="3222"/>
              <a:ext cx="144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2" name="Picture 692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30" y="3748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3" name="Picture 693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05" y="3748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4" name="Picture 694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54" y="3590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5" name="Picture 695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89" y="3388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6" name="Picture 696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86" y="3039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7" name="Picture 697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92" y="3220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8" name="Picture 69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89" y="3222"/>
              <a:ext cx="145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9" name="Picture 69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5" y="2764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10" name="Text Box 700"/>
            <p:cNvSpPr txBox="1">
              <a:spLocks noChangeArrowheads="1"/>
            </p:cNvSpPr>
            <p:nvPr/>
          </p:nvSpPr>
          <p:spPr bwMode="auto">
            <a:xfrm>
              <a:off x="2582" y="2500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Białystok</a:t>
              </a:r>
            </a:p>
          </p:txBody>
        </p:sp>
        <p:sp>
          <p:nvSpPr>
            <p:cNvPr id="4211" name="Text Box 701"/>
            <p:cNvSpPr txBox="1">
              <a:spLocks noChangeArrowheads="1"/>
            </p:cNvSpPr>
            <p:nvPr/>
          </p:nvSpPr>
          <p:spPr bwMode="auto">
            <a:xfrm>
              <a:off x="2150" y="290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Warszawa</a:t>
              </a:r>
            </a:p>
          </p:txBody>
        </p:sp>
        <p:sp>
          <p:nvSpPr>
            <p:cNvPr id="4212" name="Text Box 702"/>
            <p:cNvSpPr txBox="1">
              <a:spLocks noChangeArrowheads="1"/>
            </p:cNvSpPr>
            <p:nvPr/>
          </p:nvSpPr>
          <p:spPr bwMode="auto">
            <a:xfrm>
              <a:off x="2630" y="3412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Lublin</a:t>
              </a:r>
            </a:p>
          </p:txBody>
        </p:sp>
        <p:sp>
          <p:nvSpPr>
            <p:cNvPr id="4213" name="Text Box 703"/>
            <p:cNvSpPr txBox="1">
              <a:spLocks noChangeArrowheads="1"/>
            </p:cNvSpPr>
            <p:nvPr/>
          </p:nvSpPr>
          <p:spPr bwMode="auto">
            <a:xfrm>
              <a:off x="2342" y="3911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Rzeszów</a:t>
              </a:r>
            </a:p>
          </p:txBody>
        </p:sp>
        <p:sp>
          <p:nvSpPr>
            <p:cNvPr id="4214" name="Text Box 704"/>
            <p:cNvSpPr txBox="1">
              <a:spLocks noChangeArrowheads="1"/>
            </p:cNvSpPr>
            <p:nvPr/>
          </p:nvSpPr>
          <p:spPr bwMode="auto">
            <a:xfrm>
              <a:off x="1862" y="3911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Kraków</a:t>
              </a:r>
            </a:p>
          </p:txBody>
        </p:sp>
        <p:sp>
          <p:nvSpPr>
            <p:cNvPr id="4215" name="Text Box 705"/>
            <p:cNvSpPr txBox="1">
              <a:spLocks noChangeArrowheads="1"/>
            </p:cNvSpPr>
            <p:nvPr/>
          </p:nvSpPr>
          <p:spPr bwMode="auto">
            <a:xfrm>
              <a:off x="1526" y="374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Katowice</a:t>
              </a:r>
            </a:p>
          </p:txBody>
        </p:sp>
        <p:sp>
          <p:nvSpPr>
            <p:cNvPr id="4216" name="Text Box 706"/>
            <p:cNvSpPr txBox="1">
              <a:spLocks noChangeArrowheads="1"/>
            </p:cNvSpPr>
            <p:nvPr/>
          </p:nvSpPr>
          <p:spPr bwMode="auto">
            <a:xfrm>
              <a:off x="1190" y="3556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Opole</a:t>
              </a:r>
            </a:p>
          </p:txBody>
        </p:sp>
        <p:sp>
          <p:nvSpPr>
            <p:cNvPr id="4217" name="Text Box 707"/>
            <p:cNvSpPr txBox="1">
              <a:spLocks noChangeArrowheads="1"/>
            </p:cNvSpPr>
            <p:nvPr/>
          </p:nvSpPr>
          <p:spPr bwMode="auto">
            <a:xfrm>
              <a:off x="854" y="338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Wrocław</a:t>
              </a:r>
            </a:p>
          </p:txBody>
        </p:sp>
        <p:sp>
          <p:nvSpPr>
            <p:cNvPr id="4218" name="Text Box 708"/>
            <p:cNvSpPr txBox="1">
              <a:spLocks noChangeArrowheads="1"/>
            </p:cNvSpPr>
            <p:nvPr/>
          </p:nvSpPr>
          <p:spPr bwMode="auto">
            <a:xfrm>
              <a:off x="1622" y="3220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Łódź</a:t>
              </a:r>
            </a:p>
          </p:txBody>
        </p:sp>
        <p:sp>
          <p:nvSpPr>
            <p:cNvPr id="4219" name="Text Box 709"/>
            <p:cNvSpPr txBox="1">
              <a:spLocks noChangeArrowheads="1"/>
            </p:cNvSpPr>
            <p:nvPr/>
          </p:nvSpPr>
          <p:spPr bwMode="auto">
            <a:xfrm>
              <a:off x="902" y="278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Poznań</a:t>
              </a:r>
            </a:p>
          </p:txBody>
        </p:sp>
        <p:sp>
          <p:nvSpPr>
            <p:cNvPr id="4220" name="Text Box 710"/>
            <p:cNvSpPr txBox="1">
              <a:spLocks noChangeArrowheads="1"/>
            </p:cNvSpPr>
            <p:nvPr/>
          </p:nvSpPr>
          <p:spPr bwMode="auto">
            <a:xfrm>
              <a:off x="1430" y="2615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Toruń</a:t>
              </a:r>
            </a:p>
          </p:txBody>
        </p:sp>
        <p:sp>
          <p:nvSpPr>
            <p:cNvPr id="4221" name="Text Box 711"/>
            <p:cNvSpPr txBox="1">
              <a:spLocks noChangeArrowheads="1"/>
            </p:cNvSpPr>
            <p:nvPr/>
          </p:nvSpPr>
          <p:spPr bwMode="auto">
            <a:xfrm>
              <a:off x="1430" y="206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Gdańsk</a:t>
              </a:r>
            </a:p>
          </p:txBody>
        </p:sp>
        <p:sp>
          <p:nvSpPr>
            <p:cNvPr id="4222" name="Text Box 712"/>
            <p:cNvSpPr txBox="1">
              <a:spLocks noChangeArrowheads="1"/>
            </p:cNvSpPr>
            <p:nvPr/>
          </p:nvSpPr>
          <p:spPr bwMode="auto">
            <a:xfrm>
              <a:off x="470" y="2471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Szczecin</a:t>
              </a:r>
            </a:p>
          </p:txBody>
        </p:sp>
        <p:sp>
          <p:nvSpPr>
            <p:cNvPr id="4223" name="Text Box 713"/>
            <p:cNvSpPr txBox="1">
              <a:spLocks noChangeArrowheads="1"/>
            </p:cNvSpPr>
            <p:nvPr/>
          </p:nvSpPr>
          <p:spPr bwMode="auto">
            <a:xfrm>
              <a:off x="566" y="2951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Słubice</a:t>
              </a:r>
            </a:p>
          </p:txBody>
        </p:sp>
        <p:pic>
          <p:nvPicPr>
            <p:cNvPr id="4224" name="Picture 714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73" y="208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25" name="Picture 715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97" y="208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26" name="Text Box 716"/>
            <p:cNvSpPr txBox="1">
              <a:spLocks noChangeArrowheads="1"/>
            </p:cNvSpPr>
            <p:nvPr/>
          </p:nvSpPr>
          <p:spPr bwMode="auto">
            <a:xfrm>
              <a:off x="2110" y="226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Olsztyn</a:t>
              </a:r>
            </a:p>
          </p:txBody>
        </p:sp>
        <p:pic>
          <p:nvPicPr>
            <p:cNvPr id="4227" name="Picture 717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93" y="2715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28" name="Picture 71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0" y="2715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29" name="Picture 71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38" y="2715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30" name="Picture 720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75" y="3748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31" name="Picture 721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00" y="3067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32" name="Picture 722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7" y="3067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33" name="Picture 723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45" y="3067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103" name="Group 515"/>
          <p:cNvGrpSpPr>
            <a:grpSpLocks/>
          </p:cNvGrpSpPr>
          <p:nvPr/>
        </p:nvGrpSpPr>
        <p:grpSpPr bwMode="auto">
          <a:xfrm>
            <a:off x="755650" y="2655888"/>
            <a:ext cx="8578850" cy="4589462"/>
            <a:chOff x="470" y="17"/>
            <a:chExt cx="5404" cy="2891"/>
          </a:xfrm>
        </p:grpSpPr>
        <p:sp>
          <p:nvSpPr>
            <p:cNvPr id="4149" name="AutoShape 516"/>
            <p:cNvSpPr>
              <a:spLocks noChangeArrowheads="1"/>
            </p:cNvSpPr>
            <p:nvPr/>
          </p:nvSpPr>
          <p:spPr bwMode="auto">
            <a:xfrm>
              <a:off x="2562" y="28"/>
              <a:ext cx="960" cy="2880"/>
            </a:xfrm>
            <a:prstGeom prst="roundRect">
              <a:avLst>
                <a:gd name="adj" fmla="val 23773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2813"/>
              <a:endParaRPr lang="en-US" altLang="pl-PL"/>
            </a:p>
          </p:txBody>
        </p:sp>
        <p:sp useBgFill="1">
          <p:nvSpPr>
            <p:cNvPr id="4150" name="Text Box 517"/>
            <p:cNvSpPr txBox="1">
              <a:spLocks noChangeArrowheads="1"/>
            </p:cNvSpPr>
            <p:nvPr/>
          </p:nvSpPr>
          <p:spPr bwMode="auto">
            <a:xfrm>
              <a:off x="3742" y="1049"/>
              <a:ext cx="2132" cy="8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>
                <a:spcBef>
                  <a:spcPct val="50000"/>
                </a:spcBef>
              </a:pPr>
              <a:r>
                <a:rPr lang="pl-PL" altLang="pl-PL">
                  <a:solidFill>
                    <a:srgbClr val="003366"/>
                  </a:solidFill>
                  <a:latin typeface="Arial" charset="0"/>
                </a:rPr>
                <a:t>Rok akademicki 2007/2008 - 2009/2010</a:t>
              </a:r>
            </a:p>
            <a:p>
              <a:pPr defTabSz="912813">
                <a:spcBef>
                  <a:spcPct val="50000"/>
                </a:spcBef>
              </a:pPr>
              <a:r>
                <a:rPr lang="pl-PL" altLang="pl-PL" sz="2000">
                  <a:solidFill>
                    <a:srgbClr val="003366"/>
                  </a:solidFill>
                  <a:latin typeface="Arial" charset="0"/>
                </a:rPr>
                <a:t>25 poradni w 15 miastach</a:t>
              </a:r>
            </a:p>
          </p:txBody>
        </p:sp>
        <p:graphicFrame>
          <p:nvGraphicFramePr>
            <p:cNvPr id="4151" name="Object 55"/>
            <p:cNvGraphicFramePr>
              <a:graphicFrameLocks noChangeAspect="1"/>
            </p:cNvGraphicFramePr>
            <p:nvPr/>
          </p:nvGraphicFramePr>
          <p:xfrm>
            <a:off x="518" y="17"/>
            <a:ext cx="2736" cy="2642"/>
          </p:xfrm>
          <a:graphic>
            <a:graphicData uri="http://schemas.openxmlformats.org/presentationml/2006/ole">
              <p:oleObj spid="_x0000_s4151" name="Obraz - mapa bitowa" r:id="rId8" imgW="4420204" imgH="4266595" progId="PBrush">
                <p:embed/>
              </p:oleObj>
            </a:graphicData>
          </a:graphic>
        </p:graphicFrame>
        <p:pic>
          <p:nvPicPr>
            <p:cNvPr id="4152" name="Picture 51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68" y="96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3" name="Picture 520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06" y="640"/>
              <a:ext cx="14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4" name="Picture 521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65" y="226"/>
              <a:ext cx="145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5" name="Picture 522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09" y="777"/>
              <a:ext cx="14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6" name="Picture 523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45" y="653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7" name="Picture 524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69" y="653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8" name="Picture 525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13" y="1557"/>
              <a:ext cx="144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59" name="Picture 526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30" y="2083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0" name="Picture 527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05" y="2083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1" name="Picture 52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54" y="1925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2" name="Picture 52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89" y="1723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3" name="Picture 530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86" y="1374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4" name="Picture 531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92" y="1555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5" name="Picture 532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89" y="1557"/>
              <a:ext cx="145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6" name="Picture 533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5" y="1099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67" name="Text Box 534"/>
            <p:cNvSpPr txBox="1">
              <a:spLocks noChangeArrowheads="1"/>
            </p:cNvSpPr>
            <p:nvPr/>
          </p:nvSpPr>
          <p:spPr bwMode="auto">
            <a:xfrm>
              <a:off x="2582" y="835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Białystok</a:t>
              </a:r>
            </a:p>
          </p:txBody>
        </p:sp>
        <p:sp>
          <p:nvSpPr>
            <p:cNvPr id="4168" name="Text Box 535"/>
            <p:cNvSpPr txBox="1">
              <a:spLocks noChangeArrowheads="1"/>
            </p:cNvSpPr>
            <p:nvPr/>
          </p:nvSpPr>
          <p:spPr bwMode="auto">
            <a:xfrm>
              <a:off x="2150" y="123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Warszawa</a:t>
              </a:r>
            </a:p>
          </p:txBody>
        </p:sp>
        <p:sp>
          <p:nvSpPr>
            <p:cNvPr id="4169" name="Text Box 536"/>
            <p:cNvSpPr txBox="1">
              <a:spLocks noChangeArrowheads="1"/>
            </p:cNvSpPr>
            <p:nvPr/>
          </p:nvSpPr>
          <p:spPr bwMode="auto">
            <a:xfrm>
              <a:off x="2630" y="1747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Lublin</a:t>
              </a:r>
            </a:p>
          </p:txBody>
        </p:sp>
        <p:sp>
          <p:nvSpPr>
            <p:cNvPr id="4170" name="Text Box 537"/>
            <p:cNvSpPr txBox="1">
              <a:spLocks noChangeArrowheads="1"/>
            </p:cNvSpPr>
            <p:nvPr/>
          </p:nvSpPr>
          <p:spPr bwMode="auto">
            <a:xfrm>
              <a:off x="2342" y="2246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Rzeszów</a:t>
              </a:r>
            </a:p>
          </p:txBody>
        </p:sp>
        <p:sp>
          <p:nvSpPr>
            <p:cNvPr id="4171" name="Text Box 538"/>
            <p:cNvSpPr txBox="1">
              <a:spLocks noChangeArrowheads="1"/>
            </p:cNvSpPr>
            <p:nvPr/>
          </p:nvSpPr>
          <p:spPr bwMode="auto">
            <a:xfrm>
              <a:off x="1862" y="2246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Kraków</a:t>
              </a:r>
            </a:p>
          </p:txBody>
        </p:sp>
        <p:sp>
          <p:nvSpPr>
            <p:cNvPr id="4172" name="Text Box 539"/>
            <p:cNvSpPr txBox="1">
              <a:spLocks noChangeArrowheads="1"/>
            </p:cNvSpPr>
            <p:nvPr/>
          </p:nvSpPr>
          <p:spPr bwMode="auto">
            <a:xfrm>
              <a:off x="1526" y="208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Katowice</a:t>
              </a:r>
            </a:p>
          </p:txBody>
        </p:sp>
        <p:sp>
          <p:nvSpPr>
            <p:cNvPr id="4173" name="Text Box 540"/>
            <p:cNvSpPr txBox="1">
              <a:spLocks noChangeArrowheads="1"/>
            </p:cNvSpPr>
            <p:nvPr/>
          </p:nvSpPr>
          <p:spPr bwMode="auto">
            <a:xfrm>
              <a:off x="1190" y="1891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Opole</a:t>
              </a:r>
            </a:p>
          </p:txBody>
        </p:sp>
        <p:sp>
          <p:nvSpPr>
            <p:cNvPr id="4174" name="Text Box 541"/>
            <p:cNvSpPr txBox="1">
              <a:spLocks noChangeArrowheads="1"/>
            </p:cNvSpPr>
            <p:nvPr/>
          </p:nvSpPr>
          <p:spPr bwMode="auto">
            <a:xfrm>
              <a:off x="854" y="171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Wrocław</a:t>
              </a:r>
            </a:p>
          </p:txBody>
        </p:sp>
        <p:sp>
          <p:nvSpPr>
            <p:cNvPr id="4175" name="Text Box 542"/>
            <p:cNvSpPr txBox="1">
              <a:spLocks noChangeArrowheads="1"/>
            </p:cNvSpPr>
            <p:nvPr/>
          </p:nvSpPr>
          <p:spPr bwMode="auto">
            <a:xfrm>
              <a:off x="1622" y="1555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Łódź</a:t>
              </a:r>
            </a:p>
          </p:txBody>
        </p:sp>
        <p:sp>
          <p:nvSpPr>
            <p:cNvPr id="4176" name="Text Box 543"/>
            <p:cNvSpPr txBox="1">
              <a:spLocks noChangeArrowheads="1"/>
            </p:cNvSpPr>
            <p:nvPr/>
          </p:nvSpPr>
          <p:spPr bwMode="auto">
            <a:xfrm>
              <a:off x="902" y="112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Poznań</a:t>
              </a:r>
            </a:p>
          </p:txBody>
        </p:sp>
        <p:sp>
          <p:nvSpPr>
            <p:cNvPr id="4177" name="Text Box 544"/>
            <p:cNvSpPr txBox="1">
              <a:spLocks noChangeArrowheads="1"/>
            </p:cNvSpPr>
            <p:nvPr/>
          </p:nvSpPr>
          <p:spPr bwMode="auto">
            <a:xfrm>
              <a:off x="1430" y="950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Toruń</a:t>
              </a:r>
            </a:p>
          </p:txBody>
        </p:sp>
        <p:sp>
          <p:nvSpPr>
            <p:cNvPr id="4178" name="Text Box 545"/>
            <p:cNvSpPr txBox="1">
              <a:spLocks noChangeArrowheads="1"/>
            </p:cNvSpPr>
            <p:nvPr/>
          </p:nvSpPr>
          <p:spPr bwMode="auto">
            <a:xfrm>
              <a:off x="1430" y="40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Gdańsk</a:t>
              </a:r>
            </a:p>
          </p:txBody>
        </p:sp>
        <p:sp>
          <p:nvSpPr>
            <p:cNvPr id="4179" name="Text Box 546"/>
            <p:cNvSpPr txBox="1">
              <a:spLocks noChangeArrowheads="1"/>
            </p:cNvSpPr>
            <p:nvPr/>
          </p:nvSpPr>
          <p:spPr bwMode="auto">
            <a:xfrm>
              <a:off x="470" y="806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Szczecin</a:t>
              </a:r>
            </a:p>
          </p:txBody>
        </p:sp>
        <p:sp>
          <p:nvSpPr>
            <p:cNvPr id="4180" name="Text Box 547"/>
            <p:cNvSpPr txBox="1">
              <a:spLocks noChangeArrowheads="1"/>
            </p:cNvSpPr>
            <p:nvPr/>
          </p:nvSpPr>
          <p:spPr bwMode="auto">
            <a:xfrm>
              <a:off x="566" y="1286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Słubice</a:t>
              </a:r>
            </a:p>
          </p:txBody>
        </p:sp>
        <p:pic>
          <p:nvPicPr>
            <p:cNvPr id="4181" name="Picture 54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73" y="416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82" name="Picture 54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97" y="416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83" name="Text Box 550"/>
            <p:cNvSpPr txBox="1">
              <a:spLocks noChangeArrowheads="1"/>
            </p:cNvSpPr>
            <p:nvPr/>
          </p:nvSpPr>
          <p:spPr bwMode="auto">
            <a:xfrm>
              <a:off x="2110" y="59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Olsztyn</a:t>
              </a:r>
            </a:p>
          </p:txBody>
        </p:sp>
        <p:pic>
          <p:nvPicPr>
            <p:cNvPr id="4184" name="Picture 551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75" y="2083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85" name="Picture 552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00" y="140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86" name="Picture 553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7" y="140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87" name="Picture 554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45" y="140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88" name="Picture 555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54" y="106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89" name="Picture 556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28" y="106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0" name="Picture 557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09" y="106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1" name="Picture 55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91" y="106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104" name="Group 377"/>
          <p:cNvGrpSpPr>
            <a:grpSpLocks/>
          </p:cNvGrpSpPr>
          <p:nvPr/>
        </p:nvGrpSpPr>
        <p:grpSpPr bwMode="auto">
          <a:xfrm>
            <a:off x="755650" y="2655888"/>
            <a:ext cx="8569325" cy="4589462"/>
            <a:chOff x="-2702" y="-1446"/>
            <a:chExt cx="5398" cy="2891"/>
          </a:xfrm>
        </p:grpSpPr>
        <p:sp>
          <p:nvSpPr>
            <p:cNvPr id="4105" name="AutoShape 516"/>
            <p:cNvSpPr>
              <a:spLocks noChangeArrowheads="1"/>
            </p:cNvSpPr>
            <p:nvPr/>
          </p:nvSpPr>
          <p:spPr bwMode="auto">
            <a:xfrm>
              <a:off x="-610" y="-1435"/>
              <a:ext cx="960" cy="2880"/>
            </a:xfrm>
            <a:prstGeom prst="roundRect">
              <a:avLst>
                <a:gd name="adj" fmla="val 23773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2813"/>
              <a:endParaRPr lang="en-US" altLang="pl-PL"/>
            </a:p>
          </p:txBody>
        </p:sp>
        <p:sp useBgFill="1">
          <p:nvSpPr>
            <p:cNvPr id="4106" name="Text Box 517"/>
            <p:cNvSpPr txBox="1">
              <a:spLocks noChangeArrowheads="1"/>
            </p:cNvSpPr>
            <p:nvPr/>
          </p:nvSpPr>
          <p:spPr bwMode="auto">
            <a:xfrm>
              <a:off x="564" y="-1140"/>
              <a:ext cx="2132" cy="209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>
                <a:spcBef>
                  <a:spcPct val="50000"/>
                </a:spcBef>
              </a:pPr>
              <a:r>
                <a:rPr lang="pl-PL" altLang="pl-PL" b="1" dirty="0" smtClean="0">
                  <a:solidFill>
                    <a:srgbClr val="003366"/>
                  </a:solidFill>
                  <a:latin typeface="Arial" charset="0"/>
                </a:rPr>
                <a:t>Poland</a:t>
              </a:r>
              <a:r>
                <a:rPr lang="pl-PL" altLang="pl-PL" dirty="0" smtClean="0">
                  <a:solidFill>
                    <a:srgbClr val="003366"/>
                  </a:solidFill>
                  <a:latin typeface="Arial" charset="0"/>
                </a:rPr>
                <a:t>:</a:t>
              </a:r>
              <a:br>
                <a:rPr lang="pl-PL" altLang="pl-PL" dirty="0" smtClean="0">
                  <a:solidFill>
                    <a:srgbClr val="003366"/>
                  </a:solidFill>
                  <a:latin typeface="Arial" charset="0"/>
                </a:rPr>
              </a:br>
              <a:r>
                <a:rPr lang="pl-PL" altLang="pl-PL" dirty="0" smtClean="0">
                  <a:solidFill>
                    <a:srgbClr val="003366"/>
                  </a:solidFill>
                  <a:latin typeface="Arial" charset="0"/>
                </a:rPr>
                <a:t>38 milion </a:t>
              </a:r>
              <a:r>
                <a:rPr lang="pl-PL" altLang="pl-PL" dirty="0" err="1" smtClean="0">
                  <a:solidFill>
                    <a:srgbClr val="003366"/>
                  </a:solidFill>
                  <a:latin typeface="Arial" charset="0"/>
                </a:rPr>
                <a:t>inhabitants</a:t>
              </a:r>
              <a:r>
                <a:rPr lang="pl-PL" altLang="pl-PL" dirty="0" smtClean="0">
                  <a:solidFill>
                    <a:srgbClr val="003366"/>
                  </a:solidFill>
                  <a:latin typeface="Arial" charset="0"/>
                </a:rPr>
                <a:t/>
              </a:r>
              <a:br>
                <a:rPr lang="pl-PL" altLang="pl-PL" dirty="0" smtClean="0">
                  <a:solidFill>
                    <a:srgbClr val="003366"/>
                  </a:solidFill>
                  <a:latin typeface="Arial" charset="0"/>
                </a:rPr>
              </a:br>
              <a:r>
                <a:rPr lang="pl-PL" altLang="pl-PL" dirty="0" smtClean="0">
                  <a:solidFill>
                    <a:srgbClr val="003366"/>
                  </a:solidFill>
                  <a:latin typeface="Arial" charset="0"/>
                </a:rPr>
                <a:t>27 </a:t>
              </a:r>
              <a:r>
                <a:rPr lang="pl-PL" altLang="pl-PL" dirty="0" smtClean="0">
                  <a:solidFill>
                    <a:srgbClr val="003366"/>
                  </a:solidFill>
                  <a:latin typeface="Arial" charset="0"/>
                </a:rPr>
                <a:t>law </a:t>
              </a:r>
              <a:r>
                <a:rPr lang="pl-PL" altLang="pl-PL" dirty="0" err="1" smtClean="0">
                  <a:solidFill>
                    <a:srgbClr val="003366"/>
                  </a:solidFill>
                  <a:latin typeface="Arial" charset="0"/>
                </a:rPr>
                <a:t>schools</a:t>
              </a:r>
              <a:r>
                <a:rPr lang="pl-PL" altLang="pl-PL" dirty="0" smtClean="0">
                  <a:solidFill>
                    <a:srgbClr val="003366"/>
                  </a:solidFill>
                  <a:latin typeface="Arial" charset="0"/>
                </a:rPr>
                <a:t/>
              </a:r>
              <a:br>
                <a:rPr lang="pl-PL" altLang="pl-PL" dirty="0" smtClean="0">
                  <a:solidFill>
                    <a:srgbClr val="003366"/>
                  </a:solidFill>
                  <a:latin typeface="Arial" charset="0"/>
                </a:rPr>
              </a:br>
              <a:r>
                <a:rPr lang="pl-PL" altLang="pl-PL" dirty="0" smtClean="0">
                  <a:solidFill>
                    <a:srgbClr val="003366"/>
                  </a:solidFill>
                  <a:latin typeface="Arial" charset="0"/>
                </a:rPr>
                <a:t/>
              </a:r>
              <a:br>
                <a:rPr lang="pl-PL" altLang="pl-PL" dirty="0" smtClean="0">
                  <a:solidFill>
                    <a:srgbClr val="003366"/>
                  </a:solidFill>
                  <a:latin typeface="Arial" charset="0"/>
                </a:rPr>
              </a:br>
              <a:endParaRPr lang="pl-PL" altLang="pl-PL" dirty="0" smtClean="0">
                <a:solidFill>
                  <a:srgbClr val="003366"/>
                </a:solidFill>
                <a:latin typeface="Arial" charset="0"/>
              </a:endParaRPr>
            </a:p>
            <a:p>
              <a:pPr defTabSz="912813">
                <a:spcBef>
                  <a:spcPct val="50000"/>
                </a:spcBef>
              </a:pPr>
              <a:r>
                <a:rPr lang="pl-PL" altLang="pl-PL" dirty="0" err="1" smtClean="0">
                  <a:solidFill>
                    <a:srgbClr val="003366"/>
                  </a:solidFill>
                  <a:latin typeface="Arial" charset="0"/>
                </a:rPr>
                <a:t>Academic</a:t>
              </a:r>
              <a:r>
                <a:rPr lang="pl-PL" altLang="pl-PL" dirty="0" smtClean="0">
                  <a:solidFill>
                    <a:srgbClr val="003366"/>
                  </a:solidFill>
                  <a:latin typeface="Arial" charset="0"/>
                </a:rPr>
                <a:t> </a:t>
              </a:r>
              <a:r>
                <a:rPr lang="pl-PL" altLang="pl-PL" dirty="0" err="1">
                  <a:solidFill>
                    <a:srgbClr val="003366"/>
                  </a:solidFill>
                  <a:latin typeface="Arial" charset="0"/>
                </a:rPr>
                <a:t>year</a:t>
              </a:r>
              <a:r>
                <a:rPr lang="pl-PL" altLang="pl-PL" dirty="0">
                  <a:solidFill>
                    <a:srgbClr val="003366"/>
                  </a:solidFill>
                  <a:latin typeface="Arial" charset="0"/>
                </a:rPr>
                <a:t> </a:t>
              </a:r>
              <a:r>
                <a:rPr lang="pl-PL" altLang="pl-PL" dirty="0" smtClean="0">
                  <a:solidFill>
                    <a:srgbClr val="003366"/>
                  </a:solidFill>
                  <a:latin typeface="Arial" charset="0"/>
                </a:rPr>
                <a:t>2019/2020</a:t>
              </a:r>
              <a:endParaRPr lang="pl-PL" altLang="pl-PL" dirty="0">
                <a:solidFill>
                  <a:srgbClr val="003366"/>
                </a:solidFill>
                <a:latin typeface="Arial" charset="0"/>
              </a:endParaRPr>
            </a:p>
            <a:p>
              <a:pPr defTabSz="912813">
                <a:spcBef>
                  <a:spcPct val="50000"/>
                </a:spcBef>
              </a:pPr>
              <a:r>
                <a:rPr lang="pl-PL" altLang="pl-PL" sz="2000" dirty="0" smtClean="0">
                  <a:solidFill>
                    <a:srgbClr val="003366"/>
                  </a:solidFill>
                  <a:latin typeface="Arial" charset="0"/>
                </a:rPr>
                <a:t>27 </a:t>
              </a:r>
              <a:r>
                <a:rPr lang="pl-PL" altLang="pl-PL" sz="2000" dirty="0" err="1">
                  <a:solidFill>
                    <a:srgbClr val="003366"/>
                  </a:solidFill>
                  <a:latin typeface="Arial" charset="0"/>
                </a:rPr>
                <a:t>clinics</a:t>
              </a:r>
              <a:r>
                <a:rPr lang="pl-PL" altLang="pl-PL" sz="2000" dirty="0">
                  <a:solidFill>
                    <a:srgbClr val="003366"/>
                  </a:solidFill>
                  <a:latin typeface="Arial" charset="0"/>
                </a:rPr>
                <a:t>  </a:t>
              </a:r>
              <a:r>
                <a:rPr lang="pl-PL" altLang="pl-PL" sz="2000" dirty="0" err="1">
                  <a:solidFill>
                    <a:srgbClr val="003366"/>
                  </a:solidFill>
                  <a:latin typeface="Arial" charset="0"/>
                </a:rPr>
                <a:t>in</a:t>
              </a:r>
              <a:r>
                <a:rPr lang="pl-PL" altLang="pl-PL" sz="2000" dirty="0">
                  <a:solidFill>
                    <a:srgbClr val="003366"/>
                  </a:solidFill>
                  <a:latin typeface="Arial" charset="0"/>
                </a:rPr>
                <a:t> </a:t>
              </a:r>
              <a:r>
                <a:rPr lang="pl-PL" altLang="pl-PL" sz="2000" dirty="0" smtClean="0">
                  <a:solidFill>
                    <a:srgbClr val="003366"/>
                  </a:solidFill>
                  <a:latin typeface="Arial" charset="0"/>
                </a:rPr>
                <a:t>17 </a:t>
              </a:r>
              <a:r>
                <a:rPr lang="pl-PL" altLang="pl-PL" sz="2000" dirty="0" err="1">
                  <a:solidFill>
                    <a:srgbClr val="003366"/>
                  </a:solidFill>
                  <a:latin typeface="Arial" charset="0"/>
                </a:rPr>
                <a:t>cities</a:t>
              </a:r>
              <a:endParaRPr lang="pl-PL" altLang="pl-PL" sz="2000" dirty="0">
                <a:solidFill>
                  <a:srgbClr val="003366"/>
                </a:solidFill>
                <a:latin typeface="Arial" charset="0"/>
              </a:endParaRPr>
            </a:p>
          </p:txBody>
        </p:sp>
        <p:graphicFrame>
          <p:nvGraphicFramePr>
            <p:cNvPr id="4107" name="Object 518"/>
            <p:cNvGraphicFramePr>
              <a:graphicFrameLocks noChangeAspect="1"/>
            </p:cNvGraphicFramePr>
            <p:nvPr/>
          </p:nvGraphicFramePr>
          <p:xfrm>
            <a:off x="-2654" y="-1446"/>
            <a:ext cx="2736" cy="2642"/>
          </p:xfrm>
          <a:graphic>
            <a:graphicData uri="http://schemas.openxmlformats.org/presentationml/2006/ole">
              <p:oleObj spid="_x0000_s4107" name="Obraz - mapa bitowa" r:id="rId9" imgW="4420204" imgH="4266595" progId="PBrush">
                <p:embed/>
              </p:oleObj>
            </a:graphicData>
          </a:graphic>
        </p:graphicFrame>
        <p:pic>
          <p:nvPicPr>
            <p:cNvPr id="4108" name="Picture 51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2004" y="-50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9" name="Picture 520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2566" y="-823"/>
              <a:ext cx="14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0" name="Picture 521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507" y="-1237"/>
              <a:ext cx="145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1" name="Picture 522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463" y="-686"/>
              <a:ext cx="14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2" name="Picture 523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227" y="-810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3" name="Picture 524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403" y="-810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4" name="Picture 525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359" y="94"/>
              <a:ext cx="144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5" name="Picture 526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542" y="620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6" name="Picture 527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067" y="620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7" name="Picture 52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418" y="46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8" name="Picture 52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683" y="260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9" name="Picture 530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286" y="-89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0" name="Picture 531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2080" y="9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1" name="Picture 532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83" y="94"/>
              <a:ext cx="145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2" name="Picture 533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2477" y="-364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23" name="Text Box 534"/>
            <p:cNvSpPr txBox="1">
              <a:spLocks noChangeArrowheads="1"/>
            </p:cNvSpPr>
            <p:nvPr/>
          </p:nvSpPr>
          <p:spPr bwMode="auto">
            <a:xfrm>
              <a:off x="-590" y="-62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Białystok</a:t>
              </a:r>
            </a:p>
          </p:txBody>
        </p:sp>
        <p:sp>
          <p:nvSpPr>
            <p:cNvPr id="4124" name="Text Box 535"/>
            <p:cNvSpPr txBox="1">
              <a:spLocks noChangeArrowheads="1"/>
            </p:cNvSpPr>
            <p:nvPr/>
          </p:nvSpPr>
          <p:spPr bwMode="auto">
            <a:xfrm>
              <a:off x="-1022" y="-225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Warszawa</a:t>
              </a:r>
            </a:p>
          </p:txBody>
        </p:sp>
        <p:sp>
          <p:nvSpPr>
            <p:cNvPr id="4125" name="Text Box 536"/>
            <p:cNvSpPr txBox="1">
              <a:spLocks noChangeArrowheads="1"/>
            </p:cNvSpPr>
            <p:nvPr/>
          </p:nvSpPr>
          <p:spPr bwMode="auto">
            <a:xfrm>
              <a:off x="-542" y="284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Lublin</a:t>
              </a:r>
            </a:p>
          </p:txBody>
        </p:sp>
        <p:sp>
          <p:nvSpPr>
            <p:cNvPr id="4126" name="Text Box 537"/>
            <p:cNvSpPr txBox="1">
              <a:spLocks noChangeArrowheads="1"/>
            </p:cNvSpPr>
            <p:nvPr/>
          </p:nvSpPr>
          <p:spPr bwMode="auto">
            <a:xfrm>
              <a:off x="-830" y="78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Rzeszów</a:t>
              </a:r>
            </a:p>
          </p:txBody>
        </p:sp>
        <p:sp>
          <p:nvSpPr>
            <p:cNvPr id="4127" name="Text Box 538"/>
            <p:cNvSpPr txBox="1">
              <a:spLocks noChangeArrowheads="1"/>
            </p:cNvSpPr>
            <p:nvPr/>
          </p:nvSpPr>
          <p:spPr bwMode="auto">
            <a:xfrm>
              <a:off x="-1310" y="78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Kraków</a:t>
              </a:r>
            </a:p>
          </p:txBody>
        </p:sp>
        <p:sp>
          <p:nvSpPr>
            <p:cNvPr id="4128" name="Text Box 539"/>
            <p:cNvSpPr txBox="1">
              <a:spLocks noChangeArrowheads="1"/>
            </p:cNvSpPr>
            <p:nvPr/>
          </p:nvSpPr>
          <p:spPr bwMode="auto">
            <a:xfrm>
              <a:off x="-1646" y="620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Katowice</a:t>
              </a:r>
            </a:p>
          </p:txBody>
        </p:sp>
        <p:sp>
          <p:nvSpPr>
            <p:cNvPr id="4129" name="Text Box 540"/>
            <p:cNvSpPr txBox="1">
              <a:spLocks noChangeArrowheads="1"/>
            </p:cNvSpPr>
            <p:nvPr/>
          </p:nvSpPr>
          <p:spPr bwMode="auto">
            <a:xfrm>
              <a:off x="-1982" y="42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Opole</a:t>
              </a:r>
            </a:p>
          </p:txBody>
        </p:sp>
        <p:sp>
          <p:nvSpPr>
            <p:cNvPr id="4130" name="Text Box 541"/>
            <p:cNvSpPr txBox="1">
              <a:spLocks noChangeArrowheads="1"/>
            </p:cNvSpPr>
            <p:nvPr/>
          </p:nvSpPr>
          <p:spPr bwMode="auto">
            <a:xfrm>
              <a:off x="-2318" y="255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Wrocław</a:t>
              </a:r>
            </a:p>
          </p:txBody>
        </p:sp>
        <p:sp>
          <p:nvSpPr>
            <p:cNvPr id="4131" name="Text Box 542"/>
            <p:cNvSpPr txBox="1">
              <a:spLocks noChangeArrowheads="1"/>
            </p:cNvSpPr>
            <p:nvPr/>
          </p:nvSpPr>
          <p:spPr bwMode="auto">
            <a:xfrm>
              <a:off x="-1550" y="92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Łódź</a:t>
              </a:r>
            </a:p>
          </p:txBody>
        </p:sp>
        <p:sp>
          <p:nvSpPr>
            <p:cNvPr id="4132" name="Text Box 543"/>
            <p:cNvSpPr txBox="1">
              <a:spLocks noChangeArrowheads="1"/>
            </p:cNvSpPr>
            <p:nvPr/>
          </p:nvSpPr>
          <p:spPr bwMode="auto">
            <a:xfrm>
              <a:off x="-2270" y="-340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Poznań</a:t>
              </a:r>
            </a:p>
          </p:txBody>
        </p:sp>
        <p:sp>
          <p:nvSpPr>
            <p:cNvPr id="4133" name="Text Box 544"/>
            <p:cNvSpPr txBox="1">
              <a:spLocks noChangeArrowheads="1"/>
            </p:cNvSpPr>
            <p:nvPr/>
          </p:nvSpPr>
          <p:spPr bwMode="auto">
            <a:xfrm>
              <a:off x="-1742" y="-513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Toruń</a:t>
              </a:r>
            </a:p>
          </p:txBody>
        </p:sp>
        <p:sp>
          <p:nvSpPr>
            <p:cNvPr id="4134" name="Text Box 545"/>
            <p:cNvSpPr txBox="1">
              <a:spLocks noChangeArrowheads="1"/>
            </p:cNvSpPr>
            <p:nvPr/>
          </p:nvSpPr>
          <p:spPr bwMode="auto">
            <a:xfrm>
              <a:off x="-1742" y="-1060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Gdańsk</a:t>
              </a:r>
            </a:p>
          </p:txBody>
        </p:sp>
        <p:sp>
          <p:nvSpPr>
            <p:cNvPr id="4135" name="Text Box 546"/>
            <p:cNvSpPr txBox="1">
              <a:spLocks noChangeArrowheads="1"/>
            </p:cNvSpPr>
            <p:nvPr/>
          </p:nvSpPr>
          <p:spPr bwMode="auto">
            <a:xfrm>
              <a:off x="-2702" y="-657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Szczecin</a:t>
              </a:r>
            </a:p>
          </p:txBody>
        </p:sp>
        <p:sp>
          <p:nvSpPr>
            <p:cNvPr id="4136" name="Text Box 547"/>
            <p:cNvSpPr txBox="1">
              <a:spLocks noChangeArrowheads="1"/>
            </p:cNvSpPr>
            <p:nvPr/>
          </p:nvSpPr>
          <p:spPr bwMode="auto">
            <a:xfrm>
              <a:off x="-2606" y="-177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Słubice</a:t>
              </a:r>
            </a:p>
          </p:txBody>
        </p:sp>
        <p:pic>
          <p:nvPicPr>
            <p:cNvPr id="4137" name="Picture 54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701" y="-1378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8" name="Picture 549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802" y="-1047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39" name="Text Box 550"/>
            <p:cNvSpPr txBox="1">
              <a:spLocks noChangeArrowheads="1"/>
            </p:cNvSpPr>
            <p:nvPr/>
          </p:nvSpPr>
          <p:spPr bwMode="auto">
            <a:xfrm>
              <a:off x="-1062" y="-865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Olsztyn</a:t>
              </a:r>
            </a:p>
          </p:txBody>
        </p:sp>
        <p:pic>
          <p:nvPicPr>
            <p:cNvPr id="4140" name="Picture 551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897" y="620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1" name="Picture 552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572" y="-6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2" name="Picture 553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745" y="-6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3" name="Picture 554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927" y="-61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4" name="Picture 555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018" y="-40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5" name="Picture 556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844" y="-40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6" name="Picture 557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663" y="-40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47" name="Picture 558" descr="logo-mał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481" y="-402"/>
              <a:ext cx="14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48" name="Text Box 545"/>
            <p:cNvSpPr txBox="1">
              <a:spLocks noChangeArrowheads="1"/>
            </p:cNvSpPr>
            <p:nvPr/>
          </p:nvSpPr>
          <p:spPr bwMode="auto">
            <a:xfrm>
              <a:off x="-2019" y="-1197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>
                <a:spcBef>
                  <a:spcPct val="50000"/>
                </a:spcBef>
              </a:pPr>
              <a:r>
                <a:rPr lang="pl-PL" altLang="pl-PL" sz="1200" b="1">
                  <a:solidFill>
                    <a:schemeClr val="bg1"/>
                  </a:solidFill>
                  <a:latin typeface="Arial" charset="0"/>
                </a:rPr>
                <a:t>Gdynia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60"/>
          <p:cNvSpPr>
            <a:spLocks noGrp="1" noChangeArrowheads="1"/>
          </p:cNvSpPr>
          <p:nvPr>
            <p:ph type="title"/>
          </p:nvPr>
        </p:nvSpPr>
        <p:spPr>
          <a:xfrm>
            <a:off x="827584" y="764704"/>
            <a:ext cx="8059514" cy="864096"/>
          </a:xfrm>
          <a:noFill/>
        </p:spPr>
        <p:txBody>
          <a:bodyPr/>
          <a:lstStyle/>
          <a:p>
            <a:pPr defTabSz="912813" eaLnBrk="1" hangingPunct="1"/>
            <a:r>
              <a:rPr lang="pl-PL" altLang="pl-PL" sz="3200" b="1" dirty="0" smtClean="0"/>
              <a:t>Legal </a:t>
            </a:r>
            <a:r>
              <a:rPr lang="pl-PL" altLang="pl-PL" sz="3200" b="1" dirty="0" err="1" smtClean="0"/>
              <a:t>Clinics</a:t>
            </a:r>
            <a:r>
              <a:rPr lang="pl-PL" altLang="pl-PL" sz="3200" b="1" dirty="0" smtClean="0"/>
              <a:t> </a:t>
            </a:r>
            <a:r>
              <a:rPr lang="pl-PL" altLang="pl-PL" sz="3200" b="1" dirty="0" err="1" smtClean="0"/>
              <a:t>in</a:t>
            </a:r>
            <a:r>
              <a:rPr lang="pl-PL" altLang="pl-PL" sz="3200" b="1" dirty="0" smtClean="0"/>
              <a:t> Poland </a:t>
            </a:r>
            <a:r>
              <a:rPr lang="pl-PL" altLang="pl-PL" sz="3200" b="1" dirty="0" smtClean="0"/>
              <a:t>1997-2020</a:t>
            </a:r>
            <a:endParaRPr lang="pl-PL" altLang="pl-PL" sz="3200" b="1" dirty="0" smtClean="0"/>
          </a:p>
        </p:txBody>
      </p:sp>
      <p:grpSp>
        <p:nvGrpSpPr>
          <p:cNvPr id="2" name="Group 377"/>
          <p:cNvGrpSpPr>
            <a:grpSpLocks/>
          </p:cNvGrpSpPr>
          <p:nvPr/>
        </p:nvGrpSpPr>
        <p:grpSpPr bwMode="auto">
          <a:xfrm>
            <a:off x="755576" y="2420167"/>
            <a:ext cx="8497111" cy="4894263"/>
            <a:chOff x="-2702" y="-1545"/>
            <a:chExt cx="5630" cy="3083"/>
          </a:xfrm>
        </p:grpSpPr>
        <p:sp useBgFill="1">
          <p:nvSpPr>
            <p:cNvPr id="4106" name="Text Box 517"/>
            <p:cNvSpPr txBox="1">
              <a:spLocks noChangeArrowheads="1"/>
            </p:cNvSpPr>
            <p:nvPr/>
          </p:nvSpPr>
          <p:spPr bwMode="auto">
            <a:xfrm>
              <a:off x="43" y="-1545"/>
              <a:ext cx="2885" cy="3083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u="sng" dirty="0" err="1">
                  <a:solidFill>
                    <a:srgbClr val="003366"/>
                  </a:solidFill>
                </a:rPr>
                <a:t>Academic</a:t>
              </a:r>
              <a:r>
                <a:rPr lang="pl-PL" altLang="pl-PL" u="sng" dirty="0">
                  <a:solidFill>
                    <a:srgbClr val="003366"/>
                  </a:solidFill>
                </a:rPr>
                <a:t> </a:t>
              </a:r>
              <a:r>
                <a:rPr lang="pl-PL" altLang="pl-PL" u="sng" dirty="0" err="1">
                  <a:solidFill>
                    <a:srgbClr val="003366"/>
                  </a:solidFill>
                </a:rPr>
                <a:t>year</a:t>
              </a:r>
              <a:r>
                <a:rPr lang="pl-PL" altLang="pl-PL" u="sng" dirty="0">
                  <a:solidFill>
                    <a:srgbClr val="003366"/>
                  </a:solidFill>
                </a:rPr>
                <a:t> </a:t>
              </a:r>
              <a:r>
                <a:rPr lang="pl-PL" altLang="pl-PL" u="sng" dirty="0" smtClean="0">
                  <a:solidFill>
                    <a:srgbClr val="003366"/>
                  </a:solidFill>
                </a:rPr>
                <a:t>2019/2020</a:t>
              </a:r>
              <a:endParaRPr lang="pl-PL" altLang="pl-PL" u="sng" dirty="0">
                <a:solidFill>
                  <a:srgbClr val="003366"/>
                </a:solidFill>
              </a:endParaRP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2400" b="1" dirty="0" smtClean="0">
                  <a:solidFill>
                    <a:srgbClr val="003366"/>
                  </a:solidFill>
                </a:rPr>
                <a:t>27</a:t>
              </a:r>
              <a:r>
                <a:rPr lang="pl-PL" altLang="pl-PL" sz="2400" dirty="0" smtClean="0">
                  <a:solidFill>
                    <a:srgbClr val="003366"/>
                  </a:solidFill>
                </a:rPr>
                <a:t> </a:t>
              </a:r>
              <a:r>
                <a:rPr lang="pl-PL" altLang="pl-PL" sz="2400" dirty="0" err="1">
                  <a:solidFill>
                    <a:srgbClr val="003366"/>
                  </a:solidFill>
                </a:rPr>
                <a:t>clinics</a:t>
              </a:r>
              <a:r>
                <a:rPr lang="pl-PL" altLang="pl-PL" sz="2400" dirty="0">
                  <a:solidFill>
                    <a:srgbClr val="003366"/>
                  </a:solidFill>
                </a:rPr>
                <a:t>  in 16 </a:t>
              </a:r>
              <a:r>
                <a:rPr lang="pl-PL" altLang="pl-PL" sz="2400" dirty="0" err="1" smtClean="0">
                  <a:solidFill>
                    <a:srgbClr val="003366"/>
                  </a:solidFill>
                </a:rPr>
                <a:t>cities</a:t>
              </a:r>
              <a:endParaRPr lang="pl-PL" altLang="pl-PL" sz="2400" dirty="0" smtClean="0">
                <a:solidFill>
                  <a:srgbClr val="003366"/>
                </a:solidFill>
              </a:endParaRP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2400" b="1" dirty="0" smtClean="0">
                  <a:solidFill>
                    <a:srgbClr val="003366"/>
                  </a:solidFill>
                </a:rPr>
                <a:t>318</a:t>
              </a:r>
              <a:r>
                <a:rPr lang="pl-PL" altLang="pl-PL" sz="2400" dirty="0" smtClean="0">
                  <a:solidFill>
                    <a:srgbClr val="003366"/>
                  </a:solidFill>
                </a:rPr>
                <a:t> </a:t>
              </a:r>
              <a:r>
                <a:rPr lang="pl-PL" altLang="pl-PL" sz="2400" dirty="0" err="1" smtClean="0">
                  <a:solidFill>
                    <a:srgbClr val="003366"/>
                  </a:solidFill>
                </a:rPr>
                <a:t>supervisors</a:t>
              </a:r>
              <a:endParaRPr lang="pl-PL" altLang="pl-PL" sz="2400" dirty="0" smtClean="0">
                <a:solidFill>
                  <a:srgbClr val="003366"/>
                </a:solidFill>
              </a:endParaRPr>
            </a:p>
            <a:p>
              <a:pPr eaLnBrk="1" hangingPunct="1">
                <a:spcBef>
                  <a:spcPct val="50000"/>
                </a:spcBef>
                <a:buClrTx/>
                <a:buSzTx/>
                <a:buNone/>
              </a:pPr>
              <a:r>
                <a:rPr lang="pl-PL" sz="2400" b="1" dirty="0" smtClean="0">
                  <a:solidFill>
                    <a:schemeClr val="bg2">
                      <a:lumMod val="75000"/>
                    </a:schemeClr>
                  </a:solidFill>
                </a:rPr>
                <a:t>1 </a:t>
              </a:r>
              <a:r>
                <a:rPr lang="pl-PL" sz="2400" b="1" dirty="0" smtClean="0">
                  <a:solidFill>
                    <a:schemeClr val="bg2">
                      <a:lumMod val="75000"/>
                    </a:schemeClr>
                  </a:solidFill>
                </a:rPr>
                <a:t>219</a:t>
              </a:r>
              <a:r>
                <a:rPr lang="pl-PL" altLang="pl-PL" sz="2400" dirty="0" smtClean="0">
                  <a:solidFill>
                    <a:srgbClr val="003366"/>
                  </a:solidFill>
                </a:rPr>
                <a:t> </a:t>
              </a:r>
              <a:r>
                <a:rPr lang="pl-PL" altLang="pl-PL" sz="2400" dirty="0" err="1" smtClean="0">
                  <a:solidFill>
                    <a:srgbClr val="003366"/>
                  </a:solidFill>
                </a:rPr>
                <a:t>students</a:t>
              </a:r>
              <a:r>
                <a:rPr lang="pl-PL" altLang="pl-PL" sz="2400" dirty="0" smtClean="0">
                  <a:solidFill>
                    <a:srgbClr val="003366"/>
                  </a:solidFill>
                </a:rPr>
                <a:t> 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2400" b="1" dirty="0" smtClean="0">
                  <a:solidFill>
                    <a:schemeClr val="bg2">
                      <a:lumMod val="75000"/>
                    </a:schemeClr>
                  </a:solidFill>
                </a:rPr>
                <a:t>2 547</a:t>
              </a:r>
              <a:r>
                <a:rPr lang="pl-PL" altLang="pl-PL" sz="2400" dirty="0" smtClean="0">
                  <a:solidFill>
                    <a:srgbClr val="003366"/>
                  </a:solidFill>
                </a:rPr>
                <a:t> </a:t>
              </a:r>
              <a:r>
                <a:rPr lang="pl-PL" altLang="pl-PL" sz="2400" dirty="0" err="1" smtClean="0">
                  <a:solidFill>
                    <a:srgbClr val="003366"/>
                  </a:solidFill>
                </a:rPr>
                <a:t>cases</a:t>
              </a:r>
              <a:r>
                <a:rPr lang="pl-PL" altLang="pl-PL" sz="2400" dirty="0" smtClean="0">
                  <a:solidFill>
                    <a:srgbClr val="003366"/>
                  </a:solidFill>
                </a:rPr>
                <a:t> </a:t>
              </a:r>
            </a:p>
            <a:p>
              <a:pPr eaLnBrk="1" hangingPunct="1">
                <a:spcBef>
                  <a:spcPts val="1200"/>
                </a:spcBef>
                <a:buNone/>
              </a:pPr>
              <a:r>
                <a:rPr lang="pl-PL" altLang="pl-PL" sz="2400" b="1" dirty="0" smtClean="0">
                  <a:solidFill>
                    <a:srgbClr val="003366"/>
                  </a:solidFill>
                </a:rPr>
                <a:t>4</a:t>
              </a:r>
              <a:r>
                <a:rPr lang="pl-PL" altLang="pl-PL" sz="2400" dirty="0" smtClean="0">
                  <a:solidFill>
                    <a:srgbClr val="003366"/>
                  </a:solidFill>
                </a:rPr>
                <a:t> – </a:t>
              </a:r>
              <a:r>
                <a:rPr lang="pl-PL" altLang="pl-PL" sz="2400" dirty="0" err="1" smtClean="0">
                  <a:solidFill>
                    <a:srgbClr val="003366"/>
                  </a:solidFill>
                </a:rPr>
                <a:t>supervisor</a:t>
              </a:r>
              <a:r>
                <a:rPr lang="pl-PL" altLang="pl-PL" sz="2400" dirty="0" smtClean="0">
                  <a:solidFill>
                    <a:srgbClr val="003366"/>
                  </a:solidFill>
                </a:rPr>
                <a:t>/student </a:t>
              </a:r>
              <a:r>
                <a:rPr lang="pl-PL" altLang="pl-PL" sz="2400" dirty="0" err="1" smtClean="0">
                  <a:solidFill>
                    <a:srgbClr val="003366"/>
                  </a:solidFill>
                </a:rPr>
                <a:t>ratio</a:t>
              </a:r>
              <a:endParaRPr lang="pl-PL" altLang="pl-PL" sz="2400" dirty="0" smtClean="0">
                <a:solidFill>
                  <a:srgbClr val="003366"/>
                </a:solidFill>
              </a:endParaRPr>
            </a:p>
            <a:p>
              <a:pPr eaLnBrk="1" hangingPunct="1">
                <a:spcBef>
                  <a:spcPts val="1200"/>
                </a:spcBef>
                <a:buNone/>
              </a:pPr>
              <a:r>
                <a:rPr lang="pl-PL" altLang="pl-PL" sz="2400" b="1" dirty="0" smtClean="0">
                  <a:solidFill>
                    <a:srgbClr val="003366"/>
                  </a:solidFill>
                </a:rPr>
                <a:t>2</a:t>
              </a:r>
              <a:r>
                <a:rPr lang="pl-PL" altLang="pl-PL" sz="2400" dirty="0" smtClean="0">
                  <a:solidFill>
                    <a:srgbClr val="003366"/>
                  </a:solidFill>
                </a:rPr>
                <a:t> </a:t>
              </a:r>
              <a:r>
                <a:rPr lang="pl-PL" altLang="pl-PL" sz="2400" dirty="0" smtClean="0">
                  <a:solidFill>
                    <a:srgbClr val="003366"/>
                  </a:solidFill>
                </a:rPr>
                <a:t>– </a:t>
              </a:r>
              <a:r>
                <a:rPr lang="pl-PL" altLang="pl-PL" sz="2400" dirty="0" err="1" smtClean="0">
                  <a:solidFill>
                    <a:srgbClr val="003366"/>
                  </a:solidFill>
                </a:rPr>
                <a:t>cases</a:t>
              </a:r>
              <a:r>
                <a:rPr lang="pl-PL" altLang="pl-PL" sz="2400" dirty="0" smtClean="0">
                  <a:solidFill>
                    <a:srgbClr val="003366"/>
                  </a:solidFill>
                </a:rPr>
                <a:t>/student </a:t>
              </a:r>
              <a:r>
                <a:rPr lang="pl-PL" altLang="pl-PL" sz="2400" dirty="0" err="1" smtClean="0">
                  <a:solidFill>
                    <a:srgbClr val="003366"/>
                  </a:solidFill>
                </a:rPr>
                <a:t>ratio</a:t>
              </a:r>
              <a:endParaRPr lang="pl-PL" altLang="pl-PL" sz="2400" dirty="0" smtClean="0">
                <a:solidFill>
                  <a:srgbClr val="003366"/>
                </a:solidFill>
              </a:endParaRP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pl-PL" altLang="pl-PL" sz="2400" dirty="0" smtClean="0">
                <a:solidFill>
                  <a:srgbClr val="003366"/>
                </a:solidFill>
              </a:endParaRP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pl-PL" altLang="pl-PL" sz="2400" dirty="0">
                <a:solidFill>
                  <a:srgbClr val="003366"/>
                </a:solidFill>
              </a:endParaRPr>
            </a:p>
          </p:txBody>
        </p:sp>
        <p:graphicFrame>
          <p:nvGraphicFramePr>
            <p:cNvPr id="4107" name="Object 518"/>
            <p:cNvGraphicFramePr>
              <a:graphicFrameLocks noChangeAspect="1"/>
            </p:cNvGraphicFramePr>
            <p:nvPr/>
          </p:nvGraphicFramePr>
          <p:xfrm>
            <a:off x="-2654" y="-1446"/>
            <a:ext cx="2736" cy="2642"/>
          </p:xfrm>
          <a:graphic>
            <a:graphicData uri="http://schemas.openxmlformats.org/presentationml/2006/ole">
              <p:oleObj spid="_x0000_s32770" name="Obraz - mapa bitowa" r:id="rId3" imgW="4420204" imgH="4266595" progId="PBrush">
                <p:embed/>
              </p:oleObj>
            </a:graphicData>
          </a:graphic>
        </p:graphicFrame>
        <p:pic>
          <p:nvPicPr>
            <p:cNvPr id="4108" name="Picture 519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04" y="-502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9" name="Picture 520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566" y="-823"/>
              <a:ext cx="14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0" name="Picture 521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07" y="-1237"/>
              <a:ext cx="145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1" name="Picture 522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463" y="-686"/>
              <a:ext cx="14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2" name="Picture 523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7" y="-810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3" name="Picture 524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03" y="-810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4" name="Picture 525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59" y="94"/>
              <a:ext cx="144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5" name="Picture 526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2" y="620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6" name="Picture 527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67" y="620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7" name="Picture 528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418" y="462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8" name="Picture 529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83" y="260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9" name="Picture 530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86" y="-89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0" name="Picture 531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80" y="92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1" name="Picture 532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83" y="94"/>
              <a:ext cx="145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2" name="Picture 533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77" y="-364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23" name="Text Box 534"/>
            <p:cNvSpPr txBox="1">
              <a:spLocks noChangeArrowheads="1"/>
            </p:cNvSpPr>
            <p:nvPr/>
          </p:nvSpPr>
          <p:spPr bwMode="auto">
            <a:xfrm>
              <a:off x="-590" y="-628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1200" b="1" dirty="0">
                  <a:solidFill>
                    <a:schemeClr val="bg1"/>
                  </a:solidFill>
                </a:rPr>
                <a:t>Białystok</a:t>
              </a:r>
            </a:p>
          </p:txBody>
        </p:sp>
        <p:sp>
          <p:nvSpPr>
            <p:cNvPr id="4124" name="Text Box 535"/>
            <p:cNvSpPr txBox="1">
              <a:spLocks noChangeArrowheads="1"/>
            </p:cNvSpPr>
            <p:nvPr/>
          </p:nvSpPr>
          <p:spPr bwMode="auto">
            <a:xfrm>
              <a:off x="-1022" y="-225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chemeClr val="bg1"/>
                  </a:solidFill>
                </a:rPr>
                <a:t>Warszawa</a:t>
              </a:r>
            </a:p>
          </p:txBody>
        </p:sp>
        <p:sp>
          <p:nvSpPr>
            <p:cNvPr id="4125" name="Text Box 536"/>
            <p:cNvSpPr txBox="1">
              <a:spLocks noChangeArrowheads="1"/>
            </p:cNvSpPr>
            <p:nvPr/>
          </p:nvSpPr>
          <p:spPr bwMode="auto">
            <a:xfrm>
              <a:off x="-542" y="284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chemeClr val="bg1"/>
                  </a:solidFill>
                </a:rPr>
                <a:t>Lublin</a:t>
              </a:r>
            </a:p>
          </p:txBody>
        </p:sp>
        <p:sp>
          <p:nvSpPr>
            <p:cNvPr id="4126" name="Text Box 537"/>
            <p:cNvSpPr txBox="1">
              <a:spLocks noChangeArrowheads="1"/>
            </p:cNvSpPr>
            <p:nvPr/>
          </p:nvSpPr>
          <p:spPr bwMode="auto">
            <a:xfrm>
              <a:off x="-830" y="783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chemeClr val="bg1"/>
                  </a:solidFill>
                </a:rPr>
                <a:t>Rzeszów</a:t>
              </a:r>
            </a:p>
          </p:txBody>
        </p:sp>
        <p:sp>
          <p:nvSpPr>
            <p:cNvPr id="4127" name="Text Box 538"/>
            <p:cNvSpPr txBox="1">
              <a:spLocks noChangeArrowheads="1"/>
            </p:cNvSpPr>
            <p:nvPr/>
          </p:nvSpPr>
          <p:spPr bwMode="auto">
            <a:xfrm>
              <a:off x="-1310" y="783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chemeClr val="bg1"/>
                  </a:solidFill>
                </a:rPr>
                <a:t>Kraków</a:t>
              </a:r>
            </a:p>
          </p:txBody>
        </p:sp>
        <p:sp>
          <p:nvSpPr>
            <p:cNvPr id="4128" name="Text Box 539"/>
            <p:cNvSpPr txBox="1">
              <a:spLocks noChangeArrowheads="1"/>
            </p:cNvSpPr>
            <p:nvPr/>
          </p:nvSpPr>
          <p:spPr bwMode="auto">
            <a:xfrm>
              <a:off x="-1646" y="620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chemeClr val="bg1"/>
                  </a:solidFill>
                </a:rPr>
                <a:t>Katowice</a:t>
              </a:r>
            </a:p>
          </p:txBody>
        </p:sp>
        <p:sp>
          <p:nvSpPr>
            <p:cNvPr id="4129" name="Text Box 540"/>
            <p:cNvSpPr txBox="1">
              <a:spLocks noChangeArrowheads="1"/>
            </p:cNvSpPr>
            <p:nvPr/>
          </p:nvSpPr>
          <p:spPr bwMode="auto">
            <a:xfrm>
              <a:off x="-1982" y="428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chemeClr val="bg1"/>
                  </a:solidFill>
                </a:rPr>
                <a:t>Opole</a:t>
              </a:r>
            </a:p>
          </p:txBody>
        </p:sp>
        <p:sp>
          <p:nvSpPr>
            <p:cNvPr id="4130" name="Text Box 541"/>
            <p:cNvSpPr txBox="1">
              <a:spLocks noChangeArrowheads="1"/>
            </p:cNvSpPr>
            <p:nvPr/>
          </p:nvSpPr>
          <p:spPr bwMode="auto">
            <a:xfrm>
              <a:off x="-2318" y="255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chemeClr val="bg1"/>
                  </a:solidFill>
                </a:rPr>
                <a:t>Wrocław</a:t>
              </a:r>
            </a:p>
          </p:txBody>
        </p:sp>
        <p:sp>
          <p:nvSpPr>
            <p:cNvPr id="4131" name="Text Box 542"/>
            <p:cNvSpPr txBox="1">
              <a:spLocks noChangeArrowheads="1"/>
            </p:cNvSpPr>
            <p:nvPr/>
          </p:nvSpPr>
          <p:spPr bwMode="auto">
            <a:xfrm>
              <a:off x="-1550" y="92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chemeClr val="bg1"/>
                  </a:solidFill>
                </a:rPr>
                <a:t>Łódź</a:t>
              </a:r>
            </a:p>
          </p:txBody>
        </p:sp>
        <p:sp>
          <p:nvSpPr>
            <p:cNvPr id="4132" name="Text Box 543"/>
            <p:cNvSpPr txBox="1">
              <a:spLocks noChangeArrowheads="1"/>
            </p:cNvSpPr>
            <p:nvPr/>
          </p:nvSpPr>
          <p:spPr bwMode="auto">
            <a:xfrm>
              <a:off x="-2270" y="-340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chemeClr val="bg1"/>
                  </a:solidFill>
                </a:rPr>
                <a:t>Poznań</a:t>
              </a:r>
            </a:p>
          </p:txBody>
        </p:sp>
        <p:sp>
          <p:nvSpPr>
            <p:cNvPr id="4133" name="Text Box 544"/>
            <p:cNvSpPr txBox="1">
              <a:spLocks noChangeArrowheads="1"/>
            </p:cNvSpPr>
            <p:nvPr/>
          </p:nvSpPr>
          <p:spPr bwMode="auto">
            <a:xfrm>
              <a:off x="-1742" y="-513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chemeClr val="bg1"/>
                  </a:solidFill>
                </a:rPr>
                <a:t>Toruń</a:t>
              </a:r>
            </a:p>
          </p:txBody>
        </p:sp>
        <p:sp>
          <p:nvSpPr>
            <p:cNvPr id="4134" name="Text Box 545"/>
            <p:cNvSpPr txBox="1">
              <a:spLocks noChangeArrowheads="1"/>
            </p:cNvSpPr>
            <p:nvPr/>
          </p:nvSpPr>
          <p:spPr bwMode="auto">
            <a:xfrm>
              <a:off x="-1742" y="-1060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chemeClr val="bg1"/>
                  </a:solidFill>
                </a:rPr>
                <a:t>Gdańsk</a:t>
              </a:r>
            </a:p>
          </p:txBody>
        </p:sp>
        <p:sp>
          <p:nvSpPr>
            <p:cNvPr id="4135" name="Text Box 546"/>
            <p:cNvSpPr txBox="1">
              <a:spLocks noChangeArrowheads="1"/>
            </p:cNvSpPr>
            <p:nvPr/>
          </p:nvSpPr>
          <p:spPr bwMode="auto">
            <a:xfrm>
              <a:off x="-2702" y="-657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chemeClr val="bg1"/>
                  </a:solidFill>
                </a:rPr>
                <a:t>Szczecin</a:t>
              </a:r>
            </a:p>
          </p:txBody>
        </p:sp>
        <p:sp>
          <p:nvSpPr>
            <p:cNvPr id="4136" name="Text Box 547"/>
            <p:cNvSpPr txBox="1">
              <a:spLocks noChangeArrowheads="1"/>
            </p:cNvSpPr>
            <p:nvPr/>
          </p:nvSpPr>
          <p:spPr bwMode="auto">
            <a:xfrm>
              <a:off x="-2606" y="-177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chemeClr val="bg1"/>
                  </a:solidFill>
                </a:rPr>
                <a:t>Słubice</a:t>
              </a:r>
            </a:p>
          </p:txBody>
        </p:sp>
        <p:pic>
          <p:nvPicPr>
            <p:cNvPr id="4137" name="Picture 548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701" y="-1378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38" name="Picture 549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02" y="-1047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39" name="Text Box 550"/>
            <p:cNvSpPr txBox="1">
              <a:spLocks noChangeArrowheads="1"/>
            </p:cNvSpPr>
            <p:nvPr/>
          </p:nvSpPr>
          <p:spPr bwMode="auto">
            <a:xfrm>
              <a:off x="-1062" y="-865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chemeClr val="bg1"/>
                  </a:solidFill>
                </a:rPr>
                <a:t>Olsztyn</a:t>
              </a:r>
            </a:p>
          </p:txBody>
        </p:sp>
        <p:pic>
          <p:nvPicPr>
            <p:cNvPr id="4140" name="Picture 551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97" y="620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1" name="Picture 552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72" y="-61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2" name="Picture 553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45" y="-61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3" name="Picture 554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27" y="-61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4" name="Picture 555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8" y="-402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5" name="Picture 556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44" y="-402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6" name="Picture 557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63" y="-402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7" name="Picture 558" descr="logo-mał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1" y="-402"/>
              <a:ext cx="14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48" name="Text Box 545"/>
            <p:cNvSpPr txBox="1">
              <a:spLocks noChangeArrowheads="1"/>
            </p:cNvSpPr>
            <p:nvPr/>
          </p:nvSpPr>
          <p:spPr bwMode="auto">
            <a:xfrm>
              <a:off x="-2019" y="-1197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chemeClr val="bg1"/>
                  </a:solidFill>
                </a:rPr>
                <a:t>Gdynia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8444785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196752"/>
            <a:ext cx="7992888" cy="720080"/>
          </a:xfrm>
        </p:spPr>
        <p:txBody>
          <a:bodyPr/>
          <a:lstStyle/>
          <a:p>
            <a:pPr defTabSz="912813" eaLnBrk="1" hangingPunct="1"/>
            <a:r>
              <a:rPr lang="pl-PL" altLang="pl-PL" sz="3200" dirty="0" smtClean="0"/>
              <a:t>Legal </a:t>
            </a:r>
            <a:r>
              <a:rPr lang="pl-PL" altLang="pl-PL" sz="3200" dirty="0" err="1" smtClean="0"/>
              <a:t>Clinics</a:t>
            </a:r>
            <a:r>
              <a:rPr lang="pl-PL" altLang="pl-PL" sz="3200" dirty="0" smtClean="0"/>
              <a:t> </a:t>
            </a:r>
            <a:r>
              <a:rPr lang="pl-PL" altLang="pl-PL" sz="3200" dirty="0" err="1" smtClean="0"/>
              <a:t>in</a:t>
            </a:r>
            <a:r>
              <a:rPr lang="pl-PL" altLang="pl-PL" sz="3200" dirty="0" smtClean="0"/>
              <a:t> Poland </a:t>
            </a:r>
            <a:r>
              <a:rPr lang="pl-PL" altLang="pl-PL" sz="3200" dirty="0" smtClean="0"/>
              <a:t>1997-2020 </a:t>
            </a:r>
            <a:r>
              <a:rPr lang="pl-PL" altLang="pl-PL" sz="3200" dirty="0" err="1" smtClean="0"/>
              <a:t>Comparing</a:t>
            </a:r>
            <a:r>
              <a:rPr lang="pl-PL" altLang="pl-PL" sz="3200" dirty="0" smtClean="0"/>
              <a:t> </a:t>
            </a:r>
            <a:r>
              <a:rPr lang="pl-PL" altLang="pl-PL" sz="3200" b="1" dirty="0" smtClean="0"/>
              <a:t>to </a:t>
            </a:r>
            <a:r>
              <a:rPr lang="pl-PL" altLang="pl-PL" sz="3200" b="1" dirty="0" err="1" smtClean="0"/>
              <a:t>previous</a:t>
            </a:r>
            <a:r>
              <a:rPr lang="pl-PL" altLang="pl-PL" sz="3200" b="1" dirty="0" smtClean="0"/>
              <a:t> </a:t>
            </a:r>
            <a:r>
              <a:rPr lang="pl-PL" altLang="pl-PL" sz="3200" b="1" dirty="0" err="1" smtClean="0"/>
              <a:t>years</a:t>
            </a:r>
            <a:r>
              <a:rPr lang="pl-PL" altLang="pl-PL" sz="3200" b="1" dirty="0" smtClean="0"/>
              <a:t>…</a:t>
            </a:r>
          </a:p>
        </p:txBody>
      </p:sp>
      <p:sp>
        <p:nvSpPr>
          <p:cNvPr id="9219" name="Text Box 7"/>
          <p:cNvSpPr txBox="1">
            <a:spLocks noChangeArrowheads="1"/>
          </p:cNvSpPr>
          <p:nvPr/>
        </p:nvSpPr>
        <p:spPr bwMode="auto">
          <a:xfrm>
            <a:off x="1042988" y="6096000"/>
            <a:ext cx="30956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l-PL" altLang="pl-PL" sz="1400" b="1" dirty="0" err="1"/>
              <a:t>Number</a:t>
            </a:r>
            <a:r>
              <a:rPr lang="pl-PL" altLang="pl-PL" sz="1400" b="1" dirty="0"/>
              <a:t> of </a:t>
            </a:r>
            <a:r>
              <a:rPr lang="pl-PL" altLang="pl-PL" sz="1400" b="1" dirty="0" err="1"/>
              <a:t>cases</a:t>
            </a:r>
            <a:r>
              <a:rPr lang="pl-PL" altLang="pl-PL" sz="1400" b="1" dirty="0"/>
              <a:t>: </a:t>
            </a:r>
            <a:r>
              <a:rPr lang="pl-PL" altLang="pl-PL" sz="1400" b="1" dirty="0" smtClean="0"/>
              <a:t>2003-2020</a:t>
            </a:r>
            <a:r>
              <a:rPr lang="pl-PL" altLang="pl-PL" sz="1400" b="1" dirty="0" smtClean="0"/>
              <a:t/>
            </a:r>
            <a:br>
              <a:rPr lang="pl-PL" altLang="pl-PL" sz="1400" b="1" dirty="0" smtClean="0"/>
            </a:br>
            <a:r>
              <a:rPr lang="pl-PL" altLang="pl-PL" sz="1400" b="1" dirty="0" smtClean="0"/>
              <a:t>In </a:t>
            </a:r>
            <a:r>
              <a:rPr lang="pl-PL" altLang="pl-PL" sz="1400" b="1" dirty="0" err="1" smtClean="0"/>
              <a:t>total</a:t>
            </a:r>
            <a:r>
              <a:rPr lang="pl-PL" altLang="pl-PL" sz="1400" b="1" dirty="0" smtClean="0"/>
              <a:t>: </a:t>
            </a:r>
            <a:r>
              <a:rPr lang="pl-PL" altLang="pl-PL" sz="1400" b="1" dirty="0" err="1" smtClean="0"/>
              <a:t>over</a:t>
            </a:r>
            <a:r>
              <a:rPr lang="pl-PL" altLang="pl-PL" sz="1400" b="1" dirty="0" smtClean="0"/>
              <a:t> 150 000</a:t>
            </a:r>
            <a:endParaRPr lang="pl-PL" altLang="pl-PL" sz="1400" b="1" dirty="0"/>
          </a:p>
        </p:txBody>
      </p:sp>
      <p:sp>
        <p:nvSpPr>
          <p:cNvPr id="9220" name="Text Box 8"/>
          <p:cNvSpPr txBox="1">
            <a:spLocks noChangeArrowheads="1"/>
          </p:cNvSpPr>
          <p:nvPr/>
        </p:nvSpPr>
        <p:spPr bwMode="auto">
          <a:xfrm>
            <a:off x="4787900" y="6096000"/>
            <a:ext cx="45366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l-PL" altLang="pl-PL" sz="1400" b="1" dirty="0" err="1"/>
              <a:t>Number</a:t>
            </a:r>
            <a:r>
              <a:rPr lang="pl-PL" altLang="pl-PL" sz="1400" b="1" dirty="0"/>
              <a:t> of </a:t>
            </a:r>
            <a:r>
              <a:rPr lang="pl-PL" altLang="pl-PL" sz="1400" b="1" dirty="0" err="1"/>
              <a:t>students</a:t>
            </a:r>
            <a:r>
              <a:rPr lang="pl-PL" altLang="pl-PL" sz="1400" b="1" dirty="0"/>
              <a:t> and </a:t>
            </a:r>
            <a:r>
              <a:rPr lang="pl-PL" altLang="pl-PL" sz="1400" b="1" dirty="0" err="1"/>
              <a:t>supervisors</a:t>
            </a:r>
            <a:r>
              <a:rPr lang="pl-PL" altLang="pl-PL" sz="1400" b="1" dirty="0"/>
              <a:t>: </a:t>
            </a:r>
            <a:r>
              <a:rPr lang="pl-PL" altLang="pl-PL" sz="1400" b="1" dirty="0" smtClean="0"/>
              <a:t>2003-2020</a:t>
            </a:r>
            <a:r>
              <a:rPr lang="pl-PL" altLang="pl-PL" sz="1400" b="1" dirty="0" smtClean="0"/>
              <a:t/>
            </a:r>
            <a:br>
              <a:rPr lang="pl-PL" altLang="pl-PL" sz="1400" b="1" dirty="0" smtClean="0"/>
            </a:br>
            <a:r>
              <a:rPr lang="pl-PL" altLang="pl-PL" sz="1400" b="1" dirty="0" smtClean="0"/>
              <a:t>In </a:t>
            </a:r>
            <a:r>
              <a:rPr lang="pl-PL" altLang="pl-PL" sz="1400" b="1" dirty="0" err="1" smtClean="0"/>
              <a:t>total</a:t>
            </a:r>
            <a:r>
              <a:rPr lang="pl-PL" altLang="pl-PL" sz="1400" b="1" dirty="0" smtClean="0"/>
              <a:t> </a:t>
            </a:r>
            <a:r>
              <a:rPr lang="pl-PL" altLang="pl-PL" sz="1400" b="1" dirty="0" err="1" smtClean="0"/>
              <a:t>over</a:t>
            </a:r>
            <a:r>
              <a:rPr lang="pl-PL" altLang="pl-PL" sz="1400" b="1" dirty="0" smtClean="0"/>
              <a:t> 23000 </a:t>
            </a:r>
            <a:r>
              <a:rPr lang="pl-PL" altLang="pl-PL" sz="1400" b="1" dirty="0" err="1" smtClean="0"/>
              <a:t>students</a:t>
            </a:r>
            <a:r>
              <a:rPr lang="pl-PL" altLang="pl-PL" sz="1400" b="1" dirty="0" smtClean="0"/>
              <a:t> </a:t>
            </a:r>
            <a:r>
              <a:rPr lang="pl-PL" altLang="pl-PL" sz="1400" b="1" dirty="0" err="1" smtClean="0"/>
              <a:t>passed</a:t>
            </a:r>
            <a:r>
              <a:rPr lang="pl-PL" altLang="pl-PL" sz="1400" b="1" dirty="0" smtClean="0"/>
              <a:t> CLE </a:t>
            </a:r>
            <a:r>
              <a:rPr lang="pl-PL" altLang="pl-PL" sz="1400" b="1" dirty="0" err="1" smtClean="0"/>
              <a:t>in</a:t>
            </a:r>
            <a:r>
              <a:rPr lang="pl-PL" altLang="pl-PL" sz="1400" b="1" dirty="0" smtClean="0"/>
              <a:t> Poland.</a:t>
            </a:r>
            <a:endParaRPr lang="pl-PL" altLang="pl-PL" sz="1400" b="1" dirty="0"/>
          </a:p>
        </p:txBody>
      </p:sp>
      <p:sp>
        <p:nvSpPr>
          <p:cNvPr id="9221" name="Text Box 9"/>
          <p:cNvSpPr txBox="1">
            <a:spLocks noChangeArrowheads="1"/>
          </p:cNvSpPr>
          <p:nvPr/>
        </p:nvSpPr>
        <p:spPr bwMode="auto">
          <a:xfrm>
            <a:off x="5292080" y="2996952"/>
            <a:ext cx="11525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l-PL" altLang="pl-PL" sz="1200" b="1" dirty="0" err="1"/>
              <a:t>students</a:t>
            </a:r>
            <a:endParaRPr lang="pl-PL" altLang="pl-PL" sz="1200" b="1" dirty="0"/>
          </a:p>
        </p:txBody>
      </p:sp>
      <p:sp>
        <p:nvSpPr>
          <p:cNvPr id="9222" name="Text Box 10"/>
          <p:cNvSpPr txBox="1">
            <a:spLocks noChangeArrowheads="1"/>
          </p:cNvSpPr>
          <p:nvPr/>
        </p:nvSpPr>
        <p:spPr bwMode="auto">
          <a:xfrm>
            <a:off x="7688263" y="4221163"/>
            <a:ext cx="11509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l-PL" altLang="pl-PL" sz="1200" b="1" dirty="0" err="1"/>
              <a:t>supervisors</a:t>
            </a:r>
            <a:endParaRPr lang="pl-PL" altLang="pl-PL" sz="1200" b="1" dirty="0"/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39017265"/>
              </p:ext>
            </p:extLst>
          </p:nvPr>
        </p:nvGraphicFramePr>
        <p:xfrm>
          <a:off x="466564" y="2060848"/>
          <a:ext cx="43214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59321412"/>
              </p:ext>
            </p:extLst>
          </p:nvPr>
        </p:nvGraphicFramePr>
        <p:xfrm>
          <a:off x="4139953" y="2132856"/>
          <a:ext cx="49922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113621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2000"/>
            <a:ext cx="8459787" cy="1143000"/>
          </a:xfrm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pl-PL" sz="3100" smtClean="0"/>
              <a:t>Present status of the legal clinics in Poland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565400"/>
            <a:ext cx="8001000" cy="4032250"/>
          </a:xfrm>
        </p:spPr>
        <p:txBody>
          <a:bodyPr lIns="90000" tIns="46800" rIns="90000" bIns="46800"/>
          <a:lstStyle/>
          <a:p>
            <a:pPr marL="339725" indent="-339725" algn="just" defTabSz="449263">
              <a:spcBef>
                <a:spcPts val="400"/>
              </a:spcBef>
              <a:buClr>
                <a:srgbClr val="003366"/>
              </a:buClr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pl-PL" sz="2000" smtClean="0"/>
              <a:t>There are very few NGO based legal clinics in Poland.</a:t>
            </a:r>
          </a:p>
          <a:p>
            <a:pPr marL="339725" indent="-339725" algn="just" defTabSz="449263">
              <a:spcBef>
                <a:spcPts val="400"/>
              </a:spcBef>
              <a:buClr>
                <a:srgbClr val="003366"/>
              </a:buClr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pl-PL" sz="2000" smtClean="0"/>
              <a:t>Almost all of the </a:t>
            </a:r>
            <a:r>
              <a:rPr lang="en-US" altLang="pl-PL" sz="2000" b="1" smtClean="0"/>
              <a:t>legal clinics in Poland are recognized by the Universities </a:t>
            </a:r>
            <a:r>
              <a:rPr lang="en-US" altLang="pl-PL" sz="2000" smtClean="0"/>
              <a:t>as a part of the legal curriculum at our law schools (as one of the </a:t>
            </a:r>
            <a:r>
              <a:rPr lang="pl-PL" altLang="pl-PL" sz="2000" smtClean="0"/>
              <a:t>optional</a:t>
            </a:r>
            <a:r>
              <a:rPr lang="en-US" altLang="pl-PL" sz="2000" smtClean="0"/>
              <a:t> classes that are offered to the students).</a:t>
            </a:r>
            <a:r>
              <a:rPr lang="pl-PL" altLang="pl-PL" sz="2000" smtClean="0"/>
              <a:t> </a:t>
            </a:r>
          </a:p>
          <a:p>
            <a:pPr marL="339725" indent="-339725" algn="just" defTabSz="449263">
              <a:spcBef>
                <a:spcPts val="400"/>
              </a:spcBef>
              <a:buClr>
                <a:srgbClr val="003366"/>
              </a:buClr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pl-PL" sz="2000" b="1" smtClean="0"/>
              <a:t>Legal Clinics are present at every law school </a:t>
            </a:r>
            <a:r>
              <a:rPr lang="pl-PL" altLang="pl-PL" sz="2000" b="1" smtClean="0"/>
              <a:t>in Poland</a:t>
            </a:r>
            <a:r>
              <a:rPr lang="en-US" altLang="pl-PL" sz="2000" smtClean="0"/>
              <a:t>.</a:t>
            </a:r>
          </a:p>
          <a:p>
            <a:pPr marL="339725" indent="-339725" algn="just" defTabSz="449263">
              <a:spcBef>
                <a:spcPts val="400"/>
              </a:spcBef>
              <a:buClr>
                <a:srgbClr val="003366"/>
              </a:buClr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pl-PL" sz="2000" smtClean="0"/>
              <a:t>Some of the legal clinics (Krakow, Warsaw, Bialystok, Lodz) gained</a:t>
            </a:r>
            <a:r>
              <a:rPr lang="pl-PL" altLang="pl-PL" sz="2000" smtClean="0"/>
              <a:t> a </a:t>
            </a:r>
            <a:r>
              <a:rPr lang="pl-PL" altLang="pl-PL" sz="2000" b="1" smtClean="0"/>
              <a:t>status of a chair or laboratory</a:t>
            </a:r>
            <a:r>
              <a:rPr lang="pl-PL" altLang="pl-PL" sz="2000" smtClean="0"/>
              <a:t>, which means that they became part of the university budget.</a:t>
            </a:r>
          </a:p>
          <a:p>
            <a:pPr marL="339725" indent="-339725" algn="just" defTabSz="449263">
              <a:spcBef>
                <a:spcPts val="400"/>
              </a:spcBef>
              <a:buClr>
                <a:srgbClr val="003366"/>
              </a:buClr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pl-PL" sz="2000" smtClean="0"/>
              <a:t>All of the legal clinics that are based at the Universities get all the </a:t>
            </a:r>
            <a:r>
              <a:rPr lang="en-US" altLang="pl-PL" sz="2000" b="1" smtClean="0"/>
              <a:t>office costs covered</a:t>
            </a:r>
            <a:r>
              <a:rPr lang="pl-PL" altLang="pl-PL" sz="2000" b="1" smtClean="0"/>
              <a:t>, majority of </a:t>
            </a:r>
            <a:r>
              <a:rPr lang="en-US" altLang="pl-PL" sz="2000" b="1" smtClean="0"/>
              <a:t>the professor’s salaries </a:t>
            </a:r>
            <a:r>
              <a:rPr lang="pl-PL" altLang="pl-PL" sz="2000" b="1" smtClean="0"/>
              <a:t>are </a:t>
            </a:r>
            <a:r>
              <a:rPr lang="en-US" altLang="pl-PL" sz="2000" b="1" smtClean="0"/>
              <a:t>paid by the </a:t>
            </a:r>
            <a:r>
              <a:rPr lang="pl-PL" altLang="pl-PL" sz="2000" b="1" smtClean="0"/>
              <a:t>u</a:t>
            </a:r>
            <a:r>
              <a:rPr lang="en-US" altLang="pl-PL" sz="2000" b="1" smtClean="0"/>
              <a:t>niversities</a:t>
            </a:r>
            <a:r>
              <a:rPr lang="en-US" altLang="pl-PL" sz="2000" smtClean="0"/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2813" eaLnBrk="1" hangingPunct="1"/>
            <a:r>
              <a:rPr lang="en-US" sz="3200" dirty="0" smtClean="0"/>
              <a:t>Polish legal clinics</a:t>
            </a:r>
            <a:r>
              <a:rPr lang="pl-PL" sz="3200" dirty="0" smtClean="0"/>
              <a:t> </a:t>
            </a:r>
            <a:r>
              <a:rPr lang="pl-PL" sz="3200" dirty="0" err="1" smtClean="0"/>
              <a:t>basic</a:t>
            </a:r>
            <a:r>
              <a:rPr lang="pl-PL" sz="3200" dirty="0" smtClean="0"/>
              <a:t> </a:t>
            </a:r>
            <a:r>
              <a:rPr lang="en-US" sz="3200" dirty="0" smtClean="0"/>
              <a:t>standards</a:t>
            </a:r>
            <a:endParaRPr lang="pl-PL" altLang="pl-PL" sz="32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349500"/>
            <a:ext cx="8460431" cy="4175844"/>
          </a:xfrm>
        </p:spPr>
        <p:txBody>
          <a:bodyPr/>
          <a:lstStyle/>
          <a:p>
            <a:pPr marL="266700" indent="-266700" eaLnBrk="1" hangingPunct="1">
              <a:buAutoNum type="arabicPeriod"/>
              <a:defRPr/>
            </a:pPr>
            <a:r>
              <a:rPr lang="pl-PL" sz="1400" dirty="0" smtClean="0"/>
              <a:t>Service </a:t>
            </a:r>
            <a:r>
              <a:rPr lang="pl-PL" sz="1400" dirty="0" err="1" smtClean="0"/>
              <a:t>is</a:t>
            </a:r>
            <a:r>
              <a:rPr lang="pl-PL" sz="1400" dirty="0" smtClean="0"/>
              <a:t> </a:t>
            </a:r>
            <a:r>
              <a:rPr lang="en-US" sz="1400" dirty="0" smtClean="0"/>
              <a:t>free of charge</a:t>
            </a:r>
            <a:r>
              <a:rPr lang="pl-PL" sz="1400" dirty="0" smtClean="0"/>
              <a:t>.</a:t>
            </a:r>
          </a:p>
          <a:p>
            <a:pPr marL="266700" indent="-266700" eaLnBrk="1" hangingPunct="1">
              <a:buAutoNum type="arabicPeriod"/>
              <a:defRPr/>
            </a:pPr>
            <a:r>
              <a:rPr lang="pl-PL" sz="1400" dirty="0" smtClean="0"/>
              <a:t>L</a:t>
            </a:r>
            <a:r>
              <a:rPr lang="en-US" sz="1400" dirty="0" err="1" smtClean="0"/>
              <a:t>egal</a:t>
            </a:r>
            <a:r>
              <a:rPr lang="en-US" sz="1400" dirty="0" smtClean="0"/>
              <a:t> clinic assures the supervision of the Faculty’s workers over the clinic’s activity</a:t>
            </a:r>
            <a:r>
              <a:rPr lang="pl-PL" sz="1400" dirty="0" smtClean="0"/>
              <a:t> (o</a:t>
            </a:r>
            <a:r>
              <a:rPr lang="en-US" sz="1400" dirty="0" smtClean="0"/>
              <a:t>ne person may not directly supervise more than 16 students</a:t>
            </a:r>
            <a:r>
              <a:rPr lang="pl-PL" sz="1400" dirty="0" smtClean="0"/>
              <a:t>)</a:t>
            </a:r>
            <a:r>
              <a:rPr lang="en-US" sz="1400" dirty="0" smtClean="0"/>
              <a:t>.</a:t>
            </a:r>
            <a:endParaRPr lang="pl-PL" sz="1400" dirty="0" smtClean="0"/>
          </a:p>
          <a:p>
            <a:pPr marL="266700" indent="-266700" eaLnBrk="1" hangingPunct="1">
              <a:buFont typeface="Wingdings" pitchFamily="2" charset="2"/>
              <a:buAutoNum type="arabicPeriod"/>
              <a:defRPr/>
            </a:pPr>
            <a:r>
              <a:rPr lang="pl-PL" sz="1400" dirty="0" smtClean="0"/>
              <a:t>L</a:t>
            </a:r>
            <a:r>
              <a:rPr lang="en-US" sz="1400" dirty="0" err="1" smtClean="0"/>
              <a:t>egal</a:t>
            </a:r>
            <a:r>
              <a:rPr lang="en-US" sz="1400" dirty="0" smtClean="0"/>
              <a:t> clinic assures </a:t>
            </a:r>
            <a:r>
              <a:rPr lang="pl-PL" sz="1400" dirty="0" smtClean="0"/>
              <a:t>c</a:t>
            </a:r>
            <a:r>
              <a:rPr lang="en-US" sz="1400" dirty="0" err="1" smtClean="0"/>
              <a:t>onfidence</a:t>
            </a:r>
            <a:r>
              <a:rPr lang="en-US" sz="1400" dirty="0" smtClean="0"/>
              <a:t> </a:t>
            </a:r>
            <a:r>
              <a:rPr lang="en-US" sz="1400" dirty="0" err="1" smtClean="0"/>
              <a:t>reg</a:t>
            </a:r>
            <a:r>
              <a:rPr lang="pl-PL" sz="1400" dirty="0" smtClean="0"/>
              <a:t>.</a:t>
            </a:r>
            <a:r>
              <a:rPr lang="en-US" sz="1400" dirty="0" smtClean="0"/>
              <a:t> its services</a:t>
            </a:r>
            <a:r>
              <a:rPr lang="pl-PL" sz="1400" dirty="0" smtClean="0"/>
              <a:t> and s</a:t>
            </a:r>
            <a:r>
              <a:rPr lang="en-US" sz="1400" dirty="0" err="1" smtClean="0"/>
              <a:t>afety</a:t>
            </a:r>
            <a:r>
              <a:rPr lang="en-US" sz="1400" dirty="0" smtClean="0"/>
              <a:t> of the documents </a:t>
            </a:r>
            <a:r>
              <a:rPr lang="pl-PL" sz="1400" dirty="0" err="1" smtClean="0"/>
              <a:t>sub</a:t>
            </a:r>
            <a:r>
              <a:rPr lang="en-US" sz="1400" dirty="0" smtClean="0"/>
              <a:t>mitted by the clients</a:t>
            </a:r>
            <a:r>
              <a:rPr lang="pl-PL" sz="1400" dirty="0" smtClean="0"/>
              <a:t>.</a:t>
            </a:r>
          </a:p>
          <a:p>
            <a:pPr marL="266700" indent="-266700" eaLnBrk="1" hangingPunct="1">
              <a:buFont typeface="Wingdings" pitchFamily="2" charset="2"/>
              <a:buAutoNum type="arabicPeriod"/>
              <a:defRPr/>
            </a:pPr>
            <a:r>
              <a:rPr lang="pl-PL" sz="1400" dirty="0" smtClean="0"/>
              <a:t>L</a:t>
            </a:r>
            <a:r>
              <a:rPr lang="en-US" sz="1400" dirty="0" err="1" smtClean="0"/>
              <a:t>egal</a:t>
            </a:r>
            <a:r>
              <a:rPr lang="en-US" sz="1400" dirty="0" smtClean="0"/>
              <a:t> clinic informs the client in written about the rules of the clinical services, in particular stating that:</a:t>
            </a:r>
            <a:endParaRPr lang="pl-PL" sz="1400" dirty="0" smtClean="0"/>
          </a:p>
          <a:p>
            <a:pPr marL="635000" eaLnBrk="1" hangingPunct="1">
              <a:buFontTx/>
              <a:buChar char="-"/>
              <a:defRPr/>
            </a:pPr>
            <a:r>
              <a:rPr lang="en-US" sz="1400" dirty="0" smtClean="0"/>
              <a:t>student is a person taking the case,</a:t>
            </a:r>
            <a:endParaRPr lang="pl-PL" sz="1400" dirty="0" smtClean="0"/>
          </a:p>
          <a:p>
            <a:pPr marL="635000" eaLnBrk="1" hangingPunct="1">
              <a:buFontTx/>
              <a:buChar char="-"/>
              <a:defRPr/>
            </a:pPr>
            <a:r>
              <a:rPr lang="en-US" sz="1400" dirty="0" smtClean="0"/>
              <a:t>student can not refuse to give evidence or answer a question </a:t>
            </a:r>
            <a:r>
              <a:rPr lang="pl-PL" sz="1400" dirty="0" smtClean="0"/>
              <a:t>of </a:t>
            </a:r>
            <a:r>
              <a:rPr lang="en-US" sz="1400" dirty="0" smtClean="0"/>
              <a:t>any authorized organ,</a:t>
            </a:r>
            <a:endParaRPr lang="pl-PL" sz="1400" dirty="0" smtClean="0"/>
          </a:p>
          <a:p>
            <a:pPr marL="635000" eaLnBrk="1" hangingPunct="1">
              <a:buFontTx/>
              <a:buChar char="-"/>
              <a:defRPr/>
            </a:pPr>
            <a:r>
              <a:rPr lang="en-US" sz="1400" dirty="0" smtClean="0"/>
              <a:t>legal clinic does not take cases in which an advocate already participates,</a:t>
            </a:r>
            <a:endParaRPr lang="pl-PL" sz="1400" dirty="0" smtClean="0"/>
          </a:p>
          <a:p>
            <a:pPr marL="635000" eaLnBrk="1" hangingPunct="1">
              <a:buFontTx/>
              <a:buChar char="-"/>
              <a:defRPr/>
            </a:pPr>
            <a:r>
              <a:rPr lang="en-US" sz="1400" dirty="0" smtClean="0"/>
              <a:t>legal advice is given in written</a:t>
            </a:r>
            <a:r>
              <a:rPr lang="pl-PL" sz="1400" dirty="0" smtClean="0"/>
              <a:t> </a:t>
            </a:r>
            <a:r>
              <a:rPr lang="pl-PL" sz="1400" dirty="0" err="1" smtClean="0"/>
              <a:t>only</a:t>
            </a:r>
            <a:r>
              <a:rPr lang="pl-PL" sz="1400" dirty="0" smtClean="0"/>
              <a:t>.</a:t>
            </a:r>
          </a:p>
          <a:p>
            <a:pPr marL="266700" indent="-266700" eaLnBrk="1" hangingPunct="1">
              <a:buFont typeface="+mj-lt"/>
              <a:buAutoNum type="arabicPeriod" startAt="5"/>
              <a:defRPr/>
            </a:pPr>
            <a:r>
              <a:rPr lang="pl-PL" sz="1400" dirty="0" smtClean="0"/>
              <a:t>L</a:t>
            </a:r>
            <a:r>
              <a:rPr lang="en-US" sz="1400" dirty="0" err="1" smtClean="0"/>
              <a:t>egal</a:t>
            </a:r>
            <a:r>
              <a:rPr lang="en-US" sz="1400" dirty="0" smtClean="0"/>
              <a:t> clinic sets a qualifying procedure regarding their clients which is to assure that the client can not afford payable legal advice</a:t>
            </a:r>
            <a:r>
              <a:rPr lang="pl-PL" sz="1400" dirty="0" smtClean="0"/>
              <a:t>.</a:t>
            </a:r>
          </a:p>
          <a:p>
            <a:pPr marL="266700" indent="-266700" eaLnBrk="1" hangingPunct="1">
              <a:buFont typeface="+mj-lt"/>
              <a:buAutoNum type="arabicPeriod" startAt="5"/>
              <a:defRPr/>
            </a:pPr>
            <a:r>
              <a:rPr lang="pl-PL" sz="1400" dirty="0" smtClean="0"/>
              <a:t>L</a:t>
            </a:r>
            <a:r>
              <a:rPr lang="en-US" sz="1400" dirty="0" err="1" smtClean="0"/>
              <a:t>egal</a:t>
            </a:r>
            <a:r>
              <a:rPr lang="en-US" sz="1400" dirty="0" smtClean="0"/>
              <a:t> clinics sets, according to the proper rules of law, information system on the clients which is to guarantee minimal risk of the conflict of interests</a:t>
            </a:r>
            <a:r>
              <a:rPr lang="pl-PL" sz="1400" dirty="0" smtClean="0"/>
              <a:t>.</a:t>
            </a:r>
          </a:p>
          <a:p>
            <a:pPr marL="266700" indent="-266700" eaLnBrk="1" hangingPunct="1">
              <a:buFont typeface="+mj-lt"/>
              <a:buAutoNum type="arabicPeriod" startAt="5"/>
              <a:defRPr/>
            </a:pPr>
            <a:r>
              <a:rPr lang="pl-PL" sz="1400" dirty="0" smtClean="0"/>
              <a:t>L</a:t>
            </a:r>
            <a:r>
              <a:rPr lang="en-US" sz="1400" dirty="0" err="1" smtClean="0"/>
              <a:t>egal</a:t>
            </a:r>
            <a:r>
              <a:rPr lang="en-US" sz="1400" dirty="0" smtClean="0"/>
              <a:t> clinic is obligated to conclude an insurance contract on the liability for damages, the guarantee amount can not be lower than 10.000 EURO</a:t>
            </a:r>
            <a:r>
              <a:rPr lang="pl-PL" sz="1400" dirty="0" smtClean="0"/>
              <a:t>.</a:t>
            </a:r>
          </a:p>
          <a:p>
            <a:pPr marL="266700" indent="-266700" eaLnBrk="1" hangingPunct="1">
              <a:buFont typeface="+mj-lt"/>
              <a:buAutoNum type="arabicPeriod" startAt="5"/>
              <a:defRPr/>
            </a:pPr>
            <a:r>
              <a:rPr lang="pl-PL" sz="1400" dirty="0" smtClean="0"/>
              <a:t>L</a:t>
            </a:r>
            <a:r>
              <a:rPr lang="en-US" sz="1400" dirty="0" err="1" smtClean="0"/>
              <a:t>egal</a:t>
            </a:r>
            <a:r>
              <a:rPr lang="en-US" sz="1400" dirty="0" smtClean="0"/>
              <a:t> clinic runs a secretariat</a:t>
            </a:r>
            <a:r>
              <a:rPr lang="pl-PL" sz="1400" dirty="0" smtClean="0"/>
              <a:t> and </a:t>
            </a:r>
            <a:r>
              <a:rPr lang="pl-PL" sz="1400" dirty="0" err="1" smtClean="0"/>
              <a:t>submits</a:t>
            </a:r>
            <a:r>
              <a:rPr lang="pl-PL" sz="1400" dirty="0" smtClean="0"/>
              <a:t> </a:t>
            </a:r>
            <a:r>
              <a:rPr lang="pl-PL" sz="1400" dirty="0" err="1" smtClean="0"/>
              <a:t>yearly</a:t>
            </a:r>
            <a:r>
              <a:rPr lang="pl-PL" sz="1400" dirty="0" smtClean="0"/>
              <a:t> </a:t>
            </a:r>
            <a:r>
              <a:rPr lang="pl-PL" sz="1400" dirty="0" err="1" smtClean="0"/>
              <a:t>its</a:t>
            </a:r>
            <a:r>
              <a:rPr lang="pl-PL" sz="1400" dirty="0" smtClean="0"/>
              <a:t> </a:t>
            </a:r>
            <a:r>
              <a:rPr lang="pl-PL" sz="1400" dirty="0" err="1" smtClean="0"/>
              <a:t>statistics</a:t>
            </a:r>
            <a:r>
              <a:rPr lang="pl-PL" sz="1400" dirty="0" smtClean="0"/>
              <a:t> to the </a:t>
            </a:r>
            <a:r>
              <a:rPr lang="pl-PL" sz="1400" dirty="0" err="1" smtClean="0"/>
              <a:t>Polish</a:t>
            </a:r>
            <a:r>
              <a:rPr lang="pl-PL" sz="1400" dirty="0" smtClean="0"/>
              <a:t> Legal </a:t>
            </a:r>
            <a:r>
              <a:rPr lang="pl-PL" sz="1400" dirty="0" err="1" smtClean="0"/>
              <a:t>Clinics</a:t>
            </a:r>
            <a:r>
              <a:rPr lang="pl-PL" sz="1400" dirty="0" smtClean="0"/>
              <a:t> </a:t>
            </a:r>
            <a:r>
              <a:rPr lang="pl-PL" sz="1400" dirty="0" err="1" smtClean="0"/>
              <a:t>Foundation</a:t>
            </a:r>
            <a:r>
              <a:rPr lang="pl-PL" sz="1400" dirty="0" smtClean="0"/>
              <a:t>.</a:t>
            </a:r>
          </a:p>
          <a:p>
            <a:pPr marL="266700" indent="-266700" eaLnBrk="1" hangingPunct="1">
              <a:buFont typeface="+mj-lt"/>
              <a:buAutoNum type="arabicPeriod" startAt="5"/>
              <a:defRPr/>
            </a:pPr>
            <a:r>
              <a:rPr lang="pl-PL" sz="1400" dirty="0" smtClean="0"/>
              <a:t>T</a:t>
            </a:r>
            <a:r>
              <a:rPr lang="en-US" sz="1400" dirty="0" smtClean="0"/>
              <a:t>he client has a right to turn any comments on the given legal advice to the Legal Clinics Foundation</a:t>
            </a:r>
            <a:r>
              <a:rPr lang="pl-PL" sz="1400" dirty="0" smtClean="0"/>
              <a:t>.</a:t>
            </a:r>
          </a:p>
          <a:p>
            <a:pPr marL="266700" indent="-266700" eaLnBrk="1" hangingPunct="1">
              <a:buFont typeface="+mj-lt"/>
              <a:buAutoNum type="arabicPeriod" startAt="5"/>
              <a:defRPr/>
            </a:pPr>
            <a:endParaRPr lang="pl-PL" sz="1400" dirty="0" smtClean="0"/>
          </a:p>
          <a:p>
            <a:pPr eaLnBrk="1" hangingPunct="1">
              <a:buNone/>
              <a:defRPr/>
            </a:pPr>
            <a:endParaRPr lang="pl-PL" sz="1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pl-PL" altLang="pl-PL" smtClean="0"/>
              <a:t>Number of cases accepted by the clinics</a:t>
            </a:r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3563938" y="2911475"/>
            <a:ext cx="3455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>
              <a:spcBef>
                <a:spcPct val="50000"/>
              </a:spcBef>
            </a:pPr>
            <a:r>
              <a:rPr lang="pl-PL" sz="1400" b="1" dirty="0">
                <a:solidFill>
                  <a:schemeClr val="tx2"/>
                </a:solidFill>
                <a:latin typeface="Arial" charset="0"/>
              </a:rPr>
              <a:t>Total:   </a:t>
            </a:r>
            <a:r>
              <a:rPr lang="pl-PL" sz="1400" b="1" dirty="0" smtClean="0">
                <a:solidFill>
                  <a:schemeClr val="tx2"/>
                </a:solidFill>
                <a:latin typeface="Arial" charset="0"/>
              </a:rPr>
              <a:t>2547</a:t>
            </a:r>
            <a:endParaRPr lang="pl-PL" altLang="pl-PL" sz="1400" b="1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31197681"/>
              </p:ext>
            </p:extLst>
          </p:nvPr>
        </p:nvGraphicFramePr>
        <p:xfrm>
          <a:off x="656293" y="1905000"/>
          <a:ext cx="8460431" cy="4762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>
              <a:tabLst>
                <a:tab pos="6196013" algn="l"/>
              </a:tabLst>
            </a:pPr>
            <a:r>
              <a:rPr lang="pl-PL" altLang="pl-PL" smtClean="0"/>
              <a:t>Number of students working at the clinics</a:t>
            </a:r>
          </a:p>
        </p:txBody>
      </p:sp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3348038" y="3068638"/>
            <a:ext cx="3763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>
              <a:spcBef>
                <a:spcPct val="50000"/>
              </a:spcBef>
            </a:pPr>
            <a:r>
              <a:rPr lang="pl-PL" altLang="pl-PL" sz="1400" b="1" dirty="0">
                <a:solidFill>
                  <a:schemeClr val="tx2"/>
                </a:solidFill>
                <a:latin typeface="Arial" charset="0"/>
              </a:rPr>
              <a:t>Total: </a:t>
            </a:r>
            <a:r>
              <a:rPr lang="pl-PL" altLang="pl-PL" sz="1400" b="1" dirty="0" smtClean="0">
                <a:solidFill>
                  <a:schemeClr val="tx2"/>
                </a:solidFill>
                <a:latin typeface="Arial" charset="0"/>
              </a:rPr>
              <a:t>1219</a:t>
            </a:r>
            <a:endParaRPr lang="pl-PL" altLang="pl-PL" sz="1400" b="1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01501917"/>
              </p:ext>
            </p:extLst>
          </p:nvPr>
        </p:nvGraphicFramePr>
        <p:xfrm>
          <a:off x="683568" y="1885950"/>
          <a:ext cx="8460432" cy="4972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>
              <a:tabLst>
                <a:tab pos="6196013" algn="l"/>
              </a:tabLst>
            </a:pPr>
            <a:r>
              <a:rPr lang="pl-PL" altLang="pl-PL" dirty="0" err="1" smtClean="0"/>
              <a:t>Number</a:t>
            </a:r>
            <a:r>
              <a:rPr lang="pl-PL" altLang="pl-PL" dirty="0" smtClean="0"/>
              <a:t> of </a:t>
            </a:r>
            <a:r>
              <a:rPr lang="pl-PL" altLang="pl-PL" dirty="0" err="1" smtClean="0"/>
              <a:t>supervisors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working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at</a:t>
            </a:r>
            <a:r>
              <a:rPr lang="pl-PL" altLang="pl-PL" dirty="0" smtClean="0"/>
              <a:t> the </a:t>
            </a:r>
            <a:r>
              <a:rPr lang="pl-PL" altLang="pl-PL" dirty="0" err="1" smtClean="0"/>
              <a:t>clinics</a:t>
            </a:r>
            <a:endParaRPr lang="pl-PL" altLang="pl-PL" dirty="0" smtClean="0"/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255963" y="3048000"/>
            <a:ext cx="3763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>
              <a:spcBef>
                <a:spcPct val="50000"/>
              </a:spcBef>
            </a:pPr>
            <a:r>
              <a:rPr lang="pl-PL" altLang="pl-PL" sz="1400" b="1" dirty="0">
                <a:solidFill>
                  <a:schemeClr val="tx2"/>
                </a:solidFill>
                <a:latin typeface="Arial" charset="0"/>
              </a:rPr>
              <a:t>Total: </a:t>
            </a:r>
            <a:r>
              <a:rPr lang="pl-PL" altLang="pl-PL" sz="1400" b="1" dirty="0" smtClean="0">
                <a:solidFill>
                  <a:schemeClr val="tx2"/>
                </a:solidFill>
                <a:latin typeface="Arial" charset="0"/>
              </a:rPr>
              <a:t>318</a:t>
            </a:r>
            <a:endParaRPr lang="pl-PL" altLang="pl-PL" sz="1400" b="1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59556554"/>
              </p:ext>
            </p:extLst>
          </p:nvPr>
        </p:nvGraphicFramePr>
        <p:xfrm>
          <a:off x="395536" y="1690721"/>
          <a:ext cx="8748464" cy="5206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sułki">
  <a:themeElements>
    <a:clrScheme name="">
      <a:dk1>
        <a:srgbClr val="003366"/>
      </a:dk1>
      <a:lt1>
        <a:srgbClr val="FFFFFF"/>
      </a:lt1>
      <a:dk2>
        <a:srgbClr val="3366CC"/>
      </a:dk2>
      <a:lt2>
        <a:srgbClr val="003366"/>
      </a:lt2>
      <a:accent1>
        <a:srgbClr val="6699FF"/>
      </a:accent1>
      <a:accent2>
        <a:srgbClr val="99CCFF"/>
      </a:accent2>
      <a:accent3>
        <a:srgbClr val="FFFFFF"/>
      </a:accent3>
      <a:accent4>
        <a:srgbClr val="002A56"/>
      </a:accent4>
      <a:accent5>
        <a:srgbClr val="B8CAFF"/>
      </a:accent5>
      <a:accent6>
        <a:srgbClr val="8AB9E7"/>
      </a:accent6>
      <a:hlink>
        <a:srgbClr val="0000FF"/>
      </a:hlink>
      <a:folHlink>
        <a:srgbClr val="99CCFF"/>
      </a:folHlink>
    </a:clrScheme>
    <a:fontScheme name="Kapsuł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apsułki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łki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łk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łki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22482</TotalTime>
  <Words>803</Words>
  <Application>Microsoft Office PowerPoint</Application>
  <PresentationFormat>Pokaz na ekranie (4:3)</PresentationFormat>
  <Paragraphs>240</Paragraphs>
  <Slides>15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15</vt:i4>
      </vt:variant>
    </vt:vector>
  </HeadingPairs>
  <TitlesOfParts>
    <vt:vector size="18" baseType="lpstr">
      <vt:lpstr>Kapsułki</vt:lpstr>
      <vt:lpstr>Obraz - mapa bitowa</vt:lpstr>
      <vt:lpstr>Arkusz programu Microsoft Office Excel 97–2003</vt:lpstr>
      <vt:lpstr>Legal Clinics in Poland</vt:lpstr>
      <vt:lpstr>Legal Clinics in Poland 2003-2020</vt:lpstr>
      <vt:lpstr>Legal Clinics in Poland 1997-2020</vt:lpstr>
      <vt:lpstr>Legal Clinics in Poland 1997-2020 Comparing to previous years…</vt:lpstr>
      <vt:lpstr>Present status of the legal clinics in Poland</vt:lpstr>
      <vt:lpstr>Polish legal clinics basic standards</vt:lpstr>
      <vt:lpstr>Number of cases accepted by the clinics</vt:lpstr>
      <vt:lpstr>Number of students working at the clinics</vt:lpstr>
      <vt:lpstr>Number of supervisors working at the clinics</vt:lpstr>
      <vt:lpstr>Types of cases accepted</vt:lpstr>
      <vt:lpstr>Average time of handling the case</vt:lpstr>
      <vt:lpstr>How did the client learned about the clinic</vt:lpstr>
      <vt:lpstr>Legal Clinics Foundation’s achievements</vt:lpstr>
      <vt:lpstr>Legal Clinics Foundation’s Supporters</vt:lpstr>
      <vt:lpstr>Thank you for your attention! </vt:lpstr>
    </vt:vector>
  </TitlesOfParts>
  <Company>UOKIK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Uniwersyteckie Poradnie Prawne</dc:title>
  <dc:creator>praktykant1</dc:creator>
  <cp:lastModifiedBy>Filip Czernicki</cp:lastModifiedBy>
  <cp:revision>416</cp:revision>
  <dcterms:created xsi:type="dcterms:W3CDTF">2004-03-17T13:46:44Z</dcterms:created>
  <dcterms:modified xsi:type="dcterms:W3CDTF">2021-03-16T19:42:43Z</dcterms:modified>
</cp:coreProperties>
</file>